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8" r:id="rId2"/>
    <p:sldId id="274"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1" r:id="rId59"/>
    <p:sldId id="442" r:id="rId60"/>
    <p:sldId id="385" r:id="rId61"/>
    <p:sldId id="329" r:id="rId62"/>
    <p:sldId id="277" r:id="rId63"/>
    <p:sldId id="331" r:id="rId64"/>
    <p:sldId id="330" r:id="rId65"/>
    <p:sldId id="332" r:id="rId66"/>
    <p:sldId id="333" r:id="rId67"/>
    <p:sldId id="334" r:id="rId68"/>
    <p:sldId id="335" r:id="rId69"/>
    <p:sldId id="336" r:id="rId70"/>
    <p:sldId id="337" r:id="rId71"/>
    <p:sldId id="341" r:id="rId72"/>
    <p:sldId id="343" r:id="rId73"/>
    <p:sldId id="345" r:id="rId74"/>
    <p:sldId id="346" r:id="rId75"/>
    <p:sldId id="347" r:id="rId76"/>
    <p:sldId id="348" r:id="rId77"/>
    <p:sldId id="349" r:id="rId78"/>
    <p:sldId id="350" r:id="rId79"/>
    <p:sldId id="351" r:id="rId80"/>
    <p:sldId id="38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0CD"/>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3" autoAdjust="0"/>
    <p:restoredTop sz="94627"/>
  </p:normalViewPr>
  <p:slideViewPr>
    <p:cSldViewPr snapToGrid="0">
      <p:cViewPr varScale="1">
        <p:scale>
          <a:sx n="82" d="100"/>
          <a:sy n="82" d="100"/>
        </p:scale>
        <p:origin x="200" y="8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2FE65-1445-4B1B-AC1B-273F016C05FA}" type="datetimeFigureOut">
              <a:rPr lang="en-IN" smtClean="0"/>
              <a:t>09/09/20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0B0D1-569C-4A13-B00C-7C05BBE4AD71}" type="slidenum">
              <a:rPr lang="en-IN" smtClean="0"/>
              <a:t>‹#›</a:t>
            </a:fld>
            <a:endParaRPr lang="en-IN"/>
          </a:p>
        </p:txBody>
      </p:sp>
    </p:spTree>
    <p:extLst>
      <p:ext uri="{BB962C8B-B14F-4D97-AF65-F5344CB8AC3E}">
        <p14:creationId xmlns:p14="http://schemas.microsoft.com/office/powerpoint/2010/main" val="250751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gu-IN" dirty="0"/>
          </a:p>
        </p:txBody>
      </p:sp>
      <p:sp>
        <p:nvSpPr>
          <p:cNvPr id="4" name="Slide Number Placeholder 3"/>
          <p:cNvSpPr>
            <a:spLocks noGrp="1"/>
          </p:cNvSpPr>
          <p:nvPr>
            <p:ph type="sldNum" sz="quarter" idx="10"/>
          </p:nvPr>
        </p:nvSpPr>
        <p:spPr/>
        <p:txBody>
          <a:bodyPr/>
          <a:lstStyle/>
          <a:p>
            <a:fld id="{12B0B0D1-569C-4A13-B00C-7C05BBE4AD71}" type="slidenum">
              <a:rPr lang="en-IN" smtClean="0"/>
              <a:t>1</a:t>
            </a:fld>
            <a:endParaRPr lang="en-IN"/>
          </a:p>
        </p:txBody>
      </p:sp>
    </p:spTree>
    <p:extLst>
      <p:ext uri="{BB962C8B-B14F-4D97-AF65-F5344CB8AC3E}">
        <p14:creationId xmlns:p14="http://schemas.microsoft.com/office/powerpoint/2010/main" val="75673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09/09/20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09/09/20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09/09/20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09/09/20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09/09/20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09/09/20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09/09/20</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09/09/20</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09/09/20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09/09/20</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09/09/20</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09/09/20</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hp.net/manual/en/book.pcre.php" TargetMode="External"/><Relationship Id="rId2" Type="http://schemas.openxmlformats.org/officeDocument/2006/relationships/hyperlink" Target="https://www.php.net/manual/en/book.regex.ph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php.net/manual/en/function.sql-regcase.php" TargetMode="External"/><Relationship Id="rId3" Type="http://schemas.openxmlformats.org/officeDocument/2006/relationships/hyperlink" Target="https://www.php.net/manual/en/function.ereg.php" TargetMode="External"/><Relationship Id="rId7" Type="http://schemas.openxmlformats.org/officeDocument/2006/relationships/hyperlink" Target="https://www.php.net/manual/en/function.spliti.php" TargetMode="External"/><Relationship Id="rId2" Type="http://schemas.openxmlformats.org/officeDocument/2006/relationships/hyperlink" Target="https://www.php.net/manual/en/function.ereg-replace.php" TargetMode="External"/><Relationship Id="rId1" Type="http://schemas.openxmlformats.org/officeDocument/2006/relationships/slideLayout" Target="../slideLayouts/slideLayout2.xml"/><Relationship Id="rId6" Type="http://schemas.openxmlformats.org/officeDocument/2006/relationships/hyperlink" Target="https://www.php.net/manual/en/function.split.php" TargetMode="External"/><Relationship Id="rId5" Type="http://schemas.openxmlformats.org/officeDocument/2006/relationships/hyperlink" Target="https://www.php.net/manual/en/function.eregi.php" TargetMode="External"/><Relationship Id="rId4" Type="http://schemas.openxmlformats.org/officeDocument/2006/relationships/hyperlink" Target="https://www.php.net/manual/en/function.eregi-replace.php"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php.net/manual/en/function.preg-replace-callback-array.php" TargetMode="External"/><Relationship Id="rId3" Type="http://schemas.openxmlformats.org/officeDocument/2006/relationships/hyperlink" Target="https://www.php.net/manual/en/function.preg-grep.php" TargetMode="External"/><Relationship Id="rId7" Type="http://schemas.openxmlformats.org/officeDocument/2006/relationships/hyperlink" Target="https://www.php.net/manual/en/function.preg-quote.php" TargetMode="External"/><Relationship Id="rId2" Type="http://schemas.openxmlformats.org/officeDocument/2006/relationships/hyperlink" Target="https://www.php.net/manual/en/function.preg-filter.php" TargetMode="External"/><Relationship Id="rId1" Type="http://schemas.openxmlformats.org/officeDocument/2006/relationships/slideLayout" Target="../slideLayouts/slideLayout2.xml"/><Relationship Id="rId6" Type="http://schemas.openxmlformats.org/officeDocument/2006/relationships/hyperlink" Target="https://www.php.net/manual/en/function.preg-match.php" TargetMode="External"/><Relationship Id="rId11" Type="http://schemas.openxmlformats.org/officeDocument/2006/relationships/hyperlink" Target="https://www.php.net/manual/en/function.preg-split.php" TargetMode="External"/><Relationship Id="rId5" Type="http://schemas.openxmlformats.org/officeDocument/2006/relationships/hyperlink" Target="https://www.php.net/manual/en/function.preg-match-all.php" TargetMode="External"/><Relationship Id="rId10" Type="http://schemas.openxmlformats.org/officeDocument/2006/relationships/hyperlink" Target="https://www.php.net/manual/en/function.preg-replace.php" TargetMode="External"/><Relationship Id="rId4" Type="http://schemas.openxmlformats.org/officeDocument/2006/relationships/hyperlink" Target="https://www.php.net/manual/en/function.preg-last-error.php" TargetMode="External"/><Relationship Id="rId9" Type="http://schemas.openxmlformats.org/officeDocument/2006/relationships/hyperlink" Target="https://www.php.net/manual/en/function.preg-replace-callback.ph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www.ladygaga.com/"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ladygaga.com/artrave-the-artpop-bal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w3schools.com/php/func_mail_mail.asp" TargetMode="External"/><Relationship Id="rId2" Type="http://schemas.openxmlformats.org/officeDocument/2006/relationships/hyperlink" Target="https://www.w3schools.com/php/func_mail_ezmlm_hash.asp"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w3schools.com/php/func_mail_ezmlm_hash.asp"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w3schools.com/php/func_mail_ezmlm_hash.asp"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733" y="841792"/>
            <a:ext cx="2734471" cy="809588"/>
          </a:xfrm>
          <a:prstGeom prst="rect">
            <a:avLst/>
          </a:prstGeom>
        </p:spPr>
      </p:pic>
      <p:sp>
        <p:nvSpPr>
          <p:cNvPr id="5" name="TextBox 4"/>
          <p:cNvSpPr txBox="1"/>
          <p:nvPr/>
        </p:nvSpPr>
        <p:spPr>
          <a:xfrm>
            <a:off x="9239534" y="1536736"/>
            <a:ext cx="2849085" cy="769441"/>
          </a:xfrm>
          <a:prstGeom prst="rect">
            <a:avLst/>
          </a:prstGeom>
          <a:noFill/>
        </p:spPr>
        <p:txBody>
          <a:bodyPr wrap="square" rtlCol="0">
            <a:spAutoFit/>
          </a:bodyPr>
          <a:lstStyle/>
          <a:p>
            <a:pPr algn="ctr"/>
            <a:r>
              <a:rPr lang="en-IN" sz="2200" dirty="0">
                <a:solidFill>
                  <a:srgbClr val="0098A3"/>
                </a:solidFill>
                <a:latin typeface="CastleT" panose="020E0602050706020204" pitchFamily="34" charset="0"/>
              </a:rPr>
              <a:t>Department of Computer Engineering</a:t>
            </a:r>
          </a:p>
        </p:txBody>
      </p:sp>
      <p:sp>
        <p:nvSpPr>
          <p:cNvPr id="6" name="Rectangle 5"/>
          <p:cNvSpPr/>
          <p:nvPr/>
        </p:nvSpPr>
        <p:spPr>
          <a:xfrm>
            <a:off x="9428641" y="5657787"/>
            <a:ext cx="2816092" cy="400110"/>
          </a:xfrm>
          <a:prstGeom prst="rect">
            <a:avLst/>
          </a:prstGeom>
        </p:spPr>
        <p:txBody>
          <a:bodyPr wrap="none">
            <a:spAutoFit/>
          </a:bodyPr>
          <a:lstStyle/>
          <a:p>
            <a:r>
              <a:rPr lang="en-IN" sz="2000" dirty="0">
                <a:solidFill>
                  <a:srgbClr val="000000">
                    <a:lumMod val="65000"/>
                    <a:lumOff val="35000"/>
                  </a:srgbClr>
                </a:solidFill>
                <a:latin typeface="CastleT" panose="020E0602050706020204" pitchFamily="34" charset="0"/>
              </a:rPr>
              <a:t>Prof. Munindra Lunagaria</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rgbClr val="40BAD2"/>
              </a:buClr>
            </a:pPr>
            <a:endParaRPr lang="en-IN" sz="7200" b="1" dirty="0">
              <a:solidFill>
                <a:srgbClr val="40BAD2">
                  <a:lumMod val="20000"/>
                  <a:lumOff val="80000"/>
                </a:srgbClr>
              </a:solidFill>
            </a:endParaRPr>
          </a:p>
        </p:txBody>
      </p:sp>
      <p:sp>
        <p:nvSpPr>
          <p:cNvPr id="12" name="TextBox 11"/>
          <p:cNvSpPr txBox="1"/>
          <p:nvPr/>
        </p:nvSpPr>
        <p:spPr>
          <a:xfrm>
            <a:off x="9239534" y="2624612"/>
            <a:ext cx="2952466" cy="2523768"/>
          </a:xfrm>
          <a:prstGeom prst="rect">
            <a:avLst/>
          </a:prstGeom>
          <a:noFill/>
        </p:spPr>
        <p:txBody>
          <a:bodyPr wrap="square" rtlCol="0">
            <a:spAutoFit/>
          </a:bodyPr>
          <a:lstStyle/>
          <a:p>
            <a:pPr algn="ctr"/>
            <a:r>
              <a:rPr lang="en-US" sz="2200" b="1" dirty="0">
                <a:solidFill>
                  <a:srgbClr val="0098A3"/>
                </a:solidFill>
                <a:latin typeface="CastleT" panose="020E0602050706020204" pitchFamily="34" charset="0"/>
              </a:rPr>
              <a:t>Unit 2</a:t>
            </a:r>
          </a:p>
          <a:p>
            <a:pPr algn="ctr"/>
            <a:r>
              <a:rPr lang="en-US" sz="2200" b="1" dirty="0">
                <a:solidFill>
                  <a:srgbClr val="0098A3"/>
                </a:solidFill>
                <a:latin typeface="CastleT" panose="020E0602050706020204" pitchFamily="34" charset="0"/>
              </a:rPr>
              <a:t>Advance PHP</a:t>
            </a:r>
          </a:p>
          <a:p>
            <a:pPr algn="ctr"/>
            <a:endParaRPr lang="en-US" sz="2200" b="1" dirty="0">
              <a:solidFill>
                <a:srgbClr val="0098A3"/>
              </a:solidFill>
              <a:latin typeface="CastleT" panose="020E0602050706020204" pitchFamily="34" charset="0"/>
            </a:endParaRPr>
          </a:p>
          <a:p>
            <a:pPr algn="ctr"/>
            <a:endParaRPr lang="en-US" sz="2200" b="1" dirty="0">
              <a:solidFill>
                <a:srgbClr val="0098A3"/>
              </a:solidFill>
              <a:latin typeface="CastleT" panose="020E0602050706020204" pitchFamily="34" charset="0"/>
            </a:endParaRPr>
          </a:p>
          <a:p>
            <a:pPr algn="ctr"/>
            <a:r>
              <a:rPr lang="en-IN" sz="2200" b="1" dirty="0">
                <a:solidFill>
                  <a:schemeClr val="accent1">
                    <a:lumMod val="75000"/>
                  </a:schemeClr>
                </a:solidFill>
                <a:latin typeface="CastleT" panose="020E0602050706020204"/>
              </a:rPr>
              <a:t>Subject Code: 01IT0701</a:t>
            </a:r>
          </a:p>
          <a:p>
            <a:pPr algn="ctr"/>
            <a:r>
              <a:rPr lang="en-IN" sz="2400" b="1" dirty="0">
                <a:solidFill>
                  <a:schemeClr val="accent1">
                    <a:lumMod val="75000"/>
                  </a:schemeClr>
                </a:solidFill>
                <a:latin typeface="CastleT" panose="020E0602050706020204"/>
              </a:rPr>
              <a:t>Advance Web Technology</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1067" y="814496"/>
            <a:ext cx="5213067" cy="5202641"/>
          </a:xfrm>
          <a:prstGeom prst="rect">
            <a:avLst/>
          </a:prstGeom>
        </p:spPr>
      </p:pic>
      <p:sp>
        <p:nvSpPr>
          <p:cNvPr id="8" name="Oval 7"/>
          <p:cNvSpPr/>
          <p:nvPr/>
        </p:nvSpPr>
        <p:spPr>
          <a:xfrm>
            <a:off x="202068" y="899241"/>
            <a:ext cx="1521343" cy="1504278"/>
          </a:xfrm>
          <a:prstGeom prst="ellipse">
            <a:avLst/>
          </a:prstGeom>
          <a:solidFill>
            <a:srgbClr val="FFC000"/>
          </a:solidFill>
          <a:ln>
            <a:solidFill>
              <a:schemeClr val="accent2">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Object Oriented PHP</a:t>
            </a:r>
            <a:endParaRPr lang="gu-IN" b="1" dirty="0">
              <a:ln w="0"/>
              <a:solidFill>
                <a:schemeClr val="tx1"/>
              </a:solidFill>
              <a:effectLst>
                <a:outerShdw blurRad="38100" dist="19050" dir="2700000" algn="tl" rotWithShape="0">
                  <a:schemeClr val="dk1">
                    <a:alpha val="40000"/>
                  </a:schemeClr>
                </a:outerShdw>
              </a:effectLst>
            </a:endParaRPr>
          </a:p>
        </p:txBody>
      </p:sp>
      <p:sp>
        <p:nvSpPr>
          <p:cNvPr id="10" name="Oval 9"/>
          <p:cNvSpPr/>
          <p:nvPr/>
        </p:nvSpPr>
        <p:spPr>
          <a:xfrm>
            <a:off x="7394248" y="1921456"/>
            <a:ext cx="1521343" cy="1504278"/>
          </a:xfrm>
          <a:prstGeom prst="ellipse">
            <a:avLst/>
          </a:prstGeom>
          <a:ln>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Advance PHP</a:t>
            </a:r>
            <a:endParaRPr lang="gu-IN" b="1" dirty="0">
              <a:effectLst>
                <a:outerShdw blurRad="38100" dist="38100" dir="2700000" algn="tl">
                  <a:srgbClr val="000000">
                    <a:alpha val="43137"/>
                  </a:srgbClr>
                </a:outerShdw>
              </a:effectLst>
            </a:endParaRPr>
          </a:p>
        </p:txBody>
      </p:sp>
      <p:sp>
        <p:nvSpPr>
          <p:cNvPr id="11" name="Oval 10"/>
          <p:cNvSpPr/>
          <p:nvPr/>
        </p:nvSpPr>
        <p:spPr>
          <a:xfrm>
            <a:off x="227753" y="3193723"/>
            <a:ext cx="1521343" cy="1504278"/>
          </a:xfrm>
          <a:prstGeom prst="ellipse">
            <a:avLst/>
          </a:prstGeom>
          <a:solidFill>
            <a:srgbClr val="002060"/>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Laravel</a:t>
            </a:r>
            <a:endParaRPr lang="gu-IN" b="1" dirty="0">
              <a:effectLst>
                <a:outerShdw blurRad="38100" dist="38100" dir="2700000" algn="tl">
                  <a:srgbClr val="000000">
                    <a:alpha val="43137"/>
                  </a:srgbClr>
                </a:outerShdw>
              </a:effectLst>
            </a:endParaRPr>
          </a:p>
        </p:txBody>
      </p:sp>
      <p:sp>
        <p:nvSpPr>
          <p:cNvPr id="13" name="Oval 12"/>
          <p:cNvSpPr/>
          <p:nvPr/>
        </p:nvSpPr>
        <p:spPr>
          <a:xfrm>
            <a:off x="7394249" y="4353564"/>
            <a:ext cx="1521343" cy="1504278"/>
          </a:xfrm>
          <a:prstGeom prst="ellipse">
            <a:avLst/>
          </a:prstGeom>
          <a:solidFill>
            <a:schemeClr val="accent3">
              <a:lumMod val="75000"/>
            </a:schemeClr>
          </a:solidFill>
          <a:ln>
            <a:solidFill>
              <a:schemeClr val="accent3">
                <a:lumMod val="50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Node.js</a:t>
            </a:r>
            <a:endParaRPr lang="gu-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28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bg1"/>
                </a:solidFill>
              </a:rPr>
              <a:t>Advantages and uses of Regular expressions:</a:t>
            </a:r>
          </a:p>
        </p:txBody>
      </p:sp>
      <p:sp>
        <p:nvSpPr>
          <p:cNvPr id="3" name="Content Placeholder 2"/>
          <p:cNvSpPr>
            <a:spLocks noGrp="1"/>
          </p:cNvSpPr>
          <p:nvPr>
            <p:ph idx="1"/>
          </p:nvPr>
        </p:nvSpPr>
        <p:spPr>
          <a:xfrm>
            <a:off x="3549112" y="864108"/>
            <a:ext cx="7955512" cy="5120640"/>
          </a:xfrm>
        </p:spPr>
        <p:txBody>
          <a:bodyPr>
            <a:noAutofit/>
          </a:bodyPr>
          <a:lstStyle/>
          <a:p>
            <a:pPr fontAlgn="base"/>
            <a:r>
              <a:rPr lang="en-US" sz="2800" dirty="0">
                <a:solidFill>
                  <a:schemeClr val="tx1"/>
                </a:solidFill>
              </a:rPr>
              <a:t>It helps in important user information validations like email address, phone numbers and IP address.</a:t>
            </a:r>
          </a:p>
          <a:p>
            <a:pPr fontAlgn="base"/>
            <a:r>
              <a:rPr lang="en-US" sz="2800" dirty="0">
                <a:solidFill>
                  <a:schemeClr val="tx1"/>
                </a:solidFill>
              </a:rPr>
              <a:t>It helps in highlighting special keywords in a file based on search result or input.</a:t>
            </a:r>
          </a:p>
          <a:p>
            <a:pPr fontAlgn="base"/>
            <a:r>
              <a:rPr lang="en-US" sz="2800" dirty="0">
                <a:solidFill>
                  <a:schemeClr val="tx1"/>
                </a:solidFill>
              </a:rPr>
              <a:t>It helps in identifying specific template tags and replacing those data with the actual data as per the requirement.</a:t>
            </a:r>
          </a:p>
          <a:p>
            <a:pPr fontAlgn="base"/>
            <a:r>
              <a:rPr lang="en-US" sz="2800" dirty="0">
                <a:solidFill>
                  <a:schemeClr val="tx1"/>
                </a:solidFill>
              </a:rPr>
              <a:t>Regexes are very useful for creation of HTML template system recognizing tags.</a:t>
            </a:r>
          </a:p>
          <a:p>
            <a:pPr fontAlgn="base"/>
            <a:r>
              <a:rPr lang="en-US" sz="2800" dirty="0">
                <a:solidFill>
                  <a:schemeClr val="tx1"/>
                </a:solidFill>
              </a:rPr>
              <a:t>Regexes are mostly used for browser detection, spam </a:t>
            </a:r>
            <a:r>
              <a:rPr lang="en-US" sz="2800" dirty="0" err="1">
                <a:solidFill>
                  <a:schemeClr val="tx1"/>
                </a:solidFill>
              </a:rPr>
              <a:t>filteration</a:t>
            </a:r>
            <a:r>
              <a:rPr lang="en-US" sz="2800" dirty="0">
                <a:solidFill>
                  <a:schemeClr val="tx1"/>
                </a:solidFill>
              </a:rPr>
              <a:t>, checking password strength and form validations.</a:t>
            </a:r>
          </a:p>
        </p:txBody>
      </p:sp>
    </p:spTree>
    <p:extLst>
      <p:ext uri="{BB962C8B-B14F-4D97-AF65-F5344CB8AC3E}">
        <p14:creationId xmlns:p14="http://schemas.microsoft.com/office/powerpoint/2010/main" val="204086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t>Two types of regular expression functions:</a:t>
            </a:r>
          </a:p>
        </p:txBody>
      </p:sp>
      <p:sp>
        <p:nvSpPr>
          <p:cNvPr id="3" name="Content Placeholder 2"/>
          <p:cNvSpPr>
            <a:spLocks noGrp="1"/>
          </p:cNvSpPr>
          <p:nvPr>
            <p:ph idx="1"/>
          </p:nvPr>
        </p:nvSpPr>
        <p:spPr>
          <a:xfrm>
            <a:off x="3394129" y="864108"/>
            <a:ext cx="8265478" cy="5120640"/>
          </a:xfrm>
        </p:spPr>
        <p:txBody>
          <a:bodyPr>
            <a:normAutofit/>
          </a:bodyPr>
          <a:lstStyle/>
          <a:p>
            <a:pPr marL="0" indent="0" algn="just">
              <a:buNone/>
            </a:pPr>
            <a:r>
              <a:rPr lang="en-US" sz="3200" b="1" dirty="0">
                <a:solidFill>
                  <a:schemeClr val="tx1"/>
                </a:solidFill>
              </a:rPr>
              <a:t>POSIX Regular Expressions</a:t>
            </a:r>
          </a:p>
          <a:p>
            <a:pPr algn="just"/>
            <a:r>
              <a:rPr lang="en-US" sz="3200" dirty="0">
                <a:solidFill>
                  <a:schemeClr val="tx1"/>
                </a:solidFill>
              </a:rPr>
              <a:t>(This feature was DEPRECATED in PHP 5.3.0, and REMOVED in PHP 7.0.0)</a:t>
            </a:r>
          </a:p>
          <a:p>
            <a:pPr lvl="1" algn="just"/>
            <a:r>
              <a:rPr lang="en-US" sz="2800" dirty="0">
                <a:solidFill>
                  <a:srgbClr val="FF0000"/>
                </a:solidFill>
                <a:hlinkClick r:id="rId2"/>
              </a:rPr>
              <a:t>https://www.php.net/manual/en/book.regex.php</a:t>
            </a:r>
            <a:endParaRPr lang="en-US" sz="2800" dirty="0">
              <a:solidFill>
                <a:srgbClr val="FF0000"/>
              </a:solidFill>
            </a:endParaRPr>
          </a:p>
          <a:p>
            <a:pPr marL="0" indent="0" algn="just">
              <a:buNone/>
            </a:pPr>
            <a:r>
              <a:rPr lang="en-US" sz="3200" b="1" dirty="0">
                <a:solidFill>
                  <a:schemeClr val="tx1"/>
                </a:solidFill>
              </a:rPr>
              <a:t>PCRE - PERL Compatible Regular Expressions</a:t>
            </a:r>
          </a:p>
          <a:p>
            <a:pPr lvl="1" algn="just"/>
            <a:r>
              <a:rPr lang="en-US" sz="2800" dirty="0">
                <a:solidFill>
                  <a:srgbClr val="FF0000"/>
                </a:solidFill>
                <a:hlinkClick r:id="rId3"/>
              </a:rPr>
              <a:t>https://www.php.net/manual/en/book.pcre.php</a:t>
            </a:r>
            <a:endParaRPr lang="en-US" sz="2800" dirty="0">
              <a:solidFill>
                <a:srgbClr val="FF0000"/>
              </a:solidFill>
            </a:endParaRPr>
          </a:p>
          <a:p>
            <a:pPr algn="just"/>
            <a:endParaRPr lang="en-US" sz="3200" dirty="0">
              <a:solidFill>
                <a:schemeClr val="tx1"/>
              </a:solidFill>
            </a:endParaRPr>
          </a:p>
        </p:txBody>
      </p:sp>
    </p:spTree>
    <p:extLst>
      <p:ext uri="{BB962C8B-B14F-4D97-AF65-F5344CB8AC3E}">
        <p14:creationId xmlns:p14="http://schemas.microsoft.com/office/powerpoint/2010/main" val="325983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POSIX Regex Functions</a:t>
            </a:r>
          </a:p>
        </p:txBody>
      </p:sp>
      <p:sp>
        <p:nvSpPr>
          <p:cNvPr id="5" name="Rectangle 2"/>
          <p:cNvSpPr>
            <a:spLocks noGrp="1" noChangeArrowheads="1"/>
          </p:cNvSpPr>
          <p:nvPr>
            <p:ph idx="1"/>
          </p:nvPr>
        </p:nvSpPr>
        <p:spPr bwMode="auto">
          <a:xfrm>
            <a:off x="3533775" y="768131"/>
            <a:ext cx="8205941" cy="5312223"/>
          </a:xfrm>
          <a:prstGeom prst="rect">
            <a:avLst/>
          </a:prstGeom>
        </p:spPr>
        <p:txBody>
          <a:bodyPr vert="horz" lIns="91440" tIns="45720" rIns="91440" bIns="45720" rtlCol="0" anchor="ctr">
            <a:noAutofit/>
          </a:bodyPr>
          <a:lstStyle/>
          <a:p>
            <a:r>
              <a:rPr lang="en-US" sz="2400" dirty="0">
                <a:solidFill>
                  <a:schemeClr val="tx1"/>
                </a:solidFill>
                <a:hlinkClick r:id="rId2"/>
              </a:rPr>
              <a:t>preg_replace</a:t>
            </a:r>
            <a:r>
              <a:rPr lang="en-US" sz="2400" dirty="0">
                <a:solidFill>
                  <a:schemeClr val="tx1"/>
                </a:solidFill>
              </a:rPr>
              <a:t> — Replace regular expression</a:t>
            </a:r>
          </a:p>
          <a:p>
            <a:r>
              <a:rPr lang="en-US" sz="2400" dirty="0">
                <a:solidFill>
                  <a:schemeClr val="tx1"/>
                </a:solidFill>
                <a:hlinkClick r:id="rId3"/>
              </a:rPr>
              <a:t>preg</a:t>
            </a:r>
            <a:r>
              <a:rPr lang="en-US" sz="2400" dirty="0">
                <a:solidFill>
                  <a:schemeClr val="tx1"/>
                </a:solidFill>
              </a:rPr>
              <a:t> — Regular expression match</a:t>
            </a:r>
          </a:p>
          <a:p>
            <a:r>
              <a:rPr lang="en-US" sz="2400" dirty="0">
                <a:solidFill>
                  <a:schemeClr val="tx1"/>
                </a:solidFill>
                <a:hlinkClick r:id="rId4"/>
              </a:rPr>
              <a:t>pregi_replace</a:t>
            </a:r>
            <a:r>
              <a:rPr lang="en-US" sz="2400" dirty="0">
                <a:solidFill>
                  <a:schemeClr val="tx1"/>
                </a:solidFill>
              </a:rPr>
              <a:t> — Replace regular expression case insensitive</a:t>
            </a:r>
          </a:p>
          <a:p>
            <a:r>
              <a:rPr lang="en-US" sz="2400" dirty="0">
                <a:solidFill>
                  <a:schemeClr val="tx1"/>
                </a:solidFill>
                <a:hlinkClick r:id="rId5"/>
              </a:rPr>
              <a:t>pregi</a:t>
            </a:r>
            <a:r>
              <a:rPr lang="en-US" sz="2400" dirty="0">
                <a:solidFill>
                  <a:schemeClr val="tx1"/>
                </a:solidFill>
              </a:rPr>
              <a:t> — Case insensitive regular expression match</a:t>
            </a:r>
          </a:p>
          <a:p>
            <a:r>
              <a:rPr lang="en-US" sz="2400" dirty="0">
                <a:solidFill>
                  <a:schemeClr val="tx1"/>
                </a:solidFill>
                <a:hlinkClick r:id="rId6"/>
              </a:rPr>
              <a:t>split</a:t>
            </a:r>
            <a:r>
              <a:rPr lang="en-US" sz="2400" dirty="0">
                <a:solidFill>
                  <a:schemeClr val="tx1"/>
                </a:solidFill>
              </a:rPr>
              <a:t> — Split string into array by regular expression</a:t>
            </a:r>
          </a:p>
          <a:p>
            <a:r>
              <a:rPr lang="en-US" sz="2400" dirty="0" err="1">
                <a:solidFill>
                  <a:schemeClr val="tx1"/>
                </a:solidFill>
                <a:hlinkClick r:id="rId7"/>
              </a:rPr>
              <a:t>spliti</a:t>
            </a:r>
            <a:r>
              <a:rPr lang="en-US" sz="2400" dirty="0">
                <a:solidFill>
                  <a:schemeClr val="tx1"/>
                </a:solidFill>
              </a:rPr>
              <a:t> — Split string into array by regular expression case insensitive</a:t>
            </a:r>
          </a:p>
          <a:p>
            <a:r>
              <a:rPr lang="en-US" sz="2400" dirty="0" err="1">
                <a:solidFill>
                  <a:schemeClr val="tx1"/>
                </a:solidFill>
                <a:hlinkClick r:id="rId8"/>
              </a:rPr>
              <a:t>sql_regcase</a:t>
            </a:r>
            <a:r>
              <a:rPr lang="en-US" sz="2400" dirty="0">
                <a:solidFill>
                  <a:schemeClr val="tx1"/>
                </a:solidFill>
              </a:rPr>
              <a:t> — Make regular expression for case insensitive match</a:t>
            </a:r>
          </a:p>
          <a:p>
            <a:endParaRPr lang="en-US" sz="2400" dirty="0">
              <a:solidFill>
                <a:schemeClr val="tx1"/>
              </a:solidFill>
            </a:endParaRPr>
          </a:p>
        </p:txBody>
      </p:sp>
    </p:spTree>
    <p:extLst>
      <p:ext uri="{BB962C8B-B14F-4D97-AF65-F5344CB8AC3E}">
        <p14:creationId xmlns:p14="http://schemas.microsoft.com/office/powerpoint/2010/main" val="158095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PCRE Functions</a:t>
            </a:r>
          </a:p>
        </p:txBody>
      </p:sp>
      <p:sp>
        <p:nvSpPr>
          <p:cNvPr id="7" name="Rectangle 4"/>
          <p:cNvSpPr>
            <a:spLocks noGrp="1" noChangeArrowheads="1"/>
          </p:cNvSpPr>
          <p:nvPr>
            <p:ph idx="1"/>
          </p:nvPr>
        </p:nvSpPr>
        <p:spPr bwMode="auto">
          <a:xfrm>
            <a:off x="3421626" y="537295"/>
            <a:ext cx="8509819" cy="6217465"/>
          </a:xfrm>
          <a:prstGeom prst="rect">
            <a:avLst/>
          </a:prstGeom>
        </p:spPr>
        <p:txBody>
          <a:bodyPr vert="horz" lIns="91440" tIns="45720" rIns="91440" bIns="45720" rtlCol="0" anchor="ctr">
            <a:noAutofit/>
          </a:bodyPr>
          <a:lstStyle/>
          <a:p>
            <a:r>
              <a:rPr lang="en-US" sz="2400" dirty="0">
                <a:solidFill>
                  <a:schemeClr val="tx1"/>
                </a:solidFill>
                <a:hlinkClick r:id="rId2"/>
              </a:rPr>
              <a:t>preg_filter</a:t>
            </a:r>
            <a:r>
              <a:rPr lang="en-US" sz="2400" dirty="0">
                <a:solidFill>
                  <a:schemeClr val="tx1"/>
                </a:solidFill>
              </a:rPr>
              <a:t> — Perform a regular expression search and replace</a:t>
            </a:r>
          </a:p>
          <a:p>
            <a:r>
              <a:rPr lang="en-US" sz="2400" dirty="0" err="1">
                <a:solidFill>
                  <a:schemeClr val="tx1"/>
                </a:solidFill>
                <a:hlinkClick r:id="rId3"/>
              </a:rPr>
              <a:t>preg_grep</a:t>
            </a:r>
            <a:r>
              <a:rPr lang="en-US" sz="2400" dirty="0">
                <a:solidFill>
                  <a:schemeClr val="tx1"/>
                </a:solidFill>
              </a:rPr>
              <a:t> — Return array entries that match the pattern</a:t>
            </a:r>
          </a:p>
          <a:p>
            <a:r>
              <a:rPr lang="en-US" sz="2400" dirty="0" err="1">
                <a:solidFill>
                  <a:schemeClr val="tx1"/>
                </a:solidFill>
                <a:hlinkClick r:id="rId4"/>
              </a:rPr>
              <a:t>preg_last_error</a:t>
            </a:r>
            <a:r>
              <a:rPr lang="en-US" sz="2400" dirty="0">
                <a:solidFill>
                  <a:schemeClr val="tx1"/>
                </a:solidFill>
              </a:rPr>
              <a:t> — Returns the error code of the last PCRE regex execution</a:t>
            </a:r>
          </a:p>
          <a:p>
            <a:r>
              <a:rPr lang="en-US" sz="2400" dirty="0" err="1">
                <a:solidFill>
                  <a:schemeClr val="tx1"/>
                </a:solidFill>
                <a:hlinkClick r:id="rId5"/>
              </a:rPr>
              <a:t>preg_match_all</a:t>
            </a:r>
            <a:r>
              <a:rPr lang="en-US" sz="2400" dirty="0">
                <a:solidFill>
                  <a:schemeClr val="tx1"/>
                </a:solidFill>
              </a:rPr>
              <a:t> — Perform a global regular expression match</a:t>
            </a:r>
          </a:p>
          <a:p>
            <a:r>
              <a:rPr lang="en-US" sz="2400" dirty="0" err="1">
                <a:solidFill>
                  <a:schemeClr val="tx1"/>
                </a:solidFill>
                <a:hlinkClick r:id="rId6"/>
              </a:rPr>
              <a:t>preg_match</a:t>
            </a:r>
            <a:r>
              <a:rPr lang="en-US" sz="2400" dirty="0">
                <a:solidFill>
                  <a:schemeClr val="tx1"/>
                </a:solidFill>
              </a:rPr>
              <a:t> — Perform a regular expression match</a:t>
            </a:r>
          </a:p>
          <a:p>
            <a:r>
              <a:rPr lang="en-US" sz="2400" dirty="0" err="1">
                <a:solidFill>
                  <a:schemeClr val="tx1"/>
                </a:solidFill>
                <a:hlinkClick r:id="rId7"/>
              </a:rPr>
              <a:t>preg_quote</a:t>
            </a:r>
            <a:r>
              <a:rPr lang="en-US" sz="2400" dirty="0">
                <a:solidFill>
                  <a:schemeClr val="tx1"/>
                </a:solidFill>
              </a:rPr>
              <a:t> — Quote regular expression characters</a:t>
            </a:r>
          </a:p>
          <a:p>
            <a:r>
              <a:rPr lang="en-US" sz="2400" dirty="0" err="1">
                <a:solidFill>
                  <a:schemeClr val="tx1"/>
                </a:solidFill>
                <a:hlinkClick r:id="rId8"/>
              </a:rPr>
              <a:t>preg_replace_callback_array</a:t>
            </a:r>
            <a:r>
              <a:rPr lang="en-US" sz="2400" dirty="0">
                <a:solidFill>
                  <a:schemeClr val="tx1"/>
                </a:solidFill>
              </a:rPr>
              <a:t> — Perform a regular expression search and replace using callbacks</a:t>
            </a:r>
          </a:p>
          <a:p>
            <a:r>
              <a:rPr lang="en-US" sz="2400" dirty="0" err="1">
                <a:solidFill>
                  <a:schemeClr val="tx1"/>
                </a:solidFill>
                <a:hlinkClick r:id="rId9"/>
              </a:rPr>
              <a:t>preg_replace_callback</a:t>
            </a:r>
            <a:r>
              <a:rPr lang="en-US" sz="2400" dirty="0">
                <a:solidFill>
                  <a:schemeClr val="tx1"/>
                </a:solidFill>
              </a:rPr>
              <a:t> — Perform a regular expression search and replace using a callback</a:t>
            </a:r>
          </a:p>
          <a:p>
            <a:r>
              <a:rPr lang="en-US" sz="2400" dirty="0">
                <a:solidFill>
                  <a:schemeClr val="tx1"/>
                </a:solidFill>
                <a:hlinkClick r:id="rId10"/>
              </a:rPr>
              <a:t>preg_replace</a:t>
            </a:r>
            <a:r>
              <a:rPr lang="en-US" sz="2400" dirty="0">
                <a:solidFill>
                  <a:schemeClr val="tx1"/>
                </a:solidFill>
              </a:rPr>
              <a:t> — Perform a regular expression search &amp; replace</a:t>
            </a:r>
          </a:p>
          <a:p>
            <a:r>
              <a:rPr lang="en-US" sz="2400" dirty="0" err="1">
                <a:solidFill>
                  <a:schemeClr val="tx1"/>
                </a:solidFill>
                <a:hlinkClick r:id="rId11"/>
              </a:rPr>
              <a:t>preg_split</a:t>
            </a:r>
            <a:r>
              <a:rPr lang="en-US" sz="2400" dirty="0">
                <a:solidFill>
                  <a:schemeClr val="tx1"/>
                </a:solidFill>
              </a:rPr>
              <a:t> — Split string by a regular expression</a:t>
            </a:r>
          </a:p>
          <a:p>
            <a:endParaRPr lang="en-US" sz="2400" dirty="0">
              <a:solidFill>
                <a:schemeClr val="tx1"/>
              </a:solidFill>
            </a:endParaRPr>
          </a:p>
        </p:txBody>
      </p:sp>
    </p:spTree>
    <p:extLst>
      <p:ext uri="{BB962C8B-B14F-4D97-AF65-F5344CB8AC3E}">
        <p14:creationId xmlns:p14="http://schemas.microsoft.com/office/powerpoint/2010/main" val="3683971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solidFill>
                  <a:schemeClr val="bg1"/>
                </a:solidFill>
              </a:rPr>
              <a:t>Regular expressions &amp; corresponding to matching strings</a:t>
            </a:r>
          </a:p>
        </p:txBody>
      </p:sp>
      <p:pic>
        <p:nvPicPr>
          <p:cNvPr id="6" name="Content Placeholder 5"/>
          <p:cNvPicPr>
            <a:picLocks noGrp="1" noChangeAspect="1"/>
          </p:cNvPicPr>
          <p:nvPr>
            <p:ph idx="1"/>
          </p:nvPr>
        </p:nvPicPr>
        <p:blipFill>
          <a:blip r:embed="rId2"/>
          <a:stretch>
            <a:fillRect/>
          </a:stretch>
        </p:blipFill>
        <p:spPr>
          <a:xfrm>
            <a:off x="3487119" y="538942"/>
            <a:ext cx="8281638" cy="5567390"/>
          </a:xfrm>
          <a:prstGeom prst="rect">
            <a:avLst/>
          </a:prstGeom>
        </p:spPr>
      </p:pic>
    </p:spTree>
    <p:extLst>
      <p:ext uri="{BB962C8B-B14F-4D97-AF65-F5344CB8AC3E}">
        <p14:creationId xmlns:p14="http://schemas.microsoft.com/office/powerpoint/2010/main" val="126594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solidFill>
                  <a:schemeClr val="bg1"/>
                </a:solidFill>
              </a:rPr>
              <a:t>Operators in Regular Expression:</a:t>
            </a:r>
          </a:p>
        </p:txBody>
      </p:sp>
      <p:graphicFrame>
        <p:nvGraphicFramePr>
          <p:cNvPr id="5" name="Content Placeholder 3"/>
          <p:cNvGraphicFramePr>
            <a:graphicFrameLocks noGrp="1"/>
          </p:cNvGraphicFramePr>
          <p:nvPr>
            <p:ph idx="1"/>
          </p:nvPr>
        </p:nvGraphicFramePr>
        <p:xfrm>
          <a:off x="3868739" y="723678"/>
          <a:ext cx="7615506" cy="5305162"/>
        </p:xfrm>
        <a:graphic>
          <a:graphicData uri="http://schemas.openxmlformats.org/drawingml/2006/table">
            <a:tbl>
              <a:tblPr/>
              <a:tblGrid>
                <a:gridCol w="2141861">
                  <a:extLst>
                    <a:ext uri="{9D8B030D-6E8A-4147-A177-3AD203B41FA5}">
                      <a16:colId xmlns:a16="http://schemas.microsoft.com/office/drawing/2014/main" val="20000"/>
                    </a:ext>
                  </a:extLst>
                </a:gridCol>
                <a:gridCol w="5473645">
                  <a:extLst>
                    <a:ext uri="{9D8B030D-6E8A-4147-A177-3AD203B41FA5}">
                      <a16:colId xmlns:a16="http://schemas.microsoft.com/office/drawing/2014/main" val="20001"/>
                    </a:ext>
                  </a:extLst>
                </a:gridCol>
              </a:tblGrid>
              <a:tr h="379229">
                <a:tc>
                  <a:txBody>
                    <a:bodyPr/>
                    <a:lstStyle/>
                    <a:p>
                      <a:pPr algn="ctr" fontAlgn="base"/>
                      <a:r>
                        <a:rPr lang="en-US" sz="1600" b="1" cap="all" dirty="0">
                          <a:solidFill>
                            <a:srgbClr val="000000"/>
                          </a:solidFill>
                          <a:effectLst/>
                        </a:rPr>
                        <a:t>OPERATOR</a:t>
                      </a:r>
                    </a:p>
                  </a:txBody>
                  <a:tcPr marL="50509" marR="50509" marT="50509" marB="50509"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600" b="1" cap="all" dirty="0">
                          <a:solidFill>
                            <a:srgbClr val="000000"/>
                          </a:solidFill>
                          <a:effectLst/>
                        </a:rPr>
                        <a:t>DESCRIPTION</a:t>
                      </a:r>
                    </a:p>
                  </a:txBody>
                  <a:tcPr marL="50509" marR="50509" marT="50509" marB="50509"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398860">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the start of string.</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8860">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denotes the end of string.</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97109">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denotes almost any single character.</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8860">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denotes a group of expressions.</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97109">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finds a range of characters for example [xyz] means x, y or z .</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00521">
                <a:tc>
                  <a:txBody>
                    <a:bodyPr/>
                    <a:lstStyle/>
                    <a:p>
                      <a:pPr algn="l" fontAlgn="base"/>
                      <a:r>
                        <a:rPr lang="en-US" sz="1800" b="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finds the items which are not in range for example [^abc] means NOT a, b or c.</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700521">
                <a:tc>
                  <a:txBody>
                    <a:bodyPr/>
                    <a:lstStyle/>
                    <a:p>
                      <a:pPr algn="l" fontAlgn="base"/>
                      <a:r>
                        <a:rPr lang="en-US" sz="1800" b="0">
                          <a:effectLst/>
                        </a:rPr>
                        <a:t>– (dash)</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finds for character range within the given item range for example [a-z] means a through z.</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97109">
                <a:tc>
                  <a:txBody>
                    <a:bodyPr/>
                    <a:lstStyle/>
                    <a:p>
                      <a:pPr algn="l" fontAlgn="base"/>
                      <a:r>
                        <a:rPr lang="en-US" sz="1800" b="0">
                          <a:effectLst/>
                        </a:rPr>
                        <a:t>| (pipe)</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a:effectLst/>
                        </a:rPr>
                        <a:t>It is the logical OR for example x | y means x OR y.</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697063">
                <a:tc>
                  <a:txBody>
                    <a:bodyPr/>
                    <a:lstStyle/>
                    <a:p>
                      <a:pPr algn="l" fontAlgn="base"/>
                      <a:r>
                        <a:rPr lang="en-US" sz="1800" b="0" dirty="0">
                          <a:effectLst/>
                        </a:rPr>
                        <a:t>?</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It denotes zero or one of preceding character or item range.</a:t>
                      </a:r>
                    </a:p>
                  </a:txBody>
                  <a:tcPr marL="88390" marR="88390" marT="44195" marB="4419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0210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bg1"/>
                </a:solidFill>
              </a:rPr>
              <a:t>Operators in Regular Expression: </a:t>
            </a:r>
            <a:br>
              <a:rPr lang="en-US" dirty="0">
                <a:solidFill>
                  <a:schemeClr val="bg1"/>
                </a:solidFill>
              </a:rPr>
            </a:br>
            <a:r>
              <a:rPr lang="en-US" dirty="0">
                <a:solidFill>
                  <a:schemeClr val="bg1"/>
                </a:solidFill>
              </a:rPr>
              <a:t>Let us look into some of the operators in PHP regular expressions.</a:t>
            </a:r>
          </a:p>
        </p:txBody>
      </p:sp>
      <p:graphicFrame>
        <p:nvGraphicFramePr>
          <p:cNvPr id="6" name="Content Placeholder 3"/>
          <p:cNvGraphicFramePr>
            <a:graphicFrameLocks noGrp="1"/>
          </p:cNvGraphicFramePr>
          <p:nvPr>
            <p:ph idx="1"/>
          </p:nvPr>
        </p:nvGraphicFramePr>
        <p:xfrm>
          <a:off x="4008223" y="883403"/>
          <a:ext cx="7553513" cy="4912110"/>
        </p:xfrm>
        <a:graphic>
          <a:graphicData uri="http://schemas.openxmlformats.org/drawingml/2006/table">
            <a:tbl>
              <a:tblPr/>
              <a:tblGrid>
                <a:gridCol w="1556089">
                  <a:extLst>
                    <a:ext uri="{9D8B030D-6E8A-4147-A177-3AD203B41FA5}">
                      <a16:colId xmlns:a16="http://schemas.microsoft.com/office/drawing/2014/main" val="20000"/>
                    </a:ext>
                  </a:extLst>
                </a:gridCol>
                <a:gridCol w="5997424">
                  <a:extLst>
                    <a:ext uri="{9D8B030D-6E8A-4147-A177-3AD203B41FA5}">
                      <a16:colId xmlns:a16="http://schemas.microsoft.com/office/drawing/2014/main" val="20001"/>
                    </a:ext>
                  </a:extLst>
                </a:gridCol>
              </a:tblGrid>
              <a:tr h="433953">
                <a:tc>
                  <a:txBody>
                    <a:bodyPr/>
                    <a:lstStyle/>
                    <a:p>
                      <a:pPr algn="ctr" fontAlgn="base"/>
                      <a:r>
                        <a:rPr lang="en-US" sz="1600" b="1" cap="all" dirty="0">
                          <a:solidFill>
                            <a:srgbClr val="000000"/>
                          </a:solidFill>
                          <a:effectLst/>
                        </a:rPr>
                        <a:t>OPERATOR</a:t>
                      </a:r>
                    </a:p>
                  </a:txBody>
                  <a:tcPr marL="50509" marR="50509" marT="50509" marB="505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00B050"/>
                    </a:solidFill>
                  </a:tcPr>
                </a:tc>
                <a:tc>
                  <a:txBody>
                    <a:bodyPr/>
                    <a:lstStyle/>
                    <a:p>
                      <a:pPr algn="ctr" fontAlgn="base"/>
                      <a:r>
                        <a:rPr lang="en-US" sz="1600" b="1" cap="all" dirty="0">
                          <a:solidFill>
                            <a:srgbClr val="000000"/>
                          </a:solidFill>
                          <a:effectLst/>
                        </a:rPr>
                        <a:t>DESCRIPTION</a:t>
                      </a:r>
                    </a:p>
                  </a:txBody>
                  <a:tcPr marL="50509" marR="50509" marT="50509" marB="505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743919">
                <a:tc>
                  <a:txBody>
                    <a:bodyPr/>
                    <a:lstStyle/>
                    <a:p>
                      <a:pPr algn="l" fontAlgn="base"/>
                      <a:r>
                        <a:rPr lang="en-US" sz="1800" b="0" dirty="0">
                          <a:effectLst/>
                        </a:rPr>
                        <a:t>*</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zero or more of preceding character or item range.</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8420">
                <a:tc>
                  <a:txBody>
                    <a:bodyPr/>
                    <a:lstStyle/>
                    <a:p>
                      <a:pPr algn="l" fontAlgn="base"/>
                      <a:r>
                        <a:rPr lang="en-US" sz="1800" b="0">
                          <a:effectLst/>
                        </a:rPr>
                        <a:t>+</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one or more of preceding character or item range.</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45127">
                <a:tc>
                  <a:txBody>
                    <a:bodyPr/>
                    <a:lstStyle/>
                    <a:p>
                      <a:pPr algn="l" fontAlgn="base"/>
                      <a:r>
                        <a:rPr lang="en-US" sz="1800" b="0">
                          <a:effectLst/>
                        </a:rPr>
                        <a:t>{n}</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exactly n times of preceding character or item range for example n{2}.</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45127">
                <a:tc>
                  <a:txBody>
                    <a:bodyPr/>
                    <a:lstStyle/>
                    <a:p>
                      <a:pPr algn="l" fontAlgn="base"/>
                      <a:r>
                        <a:rPr lang="en-US" sz="1800" b="0">
                          <a:effectLst/>
                        </a:rPr>
                        <a:t>{n, }</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a:t>
                      </a:r>
                      <a:r>
                        <a:rPr lang="en-US" sz="1800" b="0" dirty="0" err="1">
                          <a:effectLst/>
                        </a:rPr>
                        <a:t>atleast</a:t>
                      </a:r>
                      <a:r>
                        <a:rPr lang="en-US" sz="1800" b="0" dirty="0">
                          <a:effectLst/>
                        </a:rPr>
                        <a:t> n times of preceding character or item range for example n{2, }.</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5106">
                <a:tc>
                  <a:txBody>
                    <a:bodyPr/>
                    <a:lstStyle/>
                    <a:p>
                      <a:pPr algn="l" fontAlgn="base"/>
                      <a:r>
                        <a:rPr lang="en-US" sz="1800" b="0">
                          <a:effectLst/>
                        </a:rPr>
                        <a:t>{n, m}</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800" b="0" dirty="0">
                          <a:effectLst/>
                        </a:rPr>
                        <a:t>It denotes </a:t>
                      </a:r>
                      <a:r>
                        <a:rPr lang="en-US" sz="1800" b="0" dirty="0" err="1">
                          <a:effectLst/>
                        </a:rPr>
                        <a:t>atleast</a:t>
                      </a:r>
                      <a:r>
                        <a:rPr lang="en-US" sz="1800" b="0" dirty="0">
                          <a:effectLst/>
                        </a:rPr>
                        <a:t> n but not more than m times for example n{2, 4} means 2 to 4 of n.</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55106">
                <a:tc>
                  <a:txBody>
                    <a:bodyPr/>
                    <a:lstStyle/>
                    <a:p>
                      <a:pPr algn="l" fontAlgn="base"/>
                      <a:r>
                        <a:rPr lang="en-US" sz="1800" b="0">
                          <a:effectLst/>
                        </a:rPr>
                        <a:t>\</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800" b="0" dirty="0">
                          <a:effectLst/>
                        </a:rPr>
                        <a:t>It denotes the escape character.</a:t>
                      </a:r>
                    </a:p>
                  </a:txBody>
                  <a:tcPr marL="111819" marR="111819" marT="55909" marB="55909"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0943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3063718" cy="4734522"/>
          </a:xfrm>
        </p:spPr>
        <p:txBody>
          <a:bodyPr vert="horz" lIns="91440" tIns="45720" rIns="91440" bIns="45720" rtlCol="0" anchor="ctr">
            <a:normAutofit fontScale="90000"/>
          </a:bodyPr>
          <a:lstStyle/>
          <a:p>
            <a:r>
              <a:rPr lang="en-US" dirty="0">
                <a:solidFill>
                  <a:schemeClr val="bg1"/>
                </a:solidFill>
              </a:rPr>
              <a:t>Special Character Classes in Regular Expressions: Let us look into some of the special characters used in regular expressions.</a:t>
            </a:r>
          </a:p>
        </p:txBody>
      </p:sp>
      <p:graphicFrame>
        <p:nvGraphicFramePr>
          <p:cNvPr id="5" name="Content Placeholder 3"/>
          <p:cNvGraphicFramePr>
            <a:graphicFrameLocks noGrp="1"/>
          </p:cNvGraphicFramePr>
          <p:nvPr>
            <p:ph idx="1"/>
          </p:nvPr>
        </p:nvGraphicFramePr>
        <p:xfrm>
          <a:off x="3868738" y="863600"/>
          <a:ext cx="7428041" cy="4310167"/>
        </p:xfrm>
        <a:graphic>
          <a:graphicData uri="http://schemas.openxmlformats.org/drawingml/2006/table">
            <a:tbl>
              <a:tblPr/>
              <a:tblGrid>
                <a:gridCol w="3037714">
                  <a:extLst>
                    <a:ext uri="{9D8B030D-6E8A-4147-A177-3AD203B41FA5}">
                      <a16:colId xmlns:a16="http://schemas.microsoft.com/office/drawing/2014/main" val="20000"/>
                    </a:ext>
                  </a:extLst>
                </a:gridCol>
                <a:gridCol w="4390327">
                  <a:extLst>
                    <a:ext uri="{9D8B030D-6E8A-4147-A177-3AD203B41FA5}">
                      <a16:colId xmlns:a16="http://schemas.microsoft.com/office/drawing/2014/main" val="20001"/>
                    </a:ext>
                  </a:extLst>
                </a:gridCol>
              </a:tblGrid>
              <a:tr h="469134">
                <a:tc>
                  <a:txBody>
                    <a:bodyPr/>
                    <a:lstStyle/>
                    <a:p>
                      <a:pPr algn="ctr" fontAlgn="base"/>
                      <a:r>
                        <a:rPr lang="en-US" b="1" cap="all" dirty="0">
                          <a:solidFill>
                            <a:srgbClr val="000000"/>
                          </a:solidFill>
                          <a:effectLst/>
                        </a:rPr>
                        <a:t>SPECIAL CHARACTER</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b="1" cap="all">
                          <a:solidFill>
                            <a:srgbClr val="000000"/>
                          </a:solidFill>
                          <a:effectLst/>
                        </a:rPr>
                        <a:t>MEANING</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548719">
                <a:tc>
                  <a:txBody>
                    <a:bodyPr/>
                    <a:lstStyle/>
                    <a:p>
                      <a:pPr algn="l" fontAlgn="base"/>
                      <a:r>
                        <a:rPr lang="en-US" sz="2400" b="0">
                          <a:effectLst/>
                        </a:rPr>
                        <a:t>\n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a new line.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8719">
                <a:tc>
                  <a:txBody>
                    <a:bodyPr/>
                    <a:lstStyle/>
                    <a:p>
                      <a:pPr algn="l" fontAlgn="base"/>
                      <a:r>
                        <a:rPr lang="en-US" sz="2400" b="0" dirty="0">
                          <a:effectLst/>
                        </a:rPr>
                        <a:t>\r</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a carriage return.</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8719">
                <a:tc>
                  <a:txBody>
                    <a:bodyPr/>
                    <a:lstStyle/>
                    <a:p>
                      <a:pPr algn="l" fontAlgn="base"/>
                      <a:r>
                        <a:rPr lang="en-US" sz="2400" b="0">
                          <a:effectLst/>
                        </a:rPr>
                        <a:t>\t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a tab.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8719">
                <a:tc>
                  <a:txBody>
                    <a:bodyPr/>
                    <a:lstStyle/>
                    <a:p>
                      <a:pPr algn="l" fontAlgn="base"/>
                      <a:r>
                        <a:rPr lang="en-US" sz="2400" b="0">
                          <a:effectLst/>
                        </a:rPr>
                        <a:t>\v</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a vertical tab.</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48719">
                <a:tc>
                  <a:txBody>
                    <a:bodyPr/>
                    <a:lstStyle/>
                    <a:p>
                      <a:pPr algn="l" fontAlgn="base"/>
                      <a:r>
                        <a:rPr lang="en-US" sz="2400" b="0">
                          <a:effectLst/>
                        </a:rPr>
                        <a:t>\f</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a form feed.</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48719">
                <a:tc>
                  <a:txBody>
                    <a:bodyPr/>
                    <a:lstStyle/>
                    <a:p>
                      <a:pPr algn="l" fontAlgn="base"/>
                      <a:r>
                        <a:rPr lang="en-US" sz="2400" b="0">
                          <a:effectLst/>
                        </a:rPr>
                        <a:t>\xxx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effectLst/>
                        </a:rPr>
                        <a:t>It denotes octal character xxx.</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48719">
                <a:tc>
                  <a:txBody>
                    <a:bodyPr/>
                    <a:lstStyle/>
                    <a:p>
                      <a:pPr algn="l" fontAlgn="base"/>
                      <a:r>
                        <a:rPr lang="en-US" sz="2400" b="0">
                          <a:effectLst/>
                        </a:rPr>
                        <a:t>\xhh</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400" b="0" dirty="0">
                          <a:effectLst/>
                        </a:rPr>
                        <a:t>It denotes hex character </a:t>
                      </a:r>
                      <a:r>
                        <a:rPr lang="en-US" sz="2400" b="0" dirty="0" err="1">
                          <a:effectLst/>
                        </a:rPr>
                        <a:t>hh</a:t>
                      </a:r>
                      <a:r>
                        <a:rPr lang="en-US" sz="2400" b="0" dirty="0">
                          <a:effectLst/>
                        </a:rPr>
                        <a: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389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Note</a:t>
            </a:r>
          </a:p>
        </p:txBody>
      </p:sp>
      <p:sp>
        <p:nvSpPr>
          <p:cNvPr id="3" name="Content Placeholder 2"/>
          <p:cNvSpPr>
            <a:spLocks noGrp="1"/>
          </p:cNvSpPr>
          <p:nvPr>
            <p:ph idx="1"/>
          </p:nvPr>
        </p:nvSpPr>
        <p:spPr/>
        <p:txBody>
          <a:bodyPr>
            <a:normAutofit/>
          </a:bodyPr>
          <a:lstStyle/>
          <a:p>
            <a:pPr algn="just" fontAlgn="base"/>
            <a:r>
              <a:rPr lang="en-US" sz="3000" dirty="0">
                <a:solidFill>
                  <a:schemeClr val="tx1"/>
                </a:solidFill>
              </a:rPr>
              <a:t>By default, regular expressions are case sensitive.</a:t>
            </a:r>
          </a:p>
          <a:p>
            <a:pPr algn="just" fontAlgn="base"/>
            <a:r>
              <a:rPr lang="en-US" sz="3000" dirty="0">
                <a:solidFill>
                  <a:schemeClr val="tx1"/>
                </a:solidFill>
              </a:rPr>
              <a:t>There is a difference between strings inside single quotes and strings inside double quotes in PHP. </a:t>
            </a:r>
          </a:p>
          <a:p>
            <a:pPr algn="just" fontAlgn="base"/>
            <a:r>
              <a:rPr lang="en-US" sz="3000" dirty="0">
                <a:solidFill>
                  <a:schemeClr val="tx1"/>
                </a:solidFill>
              </a:rPr>
              <a:t>The former are treated literally, whereas for the strings inside double-quotes means the content of the variable is printed instead of just printing their names.</a:t>
            </a:r>
          </a:p>
        </p:txBody>
      </p:sp>
    </p:spTree>
    <p:extLst>
      <p:ext uri="{BB962C8B-B14F-4D97-AF65-F5344CB8AC3E}">
        <p14:creationId xmlns:p14="http://schemas.microsoft.com/office/powerpoint/2010/main" val="360144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Regular Expression Functions</a:t>
            </a:r>
          </a:p>
        </p:txBody>
      </p:sp>
      <p:sp>
        <p:nvSpPr>
          <p:cNvPr id="3" name="Content Placeholder 2"/>
          <p:cNvSpPr>
            <a:spLocks noGrp="1"/>
          </p:cNvSpPr>
          <p:nvPr>
            <p:ph idx="1"/>
          </p:nvPr>
        </p:nvSpPr>
        <p:spPr>
          <a:xfrm>
            <a:off x="3533614" y="864108"/>
            <a:ext cx="7986508" cy="5120640"/>
          </a:xfrm>
        </p:spPr>
        <p:txBody>
          <a:bodyPr>
            <a:noAutofit/>
          </a:bodyPr>
          <a:lstStyle/>
          <a:p>
            <a:r>
              <a:rPr lang="en-US" sz="3200" dirty="0">
                <a:solidFill>
                  <a:schemeClr val="tx1"/>
                </a:solidFill>
              </a:rPr>
              <a:t>PHP provides a variety of functions that allow you to use regular expressions. </a:t>
            </a:r>
          </a:p>
          <a:p>
            <a:r>
              <a:rPr lang="en-US" sz="3200" dirty="0">
                <a:solidFill>
                  <a:schemeClr val="tx1"/>
                </a:solidFill>
              </a:rPr>
              <a:t>Some of the most commonly used functions:</a:t>
            </a:r>
          </a:p>
          <a:p>
            <a:r>
              <a:rPr lang="en-US" sz="3200" dirty="0">
                <a:solidFill>
                  <a:schemeClr val="tx1"/>
                </a:solidFill>
              </a:rPr>
              <a:t>preg_match()</a:t>
            </a:r>
          </a:p>
          <a:p>
            <a:r>
              <a:rPr lang="en-US" sz="3200" dirty="0" err="1">
                <a:solidFill>
                  <a:schemeClr val="tx1"/>
                </a:solidFill>
              </a:rPr>
              <a:t>preg_match_all</a:t>
            </a:r>
            <a:r>
              <a:rPr lang="en-US" sz="3200" dirty="0">
                <a:solidFill>
                  <a:schemeClr val="tx1"/>
                </a:solidFill>
              </a:rPr>
              <a:t>()</a:t>
            </a:r>
          </a:p>
          <a:p>
            <a:r>
              <a:rPr lang="en-US" sz="3200" dirty="0">
                <a:solidFill>
                  <a:schemeClr val="tx1"/>
                </a:solidFill>
              </a:rPr>
              <a:t>preg_replace() </a:t>
            </a:r>
          </a:p>
        </p:txBody>
      </p:sp>
    </p:spTree>
    <p:extLst>
      <p:ext uri="{BB962C8B-B14F-4D97-AF65-F5344CB8AC3E}">
        <p14:creationId xmlns:p14="http://schemas.microsoft.com/office/powerpoint/2010/main" val="120140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effectLst>
                  <a:outerShdw blurRad="38100" dist="38100" dir="2700000" algn="tl">
                    <a:srgbClr val="000000">
                      <a:alpha val="43137"/>
                    </a:srgbClr>
                  </a:outerShdw>
                </a:effectLst>
              </a:rPr>
              <a:t>Outline</a:t>
            </a:r>
            <a:endParaRPr lang="gu-IN" sz="4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IN" sz="3600" dirty="0">
                <a:solidFill>
                  <a:schemeClr val="tx1"/>
                </a:solidFill>
              </a:rPr>
              <a:t>Regular Expression </a:t>
            </a:r>
            <a:endParaRPr lang="en-IN" sz="4400" dirty="0">
              <a:solidFill>
                <a:schemeClr val="tx1"/>
              </a:solidFill>
            </a:endParaRPr>
          </a:p>
          <a:p>
            <a:r>
              <a:rPr lang="en-IN" sz="3600" dirty="0">
                <a:solidFill>
                  <a:schemeClr val="tx1"/>
                </a:solidFill>
              </a:rPr>
              <a:t>Web Scraping using </a:t>
            </a:r>
            <a:r>
              <a:rPr lang="en-IN" sz="3600" dirty="0" err="1">
                <a:solidFill>
                  <a:schemeClr val="tx1"/>
                </a:solidFill>
              </a:rPr>
              <a:t>cURL</a:t>
            </a:r>
            <a:r>
              <a:rPr lang="en-IN" sz="3600" dirty="0">
                <a:solidFill>
                  <a:schemeClr val="tx1"/>
                </a:solidFill>
              </a:rPr>
              <a:t> </a:t>
            </a:r>
            <a:endParaRPr lang="en-IN" sz="4400" dirty="0">
              <a:solidFill>
                <a:schemeClr val="tx1"/>
              </a:solidFill>
            </a:endParaRPr>
          </a:p>
          <a:p>
            <a:r>
              <a:rPr lang="en-IN" sz="3600" dirty="0">
                <a:solidFill>
                  <a:schemeClr val="tx1"/>
                </a:solidFill>
              </a:rPr>
              <a:t>Mail function </a:t>
            </a:r>
            <a:endParaRPr lang="en-IN" sz="4400" dirty="0">
              <a:solidFill>
                <a:schemeClr val="tx1"/>
              </a:solidFill>
            </a:endParaRPr>
          </a:p>
          <a:p>
            <a:r>
              <a:rPr lang="en-IN" sz="3600" dirty="0">
                <a:solidFill>
                  <a:schemeClr val="tx1"/>
                </a:solidFill>
              </a:rPr>
              <a:t>Web Services &amp; APIs </a:t>
            </a:r>
            <a:endParaRPr lang="en-IN" sz="4400" dirty="0">
              <a:solidFill>
                <a:schemeClr val="tx1"/>
              </a:solidFill>
            </a:endParaRPr>
          </a:p>
        </p:txBody>
      </p:sp>
    </p:spTree>
    <p:extLst>
      <p:ext uri="{BB962C8B-B14F-4D97-AF65-F5344CB8AC3E}">
        <p14:creationId xmlns:p14="http://schemas.microsoft.com/office/powerpoint/2010/main" val="56372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Common Regular Expression Functions</a:t>
            </a:r>
            <a:endParaRPr lang="en-IN" dirty="0"/>
          </a:p>
        </p:txBody>
      </p:sp>
      <p:graphicFrame>
        <p:nvGraphicFramePr>
          <p:cNvPr id="4" name="Content Placeholder 3"/>
          <p:cNvGraphicFramePr>
            <a:graphicFrameLocks noGrp="1"/>
          </p:cNvGraphicFramePr>
          <p:nvPr>
            <p:ph idx="1"/>
          </p:nvPr>
        </p:nvGraphicFramePr>
        <p:xfrm>
          <a:off x="3480619" y="140060"/>
          <a:ext cx="8188855" cy="6166325"/>
        </p:xfrm>
        <a:graphic>
          <a:graphicData uri="http://schemas.openxmlformats.org/drawingml/2006/table">
            <a:tbl>
              <a:tblPr>
                <a:tableStyleId>{BDBED569-4797-4DF1-A0F4-6AAB3CD982D8}</a:tableStyleId>
              </a:tblPr>
              <a:tblGrid>
                <a:gridCol w="2374491">
                  <a:extLst>
                    <a:ext uri="{9D8B030D-6E8A-4147-A177-3AD203B41FA5}">
                      <a16:colId xmlns:a16="http://schemas.microsoft.com/office/drawing/2014/main" val="20000"/>
                    </a:ext>
                  </a:extLst>
                </a:gridCol>
                <a:gridCol w="5814364">
                  <a:extLst>
                    <a:ext uri="{9D8B030D-6E8A-4147-A177-3AD203B41FA5}">
                      <a16:colId xmlns:a16="http://schemas.microsoft.com/office/drawing/2014/main" val="20001"/>
                    </a:ext>
                  </a:extLst>
                </a:gridCol>
              </a:tblGrid>
              <a:tr h="794720">
                <a:tc>
                  <a:txBody>
                    <a:bodyPr/>
                    <a:lstStyle/>
                    <a:p>
                      <a:r>
                        <a:rPr lang="en-IN" sz="2400" dirty="0">
                          <a:effectLst/>
                        </a:rPr>
                        <a:t>Function</a:t>
                      </a:r>
                    </a:p>
                  </a:txBody>
                  <a:tcPr anchor="ctr">
                    <a:solidFill>
                      <a:srgbClr val="B5FCFF"/>
                    </a:solidFill>
                  </a:tcPr>
                </a:tc>
                <a:tc>
                  <a:txBody>
                    <a:bodyPr/>
                    <a:lstStyle/>
                    <a:p>
                      <a:r>
                        <a:rPr lang="en-IN" sz="2400" dirty="0">
                          <a:effectLst/>
                        </a:rPr>
                        <a:t>Description</a:t>
                      </a:r>
                    </a:p>
                  </a:txBody>
                  <a:tcPr anchor="ctr">
                    <a:solidFill>
                      <a:srgbClr val="B5FCFF"/>
                    </a:solidFill>
                  </a:tcPr>
                </a:tc>
                <a:extLst>
                  <a:ext uri="{0D108BD9-81ED-4DB2-BD59-A6C34878D82A}">
                    <a16:rowId xmlns:a16="http://schemas.microsoft.com/office/drawing/2014/main" val="10000"/>
                  </a:ext>
                </a:extLst>
              </a:tr>
              <a:tr h="1390760">
                <a:tc>
                  <a:txBody>
                    <a:bodyPr/>
                    <a:lstStyle/>
                    <a:p>
                      <a:r>
                        <a:rPr lang="en-IN" sz="2400" dirty="0" err="1"/>
                        <a:t>preg_match</a:t>
                      </a:r>
                      <a:r>
                        <a:rPr lang="en-IN" sz="2400" dirty="0"/>
                        <a:t>()</a:t>
                      </a:r>
                    </a:p>
                  </a:txBody>
                  <a:tcPr anchor="ctr"/>
                </a:tc>
                <a:tc>
                  <a:txBody>
                    <a:bodyPr/>
                    <a:lstStyle/>
                    <a:p>
                      <a:r>
                        <a:rPr lang="en-US" sz="2400" dirty="0"/>
                        <a:t>To execute a pattern match on a string.</a:t>
                      </a:r>
                    </a:p>
                    <a:p>
                      <a:r>
                        <a:rPr lang="en-US" sz="2400" dirty="0"/>
                        <a:t>Returns 1 if the pattern was found in the string and 0 if not</a:t>
                      </a:r>
                    </a:p>
                  </a:txBody>
                  <a:tcPr anchor="ctr"/>
                </a:tc>
                <a:extLst>
                  <a:ext uri="{0D108BD9-81ED-4DB2-BD59-A6C34878D82A}">
                    <a16:rowId xmlns:a16="http://schemas.microsoft.com/office/drawing/2014/main" val="10001"/>
                  </a:ext>
                </a:extLst>
              </a:tr>
              <a:tr h="1199325">
                <a:tc>
                  <a:txBody>
                    <a:bodyPr/>
                    <a:lstStyle/>
                    <a:p>
                      <a:r>
                        <a:rPr lang="en-IN" sz="2400"/>
                        <a:t>preg_match_all()</a:t>
                      </a:r>
                    </a:p>
                  </a:txBody>
                  <a:tcPr anchor="ctr"/>
                </a:tc>
                <a:tc>
                  <a:txBody>
                    <a:bodyPr/>
                    <a:lstStyle/>
                    <a:p>
                      <a:r>
                        <a:rPr lang="en-US" sz="2400" dirty="0"/>
                        <a:t>Returns the number of times the pattern was found in the string, which may also be 0</a:t>
                      </a:r>
                    </a:p>
                  </a:txBody>
                  <a:tcPr anchor="ctr"/>
                </a:tc>
                <a:extLst>
                  <a:ext uri="{0D108BD9-81ED-4DB2-BD59-A6C34878D82A}">
                    <a16:rowId xmlns:a16="http://schemas.microsoft.com/office/drawing/2014/main" val="10002"/>
                  </a:ext>
                </a:extLst>
              </a:tr>
              <a:tr h="1390760">
                <a:tc>
                  <a:txBody>
                    <a:bodyPr/>
                    <a:lstStyle/>
                    <a:p>
                      <a:r>
                        <a:rPr lang="en-IN" sz="2400"/>
                        <a:t>preg_replace()</a:t>
                      </a:r>
                    </a:p>
                  </a:txBody>
                  <a:tcPr anchor="ctr"/>
                </a:tc>
                <a:tc>
                  <a:txBody>
                    <a:bodyPr/>
                    <a:lstStyle/>
                    <a:p>
                      <a:r>
                        <a:rPr lang="en-US" sz="2400" dirty="0"/>
                        <a:t>Returns a new string where matched patterns have been replaced with another string</a:t>
                      </a:r>
                    </a:p>
                  </a:txBody>
                  <a:tcPr anchor="ctr"/>
                </a:tc>
                <a:extLst>
                  <a:ext uri="{0D108BD9-81ED-4DB2-BD59-A6C34878D82A}">
                    <a16:rowId xmlns:a16="http://schemas.microsoft.com/office/drawing/2014/main" val="10003"/>
                  </a:ext>
                </a:extLst>
              </a:tr>
              <a:tr h="1390760">
                <a:tc>
                  <a:txBody>
                    <a:bodyPr/>
                    <a:lstStyle/>
                    <a:p>
                      <a:r>
                        <a:rPr lang="en-IN" sz="2400" dirty="0" err="1"/>
                        <a:t>preg_split</a:t>
                      </a:r>
                      <a:r>
                        <a:rPr lang="en-IN" sz="2400" dirty="0"/>
                        <a:t> </a:t>
                      </a:r>
                    </a:p>
                  </a:txBody>
                  <a:tcPr anchor="ctr"/>
                </a:tc>
                <a:tc>
                  <a:txBody>
                    <a:bodyPr/>
                    <a:lstStyle/>
                    <a:p>
                      <a:pPr algn="just"/>
                      <a:r>
                        <a:rPr lang="en-US" sz="2400" dirty="0"/>
                        <a:t>To perform a pattern match on a string followed by the splitting of results in to numeric array.</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714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preg_match</a:t>
            </a:r>
            <a:r>
              <a:rPr lang="en-IN" b="1" dirty="0"/>
              <a:t>()</a:t>
            </a:r>
            <a:br>
              <a:rPr lang="en-IN" b="1" dirty="0"/>
            </a:br>
            <a:endParaRPr lang="en-IN" dirty="0"/>
          </a:p>
        </p:txBody>
      </p:sp>
      <p:sp>
        <p:nvSpPr>
          <p:cNvPr id="3" name="Content Placeholder 2"/>
          <p:cNvSpPr>
            <a:spLocks noGrp="1"/>
          </p:cNvSpPr>
          <p:nvPr>
            <p:ph idx="1"/>
          </p:nvPr>
        </p:nvSpPr>
        <p:spPr/>
        <p:txBody>
          <a:bodyPr>
            <a:normAutofit lnSpcReduction="10000"/>
          </a:bodyPr>
          <a:lstStyle/>
          <a:p>
            <a:pPr algn="just"/>
            <a:r>
              <a:rPr lang="en-US" sz="2800" dirty="0">
                <a:solidFill>
                  <a:schemeClr val="tx1"/>
                </a:solidFill>
              </a:rPr>
              <a:t>This function will tell you whether a string contains matches of a pattern.</a:t>
            </a:r>
          </a:p>
          <a:p>
            <a:r>
              <a:rPr lang="en-US" sz="2800" dirty="0">
                <a:solidFill>
                  <a:schemeClr val="tx1"/>
                </a:solidFill>
              </a:rPr>
              <a:t>Example:</a:t>
            </a:r>
          </a:p>
          <a:p>
            <a:pPr algn="just"/>
            <a:r>
              <a:rPr lang="en-US" sz="2800" dirty="0">
                <a:solidFill>
                  <a:schemeClr val="tx1"/>
                </a:solidFill>
              </a:rPr>
              <a:t>Use a regular expression to do a case-insensitive search for "MU" in a string:</a:t>
            </a:r>
          </a:p>
          <a:p>
            <a:pPr marL="0" indent="0">
              <a:buNone/>
            </a:pPr>
            <a:r>
              <a:rPr lang="en-US" sz="2800" dirty="0">
                <a:solidFill>
                  <a:schemeClr val="tx1"/>
                </a:solidFill>
              </a:rPr>
              <a:t>Example:</a:t>
            </a:r>
          </a:p>
          <a:p>
            <a:pPr marL="0" indent="0">
              <a:buNone/>
            </a:pPr>
            <a:r>
              <a:rPr lang="en-US" sz="2800" dirty="0">
                <a:solidFill>
                  <a:schemeClr val="tx1"/>
                </a:solidFill>
              </a:rPr>
              <a:t>&lt;?</a:t>
            </a:r>
            <a:r>
              <a:rPr lang="en-US" sz="2800" dirty="0" err="1">
                <a:solidFill>
                  <a:schemeClr val="tx1"/>
                </a:solidFill>
              </a:rPr>
              <a:t>php</a:t>
            </a:r>
            <a:endParaRPr lang="en-US" sz="2800" dirty="0">
              <a:solidFill>
                <a:schemeClr val="tx1"/>
              </a:solidFill>
            </a:endParaRPr>
          </a:p>
          <a:p>
            <a:pPr marL="0" indent="0">
              <a:buNone/>
            </a:pPr>
            <a:r>
              <a:rPr lang="en-US" sz="2800" dirty="0">
                <a:solidFill>
                  <a:schemeClr val="tx1"/>
                </a:solidFill>
              </a:rPr>
              <a:t>$</a:t>
            </a:r>
            <a:r>
              <a:rPr lang="en-US" sz="2800" dirty="0" err="1">
                <a:solidFill>
                  <a:schemeClr val="tx1"/>
                </a:solidFill>
              </a:rPr>
              <a:t>str</a:t>
            </a:r>
            <a:r>
              <a:rPr lang="en-US" sz="2800" dirty="0">
                <a:solidFill>
                  <a:schemeClr val="tx1"/>
                </a:solidFill>
              </a:rPr>
              <a:t> = "Visit MU to know MU";</a:t>
            </a:r>
          </a:p>
          <a:p>
            <a:pPr marL="0" indent="0">
              <a:buNone/>
            </a:pPr>
            <a:r>
              <a:rPr lang="en-US" sz="2800" dirty="0">
                <a:solidFill>
                  <a:schemeClr val="tx1"/>
                </a:solidFill>
              </a:rPr>
              <a:t>$pattern = "/MU/</a:t>
            </a:r>
            <a:r>
              <a:rPr lang="en-US" sz="2800" dirty="0" err="1">
                <a:solidFill>
                  <a:schemeClr val="tx1"/>
                </a:solidFill>
              </a:rPr>
              <a:t>i</a:t>
            </a:r>
            <a:r>
              <a:rPr lang="en-US" sz="2800" dirty="0">
                <a:solidFill>
                  <a:schemeClr val="tx1"/>
                </a:solidFill>
              </a:rPr>
              <a:t>";</a:t>
            </a:r>
          </a:p>
          <a:p>
            <a:pPr marL="0" indent="0">
              <a:buNone/>
            </a:pPr>
            <a:r>
              <a:rPr lang="en-US" sz="2800" dirty="0">
                <a:solidFill>
                  <a:schemeClr val="tx1"/>
                </a:solidFill>
              </a:rPr>
              <a:t>echo </a:t>
            </a:r>
            <a:r>
              <a:rPr lang="en-US" sz="2800" dirty="0" err="1">
                <a:solidFill>
                  <a:schemeClr val="tx1"/>
                </a:solidFill>
              </a:rPr>
              <a:t>preg_match</a:t>
            </a:r>
            <a:r>
              <a:rPr lang="en-US" sz="2800" dirty="0">
                <a:solidFill>
                  <a:schemeClr val="tx1"/>
                </a:solidFill>
              </a:rPr>
              <a:t>($pattern, $</a:t>
            </a:r>
            <a:r>
              <a:rPr lang="en-US" sz="2800" dirty="0" err="1">
                <a:solidFill>
                  <a:schemeClr val="tx1"/>
                </a:solidFill>
              </a:rPr>
              <a:t>str</a:t>
            </a:r>
            <a:r>
              <a:rPr lang="en-US" sz="2800" dirty="0">
                <a:solidFill>
                  <a:schemeClr val="tx1"/>
                </a:solidFill>
              </a:rPr>
              <a:t>); // O/p 1</a:t>
            </a:r>
          </a:p>
          <a:p>
            <a:pPr marL="0" indent="0">
              <a:buNone/>
            </a:pPr>
            <a:r>
              <a:rPr lang="en-US" sz="2800" dirty="0">
                <a:solidFill>
                  <a:schemeClr val="tx1"/>
                </a:solidFill>
              </a:rPr>
              <a:t>?&gt; </a:t>
            </a:r>
          </a:p>
        </p:txBody>
      </p:sp>
    </p:spTree>
    <p:extLst>
      <p:ext uri="{BB962C8B-B14F-4D97-AF65-F5344CB8AC3E}">
        <p14:creationId xmlns:p14="http://schemas.microsoft.com/office/powerpoint/2010/main" val="10275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preg_match</a:t>
            </a:r>
            <a:r>
              <a:rPr lang="en-IN" b="1" dirty="0"/>
              <a:t>():</a:t>
            </a:r>
            <a:br>
              <a:rPr lang="en-IN" b="1" dirty="0"/>
            </a:br>
            <a:r>
              <a:rPr lang="en-IN" b="1" dirty="0"/>
              <a:t>Syntax</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2800" dirty="0">
                <a:solidFill>
                  <a:schemeClr val="tx1"/>
                </a:solidFill>
              </a:rPr>
              <a:t> </a:t>
            </a:r>
            <a:r>
              <a:rPr lang="en-US" sz="2800" dirty="0" err="1">
                <a:solidFill>
                  <a:schemeClr val="tx1"/>
                </a:solidFill>
              </a:rPr>
              <a:t>preg_match</a:t>
            </a:r>
            <a:r>
              <a:rPr lang="en-US" sz="2800" dirty="0">
                <a:solidFill>
                  <a:schemeClr val="tx1"/>
                </a:solidFill>
              </a:rPr>
              <a:t>(pattern, input, matches, flags, offset) </a:t>
            </a:r>
            <a:endParaRPr lang="en-IN" sz="2800" dirty="0">
              <a:solidFill>
                <a:schemeClr val="tx1"/>
              </a:solidFill>
            </a:endParaRPr>
          </a:p>
        </p:txBody>
      </p:sp>
    </p:spTree>
    <p:extLst>
      <p:ext uri="{BB962C8B-B14F-4D97-AF65-F5344CB8AC3E}">
        <p14:creationId xmlns:p14="http://schemas.microsoft.com/office/powerpoint/2010/main" val="236098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preg_match</a:t>
            </a:r>
            <a:r>
              <a:rPr lang="en-IN" b="1" dirty="0"/>
              <a:t>():</a:t>
            </a:r>
            <a:br>
              <a:rPr lang="en-IN" b="1" dirty="0"/>
            </a:br>
            <a:r>
              <a:rPr lang="en-IN" b="1" dirty="0"/>
              <a:t>Syntax</a:t>
            </a:r>
            <a:br>
              <a:rPr lang="en-IN" b="1" dirty="0"/>
            </a:br>
            <a:endParaRPr lang="en-IN" dirty="0"/>
          </a:p>
        </p:txBody>
      </p:sp>
      <p:graphicFrame>
        <p:nvGraphicFramePr>
          <p:cNvPr id="4" name="Content Placeholder 3"/>
          <p:cNvGraphicFramePr>
            <a:graphicFrameLocks noGrp="1"/>
          </p:cNvGraphicFramePr>
          <p:nvPr>
            <p:ph idx="1"/>
          </p:nvPr>
        </p:nvGraphicFramePr>
        <p:xfrm>
          <a:off x="3510115" y="473404"/>
          <a:ext cx="8244349" cy="6057471"/>
        </p:xfrm>
        <a:graphic>
          <a:graphicData uri="http://schemas.openxmlformats.org/drawingml/2006/table">
            <a:tbl>
              <a:tblPr>
                <a:tableStyleId>{BC89EF96-8CEA-46FF-86C4-4CE0E7609802}</a:tableStyleId>
              </a:tblPr>
              <a:tblGrid>
                <a:gridCol w="1371601">
                  <a:extLst>
                    <a:ext uri="{9D8B030D-6E8A-4147-A177-3AD203B41FA5}">
                      <a16:colId xmlns:a16="http://schemas.microsoft.com/office/drawing/2014/main" val="20000"/>
                    </a:ext>
                  </a:extLst>
                </a:gridCol>
                <a:gridCol w="6872748">
                  <a:extLst>
                    <a:ext uri="{9D8B030D-6E8A-4147-A177-3AD203B41FA5}">
                      <a16:colId xmlns:a16="http://schemas.microsoft.com/office/drawing/2014/main" val="20001"/>
                    </a:ext>
                  </a:extLst>
                </a:gridCol>
              </a:tblGrid>
              <a:tr h="310380">
                <a:tc>
                  <a:txBody>
                    <a:bodyPr/>
                    <a:lstStyle/>
                    <a:p>
                      <a:r>
                        <a:rPr lang="en-IN" sz="2000" b="1" dirty="0">
                          <a:effectLst/>
                        </a:rPr>
                        <a:t>Parameter</a:t>
                      </a:r>
                    </a:p>
                  </a:txBody>
                  <a:tcPr marL="77595" marR="77595" marT="38798" marB="38798" anchor="ctr">
                    <a:solidFill>
                      <a:schemeClr val="accent1">
                        <a:lumMod val="40000"/>
                        <a:lumOff val="60000"/>
                      </a:schemeClr>
                    </a:solidFill>
                  </a:tcPr>
                </a:tc>
                <a:tc>
                  <a:txBody>
                    <a:bodyPr/>
                    <a:lstStyle/>
                    <a:p>
                      <a:r>
                        <a:rPr lang="en-IN" sz="2000" b="1" dirty="0">
                          <a:effectLst/>
                        </a:rPr>
                        <a:t>Description</a:t>
                      </a:r>
                    </a:p>
                  </a:txBody>
                  <a:tcPr marL="77595" marR="77595" marT="38798" marB="38798" anchor="ctr">
                    <a:solidFill>
                      <a:schemeClr val="accent1">
                        <a:lumMod val="40000"/>
                        <a:lumOff val="60000"/>
                      </a:schemeClr>
                    </a:solidFill>
                  </a:tcPr>
                </a:tc>
                <a:extLst>
                  <a:ext uri="{0D108BD9-81ED-4DB2-BD59-A6C34878D82A}">
                    <a16:rowId xmlns:a16="http://schemas.microsoft.com/office/drawing/2014/main" val="10000"/>
                  </a:ext>
                </a:extLst>
              </a:tr>
              <a:tr h="543166">
                <a:tc>
                  <a:txBody>
                    <a:bodyPr/>
                    <a:lstStyle/>
                    <a:p>
                      <a:r>
                        <a:rPr lang="en-IN" sz="2000"/>
                        <a:t>pattern</a:t>
                      </a:r>
                    </a:p>
                  </a:txBody>
                  <a:tcPr marL="77595" marR="77595" marT="38798" marB="38798" anchor="ctr"/>
                </a:tc>
                <a:tc>
                  <a:txBody>
                    <a:bodyPr/>
                    <a:lstStyle/>
                    <a:p>
                      <a:r>
                        <a:rPr lang="en-US" sz="2000"/>
                        <a:t>Required. Contains a regular expression indicating what to search for</a:t>
                      </a:r>
                    </a:p>
                  </a:txBody>
                  <a:tcPr marL="77595" marR="77595" marT="38798" marB="38798" anchor="ctr"/>
                </a:tc>
                <a:extLst>
                  <a:ext uri="{0D108BD9-81ED-4DB2-BD59-A6C34878D82A}">
                    <a16:rowId xmlns:a16="http://schemas.microsoft.com/office/drawing/2014/main" val="10001"/>
                  </a:ext>
                </a:extLst>
              </a:tr>
              <a:tr h="310380">
                <a:tc>
                  <a:txBody>
                    <a:bodyPr/>
                    <a:lstStyle/>
                    <a:p>
                      <a:r>
                        <a:rPr lang="en-IN" sz="2000"/>
                        <a:t>input</a:t>
                      </a:r>
                    </a:p>
                  </a:txBody>
                  <a:tcPr marL="77595" marR="77595" marT="38798" marB="38798" anchor="ctr"/>
                </a:tc>
                <a:tc>
                  <a:txBody>
                    <a:bodyPr/>
                    <a:lstStyle/>
                    <a:p>
                      <a:r>
                        <a:rPr lang="en-US" sz="2000"/>
                        <a:t>Required. The string in which the search will be performed</a:t>
                      </a:r>
                    </a:p>
                  </a:txBody>
                  <a:tcPr marL="77595" marR="77595" marT="38798" marB="38798" anchor="ctr"/>
                </a:tc>
                <a:extLst>
                  <a:ext uri="{0D108BD9-81ED-4DB2-BD59-A6C34878D82A}">
                    <a16:rowId xmlns:a16="http://schemas.microsoft.com/office/drawing/2014/main" val="10002"/>
                  </a:ext>
                </a:extLst>
              </a:tr>
              <a:tr h="775951">
                <a:tc>
                  <a:txBody>
                    <a:bodyPr/>
                    <a:lstStyle/>
                    <a:p>
                      <a:r>
                        <a:rPr lang="en-IN" sz="2000"/>
                        <a:t>matches</a:t>
                      </a:r>
                    </a:p>
                  </a:txBody>
                  <a:tcPr marL="77595" marR="77595" marT="38798" marB="38798" anchor="ctr"/>
                </a:tc>
                <a:tc>
                  <a:txBody>
                    <a:bodyPr/>
                    <a:lstStyle/>
                    <a:p>
                      <a:r>
                        <a:rPr lang="en-US" sz="2000" dirty="0"/>
                        <a:t>Optional. The variable used in this parameter will be populated with an array containing all of the matches that were found</a:t>
                      </a:r>
                    </a:p>
                  </a:txBody>
                  <a:tcPr marL="77595" marR="77595" marT="38798" marB="38798" anchor="ctr"/>
                </a:tc>
                <a:extLst>
                  <a:ext uri="{0D108BD9-81ED-4DB2-BD59-A6C34878D82A}">
                    <a16:rowId xmlns:a16="http://schemas.microsoft.com/office/drawing/2014/main" val="10003"/>
                  </a:ext>
                </a:extLst>
              </a:tr>
              <a:tr h="2172662">
                <a:tc>
                  <a:txBody>
                    <a:bodyPr/>
                    <a:lstStyle/>
                    <a:p>
                      <a:r>
                        <a:rPr lang="en-IN" sz="2000"/>
                        <a:t>flags</a:t>
                      </a:r>
                    </a:p>
                  </a:txBody>
                  <a:tcPr marL="77595" marR="77595" marT="38798" marB="38798" anchor="ctr"/>
                </a:tc>
                <a:tc>
                  <a:txBody>
                    <a:bodyPr/>
                    <a:lstStyle/>
                    <a:p>
                      <a:pPr>
                        <a:buFont typeface="Arial" panose="020B0604020202020204" pitchFamily="34" charset="0"/>
                        <a:buChar char="•"/>
                      </a:pPr>
                      <a:r>
                        <a:rPr lang="en-US" sz="2000" dirty="0"/>
                        <a:t>Optional. A set of options that change how the matches array is structured: PREG_OFFSET_CAPTURE - When this option is enabled, each match, instead of being a string, will be an array where the first element is a substring containing the match and the second element is the position of the first character of the substring in the input.</a:t>
                      </a:r>
                    </a:p>
                    <a:p>
                      <a:pPr>
                        <a:buFont typeface="Arial" panose="020B0604020202020204" pitchFamily="34" charset="0"/>
                        <a:buChar char="•"/>
                      </a:pPr>
                      <a:r>
                        <a:rPr lang="en-US" sz="2000" dirty="0"/>
                        <a:t>PREG_UNMATCHED_AS_NULL - When this option is enabled, unmatched </a:t>
                      </a:r>
                      <a:r>
                        <a:rPr lang="en-US" sz="2000" dirty="0" err="1"/>
                        <a:t>subpatterns</a:t>
                      </a:r>
                      <a:r>
                        <a:rPr lang="en-US" sz="2000" dirty="0"/>
                        <a:t> will be returned as NULL instead of as an empty string.</a:t>
                      </a:r>
                    </a:p>
                  </a:txBody>
                  <a:tcPr marL="77595" marR="77595" marT="38798" marB="38798" anchor="ctr"/>
                </a:tc>
                <a:extLst>
                  <a:ext uri="{0D108BD9-81ED-4DB2-BD59-A6C34878D82A}">
                    <a16:rowId xmlns:a16="http://schemas.microsoft.com/office/drawing/2014/main" val="10004"/>
                  </a:ext>
                </a:extLst>
              </a:tr>
              <a:tr h="1008736">
                <a:tc>
                  <a:txBody>
                    <a:bodyPr/>
                    <a:lstStyle/>
                    <a:p>
                      <a:r>
                        <a:rPr lang="en-IN" sz="2000"/>
                        <a:t>offset</a:t>
                      </a:r>
                    </a:p>
                  </a:txBody>
                  <a:tcPr marL="77595" marR="77595" marT="38798" marB="38798" anchor="ctr"/>
                </a:tc>
                <a:tc>
                  <a:txBody>
                    <a:bodyPr/>
                    <a:lstStyle/>
                    <a:p>
                      <a:r>
                        <a:rPr lang="en-US" sz="2000" dirty="0"/>
                        <a:t>Optional. Defaults to 0. Indicates how far into the string to begin searching. The </a:t>
                      </a:r>
                      <a:r>
                        <a:rPr lang="en-US" sz="2000" dirty="0" err="1"/>
                        <a:t>preg_match</a:t>
                      </a:r>
                      <a:r>
                        <a:rPr lang="en-US" sz="2000" dirty="0"/>
                        <a:t>() function will not find matches that occur before the position given in this parameter</a:t>
                      </a:r>
                    </a:p>
                  </a:txBody>
                  <a:tcPr marL="77595" marR="77595" marT="38798" marB="38798"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35184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t>
            </a:r>
            <a:r>
              <a:rPr lang="en-IN" b="1" dirty="0" err="1"/>
              <a:t>preg_match</a:t>
            </a:r>
            <a:r>
              <a:rPr lang="en-IN" b="1" dirty="0"/>
              <a:t>():</a:t>
            </a:r>
            <a:br>
              <a:rPr lang="en-IN" b="1" dirty="0"/>
            </a:br>
            <a:r>
              <a:rPr lang="en-IN" b="1" dirty="0"/>
              <a:t>Example 2</a:t>
            </a:r>
            <a:br>
              <a:rPr lang="en-IN" b="1" dirty="0"/>
            </a:br>
            <a:endParaRPr lang="en-IN" dirty="0"/>
          </a:p>
        </p:txBody>
      </p:sp>
      <p:sp>
        <p:nvSpPr>
          <p:cNvPr id="3" name="Content Placeholder 2"/>
          <p:cNvSpPr>
            <a:spLocks noGrp="1"/>
          </p:cNvSpPr>
          <p:nvPr>
            <p:ph idx="1"/>
          </p:nvPr>
        </p:nvSpPr>
        <p:spPr>
          <a:xfrm>
            <a:off x="3729783" y="864108"/>
            <a:ext cx="7315200" cy="5120640"/>
          </a:xfrm>
        </p:spPr>
        <p:txBody>
          <a:bodyPr>
            <a:normAutofit/>
          </a:bodyPr>
          <a:lstStyle/>
          <a:p>
            <a:pPr marL="0" indent="0" algn="just">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lgn="just">
              <a:buNone/>
            </a:pPr>
            <a:r>
              <a:rPr lang="en-US" sz="2800" dirty="0">
                <a:solidFill>
                  <a:schemeClr val="tx1"/>
                </a:solidFill>
              </a:rPr>
              <a:t>$</a:t>
            </a:r>
            <a:r>
              <a:rPr lang="en-US" sz="2800" dirty="0" err="1">
                <a:solidFill>
                  <a:schemeClr val="tx1"/>
                </a:solidFill>
              </a:rPr>
              <a:t>str</a:t>
            </a:r>
            <a:r>
              <a:rPr lang="en-US" sz="2800" dirty="0">
                <a:solidFill>
                  <a:schemeClr val="tx1"/>
                </a:solidFill>
              </a:rPr>
              <a:t> = "Welcome to MU for the visit.";</a:t>
            </a:r>
          </a:p>
          <a:p>
            <a:pPr marL="0" indent="0" algn="just">
              <a:buNone/>
            </a:pPr>
            <a:r>
              <a:rPr lang="en-US" sz="2800" dirty="0">
                <a:solidFill>
                  <a:schemeClr val="tx1"/>
                </a:solidFill>
              </a:rPr>
              <a:t>$pattern = "/MU/</a:t>
            </a:r>
            <a:r>
              <a:rPr lang="en-US" sz="2800" dirty="0" err="1">
                <a:solidFill>
                  <a:schemeClr val="tx1"/>
                </a:solidFill>
              </a:rPr>
              <a:t>i</a:t>
            </a:r>
            <a:r>
              <a:rPr lang="en-US" sz="2800" dirty="0">
                <a:solidFill>
                  <a:schemeClr val="tx1"/>
                </a:solidFill>
              </a:rPr>
              <a:t>";</a:t>
            </a:r>
          </a:p>
          <a:p>
            <a:pPr marL="0" indent="0" algn="just">
              <a:buNone/>
            </a:pPr>
            <a:r>
              <a:rPr lang="en-US" sz="2800" dirty="0" err="1">
                <a:solidFill>
                  <a:schemeClr val="tx1"/>
                </a:solidFill>
              </a:rPr>
              <a:t>preg_match</a:t>
            </a:r>
            <a:r>
              <a:rPr lang="en-US" sz="2800" dirty="0">
                <a:solidFill>
                  <a:schemeClr val="tx1"/>
                </a:solidFill>
              </a:rPr>
              <a:t>($pattern, $</a:t>
            </a:r>
            <a:r>
              <a:rPr lang="en-US" sz="2800" dirty="0" err="1">
                <a:solidFill>
                  <a:schemeClr val="tx1"/>
                </a:solidFill>
              </a:rPr>
              <a:t>str</a:t>
            </a:r>
            <a:r>
              <a:rPr lang="en-US" sz="2800" dirty="0">
                <a:solidFill>
                  <a:schemeClr val="tx1"/>
                </a:solidFill>
              </a:rPr>
              <a:t>, $matches, PREG_OFFSET_CAPTURE);</a:t>
            </a:r>
          </a:p>
          <a:p>
            <a:pPr marL="0" indent="0" algn="just">
              <a:buNone/>
            </a:pPr>
            <a:r>
              <a:rPr lang="en-US" sz="2800" dirty="0" err="1">
                <a:solidFill>
                  <a:schemeClr val="tx1"/>
                </a:solidFill>
              </a:rPr>
              <a:t>print_r</a:t>
            </a:r>
            <a:r>
              <a:rPr lang="en-US" sz="2800" dirty="0">
                <a:solidFill>
                  <a:schemeClr val="tx1"/>
                </a:solidFill>
              </a:rPr>
              <a:t>($matches);</a:t>
            </a:r>
          </a:p>
          <a:p>
            <a:pPr marL="0" indent="0" algn="just">
              <a:buNone/>
            </a:pPr>
            <a:r>
              <a:rPr lang="en-US" sz="2800" dirty="0">
                <a:solidFill>
                  <a:schemeClr val="tx1"/>
                </a:solidFill>
              </a:rPr>
              <a:t>?&gt; </a:t>
            </a:r>
          </a:p>
          <a:p>
            <a:pPr marL="0" indent="0" algn="just">
              <a:buNone/>
            </a:pPr>
            <a:r>
              <a:rPr lang="en-US" sz="2800" dirty="0">
                <a:solidFill>
                  <a:schemeClr val="tx1"/>
                </a:solidFill>
              </a:rPr>
              <a:t>Output:</a:t>
            </a:r>
          </a:p>
          <a:p>
            <a:pPr marL="0" indent="0" algn="just">
              <a:buNone/>
            </a:pPr>
            <a:r>
              <a:rPr lang="en-US" sz="2800" dirty="0">
                <a:solidFill>
                  <a:schemeClr val="tx1"/>
                </a:solidFill>
              </a:rPr>
              <a:t>Array ( [0] =&gt; Array ( [0] =&gt; MU [1] =&gt; 11 ) ) </a:t>
            </a:r>
            <a:endParaRPr lang="en-IN" sz="2800" dirty="0">
              <a:solidFill>
                <a:schemeClr val="tx1"/>
              </a:solidFill>
            </a:endParaRPr>
          </a:p>
        </p:txBody>
      </p:sp>
    </p:spTree>
    <p:extLst>
      <p:ext uri="{BB962C8B-B14F-4D97-AF65-F5344CB8AC3E}">
        <p14:creationId xmlns:p14="http://schemas.microsoft.com/office/powerpoint/2010/main" val="1270407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21626" cy="4601183"/>
          </a:xfrm>
        </p:spPr>
        <p:txBody>
          <a:bodyPr/>
          <a:lstStyle/>
          <a:p>
            <a:r>
              <a:rPr lang="en-IN" b="1" dirty="0"/>
              <a:t>Using </a:t>
            </a:r>
            <a:r>
              <a:rPr lang="en-IN" b="1" dirty="0" err="1"/>
              <a:t>preg_match_all</a:t>
            </a:r>
            <a:r>
              <a:rPr lang="en-IN" b="1" dirty="0"/>
              <a:t>()</a:t>
            </a:r>
            <a:br>
              <a:rPr lang="en-IN" b="1" dirty="0"/>
            </a:br>
            <a:endParaRPr lang="en-IN" dirty="0"/>
          </a:p>
        </p:txBody>
      </p:sp>
      <p:sp>
        <p:nvSpPr>
          <p:cNvPr id="3" name="Content Placeholder 2"/>
          <p:cNvSpPr>
            <a:spLocks noGrp="1"/>
          </p:cNvSpPr>
          <p:nvPr>
            <p:ph idx="1"/>
          </p:nvPr>
        </p:nvSpPr>
        <p:spPr/>
        <p:txBody>
          <a:bodyPr>
            <a:normAutofit fontScale="92500"/>
          </a:bodyPr>
          <a:lstStyle/>
          <a:p>
            <a:pPr algn="just"/>
            <a:r>
              <a:rPr lang="en-US" sz="2800" dirty="0">
                <a:solidFill>
                  <a:schemeClr val="tx1"/>
                </a:solidFill>
              </a:rPr>
              <a:t>This function will tell you how many matches were found for a pattern in a string.</a:t>
            </a:r>
          </a:p>
          <a:p>
            <a:pPr algn="just"/>
            <a:r>
              <a:rPr lang="en-US" sz="2800" dirty="0">
                <a:solidFill>
                  <a:schemeClr val="tx1"/>
                </a:solidFill>
              </a:rPr>
              <a:t>Example:</a:t>
            </a:r>
          </a:p>
          <a:p>
            <a:r>
              <a:rPr lang="en-US" sz="2800" dirty="0">
                <a:solidFill>
                  <a:schemeClr val="tx1"/>
                </a:solidFill>
              </a:rPr>
              <a:t>Use a regular expression to do a case-insensitive count of the number of occurrences of "MU" in a string:</a:t>
            </a:r>
          </a:p>
          <a:p>
            <a:r>
              <a:rPr lang="en-US" sz="2800" dirty="0">
                <a:solidFill>
                  <a:schemeClr val="tx1"/>
                </a:solidFill>
              </a:rPr>
              <a:t>&lt;?</a:t>
            </a:r>
            <a:r>
              <a:rPr lang="en-US" sz="2800" dirty="0" err="1">
                <a:solidFill>
                  <a:schemeClr val="tx1"/>
                </a:solidFill>
              </a:rPr>
              <a:t>php</a:t>
            </a:r>
            <a:r>
              <a:rPr lang="en-US" sz="2800" dirty="0">
                <a:solidFill>
                  <a:schemeClr val="tx1"/>
                </a:solidFill>
              </a:rPr>
              <a:t> </a:t>
            </a:r>
          </a:p>
          <a:p>
            <a:pPr marL="0" indent="0">
              <a:buNone/>
            </a:pPr>
            <a:r>
              <a:rPr lang="en-US" sz="2800" dirty="0">
                <a:solidFill>
                  <a:schemeClr val="tx1"/>
                </a:solidFill>
              </a:rPr>
              <a:t>$</a:t>
            </a:r>
            <a:r>
              <a:rPr lang="en-US" sz="2800" dirty="0" err="1">
                <a:solidFill>
                  <a:schemeClr val="tx1"/>
                </a:solidFill>
              </a:rPr>
              <a:t>str</a:t>
            </a:r>
            <a:r>
              <a:rPr lang="en-US" sz="2800" dirty="0">
                <a:solidFill>
                  <a:schemeClr val="tx1"/>
                </a:solidFill>
              </a:rPr>
              <a:t> = "Visit MU to know MU and also to see MU.";</a:t>
            </a:r>
          </a:p>
          <a:p>
            <a:pPr marL="0" indent="0">
              <a:buNone/>
            </a:pPr>
            <a:r>
              <a:rPr lang="en-US" sz="2800" dirty="0">
                <a:solidFill>
                  <a:schemeClr val="tx1"/>
                </a:solidFill>
              </a:rPr>
              <a:t>$pattern = "/MU/</a:t>
            </a:r>
            <a:r>
              <a:rPr lang="en-US" sz="2800" dirty="0" err="1">
                <a:solidFill>
                  <a:schemeClr val="tx1"/>
                </a:solidFill>
              </a:rPr>
              <a:t>i</a:t>
            </a:r>
            <a:r>
              <a:rPr lang="en-US" sz="2800" dirty="0">
                <a:solidFill>
                  <a:schemeClr val="tx1"/>
                </a:solidFill>
              </a:rPr>
              <a:t>";</a:t>
            </a:r>
          </a:p>
          <a:p>
            <a:pPr marL="0" indent="0">
              <a:buNone/>
            </a:pPr>
            <a:r>
              <a:rPr lang="en-US" sz="2800" dirty="0">
                <a:solidFill>
                  <a:schemeClr val="tx1"/>
                </a:solidFill>
              </a:rPr>
              <a:t>echo </a:t>
            </a:r>
            <a:r>
              <a:rPr lang="en-US" sz="2800" dirty="0" err="1">
                <a:solidFill>
                  <a:schemeClr val="tx1"/>
                </a:solidFill>
              </a:rPr>
              <a:t>preg_match_all</a:t>
            </a:r>
            <a:r>
              <a:rPr lang="en-US" sz="2800" dirty="0">
                <a:solidFill>
                  <a:schemeClr val="tx1"/>
                </a:solidFill>
              </a:rPr>
              <a:t>($pattern, $</a:t>
            </a:r>
            <a:r>
              <a:rPr lang="en-US" sz="2800" dirty="0" err="1">
                <a:solidFill>
                  <a:schemeClr val="tx1"/>
                </a:solidFill>
              </a:rPr>
              <a:t>str</a:t>
            </a:r>
            <a:r>
              <a:rPr lang="en-US" sz="2800" dirty="0">
                <a:solidFill>
                  <a:schemeClr val="tx1"/>
                </a:solidFill>
              </a:rPr>
              <a:t>); // Outputs 3</a:t>
            </a:r>
          </a:p>
          <a:p>
            <a:r>
              <a:rPr lang="en-US" sz="2800" dirty="0">
                <a:solidFill>
                  <a:schemeClr val="tx1"/>
                </a:solidFill>
              </a:rPr>
              <a:t>?&gt; </a:t>
            </a:r>
            <a:endParaRPr lang="en-IN" sz="2800" dirty="0">
              <a:solidFill>
                <a:schemeClr val="tx1"/>
              </a:solidFill>
            </a:endParaRPr>
          </a:p>
        </p:txBody>
      </p:sp>
    </p:spTree>
    <p:extLst>
      <p:ext uri="{BB962C8B-B14F-4D97-AF65-F5344CB8AC3E}">
        <p14:creationId xmlns:p14="http://schemas.microsoft.com/office/powerpoint/2010/main" val="470597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53320" cy="4601183"/>
          </a:xfrm>
        </p:spPr>
        <p:txBody>
          <a:bodyPr/>
          <a:lstStyle/>
          <a:p>
            <a:r>
              <a:rPr lang="en-IN" b="1" dirty="0"/>
              <a:t>Using </a:t>
            </a:r>
            <a:r>
              <a:rPr lang="en-IN" b="1" dirty="0" err="1"/>
              <a:t>preg_match_all</a:t>
            </a:r>
            <a:r>
              <a:rPr lang="en-IN" b="1" dirty="0"/>
              <a:t>()</a:t>
            </a:r>
            <a:br>
              <a:rPr lang="en-IN" b="1" dirty="0"/>
            </a:br>
            <a:r>
              <a:rPr lang="en-IN" b="1" dirty="0"/>
              <a:t>Syntax:</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err="1">
                <a:solidFill>
                  <a:schemeClr val="tx1"/>
                </a:solidFill>
              </a:rPr>
              <a:t>preg_match_all</a:t>
            </a:r>
            <a:r>
              <a:rPr lang="en-US" sz="2800" dirty="0">
                <a:solidFill>
                  <a:schemeClr val="tx1"/>
                </a:solidFill>
              </a:rPr>
              <a:t>(pattern, input, matches, flags, offset) </a:t>
            </a:r>
            <a:endParaRPr lang="en-IN" sz="2800" dirty="0">
              <a:solidFill>
                <a:schemeClr val="tx1"/>
              </a:solidFill>
            </a:endParaRPr>
          </a:p>
        </p:txBody>
      </p:sp>
    </p:spTree>
    <p:extLst>
      <p:ext uri="{BB962C8B-B14F-4D97-AF65-F5344CB8AC3E}">
        <p14:creationId xmlns:p14="http://schemas.microsoft.com/office/powerpoint/2010/main" val="296758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53320" cy="4601183"/>
          </a:xfrm>
        </p:spPr>
        <p:txBody>
          <a:bodyPr/>
          <a:lstStyle/>
          <a:p>
            <a:r>
              <a:rPr lang="en-IN" b="1" dirty="0"/>
              <a:t>Using </a:t>
            </a:r>
            <a:r>
              <a:rPr lang="en-IN" b="1" dirty="0" err="1"/>
              <a:t>preg_match_all</a:t>
            </a:r>
            <a:r>
              <a:rPr lang="en-IN" b="1" dirty="0"/>
              <a:t>()</a:t>
            </a:r>
            <a:br>
              <a:rPr lang="en-IN" b="1" dirty="0"/>
            </a:br>
            <a:r>
              <a:rPr lang="en-IN" b="1" dirty="0"/>
              <a:t>Example 2:</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lgn="just">
              <a:buNone/>
            </a:pPr>
            <a:r>
              <a:rPr lang="en-US" sz="2800" dirty="0">
                <a:solidFill>
                  <a:schemeClr val="tx1"/>
                </a:solidFill>
              </a:rPr>
              <a:t>$</a:t>
            </a:r>
            <a:r>
              <a:rPr lang="en-US" sz="2800" dirty="0" err="1">
                <a:solidFill>
                  <a:schemeClr val="tx1"/>
                </a:solidFill>
              </a:rPr>
              <a:t>str</a:t>
            </a:r>
            <a:r>
              <a:rPr lang="en-US" sz="2800" dirty="0">
                <a:solidFill>
                  <a:schemeClr val="tx1"/>
                </a:solidFill>
              </a:rPr>
              <a:t> = "The rain in SPAIN falls mainly on the plains.";</a:t>
            </a:r>
          </a:p>
          <a:p>
            <a:pPr marL="0" indent="0" algn="just">
              <a:buNone/>
            </a:pPr>
            <a:r>
              <a:rPr lang="en-US" sz="2800" dirty="0">
                <a:solidFill>
                  <a:schemeClr val="tx1"/>
                </a:solidFill>
              </a:rPr>
              <a:t>$pattern = "/</a:t>
            </a:r>
            <a:r>
              <a:rPr lang="en-US" sz="2800" dirty="0" err="1">
                <a:solidFill>
                  <a:schemeClr val="tx1"/>
                </a:solidFill>
              </a:rPr>
              <a:t>ain</a:t>
            </a:r>
            <a:r>
              <a:rPr lang="en-US" sz="2800" dirty="0">
                <a:solidFill>
                  <a:schemeClr val="tx1"/>
                </a:solidFill>
              </a:rPr>
              <a:t>/</a:t>
            </a:r>
            <a:r>
              <a:rPr lang="en-US" sz="2800" dirty="0" err="1">
                <a:solidFill>
                  <a:schemeClr val="tx1"/>
                </a:solidFill>
              </a:rPr>
              <a:t>i</a:t>
            </a:r>
            <a:r>
              <a:rPr lang="en-US" sz="2800" dirty="0">
                <a:solidFill>
                  <a:schemeClr val="tx1"/>
                </a:solidFill>
              </a:rPr>
              <a:t>";</a:t>
            </a:r>
          </a:p>
          <a:p>
            <a:pPr marL="0" indent="0" algn="just">
              <a:buNone/>
            </a:pPr>
            <a:r>
              <a:rPr lang="en-US" sz="2800" dirty="0">
                <a:solidFill>
                  <a:schemeClr val="tx1"/>
                </a:solidFill>
              </a:rPr>
              <a:t>if(</a:t>
            </a:r>
            <a:r>
              <a:rPr lang="en-US" sz="2800" dirty="0" err="1">
                <a:solidFill>
                  <a:schemeClr val="tx1"/>
                </a:solidFill>
              </a:rPr>
              <a:t>preg_match_all</a:t>
            </a:r>
            <a:r>
              <a:rPr lang="en-US" sz="2800" dirty="0">
                <a:solidFill>
                  <a:schemeClr val="tx1"/>
                </a:solidFill>
              </a:rPr>
              <a:t>($pattern, $</a:t>
            </a:r>
            <a:r>
              <a:rPr lang="en-US" sz="2800" dirty="0" err="1">
                <a:solidFill>
                  <a:schemeClr val="tx1"/>
                </a:solidFill>
              </a:rPr>
              <a:t>str</a:t>
            </a:r>
            <a:r>
              <a:rPr lang="en-US" sz="2800" dirty="0">
                <a:solidFill>
                  <a:schemeClr val="tx1"/>
                </a:solidFill>
              </a:rPr>
              <a:t>, $matches)) {</a:t>
            </a:r>
          </a:p>
          <a:p>
            <a:pPr marL="0" indent="0" algn="just">
              <a:buNone/>
            </a:pPr>
            <a:r>
              <a:rPr lang="en-US" sz="2800" dirty="0">
                <a:solidFill>
                  <a:schemeClr val="tx1"/>
                </a:solidFill>
              </a:rPr>
              <a:t>  </a:t>
            </a:r>
            <a:r>
              <a:rPr lang="en-US" sz="2800" dirty="0" err="1">
                <a:solidFill>
                  <a:schemeClr val="tx1"/>
                </a:solidFill>
              </a:rPr>
              <a:t>print_r</a:t>
            </a:r>
            <a:r>
              <a:rPr lang="en-US" sz="2800" dirty="0">
                <a:solidFill>
                  <a:schemeClr val="tx1"/>
                </a:solidFill>
              </a:rPr>
              <a:t>($matches);</a:t>
            </a:r>
          </a:p>
          <a:p>
            <a:pPr marL="0" indent="0" algn="just">
              <a:buNone/>
            </a:pPr>
            <a:r>
              <a:rPr lang="en-US" sz="2800" dirty="0">
                <a:solidFill>
                  <a:schemeClr val="tx1"/>
                </a:solidFill>
              </a:rPr>
              <a:t>}</a:t>
            </a:r>
          </a:p>
          <a:p>
            <a:pPr marL="0" indent="0" algn="just">
              <a:buNone/>
            </a:pPr>
            <a:r>
              <a:rPr lang="en-US" sz="2800" dirty="0">
                <a:solidFill>
                  <a:schemeClr val="tx1"/>
                </a:solidFill>
              </a:rPr>
              <a:t>?&gt; </a:t>
            </a:r>
          </a:p>
        </p:txBody>
      </p:sp>
    </p:spTree>
    <p:extLst>
      <p:ext uri="{BB962C8B-B14F-4D97-AF65-F5344CB8AC3E}">
        <p14:creationId xmlns:p14="http://schemas.microsoft.com/office/powerpoint/2010/main" val="2099532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53320" cy="4601183"/>
          </a:xfrm>
        </p:spPr>
        <p:txBody>
          <a:bodyPr/>
          <a:lstStyle/>
          <a:p>
            <a:r>
              <a:rPr lang="en-IN" b="1" dirty="0"/>
              <a:t>Using </a:t>
            </a:r>
            <a:r>
              <a:rPr lang="en-IN" b="1" dirty="0" err="1"/>
              <a:t>preg_match_all</a:t>
            </a:r>
            <a:r>
              <a:rPr lang="en-IN" b="1" dirty="0"/>
              <a:t>()</a:t>
            </a:r>
            <a:br>
              <a:rPr lang="en-IN" b="1" dirty="0"/>
            </a:br>
            <a:r>
              <a:rPr lang="en-IN" b="1" dirty="0"/>
              <a:t>Example 3:</a:t>
            </a:r>
            <a:br>
              <a:rPr lang="en-IN" b="1" dirty="0"/>
            </a:br>
            <a:endParaRPr lang="en-IN" dirty="0"/>
          </a:p>
        </p:txBody>
      </p:sp>
      <p:sp>
        <p:nvSpPr>
          <p:cNvPr id="3" name="Content Placeholder 2"/>
          <p:cNvSpPr>
            <a:spLocks noGrp="1"/>
          </p:cNvSpPr>
          <p:nvPr>
            <p:ph idx="1"/>
          </p:nvPr>
        </p:nvSpPr>
        <p:spPr/>
        <p:txBody>
          <a:bodyPr>
            <a:normAutofit/>
          </a:bodyPr>
          <a:lstStyle/>
          <a:p>
            <a:pPr marL="0" indent="0" algn="just">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lgn="just">
              <a:buNone/>
            </a:pPr>
            <a:r>
              <a:rPr lang="en-US" sz="2800" dirty="0">
                <a:solidFill>
                  <a:schemeClr val="tx1"/>
                </a:solidFill>
              </a:rPr>
              <a:t>$</a:t>
            </a:r>
            <a:r>
              <a:rPr lang="en-US" sz="2800" dirty="0" err="1">
                <a:solidFill>
                  <a:schemeClr val="tx1"/>
                </a:solidFill>
              </a:rPr>
              <a:t>str</a:t>
            </a:r>
            <a:r>
              <a:rPr lang="en-US" sz="2800" dirty="0">
                <a:solidFill>
                  <a:schemeClr val="tx1"/>
                </a:solidFill>
              </a:rPr>
              <a:t> = "</a:t>
            </a:r>
            <a:r>
              <a:rPr lang="en-US" sz="2800" dirty="0" err="1">
                <a:solidFill>
                  <a:schemeClr val="tx1"/>
                </a:solidFill>
              </a:rPr>
              <a:t>abc</a:t>
            </a:r>
            <a:r>
              <a:rPr lang="en-US" sz="2800" dirty="0">
                <a:solidFill>
                  <a:schemeClr val="tx1"/>
                </a:solidFill>
              </a:rPr>
              <a:t> ABC";</a:t>
            </a:r>
          </a:p>
          <a:p>
            <a:pPr marL="0" indent="0" algn="just">
              <a:buNone/>
            </a:pPr>
            <a:r>
              <a:rPr lang="en-US" sz="2800" dirty="0">
                <a:solidFill>
                  <a:schemeClr val="tx1"/>
                </a:solidFill>
              </a:rPr>
              <a:t>$pattern = "/((a)b)(c)/</a:t>
            </a:r>
            <a:r>
              <a:rPr lang="en-US" sz="2800" dirty="0" err="1">
                <a:solidFill>
                  <a:schemeClr val="tx1"/>
                </a:solidFill>
              </a:rPr>
              <a:t>i</a:t>
            </a:r>
            <a:r>
              <a:rPr lang="en-US" sz="2800" dirty="0">
                <a:solidFill>
                  <a:schemeClr val="tx1"/>
                </a:solidFill>
              </a:rPr>
              <a:t>";</a:t>
            </a:r>
          </a:p>
          <a:p>
            <a:pPr marL="0" indent="0" algn="just">
              <a:buNone/>
            </a:pPr>
            <a:r>
              <a:rPr lang="en-US" sz="2800" dirty="0">
                <a:solidFill>
                  <a:schemeClr val="tx1"/>
                </a:solidFill>
              </a:rPr>
              <a:t>if(</a:t>
            </a:r>
            <a:r>
              <a:rPr lang="en-US" sz="2800" dirty="0" err="1">
                <a:solidFill>
                  <a:schemeClr val="tx1"/>
                </a:solidFill>
              </a:rPr>
              <a:t>preg_match_all</a:t>
            </a:r>
            <a:r>
              <a:rPr lang="en-US" sz="2800" dirty="0">
                <a:solidFill>
                  <a:schemeClr val="tx1"/>
                </a:solidFill>
              </a:rPr>
              <a:t>($pattern, $</a:t>
            </a:r>
            <a:r>
              <a:rPr lang="en-US" sz="2800" dirty="0" err="1">
                <a:solidFill>
                  <a:schemeClr val="tx1"/>
                </a:solidFill>
              </a:rPr>
              <a:t>str</a:t>
            </a:r>
            <a:r>
              <a:rPr lang="en-US" sz="2800" dirty="0">
                <a:solidFill>
                  <a:schemeClr val="tx1"/>
                </a:solidFill>
              </a:rPr>
              <a:t>, $matches, PREG_PATTERN_ORDER)) {</a:t>
            </a:r>
          </a:p>
          <a:p>
            <a:pPr marL="0" indent="0" algn="just">
              <a:buNone/>
            </a:pPr>
            <a:r>
              <a:rPr lang="en-US" sz="2800" dirty="0">
                <a:solidFill>
                  <a:schemeClr val="tx1"/>
                </a:solidFill>
              </a:rPr>
              <a:t>	</a:t>
            </a:r>
            <a:r>
              <a:rPr lang="en-US" sz="2800" dirty="0" err="1">
                <a:solidFill>
                  <a:schemeClr val="tx1"/>
                </a:solidFill>
              </a:rPr>
              <a:t>print_r</a:t>
            </a:r>
            <a:r>
              <a:rPr lang="en-US" sz="2800" dirty="0">
                <a:solidFill>
                  <a:schemeClr val="tx1"/>
                </a:solidFill>
              </a:rPr>
              <a:t>($matches);</a:t>
            </a:r>
          </a:p>
          <a:p>
            <a:pPr marL="0" indent="0" algn="just">
              <a:buNone/>
            </a:pPr>
            <a:r>
              <a:rPr lang="en-US" sz="2800" dirty="0">
                <a:solidFill>
                  <a:schemeClr val="tx1"/>
                </a:solidFill>
              </a:rPr>
              <a:t>}</a:t>
            </a:r>
          </a:p>
          <a:p>
            <a:pPr marL="0" indent="0" algn="just">
              <a:buNone/>
            </a:pPr>
            <a:r>
              <a:rPr lang="en-US" sz="2800" dirty="0">
                <a:solidFill>
                  <a:schemeClr val="tx1"/>
                </a:solidFill>
              </a:rPr>
              <a:t>?&gt;</a:t>
            </a:r>
            <a:endParaRPr lang="en-IN" sz="2800" dirty="0">
              <a:solidFill>
                <a:schemeClr val="tx1"/>
              </a:solidFill>
            </a:endParaRPr>
          </a:p>
        </p:txBody>
      </p:sp>
    </p:spTree>
    <p:extLst>
      <p:ext uri="{BB962C8B-B14F-4D97-AF65-F5344CB8AC3E}">
        <p14:creationId xmlns:p14="http://schemas.microsoft.com/office/powerpoint/2010/main" val="88557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453320" cy="4601183"/>
          </a:xfrm>
        </p:spPr>
        <p:txBody>
          <a:bodyPr/>
          <a:lstStyle/>
          <a:p>
            <a:r>
              <a:rPr lang="en-IN" b="1" dirty="0"/>
              <a:t>Using </a:t>
            </a:r>
            <a:r>
              <a:rPr lang="en-IN" b="1" dirty="0" err="1"/>
              <a:t>preg_match_all</a:t>
            </a:r>
            <a:r>
              <a:rPr lang="en-IN" b="1" dirty="0"/>
              <a:t>()</a:t>
            </a:r>
            <a:br>
              <a:rPr lang="en-IN" b="1" dirty="0"/>
            </a:br>
            <a:r>
              <a:rPr lang="en-IN" b="1" dirty="0"/>
              <a:t>Syntax:</a:t>
            </a:r>
            <a:br>
              <a:rPr lang="en-IN" b="1" dirty="0"/>
            </a:br>
            <a:endParaRPr lang="en-IN" dirty="0"/>
          </a:p>
        </p:txBody>
      </p:sp>
      <p:graphicFrame>
        <p:nvGraphicFramePr>
          <p:cNvPr id="5" name="Content Placeholder 4"/>
          <p:cNvGraphicFramePr>
            <a:graphicFrameLocks noGrp="1"/>
          </p:cNvGraphicFramePr>
          <p:nvPr>
            <p:ph idx="1"/>
          </p:nvPr>
        </p:nvGraphicFramePr>
        <p:xfrm>
          <a:off x="3453320" y="693174"/>
          <a:ext cx="8146036" cy="5452366"/>
        </p:xfrm>
        <a:graphic>
          <a:graphicData uri="http://schemas.openxmlformats.org/drawingml/2006/table">
            <a:tbl>
              <a:tblPr>
                <a:tableStyleId>{BC89EF96-8CEA-46FF-86C4-4CE0E7609802}</a:tableStyleId>
              </a:tblPr>
              <a:tblGrid>
                <a:gridCol w="1207170">
                  <a:extLst>
                    <a:ext uri="{9D8B030D-6E8A-4147-A177-3AD203B41FA5}">
                      <a16:colId xmlns:a16="http://schemas.microsoft.com/office/drawing/2014/main" val="20000"/>
                    </a:ext>
                  </a:extLst>
                </a:gridCol>
                <a:gridCol w="6938866">
                  <a:extLst>
                    <a:ext uri="{9D8B030D-6E8A-4147-A177-3AD203B41FA5}">
                      <a16:colId xmlns:a16="http://schemas.microsoft.com/office/drawing/2014/main" val="20001"/>
                    </a:ext>
                  </a:extLst>
                </a:gridCol>
              </a:tblGrid>
              <a:tr h="324758">
                <a:tc>
                  <a:txBody>
                    <a:bodyPr/>
                    <a:lstStyle/>
                    <a:p>
                      <a:r>
                        <a:rPr lang="en-IN" sz="1600" dirty="0">
                          <a:effectLst/>
                        </a:rPr>
                        <a:t>Parameter</a:t>
                      </a:r>
                    </a:p>
                  </a:txBody>
                  <a:tcPr marL="50209" marR="50209" marT="25104" marB="25104" anchor="ctr">
                    <a:solidFill>
                      <a:schemeClr val="accent1">
                        <a:lumMod val="40000"/>
                        <a:lumOff val="60000"/>
                      </a:schemeClr>
                    </a:solidFill>
                  </a:tcPr>
                </a:tc>
                <a:tc>
                  <a:txBody>
                    <a:bodyPr/>
                    <a:lstStyle/>
                    <a:p>
                      <a:r>
                        <a:rPr lang="en-IN" sz="1600" dirty="0">
                          <a:effectLst/>
                        </a:rPr>
                        <a:t>Description</a:t>
                      </a:r>
                    </a:p>
                  </a:txBody>
                  <a:tcPr marL="50209" marR="50209" marT="25104" marB="25104" anchor="ctr">
                    <a:solidFill>
                      <a:schemeClr val="accent1">
                        <a:lumMod val="40000"/>
                        <a:lumOff val="60000"/>
                      </a:schemeClr>
                    </a:solidFill>
                  </a:tcPr>
                </a:tc>
                <a:extLst>
                  <a:ext uri="{0D108BD9-81ED-4DB2-BD59-A6C34878D82A}">
                    <a16:rowId xmlns:a16="http://schemas.microsoft.com/office/drawing/2014/main" val="10000"/>
                  </a:ext>
                </a:extLst>
              </a:tr>
              <a:tr h="388165">
                <a:tc>
                  <a:txBody>
                    <a:bodyPr/>
                    <a:lstStyle/>
                    <a:p>
                      <a:r>
                        <a:rPr lang="en-IN" sz="1400"/>
                        <a:t>pattern</a:t>
                      </a:r>
                    </a:p>
                  </a:txBody>
                  <a:tcPr marL="50209" marR="50209" marT="25104" marB="25104" anchor="ctr"/>
                </a:tc>
                <a:tc>
                  <a:txBody>
                    <a:bodyPr/>
                    <a:lstStyle/>
                    <a:p>
                      <a:r>
                        <a:rPr lang="en-US" sz="1400"/>
                        <a:t>Required. Contains a regular expression indicating what to search for</a:t>
                      </a:r>
                    </a:p>
                  </a:txBody>
                  <a:tcPr marL="50209" marR="50209" marT="25104" marB="25104" anchor="ctr"/>
                </a:tc>
                <a:extLst>
                  <a:ext uri="{0D108BD9-81ED-4DB2-BD59-A6C34878D82A}">
                    <a16:rowId xmlns:a16="http://schemas.microsoft.com/office/drawing/2014/main" val="10001"/>
                  </a:ext>
                </a:extLst>
              </a:tr>
              <a:tr h="291094">
                <a:tc>
                  <a:txBody>
                    <a:bodyPr/>
                    <a:lstStyle/>
                    <a:p>
                      <a:r>
                        <a:rPr lang="en-IN" sz="1400" dirty="0"/>
                        <a:t>input</a:t>
                      </a:r>
                    </a:p>
                  </a:txBody>
                  <a:tcPr marL="50209" marR="50209" marT="25104" marB="25104" anchor="ctr"/>
                </a:tc>
                <a:tc>
                  <a:txBody>
                    <a:bodyPr/>
                    <a:lstStyle/>
                    <a:p>
                      <a:r>
                        <a:rPr lang="en-US" sz="1400"/>
                        <a:t>Required. The string in which the search will be performed</a:t>
                      </a:r>
                    </a:p>
                  </a:txBody>
                  <a:tcPr marL="50209" marR="50209" marT="25104" marB="25104" anchor="ctr"/>
                </a:tc>
                <a:extLst>
                  <a:ext uri="{0D108BD9-81ED-4DB2-BD59-A6C34878D82A}">
                    <a16:rowId xmlns:a16="http://schemas.microsoft.com/office/drawing/2014/main" val="10002"/>
                  </a:ext>
                </a:extLst>
              </a:tr>
              <a:tr h="554522">
                <a:tc>
                  <a:txBody>
                    <a:bodyPr/>
                    <a:lstStyle/>
                    <a:p>
                      <a:r>
                        <a:rPr lang="en-IN" sz="1400"/>
                        <a:t>matches</a:t>
                      </a:r>
                    </a:p>
                  </a:txBody>
                  <a:tcPr marL="50209" marR="50209" marT="25104" marB="25104" anchor="ctr"/>
                </a:tc>
                <a:tc>
                  <a:txBody>
                    <a:bodyPr/>
                    <a:lstStyle/>
                    <a:p>
                      <a:r>
                        <a:rPr lang="en-US" sz="1400"/>
                        <a:t>Optional. The variable used in this parameter will be populated with an array containing all of the matches that were found</a:t>
                      </a:r>
                    </a:p>
                  </a:txBody>
                  <a:tcPr marL="50209" marR="50209" marT="25104" marB="25104" anchor="ctr"/>
                </a:tc>
                <a:extLst>
                  <a:ext uri="{0D108BD9-81ED-4DB2-BD59-A6C34878D82A}">
                    <a16:rowId xmlns:a16="http://schemas.microsoft.com/office/drawing/2014/main" val="10003"/>
                  </a:ext>
                </a:extLst>
              </a:tr>
              <a:tr h="3131448">
                <a:tc>
                  <a:txBody>
                    <a:bodyPr/>
                    <a:lstStyle/>
                    <a:p>
                      <a:r>
                        <a:rPr lang="en-IN" sz="1400"/>
                        <a:t>flags</a:t>
                      </a:r>
                    </a:p>
                  </a:txBody>
                  <a:tcPr marL="50209" marR="50209" marT="25104" marB="25104" anchor="ctr"/>
                </a:tc>
                <a:tc>
                  <a:txBody>
                    <a:bodyPr/>
                    <a:lstStyle/>
                    <a:p>
                      <a:pPr>
                        <a:buFont typeface="Arial" panose="020B0604020202020204" pitchFamily="34" charset="0"/>
                        <a:buChar char="•"/>
                      </a:pPr>
                      <a:r>
                        <a:rPr lang="en-US" sz="1400" dirty="0"/>
                        <a:t>Optional. A set of options that change how the matches array is structured.</a:t>
                      </a:r>
                      <a:br>
                        <a:rPr lang="en-US" sz="1400" dirty="0"/>
                      </a:br>
                      <a:r>
                        <a:rPr lang="en-US" sz="1400" dirty="0"/>
                        <a:t>One of the following structures may be selected:</a:t>
                      </a:r>
                      <a:br>
                        <a:rPr lang="en-US" sz="1400" dirty="0"/>
                      </a:br>
                      <a:r>
                        <a:rPr lang="en-US" sz="1400" dirty="0"/>
                        <a:t>PREG_PATTERN_ORDER - Default. Each element in the matches array is an array of matches from the same grouping in the regular expression, with index 0 corresponding to matches of the whole expression and the remaining indices for </a:t>
                      </a:r>
                      <a:r>
                        <a:rPr lang="en-US" sz="1400" dirty="0" err="1"/>
                        <a:t>subpattern</a:t>
                      </a:r>
                      <a:r>
                        <a:rPr lang="en-US" sz="1400" dirty="0"/>
                        <a:t> matches.</a:t>
                      </a:r>
                    </a:p>
                    <a:p>
                      <a:pPr>
                        <a:buFont typeface="Arial" panose="020B0604020202020204" pitchFamily="34" charset="0"/>
                        <a:buChar char="•"/>
                      </a:pPr>
                      <a:r>
                        <a:rPr lang="en-US" sz="1400" dirty="0"/>
                        <a:t>PREG_SET_ORDER - Each element in the matches array contains matches of all groupings for one of the found matches in the string.</a:t>
                      </a:r>
                    </a:p>
                    <a:p>
                      <a:pPr>
                        <a:buFont typeface="Arial" panose="020B0604020202020204" pitchFamily="34" charset="0"/>
                        <a:buChar char="•"/>
                      </a:pPr>
                      <a:r>
                        <a:rPr lang="en-US" sz="1400" dirty="0"/>
                        <a:t>Any number of the following options may be applied: PREG_OFFSET_CAPTURE - When this option is enabled, each match, instead of being a string, will be an array where the first element is a substring containing the match and the second element is the position of the first character of the substring in the input.</a:t>
                      </a:r>
                    </a:p>
                    <a:p>
                      <a:pPr>
                        <a:buFont typeface="Arial" panose="020B0604020202020204" pitchFamily="34" charset="0"/>
                        <a:buChar char="•"/>
                      </a:pPr>
                      <a:r>
                        <a:rPr lang="en-US" sz="1400" dirty="0"/>
                        <a:t>PREG_UNMATCHED_AS_NULL - When this option is enabled, unmatched </a:t>
                      </a:r>
                      <a:r>
                        <a:rPr lang="en-US" sz="1400" dirty="0" err="1"/>
                        <a:t>subpatterns</a:t>
                      </a:r>
                      <a:r>
                        <a:rPr lang="en-US" sz="1400" dirty="0"/>
                        <a:t> will be returned as NULL instead of as an empty string.</a:t>
                      </a:r>
                    </a:p>
                  </a:txBody>
                  <a:tcPr marL="50209" marR="50209" marT="25104" marB="25104" anchor="ctr"/>
                </a:tc>
                <a:extLst>
                  <a:ext uri="{0D108BD9-81ED-4DB2-BD59-A6C34878D82A}">
                    <a16:rowId xmlns:a16="http://schemas.microsoft.com/office/drawing/2014/main" val="10004"/>
                  </a:ext>
                </a:extLst>
              </a:tr>
              <a:tr h="762379">
                <a:tc>
                  <a:txBody>
                    <a:bodyPr/>
                    <a:lstStyle/>
                    <a:p>
                      <a:r>
                        <a:rPr lang="en-IN" sz="1400"/>
                        <a:t>offset</a:t>
                      </a:r>
                    </a:p>
                  </a:txBody>
                  <a:tcPr marL="50209" marR="50209" marT="25104" marB="25104" anchor="ctr"/>
                </a:tc>
                <a:tc>
                  <a:txBody>
                    <a:bodyPr/>
                    <a:lstStyle/>
                    <a:p>
                      <a:r>
                        <a:rPr lang="en-US" sz="1400" dirty="0"/>
                        <a:t>Optional. Defaults to 0. Indicates how far into the string to begin searching. The </a:t>
                      </a:r>
                      <a:r>
                        <a:rPr lang="en-US" sz="1400" dirty="0" err="1"/>
                        <a:t>preg_match</a:t>
                      </a:r>
                      <a:r>
                        <a:rPr lang="en-US" sz="1400" dirty="0"/>
                        <a:t>() function will not find matches that occur before the position given in this parameter</a:t>
                      </a:r>
                    </a:p>
                  </a:txBody>
                  <a:tcPr marL="50209" marR="50209" marT="25104" marB="25104"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118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9848" y="916312"/>
            <a:ext cx="7315200" cy="3255264"/>
          </a:xfrm>
        </p:spPr>
        <p:txBody>
          <a:bodyPr>
            <a:normAutofit/>
          </a:bodyPr>
          <a:lstStyle/>
          <a:p>
            <a:pPr algn="ctr"/>
            <a:r>
              <a:rPr lang="en-IN" sz="7200" b="1" dirty="0"/>
              <a:t>PHP Regular Expressions</a:t>
            </a:r>
          </a:p>
        </p:txBody>
      </p:sp>
    </p:spTree>
    <p:extLst>
      <p:ext uri="{BB962C8B-B14F-4D97-AF65-F5344CB8AC3E}">
        <p14:creationId xmlns:p14="http://schemas.microsoft.com/office/powerpoint/2010/main" val="138169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a:t>
            </a:r>
            <a:r>
              <a:rPr lang="en-IN" b="1" dirty="0"/>
              <a:t>()</a:t>
            </a:r>
            <a:br>
              <a:rPr lang="en-IN" b="1" dirty="0"/>
            </a:br>
            <a:endParaRPr lang="en-IN" dirty="0"/>
          </a:p>
        </p:txBody>
      </p:sp>
      <p:sp>
        <p:nvSpPr>
          <p:cNvPr id="3" name="Content Placeholder 2"/>
          <p:cNvSpPr>
            <a:spLocks noGrp="1"/>
          </p:cNvSpPr>
          <p:nvPr>
            <p:ph idx="1"/>
          </p:nvPr>
        </p:nvSpPr>
        <p:spPr/>
        <p:txBody>
          <a:bodyPr>
            <a:normAutofit/>
          </a:bodyPr>
          <a:lstStyle/>
          <a:p>
            <a:pPr algn="just"/>
            <a:r>
              <a:rPr lang="en-US" sz="2800" dirty="0">
                <a:solidFill>
                  <a:schemeClr val="tx1"/>
                </a:solidFill>
              </a:rPr>
              <a:t>This function will replace all of the matches of the pattern in a string with another string.</a:t>
            </a:r>
          </a:p>
          <a:p>
            <a:pPr algn="just"/>
            <a:r>
              <a:rPr lang="en-US" sz="2800" dirty="0">
                <a:solidFill>
                  <a:schemeClr val="tx1"/>
                </a:solidFill>
              </a:rPr>
              <a:t>Syntax:</a:t>
            </a:r>
          </a:p>
          <a:p>
            <a:pPr algn="just"/>
            <a:r>
              <a:rPr lang="en-US" sz="2800" dirty="0">
                <a:solidFill>
                  <a:schemeClr val="tx1"/>
                </a:solidFill>
              </a:rPr>
              <a:t>preg_replace(</a:t>
            </a:r>
            <a:r>
              <a:rPr lang="en-US" sz="2800" i="1" dirty="0">
                <a:solidFill>
                  <a:schemeClr val="tx1"/>
                </a:solidFill>
              </a:rPr>
              <a:t>patterns, replacements, input, limit, count</a:t>
            </a:r>
            <a:r>
              <a:rPr lang="en-US" sz="2800" dirty="0">
                <a:solidFill>
                  <a:schemeClr val="tx1"/>
                </a:solidFill>
              </a:rPr>
              <a:t>) </a:t>
            </a:r>
          </a:p>
          <a:p>
            <a:pPr algn="just"/>
            <a:endParaRPr lang="en-US" sz="2800" dirty="0">
              <a:solidFill>
                <a:schemeClr val="tx1"/>
              </a:solidFill>
            </a:endParaRPr>
          </a:p>
        </p:txBody>
      </p:sp>
    </p:spTree>
    <p:extLst>
      <p:ext uri="{BB962C8B-B14F-4D97-AF65-F5344CB8AC3E}">
        <p14:creationId xmlns:p14="http://schemas.microsoft.com/office/powerpoint/2010/main" val="3530314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a:t>
            </a:r>
            <a:r>
              <a:rPr lang="en-IN" b="1" dirty="0"/>
              <a:t>()</a:t>
            </a:r>
            <a:br>
              <a:rPr lang="en-IN" b="1" dirty="0"/>
            </a:br>
            <a:endParaRPr lang="en-IN" dirty="0"/>
          </a:p>
        </p:txBody>
      </p:sp>
      <p:graphicFrame>
        <p:nvGraphicFramePr>
          <p:cNvPr id="4" name="Content Placeholder 3"/>
          <p:cNvGraphicFramePr>
            <a:graphicFrameLocks noGrp="1"/>
          </p:cNvGraphicFramePr>
          <p:nvPr>
            <p:ph idx="1"/>
          </p:nvPr>
        </p:nvGraphicFramePr>
        <p:xfrm>
          <a:off x="3539613" y="796075"/>
          <a:ext cx="8170605" cy="5303520"/>
        </p:xfrm>
        <a:graphic>
          <a:graphicData uri="http://schemas.openxmlformats.org/drawingml/2006/table">
            <a:tbl>
              <a:tblPr>
                <a:tableStyleId>{BC89EF96-8CEA-46FF-86C4-4CE0E7609802}</a:tableStyleId>
              </a:tblPr>
              <a:tblGrid>
                <a:gridCol w="1740748">
                  <a:extLst>
                    <a:ext uri="{9D8B030D-6E8A-4147-A177-3AD203B41FA5}">
                      <a16:colId xmlns:a16="http://schemas.microsoft.com/office/drawing/2014/main" val="20000"/>
                    </a:ext>
                  </a:extLst>
                </a:gridCol>
                <a:gridCol w="6429857">
                  <a:extLst>
                    <a:ext uri="{9D8B030D-6E8A-4147-A177-3AD203B41FA5}">
                      <a16:colId xmlns:a16="http://schemas.microsoft.com/office/drawing/2014/main" val="20001"/>
                    </a:ext>
                  </a:extLst>
                </a:gridCol>
              </a:tblGrid>
              <a:tr h="0">
                <a:tc>
                  <a:txBody>
                    <a:bodyPr/>
                    <a:lstStyle/>
                    <a:p>
                      <a:r>
                        <a:rPr lang="en-IN" sz="2400">
                          <a:effectLst/>
                        </a:rPr>
                        <a:t>Parameter</a:t>
                      </a:r>
                    </a:p>
                  </a:txBody>
                  <a:tcPr anchor="ctr">
                    <a:solidFill>
                      <a:schemeClr val="accent1">
                        <a:lumMod val="40000"/>
                        <a:lumOff val="60000"/>
                      </a:schemeClr>
                    </a:solidFill>
                  </a:tcPr>
                </a:tc>
                <a:tc>
                  <a:txBody>
                    <a:bodyPr/>
                    <a:lstStyle/>
                    <a:p>
                      <a:r>
                        <a:rPr lang="en-IN" sz="2400" dirty="0">
                          <a:effectLst/>
                        </a:rPr>
                        <a:t>Description</a:t>
                      </a:r>
                    </a:p>
                  </a:txBody>
                  <a:tcPr anchor="ctr">
                    <a:solidFill>
                      <a:schemeClr val="accent1">
                        <a:lumMod val="40000"/>
                        <a:lumOff val="60000"/>
                      </a:schemeClr>
                    </a:solidFill>
                  </a:tcPr>
                </a:tc>
                <a:extLst>
                  <a:ext uri="{0D108BD9-81ED-4DB2-BD59-A6C34878D82A}">
                    <a16:rowId xmlns:a16="http://schemas.microsoft.com/office/drawing/2014/main" val="10000"/>
                  </a:ext>
                </a:extLst>
              </a:tr>
              <a:tr h="0">
                <a:tc>
                  <a:txBody>
                    <a:bodyPr/>
                    <a:lstStyle/>
                    <a:p>
                      <a:r>
                        <a:rPr lang="en-IN" sz="2400"/>
                        <a:t>patterns</a:t>
                      </a:r>
                    </a:p>
                  </a:txBody>
                  <a:tcPr anchor="ctr"/>
                </a:tc>
                <a:tc>
                  <a:txBody>
                    <a:bodyPr/>
                    <a:lstStyle/>
                    <a:p>
                      <a:r>
                        <a:rPr lang="en-US" sz="2400"/>
                        <a:t>Required. Contains a regular expression or array of regular expressions</a:t>
                      </a:r>
                    </a:p>
                  </a:txBody>
                  <a:tcPr anchor="ctr"/>
                </a:tc>
                <a:extLst>
                  <a:ext uri="{0D108BD9-81ED-4DB2-BD59-A6C34878D82A}">
                    <a16:rowId xmlns:a16="http://schemas.microsoft.com/office/drawing/2014/main" val="10001"/>
                  </a:ext>
                </a:extLst>
              </a:tr>
              <a:tr h="0">
                <a:tc>
                  <a:txBody>
                    <a:bodyPr/>
                    <a:lstStyle/>
                    <a:p>
                      <a:r>
                        <a:rPr lang="en-IN" sz="2400"/>
                        <a:t>replacements</a:t>
                      </a:r>
                    </a:p>
                  </a:txBody>
                  <a:tcPr anchor="ctr"/>
                </a:tc>
                <a:tc>
                  <a:txBody>
                    <a:bodyPr/>
                    <a:lstStyle/>
                    <a:p>
                      <a:r>
                        <a:rPr lang="en-US" sz="2400" dirty="0"/>
                        <a:t>Required. A replacement string or an array of replacement strings</a:t>
                      </a:r>
                    </a:p>
                  </a:txBody>
                  <a:tcPr anchor="ctr"/>
                </a:tc>
                <a:extLst>
                  <a:ext uri="{0D108BD9-81ED-4DB2-BD59-A6C34878D82A}">
                    <a16:rowId xmlns:a16="http://schemas.microsoft.com/office/drawing/2014/main" val="10002"/>
                  </a:ext>
                </a:extLst>
              </a:tr>
              <a:tr h="0">
                <a:tc>
                  <a:txBody>
                    <a:bodyPr/>
                    <a:lstStyle/>
                    <a:p>
                      <a:r>
                        <a:rPr lang="en-IN" sz="2400" dirty="0"/>
                        <a:t>input</a:t>
                      </a:r>
                    </a:p>
                  </a:txBody>
                  <a:tcPr anchor="ctr"/>
                </a:tc>
                <a:tc>
                  <a:txBody>
                    <a:bodyPr/>
                    <a:lstStyle/>
                    <a:p>
                      <a:r>
                        <a:rPr lang="en-US" sz="2400" dirty="0"/>
                        <a:t>Required. The string or array of strings in which replacements are being performed</a:t>
                      </a:r>
                    </a:p>
                  </a:txBody>
                  <a:tcPr anchor="ctr"/>
                </a:tc>
                <a:extLst>
                  <a:ext uri="{0D108BD9-81ED-4DB2-BD59-A6C34878D82A}">
                    <a16:rowId xmlns:a16="http://schemas.microsoft.com/office/drawing/2014/main" val="10003"/>
                  </a:ext>
                </a:extLst>
              </a:tr>
              <a:tr h="0">
                <a:tc>
                  <a:txBody>
                    <a:bodyPr/>
                    <a:lstStyle/>
                    <a:p>
                      <a:r>
                        <a:rPr lang="en-IN" sz="2400" dirty="0"/>
                        <a:t>limit</a:t>
                      </a:r>
                    </a:p>
                  </a:txBody>
                  <a:tcPr anchor="ctr"/>
                </a:tc>
                <a:tc>
                  <a:txBody>
                    <a:bodyPr/>
                    <a:lstStyle/>
                    <a:p>
                      <a:r>
                        <a:rPr lang="en-US" sz="2400"/>
                        <a:t>Optional. Defaults to -1, meaning unlimited. Sets a limit to how many replacements can be done in each string</a:t>
                      </a:r>
                    </a:p>
                  </a:txBody>
                  <a:tcPr anchor="ctr"/>
                </a:tc>
                <a:extLst>
                  <a:ext uri="{0D108BD9-81ED-4DB2-BD59-A6C34878D82A}">
                    <a16:rowId xmlns:a16="http://schemas.microsoft.com/office/drawing/2014/main" val="10004"/>
                  </a:ext>
                </a:extLst>
              </a:tr>
              <a:tr h="0">
                <a:tc>
                  <a:txBody>
                    <a:bodyPr/>
                    <a:lstStyle/>
                    <a:p>
                      <a:r>
                        <a:rPr lang="en-IN" sz="2400"/>
                        <a:t>count</a:t>
                      </a:r>
                    </a:p>
                  </a:txBody>
                  <a:tcPr anchor="ctr"/>
                </a:tc>
                <a:tc>
                  <a:txBody>
                    <a:bodyPr/>
                    <a:lstStyle/>
                    <a:p>
                      <a:r>
                        <a:rPr lang="en-US" sz="2400" dirty="0"/>
                        <a:t>Optional. After the function has executed, this variable will contain a number indicating how many replacements were performed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99167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a:t>
            </a:r>
            <a:r>
              <a:rPr lang="en-IN" b="1" dirty="0"/>
              <a:t>()</a:t>
            </a:r>
            <a:br>
              <a:rPr lang="en-IN" b="1" dirty="0"/>
            </a:br>
            <a:r>
              <a:rPr lang="en-IN" b="1" dirty="0"/>
              <a:t>Example:</a:t>
            </a:r>
            <a:endParaRPr lang="en-IN" dirty="0"/>
          </a:p>
        </p:txBody>
      </p:sp>
      <p:sp>
        <p:nvSpPr>
          <p:cNvPr id="3" name="Content Placeholder 2"/>
          <p:cNvSpPr>
            <a:spLocks noGrp="1"/>
          </p:cNvSpPr>
          <p:nvPr>
            <p:ph idx="1"/>
          </p:nvPr>
        </p:nvSpPr>
        <p:spPr/>
        <p:txBody>
          <a:bodyPr>
            <a:normAutofit fontScale="92500" lnSpcReduction="20000"/>
          </a:bodyPr>
          <a:lstStyle/>
          <a:p>
            <a:r>
              <a:rPr lang="en-US" sz="2800" dirty="0">
                <a:solidFill>
                  <a:schemeClr val="tx1"/>
                </a:solidFill>
              </a:rPr>
              <a:t>Use a case-insensitive regular expression to replace MU with Marwadi University in a string:</a:t>
            </a:r>
          </a:p>
          <a:p>
            <a:pPr marL="0" indent="0">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buNone/>
            </a:pPr>
            <a:r>
              <a:rPr lang="en-US" sz="2800" dirty="0">
                <a:solidFill>
                  <a:schemeClr val="tx1"/>
                </a:solidFill>
              </a:rPr>
              <a:t> 	$</a:t>
            </a:r>
            <a:r>
              <a:rPr lang="en-US" sz="2800" dirty="0" err="1">
                <a:solidFill>
                  <a:schemeClr val="tx1"/>
                </a:solidFill>
              </a:rPr>
              <a:t>str</a:t>
            </a:r>
            <a:r>
              <a:rPr lang="en-US" sz="2800" dirty="0">
                <a:solidFill>
                  <a:schemeClr val="tx1"/>
                </a:solidFill>
              </a:rPr>
              <a:t> = "Visit MU to know MU and also to see MU.";</a:t>
            </a:r>
          </a:p>
          <a:p>
            <a:pPr marL="0" indent="0">
              <a:buNone/>
            </a:pPr>
            <a:r>
              <a:rPr lang="en-US" sz="2800" dirty="0">
                <a:solidFill>
                  <a:schemeClr val="tx1"/>
                </a:solidFill>
              </a:rPr>
              <a:t>	$pattern = "/MU/</a:t>
            </a:r>
            <a:r>
              <a:rPr lang="en-US" sz="2800" dirty="0" err="1">
                <a:solidFill>
                  <a:schemeClr val="tx1"/>
                </a:solidFill>
              </a:rPr>
              <a:t>i</a:t>
            </a:r>
            <a:r>
              <a:rPr lang="en-US" sz="2800" dirty="0">
                <a:solidFill>
                  <a:schemeClr val="tx1"/>
                </a:solidFill>
              </a:rPr>
              <a:t>";</a:t>
            </a:r>
          </a:p>
          <a:p>
            <a:pPr marL="0" indent="0">
              <a:buNone/>
            </a:pPr>
            <a:r>
              <a:rPr lang="en-US" sz="2800" dirty="0">
                <a:solidFill>
                  <a:schemeClr val="tx1"/>
                </a:solidFill>
              </a:rPr>
              <a:t>	echo $</a:t>
            </a:r>
            <a:r>
              <a:rPr lang="en-US" sz="2800" dirty="0" err="1">
                <a:solidFill>
                  <a:schemeClr val="tx1"/>
                </a:solidFill>
              </a:rPr>
              <a:t>str</a:t>
            </a:r>
            <a:r>
              <a:rPr lang="en-US" sz="2800" dirty="0">
                <a:solidFill>
                  <a:schemeClr val="tx1"/>
                </a:solidFill>
              </a:rPr>
              <a:t>;</a:t>
            </a:r>
          </a:p>
          <a:p>
            <a:pPr marL="0" indent="0">
              <a:buNone/>
            </a:pPr>
            <a:r>
              <a:rPr lang="en-US" sz="2800" dirty="0">
                <a:solidFill>
                  <a:schemeClr val="tx1"/>
                </a:solidFill>
              </a:rPr>
              <a:t>	echo "&lt;</a:t>
            </a:r>
            <a:r>
              <a:rPr lang="en-US" sz="2800" dirty="0" err="1">
                <a:solidFill>
                  <a:schemeClr val="tx1"/>
                </a:solidFill>
              </a:rPr>
              <a:t>br</a:t>
            </a:r>
            <a:r>
              <a:rPr lang="en-US" sz="2800" dirty="0">
                <a:solidFill>
                  <a:schemeClr val="tx1"/>
                </a:solidFill>
              </a:rPr>
              <a:t>/&gt;";</a:t>
            </a:r>
          </a:p>
          <a:p>
            <a:pPr marL="0" indent="0">
              <a:buNone/>
            </a:pPr>
            <a:r>
              <a:rPr lang="en-US" sz="2800" dirty="0">
                <a:solidFill>
                  <a:schemeClr val="tx1"/>
                </a:solidFill>
              </a:rPr>
              <a:t>	echo preg_replace($pattern, "Marwadi University", $</a:t>
            </a:r>
            <a:r>
              <a:rPr lang="en-US" sz="2800" dirty="0" err="1">
                <a:solidFill>
                  <a:schemeClr val="tx1"/>
                </a:solidFill>
              </a:rPr>
              <a:t>str</a:t>
            </a:r>
            <a:r>
              <a:rPr lang="en-US" sz="2800" dirty="0">
                <a:solidFill>
                  <a:schemeClr val="tx1"/>
                </a:solidFill>
              </a:rPr>
              <a:t>); </a:t>
            </a:r>
          </a:p>
          <a:p>
            <a:pPr marL="0" indent="0">
              <a:buNone/>
            </a:pPr>
            <a:r>
              <a:rPr lang="en-US" sz="2800" dirty="0">
                <a:solidFill>
                  <a:schemeClr val="tx1"/>
                </a:solidFill>
              </a:rPr>
              <a:t>	// Outputs </a:t>
            </a:r>
          </a:p>
          <a:p>
            <a:pPr marL="0" indent="0">
              <a:buNone/>
            </a:pPr>
            <a:r>
              <a:rPr lang="en-US" sz="2800" dirty="0">
                <a:solidFill>
                  <a:schemeClr val="tx1"/>
                </a:solidFill>
              </a:rPr>
              <a:t>?&gt; </a:t>
            </a:r>
          </a:p>
        </p:txBody>
      </p:sp>
    </p:spTree>
    <p:extLst>
      <p:ext uri="{BB962C8B-B14F-4D97-AF65-F5344CB8AC3E}">
        <p14:creationId xmlns:p14="http://schemas.microsoft.com/office/powerpoint/2010/main" val="67355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a:t>
            </a:r>
            <a:r>
              <a:rPr lang="en-IN" b="1" dirty="0"/>
              <a:t>()</a:t>
            </a:r>
            <a:br>
              <a:rPr lang="en-IN" b="1" dirty="0"/>
            </a:br>
            <a:r>
              <a:rPr lang="en-IN" b="1" dirty="0"/>
              <a:t>Definition and Usage</a:t>
            </a:r>
          </a:p>
        </p:txBody>
      </p:sp>
      <p:sp>
        <p:nvSpPr>
          <p:cNvPr id="3" name="Content Placeholder 2"/>
          <p:cNvSpPr>
            <a:spLocks noGrp="1"/>
          </p:cNvSpPr>
          <p:nvPr>
            <p:ph idx="1"/>
          </p:nvPr>
        </p:nvSpPr>
        <p:spPr>
          <a:xfrm>
            <a:off x="3421625" y="864108"/>
            <a:ext cx="8210486" cy="5120640"/>
          </a:xfrm>
        </p:spPr>
        <p:txBody>
          <a:bodyPr>
            <a:noAutofit/>
          </a:bodyPr>
          <a:lstStyle/>
          <a:p>
            <a:r>
              <a:rPr lang="en-US" sz="2200" dirty="0">
                <a:solidFill>
                  <a:schemeClr val="tx1"/>
                </a:solidFill>
              </a:rPr>
              <a:t>The preg_replace() function returns a string or array of strings where all matches of a pattern or list of patterns found in the input are replaced with substrings.</a:t>
            </a:r>
          </a:p>
          <a:p>
            <a:r>
              <a:rPr lang="en-US" sz="2200" dirty="0">
                <a:solidFill>
                  <a:schemeClr val="tx1"/>
                </a:solidFill>
              </a:rPr>
              <a:t>There are three different ways to use this function:</a:t>
            </a:r>
          </a:p>
          <a:p>
            <a:pPr marL="0" indent="0">
              <a:buNone/>
            </a:pPr>
            <a:r>
              <a:rPr lang="en-US" sz="2200" dirty="0">
                <a:solidFill>
                  <a:schemeClr val="tx1"/>
                </a:solidFill>
              </a:rPr>
              <a:t>1. One pattern and a replacement string. Matches of the pattern are replaced with the replacement string.</a:t>
            </a:r>
          </a:p>
          <a:p>
            <a:pPr marL="0" indent="0">
              <a:buNone/>
            </a:pPr>
            <a:r>
              <a:rPr lang="en-US" sz="2200" dirty="0">
                <a:solidFill>
                  <a:schemeClr val="tx1"/>
                </a:solidFill>
              </a:rPr>
              <a:t>2. An array of patterns and a replacement string. Matches any of the patterns are replaced with the replacement string.</a:t>
            </a:r>
          </a:p>
          <a:p>
            <a:pPr marL="0" indent="0">
              <a:buNone/>
            </a:pPr>
            <a:r>
              <a:rPr lang="en-US" sz="2200" dirty="0">
                <a:solidFill>
                  <a:schemeClr val="tx1"/>
                </a:solidFill>
              </a:rPr>
              <a:t>3. An array of patterns and an array of replacement strings. Matches of each pattern are replaced with the replacement string at the same position in the replacements array. If no item is found at that position the match is replaced with an empty string.</a:t>
            </a:r>
          </a:p>
        </p:txBody>
      </p:sp>
    </p:spTree>
    <p:extLst>
      <p:ext uri="{BB962C8B-B14F-4D97-AF65-F5344CB8AC3E}">
        <p14:creationId xmlns:p14="http://schemas.microsoft.com/office/powerpoint/2010/main" val="1408649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a:t>
            </a:r>
            <a:r>
              <a:rPr lang="en-IN" b="1" dirty="0"/>
              <a:t>()</a:t>
            </a:r>
            <a:br>
              <a:rPr lang="en-IN" b="1" dirty="0"/>
            </a:br>
            <a:r>
              <a:rPr lang="en-IN" b="1" dirty="0"/>
              <a:t>Definition and Usage</a:t>
            </a:r>
          </a:p>
        </p:txBody>
      </p:sp>
      <p:sp>
        <p:nvSpPr>
          <p:cNvPr id="3" name="Content Placeholder 2"/>
          <p:cNvSpPr>
            <a:spLocks noGrp="1"/>
          </p:cNvSpPr>
          <p:nvPr>
            <p:ph idx="1"/>
          </p:nvPr>
        </p:nvSpPr>
        <p:spPr>
          <a:xfrm>
            <a:off x="3421625" y="864108"/>
            <a:ext cx="8210486" cy="5120640"/>
          </a:xfrm>
        </p:spPr>
        <p:txBody>
          <a:bodyPr>
            <a:noAutofit/>
          </a:bodyPr>
          <a:lstStyle/>
          <a:p>
            <a:r>
              <a:rPr lang="en-US" sz="2200" dirty="0">
                <a:solidFill>
                  <a:schemeClr val="tx1"/>
                </a:solidFill>
              </a:rPr>
              <a:t>Replacement strings may contain a back reference in the form \n or $n where n is the index of a group in the pattern. In the returned string, instances of \n and $n will be replaced with the substring that was matched by the group or, if \0 or $0 are used, by the whole expression.</a:t>
            </a:r>
          </a:p>
        </p:txBody>
      </p:sp>
    </p:spTree>
    <p:extLst>
      <p:ext uri="{BB962C8B-B14F-4D97-AF65-F5344CB8AC3E}">
        <p14:creationId xmlns:p14="http://schemas.microsoft.com/office/powerpoint/2010/main" val="901162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preg_split</a:t>
            </a:r>
            <a:r>
              <a:rPr lang="en-IN" b="1" dirty="0"/>
              <a:t>()</a:t>
            </a:r>
            <a:br>
              <a:rPr lang="en-IN" b="1" dirty="0"/>
            </a:br>
            <a:endParaRPr lang="en-IN" b="1" dirty="0"/>
          </a:p>
        </p:txBody>
      </p:sp>
      <p:sp>
        <p:nvSpPr>
          <p:cNvPr id="3" name="Content Placeholder 2"/>
          <p:cNvSpPr>
            <a:spLocks noGrp="1"/>
          </p:cNvSpPr>
          <p:nvPr>
            <p:ph idx="1"/>
          </p:nvPr>
        </p:nvSpPr>
        <p:spPr>
          <a:xfrm>
            <a:off x="3421625" y="0"/>
            <a:ext cx="8210486" cy="6858000"/>
          </a:xfrm>
        </p:spPr>
        <p:txBody>
          <a:bodyPr>
            <a:noAutofit/>
          </a:bodyPr>
          <a:lstStyle/>
          <a:p>
            <a:r>
              <a:rPr lang="en-IN" sz="2800" dirty="0">
                <a:solidFill>
                  <a:schemeClr val="tx1"/>
                </a:solidFill>
              </a:rPr>
              <a:t>Syntax:</a:t>
            </a:r>
          </a:p>
          <a:p>
            <a:pPr lvl="1"/>
            <a:r>
              <a:rPr lang="en-IN" sz="2400" dirty="0" err="1">
                <a:solidFill>
                  <a:schemeClr val="tx1"/>
                </a:solidFill>
              </a:rPr>
              <a:t>preg_split</a:t>
            </a:r>
            <a:r>
              <a:rPr lang="en-IN" sz="2400" dirty="0">
                <a:solidFill>
                  <a:schemeClr val="tx1"/>
                </a:solidFill>
              </a:rPr>
              <a:t>(</a:t>
            </a:r>
            <a:r>
              <a:rPr lang="en-IN" sz="2400" i="1" dirty="0">
                <a:solidFill>
                  <a:schemeClr val="tx1"/>
                </a:solidFill>
              </a:rPr>
              <a:t>pattern, string, limit, flags</a:t>
            </a:r>
            <a:r>
              <a:rPr lang="en-IN" sz="2400" dirty="0">
                <a:solidFill>
                  <a:schemeClr val="tx1"/>
                </a:solidFill>
              </a:rPr>
              <a:t>) </a:t>
            </a:r>
          </a:p>
          <a:p>
            <a:r>
              <a:rPr lang="en-US" sz="2800" dirty="0" err="1">
                <a:solidFill>
                  <a:schemeClr val="tx1"/>
                </a:solidFill>
              </a:rPr>
              <a:t>Example:Use</a:t>
            </a:r>
            <a:r>
              <a:rPr lang="en-US" sz="2800" dirty="0">
                <a:solidFill>
                  <a:schemeClr val="tx1"/>
                </a:solidFill>
              </a:rPr>
              <a:t> </a:t>
            </a:r>
            <a:r>
              <a:rPr lang="en-US" sz="2800" dirty="0" err="1">
                <a:solidFill>
                  <a:schemeClr val="tx1"/>
                </a:solidFill>
              </a:rPr>
              <a:t>preg_split</a:t>
            </a:r>
            <a:r>
              <a:rPr lang="en-US" sz="2800" dirty="0">
                <a:solidFill>
                  <a:schemeClr val="tx1"/>
                </a:solidFill>
              </a:rPr>
              <a:t>() to split a date into its components:</a:t>
            </a:r>
          </a:p>
          <a:p>
            <a:pPr marL="0" indent="0">
              <a:buNone/>
            </a:pPr>
            <a:endParaRPr lang="en-IN" sz="2800" dirty="0">
              <a:solidFill>
                <a:schemeClr val="tx1"/>
              </a:solidFill>
            </a:endParaRPr>
          </a:p>
          <a:p>
            <a:pPr marL="0" indent="0">
              <a:buNone/>
            </a:pPr>
            <a:r>
              <a:rPr lang="en-IN" sz="2800" dirty="0">
                <a:solidFill>
                  <a:schemeClr val="tx1"/>
                </a:solidFill>
              </a:rPr>
              <a:t>&lt;?php</a:t>
            </a:r>
          </a:p>
          <a:p>
            <a:pPr marL="0" indent="0">
              <a:buNone/>
            </a:pPr>
            <a:r>
              <a:rPr lang="en-IN" sz="2800" dirty="0">
                <a:solidFill>
                  <a:schemeClr val="tx1"/>
                </a:solidFill>
              </a:rPr>
              <a:t>$date = "1970-01-01 00:00:00";</a:t>
            </a:r>
          </a:p>
          <a:p>
            <a:pPr marL="0" indent="0">
              <a:buNone/>
            </a:pPr>
            <a:r>
              <a:rPr lang="en-IN" sz="2800" dirty="0">
                <a:solidFill>
                  <a:schemeClr val="tx1"/>
                </a:solidFill>
              </a:rPr>
              <a:t>$pattern = "/[-\s:]/";</a:t>
            </a:r>
          </a:p>
          <a:p>
            <a:pPr marL="0" indent="0">
              <a:buNone/>
            </a:pPr>
            <a:r>
              <a:rPr lang="en-IN" sz="2800" dirty="0">
                <a:solidFill>
                  <a:schemeClr val="tx1"/>
                </a:solidFill>
              </a:rPr>
              <a:t>$components = </a:t>
            </a:r>
            <a:r>
              <a:rPr lang="en-IN" sz="2800" dirty="0" err="1">
                <a:solidFill>
                  <a:schemeClr val="tx1"/>
                </a:solidFill>
              </a:rPr>
              <a:t>preg_split</a:t>
            </a:r>
            <a:r>
              <a:rPr lang="en-IN" sz="2800" dirty="0">
                <a:solidFill>
                  <a:schemeClr val="tx1"/>
                </a:solidFill>
              </a:rPr>
              <a:t>($pattern, $date);</a:t>
            </a:r>
          </a:p>
          <a:p>
            <a:pPr marL="0" indent="0">
              <a:buNone/>
            </a:pPr>
            <a:r>
              <a:rPr lang="en-IN" sz="2800" dirty="0" err="1">
                <a:solidFill>
                  <a:schemeClr val="tx1"/>
                </a:solidFill>
              </a:rPr>
              <a:t>print_r</a:t>
            </a:r>
            <a:r>
              <a:rPr lang="en-IN" sz="2800" dirty="0">
                <a:solidFill>
                  <a:schemeClr val="tx1"/>
                </a:solidFill>
              </a:rPr>
              <a:t>($components);</a:t>
            </a:r>
          </a:p>
          <a:p>
            <a:pPr marL="0" indent="0">
              <a:buNone/>
            </a:pPr>
            <a:r>
              <a:rPr lang="en-IN" sz="2800" dirty="0">
                <a:solidFill>
                  <a:schemeClr val="tx1"/>
                </a:solidFill>
              </a:rPr>
              <a:t>?&gt; </a:t>
            </a:r>
          </a:p>
          <a:p>
            <a:pPr marL="0" indent="0">
              <a:buNone/>
            </a:pPr>
            <a:br>
              <a:rPr lang="en-IN" dirty="0">
                <a:solidFill>
                  <a:schemeClr val="tx1"/>
                </a:solidFill>
              </a:rPr>
            </a:br>
            <a:endParaRPr lang="en-IN"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013084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preg_split</a:t>
            </a:r>
            <a:r>
              <a:rPr lang="en-IN" b="1" dirty="0"/>
              <a:t>()</a:t>
            </a:r>
            <a:br>
              <a:rPr lang="en-IN" b="1" dirty="0"/>
            </a:br>
            <a:endParaRPr lang="en-IN" b="1" dirty="0"/>
          </a:p>
        </p:txBody>
      </p:sp>
      <p:graphicFrame>
        <p:nvGraphicFramePr>
          <p:cNvPr id="4" name="Content Placeholder 3"/>
          <p:cNvGraphicFramePr>
            <a:graphicFrameLocks noGrp="1"/>
          </p:cNvGraphicFramePr>
          <p:nvPr>
            <p:ph idx="1"/>
          </p:nvPr>
        </p:nvGraphicFramePr>
        <p:xfrm>
          <a:off x="3539615" y="759066"/>
          <a:ext cx="8141108" cy="5249972"/>
        </p:xfrm>
        <a:graphic>
          <a:graphicData uri="http://schemas.openxmlformats.org/drawingml/2006/table">
            <a:tbl>
              <a:tblPr>
                <a:tableStyleId>{BC89EF96-8CEA-46FF-86C4-4CE0E7609802}</a:tableStyleId>
              </a:tblPr>
              <a:tblGrid>
                <a:gridCol w="1224115">
                  <a:extLst>
                    <a:ext uri="{9D8B030D-6E8A-4147-A177-3AD203B41FA5}">
                      <a16:colId xmlns:a16="http://schemas.microsoft.com/office/drawing/2014/main" val="20000"/>
                    </a:ext>
                  </a:extLst>
                </a:gridCol>
                <a:gridCol w="6916993">
                  <a:extLst>
                    <a:ext uri="{9D8B030D-6E8A-4147-A177-3AD203B41FA5}">
                      <a16:colId xmlns:a16="http://schemas.microsoft.com/office/drawing/2014/main" val="20001"/>
                    </a:ext>
                  </a:extLst>
                </a:gridCol>
              </a:tblGrid>
              <a:tr h="301251">
                <a:tc>
                  <a:txBody>
                    <a:bodyPr/>
                    <a:lstStyle/>
                    <a:p>
                      <a:r>
                        <a:rPr lang="en-IN" sz="1800" b="1" dirty="0">
                          <a:effectLst/>
                        </a:rPr>
                        <a:t>Parameter</a:t>
                      </a:r>
                    </a:p>
                  </a:txBody>
                  <a:tcPr marL="75313" marR="75313" marT="37656" marB="37656" anchor="ctr">
                    <a:solidFill>
                      <a:schemeClr val="accent1">
                        <a:lumMod val="40000"/>
                        <a:lumOff val="60000"/>
                      </a:schemeClr>
                    </a:solidFill>
                  </a:tcPr>
                </a:tc>
                <a:tc>
                  <a:txBody>
                    <a:bodyPr/>
                    <a:lstStyle/>
                    <a:p>
                      <a:r>
                        <a:rPr lang="en-IN" sz="1800" b="1" dirty="0">
                          <a:effectLst/>
                        </a:rPr>
                        <a:t>Description</a:t>
                      </a:r>
                    </a:p>
                  </a:txBody>
                  <a:tcPr marL="75313" marR="75313" marT="37656" marB="37656" anchor="ctr">
                    <a:solidFill>
                      <a:schemeClr val="accent1">
                        <a:lumMod val="40000"/>
                        <a:lumOff val="60000"/>
                      </a:schemeClr>
                    </a:solidFill>
                  </a:tcPr>
                </a:tc>
                <a:extLst>
                  <a:ext uri="{0D108BD9-81ED-4DB2-BD59-A6C34878D82A}">
                    <a16:rowId xmlns:a16="http://schemas.microsoft.com/office/drawing/2014/main" val="10000"/>
                  </a:ext>
                </a:extLst>
              </a:tr>
              <a:tr h="527190">
                <a:tc>
                  <a:txBody>
                    <a:bodyPr/>
                    <a:lstStyle/>
                    <a:p>
                      <a:r>
                        <a:rPr lang="en-IN" sz="1800"/>
                        <a:t>pattern</a:t>
                      </a:r>
                    </a:p>
                  </a:txBody>
                  <a:tcPr marL="75313" marR="75313" marT="37656" marB="37656" anchor="ctr"/>
                </a:tc>
                <a:tc>
                  <a:txBody>
                    <a:bodyPr/>
                    <a:lstStyle/>
                    <a:p>
                      <a:r>
                        <a:rPr lang="en-US" sz="1800"/>
                        <a:t>Required. A regular expression determining what to use as a separator</a:t>
                      </a:r>
                    </a:p>
                  </a:txBody>
                  <a:tcPr marL="75313" marR="75313" marT="37656" marB="37656" anchor="ctr"/>
                </a:tc>
                <a:extLst>
                  <a:ext uri="{0D108BD9-81ED-4DB2-BD59-A6C34878D82A}">
                    <a16:rowId xmlns:a16="http://schemas.microsoft.com/office/drawing/2014/main" val="10001"/>
                  </a:ext>
                </a:extLst>
              </a:tr>
              <a:tr h="301251">
                <a:tc>
                  <a:txBody>
                    <a:bodyPr/>
                    <a:lstStyle/>
                    <a:p>
                      <a:r>
                        <a:rPr lang="en-IN" sz="1800"/>
                        <a:t>string</a:t>
                      </a:r>
                    </a:p>
                  </a:txBody>
                  <a:tcPr marL="75313" marR="75313" marT="37656" marB="37656" anchor="ctr"/>
                </a:tc>
                <a:tc>
                  <a:txBody>
                    <a:bodyPr/>
                    <a:lstStyle/>
                    <a:p>
                      <a:r>
                        <a:rPr lang="en-US" sz="1800"/>
                        <a:t>Required. The string that is being split</a:t>
                      </a:r>
                    </a:p>
                  </a:txBody>
                  <a:tcPr marL="75313" marR="75313" marT="37656" marB="37656" anchor="ctr"/>
                </a:tc>
                <a:extLst>
                  <a:ext uri="{0D108BD9-81ED-4DB2-BD59-A6C34878D82A}">
                    <a16:rowId xmlns:a16="http://schemas.microsoft.com/office/drawing/2014/main" val="10002"/>
                  </a:ext>
                </a:extLst>
              </a:tr>
              <a:tr h="1205006">
                <a:tc>
                  <a:txBody>
                    <a:bodyPr/>
                    <a:lstStyle/>
                    <a:p>
                      <a:r>
                        <a:rPr lang="en-IN" sz="1800"/>
                        <a:t>limit</a:t>
                      </a:r>
                    </a:p>
                  </a:txBody>
                  <a:tcPr marL="75313" marR="75313" marT="37656" marB="37656" anchor="ctr"/>
                </a:tc>
                <a:tc>
                  <a:txBody>
                    <a:bodyPr/>
                    <a:lstStyle/>
                    <a:p>
                      <a:r>
                        <a:rPr lang="en-US" sz="1800" dirty="0"/>
                        <a:t>Optional. Defaults to -1, meaning unlimited. Limits the number of elements that the returned array can have. If the limit is reached before all of the separators have been found, the rest of the string will be put into the last element of the array</a:t>
                      </a:r>
                    </a:p>
                  </a:txBody>
                  <a:tcPr marL="75313" marR="75313" marT="37656" marB="37656" anchor="ctr"/>
                </a:tc>
                <a:extLst>
                  <a:ext uri="{0D108BD9-81ED-4DB2-BD59-A6C34878D82A}">
                    <a16:rowId xmlns:a16="http://schemas.microsoft.com/office/drawing/2014/main" val="10003"/>
                  </a:ext>
                </a:extLst>
              </a:tr>
              <a:tr h="2786576">
                <a:tc>
                  <a:txBody>
                    <a:bodyPr/>
                    <a:lstStyle/>
                    <a:p>
                      <a:r>
                        <a:rPr lang="en-IN" sz="1800"/>
                        <a:t>flags</a:t>
                      </a:r>
                    </a:p>
                  </a:txBody>
                  <a:tcPr marL="75313" marR="75313" marT="37656" marB="37656" anchor="ctr"/>
                </a:tc>
                <a:tc>
                  <a:txBody>
                    <a:bodyPr/>
                    <a:lstStyle/>
                    <a:p>
                      <a:pPr>
                        <a:buFont typeface="Arial" panose="020B0604020202020204" pitchFamily="34" charset="0"/>
                        <a:buChar char="•"/>
                      </a:pPr>
                      <a:r>
                        <a:rPr lang="en-US" sz="1800" dirty="0"/>
                        <a:t>Optional. These flags provide options to change the returned array:</a:t>
                      </a:r>
                      <a:br>
                        <a:rPr lang="en-US" sz="1800" dirty="0"/>
                      </a:br>
                      <a:r>
                        <a:rPr lang="en-US" sz="1800" dirty="0"/>
                        <a:t>PREG_SPLIT_NO_EMPTY - Empty strings will be removed from the returned array.</a:t>
                      </a:r>
                    </a:p>
                    <a:p>
                      <a:pPr>
                        <a:buFont typeface="Arial" panose="020B0604020202020204" pitchFamily="34" charset="0"/>
                        <a:buChar char="•"/>
                      </a:pPr>
                      <a:r>
                        <a:rPr lang="en-US" sz="1800" dirty="0"/>
                        <a:t>PREG_SPLIT_DELIM_CAPTURE - If the regular expression contains a group wrapped in parentheses, matches of this group will be included in the returned array.</a:t>
                      </a:r>
                    </a:p>
                    <a:p>
                      <a:pPr>
                        <a:buFont typeface="Arial" panose="020B0604020202020204" pitchFamily="34" charset="0"/>
                        <a:buChar char="•"/>
                      </a:pPr>
                      <a:r>
                        <a:rPr lang="en-US" sz="1800" dirty="0"/>
                        <a:t>PREG_SPLIT_OFFSET_CAPTURE - Each element in the returned array will be an array with two element, where the first element is the substring and the second element is the position of the first character of the substring in the input string.</a:t>
                      </a:r>
                    </a:p>
                  </a:txBody>
                  <a:tcPr marL="75313" marR="75313" marT="37656" marB="3765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17634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preg_split</a:t>
            </a:r>
            <a:r>
              <a:rPr lang="en-IN" b="1" dirty="0"/>
              <a:t>()</a:t>
            </a:r>
            <a:br>
              <a:rPr lang="en-IN" b="1" dirty="0"/>
            </a:br>
            <a:r>
              <a:rPr lang="en-IN" b="1" dirty="0"/>
              <a:t>Example 2:</a:t>
            </a:r>
            <a:br>
              <a:rPr lang="en-IN" b="1" dirty="0"/>
            </a:br>
            <a:endParaRPr lang="en-IN" b="1" dirty="0"/>
          </a:p>
        </p:txBody>
      </p:sp>
      <p:sp>
        <p:nvSpPr>
          <p:cNvPr id="3" name="Content Placeholder 2"/>
          <p:cNvSpPr>
            <a:spLocks noGrp="1"/>
          </p:cNvSpPr>
          <p:nvPr>
            <p:ph idx="1"/>
          </p:nvPr>
        </p:nvSpPr>
        <p:spPr>
          <a:xfrm>
            <a:off x="3421625" y="864108"/>
            <a:ext cx="8210486" cy="5120640"/>
          </a:xfrm>
        </p:spPr>
        <p:txBody>
          <a:bodyPr>
            <a:noAutofit/>
          </a:bodyPr>
          <a:lstStyle/>
          <a:p>
            <a:r>
              <a:rPr lang="en-US" sz="2800" dirty="0">
                <a:solidFill>
                  <a:schemeClr val="tx1"/>
                </a:solidFill>
              </a:rPr>
              <a:t> Using the PREG_SPLIT_DELIM_CAPTURE flag:</a:t>
            </a:r>
          </a:p>
          <a:p>
            <a:pPr marL="0" indent="0">
              <a:buNone/>
            </a:pPr>
            <a:r>
              <a:rPr lang="en-US" sz="2800" dirty="0">
                <a:solidFill>
                  <a:schemeClr val="tx1"/>
                </a:solidFill>
              </a:rPr>
              <a:t>&lt;?</a:t>
            </a:r>
            <a:r>
              <a:rPr lang="en-US" sz="2800" dirty="0" err="1">
                <a:solidFill>
                  <a:schemeClr val="tx1"/>
                </a:solidFill>
              </a:rPr>
              <a:t>php</a:t>
            </a:r>
            <a:endParaRPr lang="en-US" sz="2800" dirty="0">
              <a:solidFill>
                <a:schemeClr val="tx1"/>
              </a:solidFill>
            </a:endParaRPr>
          </a:p>
          <a:p>
            <a:pPr marL="0" indent="0">
              <a:buNone/>
            </a:pPr>
            <a:r>
              <a:rPr lang="en-US" sz="2800" dirty="0">
                <a:solidFill>
                  <a:schemeClr val="tx1"/>
                </a:solidFill>
              </a:rPr>
              <a:t>$date = "1970-01-01 00:00:00";</a:t>
            </a:r>
          </a:p>
          <a:p>
            <a:pPr marL="0" indent="0">
              <a:buNone/>
            </a:pPr>
            <a:r>
              <a:rPr lang="en-US" sz="2800" dirty="0">
                <a:solidFill>
                  <a:schemeClr val="tx1"/>
                </a:solidFill>
              </a:rPr>
              <a:t>$pattern = "/([-\s:])/";</a:t>
            </a:r>
          </a:p>
          <a:p>
            <a:pPr marL="0" indent="0">
              <a:buNone/>
            </a:pPr>
            <a:r>
              <a:rPr lang="en-US" sz="2800" dirty="0">
                <a:solidFill>
                  <a:schemeClr val="tx1"/>
                </a:solidFill>
              </a:rPr>
              <a:t>$components = </a:t>
            </a:r>
            <a:r>
              <a:rPr lang="en-US" sz="2800" dirty="0" err="1">
                <a:solidFill>
                  <a:schemeClr val="tx1"/>
                </a:solidFill>
              </a:rPr>
              <a:t>preg_split</a:t>
            </a:r>
            <a:r>
              <a:rPr lang="en-US" sz="2800" dirty="0">
                <a:solidFill>
                  <a:schemeClr val="tx1"/>
                </a:solidFill>
              </a:rPr>
              <a:t>($pattern, $date, -1,</a:t>
            </a:r>
          </a:p>
          <a:p>
            <a:pPr marL="0" indent="0">
              <a:buNone/>
            </a:pPr>
            <a:r>
              <a:rPr lang="en-US" sz="2800" dirty="0">
                <a:solidFill>
                  <a:schemeClr val="tx1"/>
                </a:solidFill>
              </a:rPr>
              <a:t>PREG_SPLIT_DELIM_CAPTURE);</a:t>
            </a:r>
          </a:p>
          <a:p>
            <a:pPr marL="0" indent="0">
              <a:buNone/>
            </a:pPr>
            <a:r>
              <a:rPr lang="en-US" sz="2800" dirty="0" err="1">
                <a:solidFill>
                  <a:schemeClr val="tx1"/>
                </a:solidFill>
              </a:rPr>
              <a:t>print_r</a:t>
            </a:r>
            <a:r>
              <a:rPr lang="en-US" sz="2800" dirty="0">
                <a:solidFill>
                  <a:schemeClr val="tx1"/>
                </a:solidFill>
              </a:rPr>
              <a:t>($components);</a:t>
            </a:r>
          </a:p>
          <a:p>
            <a:pPr marL="0" indent="0">
              <a:buNone/>
            </a:pPr>
            <a:r>
              <a:rPr lang="en-US" sz="2800" dirty="0">
                <a:solidFill>
                  <a:schemeClr val="tx1"/>
                </a:solidFill>
              </a:rPr>
              <a:t>?&gt; </a:t>
            </a:r>
          </a:p>
        </p:txBody>
      </p:sp>
    </p:spTree>
    <p:extLst>
      <p:ext uri="{BB962C8B-B14F-4D97-AF65-F5344CB8AC3E}">
        <p14:creationId xmlns:p14="http://schemas.microsoft.com/office/powerpoint/2010/main" val="3406478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preg_split</a:t>
            </a:r>
            <a:r>
              <a:rPr lang="en-IN" b="1" dirty="0"/>
              <a:t>()</a:t>
            </a:r>
            <a:br>
              <a:rPr lang="en-IN" b="1" dirty="0"/>
            </a:br>
            <a:r>
              <a:rPr lang="en-IN" b="1" dirty="0"/>
              <a:t>Example 3:</a:t>
            </a:r>
            <a:br>
              <a:rPr lang="en-IN" b="1" dirty="0"/>
            </a:br>
            <a:endParaRPr lang="en-IN" b="1" dirty="0"/>
          </a:p>
        </p:txBody>
      </p:sp>
      <p:sp>
        <p:nvSpPr>
          <p:cNvPr id="3" name="Content Placeholder 2"/>
          <p:cNvSpPr>
            <a:spLocks noGrp="1"/>
          </p:cNvSpPr>
          <p:nvPr>
            <p:ph idx="1"/>
          </p:nvPr>
        </p:nvSpPr>
        <p:spPr>
          <a:xfrm>
            <a:off x="3421625" y="864108"/>
            <a:ext cx="8210486" cy="5120640"/>
          </a:xfrm>
        </p:spPr>
        <p:txBody>
          <a:bodyPr>
            <a:noAutofit/>
          </a:bodyPr>
          <a:lstStyle/>
          <a:p>
            <a:r>
              <a:rPr lang="en-US" sz="2800" dirty="0">
                <a:solidFill>
                  <a:schemeClr val="tx1"/>
                </a:solidFill>
              </a:rPr>
              <a:t>Using the PREG_SPLIT_OFFSET_CAPTURE flag:</a:t>
            </a:r>
          </a:p>
          <a:p>
            <a:pPr marL="0" indent="0">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buNone/>
            </a:pPr>
            <a:r>
              <a:rPr lang="en-US" sz="2800" dirty="0">
                <a:solidFill>
                  <a:schemeClr val="tx1"/>
                </a:solidFill>
              </a:rPr>
              <a:t>$date = "1970-01-01";</a:t>
            </a:r>
          </a:p>
          <a:p>
            <a:pPr marL="0" indent="0">
              <a:buNone/>
            </a:pPr>
            <a:r>
              <a:rPr lang="en-US" sz="2800" dirty="0">
                <a:solidFill>
                  <a:schemeClr val="tx1"/>
                </a:solidFill>
              </a:rPr>
              <a:t>$pattern = "/-/";</a:t>
            </a:r>
          </a:p>
          <a:p>
            <a:pPr marL="0" indent="0">
              <a:buNone/>
            </a:pPr>
            <a:r>
              <a:rPr lang="en-US" sz="2800" dirty="0">
                <a:solidFill>
                  <a:schemeClr val="tx1"/>
                </a:solidFill>
              </a:rPr>
              <a:t>$components = </a:t>
            </a:r>
            <a:r>
              <a:rPr lang="en-US" sz="2800" dirty="0" err="1">
                <a:solidFill>
                  <a:schemeClr val="tx1"/>
                </a:solidFill>
              </a:rPr>
              <a:t>preg_split</a:t>
            </a:r>
            <a:r>
              <a:rPr lang="en-US" sz="2800" dirty="0">
                <a:solidFill>
                  <a:schemeClr val="tx1"/>
                </a:solidFill>
              </a:rPr>
              <a:t>($pattern, $date, -1,</a:t>
            </a:r>
          </a:p>
          <a:p>
            <a:pPr marL="0" indent="0">
              <a:buNone/>
            </a:pPr>
            <a:r>
              <a:rPr lang="en-US" sz="2800" dirty="0">
                <a:solidFill>
                  <a:schemeClr val="tx1"/>
                </a:solidFill>
              </a:rPr>
              <a:t>PREG_SPLIT_OFFSET_CAPTURE);</a:t>
            </a:r>
          </a:p>
          <a:p>
            <a:pPr marL="0" indent="0">
              <a:buNone/>
            </a:pPr>
            <a:r>
              <a:rPr lang="en-US" sz="2800" dirty="0" err="1">
                <a:solidFill>
                  <a:schemeClr val="tx1"/>
                </a:solidFill>
              </a:rPr>
              <a:t>print_r</a:t>
            </a:r>
            <a:r>
              <a:rPr lang="en-US" sz="2800" dirty="0">
                <a:solidFill>
                  <a:schemeClr val="tx1"/>
                </a:solidFill>
              </a:rPr>
              <a:t>($components);</a:t>
            </a:r>
          </a:p>
          <a:p>
            <a:pPr marL="0" indent="0">
              <a:buNone/>
            </a:pPr>
            <a:r>
              <a:rPr lang="en-US" sz="2800" dirty="0">
                <a:solidFill>
                  <a:schemeClr val="tx1"/>
                </a:solidFill>
              </a:rPr>
              <a:t>?&gt; </a:t>
            </a:r>
          </a:p>
        </p:txBody>
      </p:sp>
    </p:spTree>
    <p:extLst>
      <p:ext uri="{BB962C8B-B14F-4D97-AF65-F5344CB8AC3E}">
        <p14:creationId xmlns:p14="http://schemas.microsoft.com/office/powerpoint/2010/main" val="3437004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preg_quote</a:t>
            </a:r>
            <a:r>
              <a:rPr lang="en-IN" b="1" dirty="0"/>
              <a:t>()</a:t>
            </a:r>
            <a:br>
              <a:rPr lang="en-IN" b="1" dirty="0"/>
            </a:br>
            <a:r>
              <a:rPr lang="en-IN" b="1" dirty="0"/>
              <a:t>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r>
              <a:rPr lang="en-US" sz="2800" dirty="0">
                <a:solidFill>
                  <a:schemeClr val="tx1"/>
                </a:solidFill>
              </a:rPr>
              <a:t>Use </a:t>
            </a:r>
            <a:r>
              <a:rPr lang="en-US" sz="2800" dirty="0" err="1">
                <a:solidFill>
                  <a:schemeClr val="tx1"/>
                </a:solidFill>
              </a:rPr>
              <a:t>preg_quote</a:t>
            </a:r>
            <a:r>
              <a:rPr lang="en-US" sz="2800" dirty="0">
                <a:solidFill>
                  <a:schemeClr val="tx1"/>
                </a:solidFill>
              </a:rPr>
              <a:t>() to safely use special characters in a regular expression:</a:t>
            </a:r>
          </a:p>
          <a:p>
            <a:pPr marL="0" indent="0">
              <a:buNone/>
            </a:pPr>
            <a:r>
              <a:rPr lang="en-US" sz="2800" dirty="0">
                <a:solidFill>
                  <a:schemeClr val="tx1"/>
                </a:solidFill>
              </a:rPr>
              <a:t> &lt;?</a:t>
            </a:r>
            <a:r>
              <a:rPr lang="en-US" sz="2800" dirty="0" err="1">
                <a:solidFill>
                  <a:schemeClr val="tx1"/>
                </a:solidFill>
              </a:rPr>
              <a:t>php</a:t>
            </a:r>
            <a:endParaRPr lang="en-US" sz="2800" dirty="0">
              <a:solidFill>
                <a:schemeClr val="tx1"/>
              </a:solidFill>
            </a:endParaRPr>
          </a:p>
          <a:p>
            <a:pPr marL="0" indent="0">
              <a:buNone/>
            </a:pPr>
            <a:r>
              <a:rPr lang="en-US" sz="2800" dirty="0">
                <a:solidFill>
                  <a:schemeClr val="tx1"/>
                </a:solidFill>
              </a:rPr>
              <a:t>$search = </a:t>
            </a:r>
            <a:r>
              <a:rPr lang="en-US" sz="2800" dirty="0" err="1">
                <a:solidFill>
                  <a:schemeClr val="tx1"/>
                </a:solidFill>
              </a:rPr>
              <a:t>preg_quote</a:t>
            </a:r>
            <a:r>
              <a:rPr lang="en-US" sz="2800" dirty="0">
                <a:solidFill>
                  <a:schemeClr val="tx1"/>
                </a:solidFill>
              </a:rPr>
              <a:t>("://", "/");</a:t>
            </a:r>
          </a:p>
          <a:p>
            <a:pPr marL="0" indent="0">
              <a:buNone/>
            </a:pPr>
            <a:r>
              <a:rPr lang="en-US" sz="2800" dirty="0">
                <a:solidFill>
                  <a:schemeClr val="tx1"/>
                </a:solidFill>
              </a:rPr>
              <a:t>$input = 'https://www.abcd.com/';</a:t>
            </a:r>
          </a:p>
          <a:p>
            <a:pPr marL="0" indent="0">
              <a:buNone/>
            </a:pPr>
            <a:r>
              <a:rPr lang="en-US" sz="2800" dirty="0">
                <a:solidFill>
                  <a:schemeClr val="tx1"/>
                </a:solidFill>
              </a:rPr>
              <a:t>$pattern = "/$search/";</a:t>
            </a:r>
          </a:p>
          <a:p>
            <a:pPr marL="0" indent="0">
              <a:buNone/>
            </a:pPr>
            <a:r>
              <a:rPr lang="en-US" sz="2800" dirty="0">
                <a:solidFill>
                  <a:schemeClr val="tx1"/>
                </a:solidFill>
              </a:rPr>
              <a:t>if(</a:t>
            </a:r>
            <a:r>
              <a:rPr lang="en-US" sz="2800" dirty="0" err="1">
                <a:solidFill>
                  <a:schemeClr val="tx1"/>
                </a:solidFill>
              </a:rPr>
              <a:t>preg_match</a:t>
            </a:r>
            <a:r>
              <a:rPr lang="en-US" sz="2800" dirty="0">
                <a:solidFill>
                  <a:schemeClr val="tx1"/>
                </a:solidFill>
              </a:rPr>
              <a:t>($pattern, $input)) {</a:t>
            </a:r>
          </a:p>
          <a:p>
            <a:pPr marL="0" indent="0">
              <a:buNone/>
            </a:pPr>
            <a:r>
              <a:rPr lang="en-US" sz="2800" dirty="0">
                <a:solidFill>
                  <a:schemeClr val="tx1"/>
                </a:solidFill>
              </a:rPr>
              <a:t>  echo "The input is a URL.";</a:t>
            </a:r>
          </a:p>
          <a:p>
            <a:pPr marL="0" indent="0">
              <a:buNone/>
            </a:pPr>
            <a:r>
              <a:rPr lang="en-US" sz="2800" dirty="0">
                <a:solidFill>
                  <a:schemeClr val="tx1"/>
                </a:solidFill>
              </a:rPr>
              <a:t>} else {</a:t>
            </a:r>
          </a:p>
          <a:p>
            <a:pPr marL="0" indent="0">
              <a:buNone/>
            </a:pPr>
            <a:r>
              <a:rPr lang="en-US" sz="2800" dirty="0">
                <a:solidFill>
                  <a:schemeClr val="tx1"/>
                </a:solidFill>
              </a:rPr>
              <a:t>  echo "The input is not a URL.";</a:t>
            </a:r>
          </a:p>
          <a:p>
            <a:pPr marL="0" indent="0">
              <a:buNone/>
            </a:pPr>
            <a:r>
              <a:rPr lang="en-US" sz="2800" dirty="0">
                <a:solidFill>
                  <a:schemeClr val="tx1"/>
                </a:solidFill>
              </a:rPr>
              <a:t>}</a:t>
            </a:r>
          </a:p>
          <a:p>
            <a:pPr marL="0" indent="0">
              <a:buNone/>
            </a:pPr>
            <a:r>
              <a:rPr lang="en-US" sz="2800" dirty="0">
                <a:solidFill>
                  <a:schemeClr val="tx1"/>
                </a:solidFill>
              </a:rPr>
              <a:t>?&gt; </a:t>
            </a:r>
          </a:p>
        </p:txBody>
      </p:sp>
    </p:spTree>
    <p:extLst>
      <p:ext uri="{BB962C8B-B14F-4D97-AF65-F5344CB8AC3E}">
        <p14:creationId xmlns:p14="http://schemas.microsoft.com/office/powerpoint/2010/main" val="6215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a:solidFill>
                  <a:schemeClr val="bg1"/>
                </a:solidFill>
              </a:rPr>
              <a:t>PHP | Regular Expressions</a:t>
            </a:r>
          </a:p>
        </p:txBody>
      </p:sp>
      <p:sp>
        <p:nvSpPr>
          <p:cNvPr id="3" name="Content Placeholder 2"/>
          <p:cNvSpPr>
            <a:spLocks noGrp="1"/>
          </p:cNvSpPr>
          <p:nvPr>
            <p:ph idx="1"/>
          </p:nvPr>
        </p:nvSpPr>
        <p:spPr>
          <a:xfrm>
            <a:off x="3394129" y="864108"/>
            <a:ext cx="8265478" cy="5120640"/>
          </a:xfrm>
        </p:spPr>
        <p:txBody>
          <a:bodyPr>
            <a:normAutofit/>
          </a:bodyPr>
          <a:lstStyle/>
          <a:p>
            <a:pPr algn="just"/>
            <a:r>
              <a:rPr lang="en-US" sz="3200" dirty="0">
                <a:solidFill>
                  <a:schemeClr val="tx1"/>
                </a:solidFill>
              </a:rPr>
              <a:t>PHP is an open-source language commonly used for website creation, it provides regular expression functions as an important tool.</a:t>
            </a:r>
          </a:p>
          <a:p>
            <a:pPr algn="just"/>
            <a:r>
              <a:rPr lang="en-US" sz="3200" dirty="0">
                <a:solidFill>
                  <a:schemeClr val="tx1"/>
                </a:solidFill>
              </a:rPr>
              <a:t>Same with other applications also, which have their own support of regexes having various syntaxes.</a:t>
            </a:r>
          </a:p>
          <a:p>
            <a:pPr algn="just"/>
            <a:r>
              <a:rPr lang="en-US" sz="3200" dirty="0">
                <a:solidFill>
                  <a:schemeClr val="tx1"/>
                </a:solidFill>
              </a:rPr>
              <a:t>Many available modern languages and tools apply regexes on very large files and strings.</a:t>
            </a:r>
          </a:p>
        </p:txBody>
      </p:sp>
    </p:spTree>
    <p:extLst>
      <p:ext uri="{BB962C8B-B14F-4D97-AF65-F5344CB8AC3E}">
        <p14:creationId xmlns:p14="http://schemas.microsoft.com/office/powerpoint/2010/main" val="3869008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preg_replace_callback_array</a:t>
            </a:r>
            <a:r>
              <a:rPr lang="en-IN" b="1" dirty="0"/>
              <a:t>()</a:t>
            </a:r>
            <a:br>
              <a:rPr lang="en-IN" b="1" dirty="0"/>
            </a:br>
            <a:r>
              <a:rPr lang="en-IN" b="1" dirty="0"/>
              <a:t>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r>
              <a:rPr lang="en-US" sz="2800" dirty="0">
                <a:solidFill>
                  <a:schemeClr val="tx1"/>
                </a:solidFill>
              </a:rPr>
              <a:t>Show how many letters or digits are found in each word in a sentence: </a:t>
            </a:r>
          </a:p>
          <a:p>
            <a:pPr marL="0" indent="0">
              <a:buNone/>
            </a:pPr>
            <a:r>
              <a:rPr lang="en-IN" sz="2800" dirty="0">
                <a:solidFill>
                  <a:schemeClr val="tx1"/>
                </a:solidFill>
              </a:rPr>
              <a:t>&lt;?</a:t>
            </a:r>
            <a:r>
              <a:rPr lang="en-IN" sz="2800" dirty="0" err="1">
                <a:solidFill>
                  <a:schemeClr val="tx1"/>
                </a:solidFill>
              </a:rPr>
              <a:t>php</a:t>
            </a:r>
            <a:br>
              <a:rPr lang="en-IN" sz="2800" dirty="0">
                <a:solidFill>
                  <a:schemeClr val="tx1"/>
                </a:solidFill>
              </a:rPr>
            </a:br>
            <a:r>
              <a:rPr lang="en-IN" sz="2800" dirty="0">
                <a:solidFill>
                  <a:schemeClr val="tx1"/>
                </a:solidFill>
              </a:rPr>
              <a:t>function </a:t>
            </a:r>
            <a:r>
              <a:rPr lang="en-IN" sz="2800" dirty="0" err="1">
                <a:solidFill>
                  <a:schemeClr val="tx1"/>
                </a:solidFill>
              </a:rPr>
              <a:t>countLetters</a:t>
            </a:r>
            <a:r>
              <a:rPr lang="en-IN" sz="2800" dirty="0">
                <a:solidFill>
                  <a:schemeClr val="tx1"/>
                </a:solidFill>
              </a:rPr>
              <a:t>($matches) {</a:t>
            </a:r>
            <a:br>
              <a:rPr lang="en-IN" sz="2800" dirty="0">
                <a:solidFill>
                  <a:schemeClr val="tx1"/>
                </a:solidFill>
              </a:rPr>
            </a:br>
            <a:r>
              <a:rPr lang="en-IN" sz="2800" dirty="0">
                <a:solidFill>
                  <a:schemeClr val="tx1"/>
                </a:solidFill>
              </a:rPr>
              <a:t>  return $matches[0] . '[' . </a:t>
            </a:r>
            <a:r>
              <a:rPr lang="en-IN" sz="2800" dirty="0" err="1">
                <a:solidFill>
                  <a:schemeClr val="tx1"/>
                </a:solidFill>
              </a:rPr>
              <a:t>strlen</a:t>
            </a:r>
            <a:r>
              <a:rPr lang="en-IN" sz="2800" dirty="0">
                <a:solidFill>
                  <a:schemeClr val="tx1"/>
                </a:solidFill>
              </a:rPr>
              <a:t>($matches[0]) . 'letter]';</a:t>
            </a:r>
            <a:br>
              <a:rPr lang="en-IN" sz="2800" dirty="0">
                <a:solidFill>
                  <a:schemeClr val="tx1"/>
                </a:solidFill>
              </a:rPr>
            </a:br>
            <a:r>
              <a:rPr lang="en-IN" sz="2800" dirty="0">
                <a:solidFill>
                  <a:schemeClr val="tx1"/>
                </a:solidFill>
              </a:rPr>
              <a:t>}</a:t>
            </a:r>
            <a:br>
              <a:rPr lang="en-IN" sz="2800" dirty="0">
                <a:solidFill>
                  <a:schemeClr val="tx1"/>
                </a:solidFill>
              </a:rPr>
            </a:br>
            <a:br>
              <a:rPr lang="en-IN" sz="2800" dirty="0">
                <a:solidFill>
                  <a:schemeClr val="tx1"/>
                </a:solidFill>
              </a:rPr>
            </a:br>
            <a:r>
              <a:rPr lang="en-IN" sz="2800" dirty="0">
                <a:solidFill>
                  <a:schemeClr val="tx1"/>
                </a:solidFill>
              </a:rPr>
              <a:t>function </a:t>
            </a:r>
            <a:r>
              <a:rPr lang="en-IN" sz="2800" dirty="0" err="1">
                <a:solidFill>
                  <a:schemeClr val="tx1"/>
                </a:solidFill>
              </a:rPr>
              <a:t>countDigits</a:t>
            </a:r>
            <a:r>
              <a:rPr lang="en-IN" sz="2800" dirty="0">
                <a:solidFill>
                  <a:schemeClr val="tx1"/>
                </a:solidFill>
              </a:rPr>
              <a:t>($matches) {</a:t>
            </a:r>
            <a:br>
              <a:rPr lang="en-IN" sz="2800" dirty="0">
                <a:solidFill>
                  <a:schemeClr val="tx1"/>
                </a:solidFill>
              </a:rPr>
            </a:br>
            <a:r>
              <a:rPr lang="en-IN" sz="2800" dirty="0">
                <a:solidFill>
                  <a:schemeClr val="tx1"/>
                </a:solidFill>
              </a:rPr>
              <a:t>  return $matches[0] . '[' . </a:t>
            </a:r>
            <a:r>
              <a:rPr lang="en-IN" sz="2800" dirty="0" err="1">
                <a:solidFill>
                  <a:schemeClr val="tx1"/>
                </a:solidFill>
              </a:rPr>
              <a:t>strlen</a:t>
            </a:r>
            <a:r>
              <a:rPr lang="en-IN" sz="2800" dirty="0">
                <a:solidFill>
                  <a:schemeClr val="tx1"/>
                </a:solidFill>
              </a:rPr>
              <a:t>($matches[0]) . 'digit]';</a:t>
            </a:r>
            <a:br>
              <a:rPr lang="en-IN" sz="2800" dirty="0">
                <a:solidFill>
                  <a:schemeClr val="tx1"/>
                </a:solidFill>
              </a:rPr>
            </a:br>
            <a:r>
              <a:rPr lang="en-IN" sz="2800" dirty="0">
                <a:solidFill>
                  <a:schemeClr val="tx1"/>
                </a:solidFill>
              </a:rPr>
              <a:t>}</a:t>
            </a:r>
          </a:p>
        </p:txBody>
      </p:sp>
      <p:sp>
        <p:nvSpPr>
          <p:cNvPr id="4" name="TextBox 3">
            <a:extLst>
              <a:ext uri="{FF2B5EF4-FFF2-40B4-BE49-F238E27FC236}">
                <a16:creationId xmlns:a16="http://schemas.microsoft.com/office/drawing/2014/main" id="{6A098635-6768-FF4E-8F89-94DBE80910EC}"/>
              </a:ext>
            </a:extLst>
          </p:cNvPr>
          <p:cNvSpPr txBox="1"/>
          <p:nvPr/>
        </p:nvSpPr>
        <p:spPr>
          <a:xfrm>
            <a:off x="8188253" y="5725020"/>
            <a:ext cx="3675797" cy="492443"/>
          </a:xfrm>
          <a:prstGeom prst="rect">
            <a:avLst/>
          </a:prstGeom>
          <a:noFill/>
        </p:spPr>
        <p:txBody>
          <a:bodyPr wrap="square" rtlCol="0">
            <a:spAutoFit/>
          </a:bodyPr>
          <a:lstStyle/>
          <a:p>
            <a:r>
              <a:rPr lang="en-US" sz="2600" b="1" dirty="0">
                <a:solidFill>
                  <a:schemeClr val="accent6">
                    <a:lumMod val="50000"/>
                  </a:schemeClr>
                </a:solidFill>
              </a:rPr>
              <a:t>Program Continues…</a:t>
            </a:r>
            <a:endParaRPr lang="gu-IN" sz="2600" b="1" dirty="0">
              <a:solidFill>
                <a:schemeClr val="accent6">
                  <a:lumMod val="50000"/>
                </a:schemeClr>
              </a:solidFill>
            </a:endParaRPr>
          </a:p>
        </p:txBody>
      </p:sp>
    </p:spTree>
    <p:extLst>
      <p:ext uri="{BB962C8B-B14F-4D97-AF65-F5344CB8AC3E}">
        <p14:creationId xmlns:p14="http://schemas.microsoft.com/office/powerpoint/2010/main" val="1496028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preg_replace_callback_array</a:t>
            </a:r>
            <a:r>
              <a:rPr lang="en-IN" b="1" dirty="0"/>
              <a:t>()</a:t>
            </a:r>
            <a:br>
              <a:rPr lang="en-IN" b="1" dirty="0"/>
            </a:br>
            <a:r>
              <a:rPr lang="en-IN" b="1" dirty="0"/>
              <a:t>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pPr marL="0" indent="0">
              <a:buNone/>
            </a:pPr>
            <a:r>
              <a:rPr lang="en-IN" sz="2800" dirty="0">
                <a:solidFill>
                  <a:schemeClr val="tx1"/>
                </a:solidFill>
              </a:rPr>
              <a:t>$input = "There are 365 days in a year.";</a:t>
            </a:r>
            <a:br>
              <a:rPr lang="en-IN" sz="2800" dirty="0">
                <a:solidFill>
                  <a:schemeClr val="tx1"/>
                </a:solidFill>
              </a:rPr>
            </a:br>
            <a:r>
              <a:rPr lang="en-IN" sz="2800" dirty="0">
                <a:solidFill>
                  <a:schemeClr val="tx1"/>
                </a:solidFill>
              </a:rPr>
              <a:t>$patterns = [</a:t>
            </a:r>
            <a:br>
              <a:rPr lang="en-IN" sz="2800" dirty="0">
                <a:solidFill>
                  <a:schemeClr val="tx1"/>
                </a:solidFill>
              </a:rPr>
            </a:br>
            <a:r>
              <a:rPr lang="en-IN" sz="2800" dirty="0">
                <a:solidFill>
                  <a:schemeClr val="tx1"/>
                </a:solidFill>
              </a:rPr>
              <a:t>  '/\b[a-z]+\b/</a:t>
            </a:r>
            <a:r>
              <a:rPr lang="en-IN" sz="2800" dirty="0" err="1">
                <a:solidFill>
                  <a:schemeClr val="tx1"/>
                </a:solidFill>
              </a:rPr>
              <a:t>i</a:t>
            </a:r>
            <a:r>
              <a:rPr lang="en-IN" sz="2800" dirty="0">
                <a:solidFill>
                  <a:schemeClr val="tx1"/>
                </a:solidFill>
              </a:rPr>
              <a:t>' =&gt; '</a:t>
            </a:r>
            <a:r>
              <a:rPr lang="en-IN" sz="2800" dirty="0" err="1">
                <a:solidFill>
                  <a:schemeClr val="tx1"/>
                </a:solidFill>
              </a:rPr>
              <a:t>countLetters</a:t>
            </a:r>
            <a:r>
              <a:rPr lang="en-IN" sz="2800" dirty="0">
                <a:solidFill>
                  <a:schemeClr val="tx1"/>
                </a:solidFill>
              </a:rPr>
              <a:t>',</a:t>
            </a:r>
            <a:br>
              <a:rPr lang="en-IN" sz="2800" dirty="0">
                <a:solidFill>
                  <a:schemeClr val="tx1"/>
                </a:solidFill>
              </a:rPr>
            </a:br>
            <a:r>
              <a:rPr lang="en-IN" sz="2800" dirty="0">
                <a:solidFill>
                  <a:schemeClr val="tx1"/>
                </a:solidFill>
              </a:rPr>
              <a:t>  '/\b[0-9]+\b/' =&gt; '</a:t>
            </a:r>
            <a:r>
              <a:rPr lang="en-IN" sz="2800" dirty="0" err="1">
                <a:solidFill>
                  <a:schemeClr val="tx1"/>
                </a:solidFill>
              </a:rPr>
              <a:t>countDigits</a:t>
            </a:r>
            <a:r>
              <a:rPr lang="en-IN" sz="2800" dirty="0">
                <a:solidFill>
                  <a:schemeClr val="tx1"/>
                </a:solidFill>
              </a:rPr>
              <a:t>'</a:t>
            </a:r>
            <a:br>
              <a:rPr lang="en-IN" sz="2800" dirty="0">
                <a:solidFill>
                  <a:schemeClr val="tx1"/>
                </a:solidFill>
              </a:rPr>
            </a:br>
            <a:r>
              <a:rPr lang="en-IN" sz="2800" dirty="0">
                <a:solidFill>
                  <a:schemeClr val="tx1"/>
                </a:solidFill>
              </a:rPr>
              <a:t>];</a:t>
            </a:r>
            <a:br>
              <a:rPr lang="en-IN" sz="2800" dirty="0">
                <a:solidFill>
                  <a:schemeClr val="tx1"/>
                </a:solidFill>
              </a:rPr>
            </a:br>
            <a:r>
              <a:rPr lang="en-IN" sz="2800" dirty="0">
                <a:solidFill>
                  <a:schemeClr val="tx1"/>
                </a:solidFill>
              </a:rPr>
              <a:t>$result = </a:t>
            </a:r>
            <a:r>
              <a:rPr lang="en-IN" sz="2800" dirty="0" err="1">
                <a:solidFill>
                  <a:schemeClr val="tx1"/>
                </a:solidFill>
              </a:rPr>
              <a:t>preg_replace_callback_array</a:t>
            </a:r>
            <a:r>
              <a:rPr lang="en-IN" sz="2800" dirty="0">
                <a:solidFill>
                  <a:schemeClr val="tx1"/>
                </a:solidFill>
              </a:rPr>
              <a:t>($patterns, $input);</a:t>
            </a:r>
            <a:br>
              <a:rPr lang="en-IN" sz="2800" dirty="0">
                <a:solidFill>
                  <a:schemeClr val="tx1"/>
                </a:solidFill>
              </a:rPr>
            </a:br>
            <a:r>
              <a:rPr lang="en-IN" sz="2800" dirty="0">
                <a:solidFill>
                  <a:schemeClr val="tx1"/>
                </a:solidFill>
              </a:rPr>
              <a:t>echo $result;</a:t>
            </a:r>
            <a:br>
              <a:rPr lang="en-IN" sz="2800" dirty="0">
                <a:solidFill>
                  <a:schemeClr val="tx1"/>
                </a:solidFill>
              </a:rPr>
            </a:br>
            <a:r>
              <a:rPr lang="en-IN" sz="2800" dirty="0">
                <a:solidFill>
                  <a:schemeClr val="tx1"/>
                </a:solidFill>
              </a:rPr>
              <a:t>?&gt; </a:t>
            </a:r>
          </a:p>
        </p:txBody>
      </p:sp>
    </p:spTree>
    <p:extLst>
      <p:ext uri="{BB962C8B-B14F-4D97-AF65-F5344CB8AC3E}">
        <p14:creationId xmlns:p14="http://schemas.microsoft.com/office/powerpoint/2010/main" val="4228790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preg_replace_callback</a:t>
            </a:r>
            <a:r>
              <a:rPr lang="en-IN" b="1" dirty="0"/>
              <a:t>()</a:t>
            </a:r>
            <a:br>
              <a:rPr lang="en-IN" b="1" dirty="0"/>
            </a:br>
            <a:r>
              <a:rPr lang="en-IN" b="1" dirty="0"/>
              <a:t>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r>
              <a:rPr lang="en-US" sz="2800" dirty="0">
                <a:solidFill>
                  <a:schemeClr val="tx1"/>
                </a:solidFill>
              </a:rPr>
              <a:t>Count letters in all of the words in a sentence:</a:t>
            </a:r>
          </a:p>
          <a:p>
            <a:pPr marL="0" indent="0">
              <a:buNone/>
            </a:pPr>
            <a:r>
              <a:rPr lang="en-IN" sz="2800" dirty="0">
                <a:solidFill>
                  <a:schemeClr val="tx1"/>
                </a:solidFill>
              </a:rPr>
              <a:t> &lt;?</a:t>
            </a:r>
            <a:r>
              <a:rPr lang="en-IN" sz="2800" dirty="0" err="1">
                <a:solidFill>
                  <a:schemeClr val="tx1"/>
                </a:solidFill>
              </a:rPr>
              <a:t>php</a:t>
            </a:r>
            <a:endParaRPr lang="en-IN" sz="2800" dirty="0">
              <a:solidFill>
                <a:schemeClr val="tx1"/>
              </a:solidFill>
            </a:endParaRPr>
          </a:p>
          <a:p>
            <a:pPr marL="0" indent="0">
              <a:buNone/>
            </a:pPr>
            <a:r>
              <a:rPr lang="en-IN" sz="2800" dirty="0">
                <a:solidFill>
                  <a:schemeClr val="tx1"/>
                </a:solidFill>
              </a:rPr>
              <a:t>function </a:t>
            </a:r>
            <a:r>
              <a:rPr lang="en-IN" sz="2800" dirty="0" err="1">
                <a:solidFill>
                  <a:schemeClr val="tx1"/>
                </a:solidFill>
              </a:rPr>
              <a:t>countLetters</a:t>
            </a:r>
            <a:r>
              <a:rPr lang="en-IN" sz="2800" dirty="0">
                <a:solidFill>
                  <a:schemeClr val="tx1"/>
                </a:solidFill>
              </a:rPr>
              <a:t>($matches) {</a:t>
            </a:r>
          </a:p>
          <a:p>
            <a:pPr marL="0" indent="0">
              <a:buNone/>
            </a:pPr>
            <a:r>
              <a:rPr lang="en-IN" sz="2800" dirty="0">
                <a:solidFill>
                  <a:schemeClr val="tx1"/>
                </a:solidFill>
              </a:rPr>
              <a:t>  return $matches[0] . '(' . </a:t>
            </a:r>
            <a:r>
              <a:rPr lang="en-IN" sz="2800" dirty="0" err="1">
                <a:solidFill>
                  <a:schemeClr val="tx1"/>
                </a:solidFill>
              </a:rPr>
              <a:t>strlen</a:t>
            </a:r>
            <a:r>
              <a:rPr lang="en-IN" sz="2800" dirty="0">
                <a:solidFill>
                  <a:schemeClr val="tx1"/>
                </a:solidFill>
              </a:rPr>
              <a:t>($matches[0]) . ')';</a:t>
            </a:r>
          </a:p>
          <a:p>
            <a:pPr marL="0" indent="0">
              <a:buNone/>
            </a:pPr>
            <a:r>
              <a:rPr lang="en-IN" sz="2800" dirty="0">
                <a:solidFill>
                  <a:schemeClr val="tx1"/>
                </a:solidFill>
              </a:rPr>
              <a:t>}</a:t>
            </a:r>
          </a:p>
          <a:p>
            <a:pPr marL="0" indent="0">
              <a:buNone/>
            </a:pPr>
            <a:r>
              <a:rPr lang="en-IN" sz="2800" dirty="0">
                <a:solidFill>
                  <a:schemeClr val="tx1"/>
                </a:solidFill>
              </a:rPr>
              <a:t>$input = "Welcome to W3Schools.com!";</a:t>
            </a:r>
          </a:p>
          <a:p>
            <a:pPr marL="0" indent="0">
              <a:buNone/>
            </a:pPr>
            <a:r>
              <a:rPr lang="en-IN" sz="2800" dirty="0">
                <a:solidFill>
                  <a:schemeClr val="tx1"/>
                </a:solidFill>
              </a:rPr>
              <a:t>$pattern = '/[a-z0-9\.]+/</a:t>
            </a:r>
            <a:r>
              <a:rPr lang="en-IN" sz="2800" dirty="0" err="1">
                <a:solidFill>
                  <a:schemeClr val="tx1"/>
                </a:solidFill>
              </a:rPr>
              <a:t>i</a:t>
            </a:r>
            <a:r>
              <a:rPr lang="en-IN" sz="2800" dirty="0">
                <a:solidFill>
                  <a:schemeClr val="tx1"/>
                </a:solidFill>
              </a:rPr>
              <a:t>';</a:t>
            </a:r>
          </a:p>
          <a:p>
            <a:pPr marL="0" indent="0">
              <a:buNone/>
            </a:pPr>
            <a:r>
              <a:rPr lang="en-IN" sz="2800" dirty="0">
                <a:solidFill>
                  <a:schemeClr val="tx1"/>
                </a:solidFill>
              </a:rPr>
              <a:t>$result = </a:t>
            </a:r>
            <a:r>
              <a:rPr lang="en-IN" sz="2800" dirty="0" err="1">
                <a:solidFill>
                  <a:schemeClr val="tx1"/>
                </a:solidFill>
              </a:rPr>
              <a:t>preg_replace_callback</a:t>
            </a:r>
            <a:r>
              <a:rPr lang="en-IN" sz="2800" dirty="0">
                <a:solidFill>
                  <a:schemeClr val="tx1"/>
                </a:solidFill>
              </a:rPr>
              <a:t>($pattern, '</a:t>
            </a:r>
            <a:r>
              <a:rPr lang="en-IN" sz="2800" dirty="0" err="1">
                <a:solidFill>
                  <a:schemeClr val="tx1"/>
                </a:solidFill>
              </a:rPr>
              <a:t>countLetters</a:t>
            </a:r>
            <a:r>
              <a:rPr lang="en-IN" sz="2800" dirty="0">
                <a:solidFill>
                  <a:schemeClr val="tx1"/>
                </a:solidFill>
              </a:rPr>
              <a:t>', $input);</a:t>
            </a:r>
          </a:p>
          <a:p>
            <a:pPr marL="0" indent="0">
              <a:buNone/>
            </a:pPr>
            <a:r>
              <a:rPr lang="en-IN" sz="2800" dirty="0">
                <a:solidFill>
                  <a:schemeClr val="tx1"/>
                </a:solidFill>
              </a:rPr>
              <a:t>echo $result;</a:t>
            </a:r>
          </a:p>
          <a:p>
            <a:pPr marL="0" indent="0">
              <a:buNone/>
            </a:pPr>
            <a:r>
              <a:rPr lang="en-IN" sz="2800" dirty="0">
                <a:solidFill>
                  <a:schemeClr val="tx1"/>
                </a:solidFill>
              </a:rPr>
              <a:t>?&gt; </a:t>
            </a:r>
          </a:p>
        </p:txBody>
      </p:sp>
    </p:spTree>
    <p:extLst>
      <p:ext uri="{BB962C8B-B14F-4D97-AF65-F5344CB8AC3E}">
        <p14:creationId xmlns:p14="http://schemas.microsoft.com/office/powerpoint/2010/main" val="3219600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preg_last_error</a:t>
            </a:r>
            <a:br>
              <a:rPr lang="en-IN" b="1" dirty="0"/>
            </a:br>
            <a:r>
              <a:rPr lang="en-IN" b="1" dirty="0"/>
              <a:t>() 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r>
              <a:rPr lang="en-US" sz="2800" dirty="0">
                <a:solidFill>
                  <a:schemeClr val="tx1"/>
                </a:solidFill>
              </a:rPr>
              <a:t>Use </a:t>
            </a:r>
            <a:r>
              <a:rPr lang="en-US" sz="2800" dirty="0" err="1">
                <a:solidFill>
                  <a:schemeClr val="tx1"/>
                </a:solidFill>
              </a:rPr>
              <a:t>preg_last_error</a:t>
            </a:r>
            <a:r>
              <a:rPr lang="en-US" sz="2800" dirty="0">
                <a:solidFill>
                  <a:schemeClr val="tx1"/>
                </a:solidFill>
              </a:rPr>
              <a:t>() to handle errors:</a:t>
            </a:r>
          </a:p>
          <a:p>
            <a:pPr marL="0" indent="0">
              <a:buNone/>
            </a:pPr>
            <a:r>
              <a:rPr lang="en-IN" sz="2800" dirty="0">
                <a:solidFill>
                  <a:schemeClr val="tx1"/>
                </a:solidFill>
              </a:rPr>
              <a:t>&lt;?</a:t>
            </a:r>
            <a:r>
              <a:rPr lang="en-IN" sz="2800" dirty="0" err="1">
                <a:solidFill>
                  <a:schemeClr val="tx1"/>
                </a:solidFill>
              </a:rPr>
              <a:t>php</a:t>
            </a:r>
            <a:br>
              <a:rPr lang="en-IN" sz="2800" dirty="0">
                <a:solidFill>
                  <a:schemeClr val="tx1"/>
                </a:solidFill>
              </a:rPr>
            </a:br>
            <a:r>
              <a:rPr lang="en-IN" sz="2800" dirty="0">
                <a:solidFill>
                  <a:schemeClr val="tx1"/>
                </a:solidFill>
              </a:rPr>
              <a:t>$</a:t>
            </a:r>
            <a:r>
              <a:rPr lang="en-IN" sz="2800" dirty="0" err="1">
                <a:solidFill>
                  <a:schemeClr val="tx1"/>
                </a:solidFill>
              </a:rPr>
              <a:t>str</a:t>
            </a:r>
            <a:r>
              <a:rPr lang="en-IN" sz="2800" dirty="0">
                <a:solidFill>
                  <a:schemeClr val="tx1"/>
                </a:solidFill>
              </a:rPr>
              <a:t> = 'The regular expression is invalid.';</a:t>
            </a:r>
            <a:br>
              <a:rPr lang="en-IN" sz="2800" dirty="0">
                <a:solidFill>
                  <a:schemeClr val="tx1"/>
                </a:solidFill>
              </a:rPr>
            </a:br>
            <a:r>
              <a:rPr lang="en-IN" sz="2800" dirty="0">
                <a:solidFill>
                  <a:schemeClr val="tx1"/>
                </a:solidFill>
              </a:rPr>
              <a:t>$pattern = '/invalid//';</a:t>
            </a:r>
            <a:br>
              <a:rPr lang="en-IN" sz="2800" dirty="0">
                <a:solidFill>
                  <a:schemeClr val="tx1"/>
                </a:solidFill>
              </a:rPr>
            </a:br>
            <a:r>
              <a:rPr lang="en-IN" sz="2800" dirty="0">
                <a:solidFill>
                  <a:schemeClr val="tx1"/>
                </a:solidFill>
              </a:rPr>
              <a:t>$match = @</a:t>
            </a:r>
            <a:r>
              <a:rPr lang="en-IN" sz="2800" dirty="0" err="1">
                <a:solidFill>
                  <a:schemeClr val="tx1"/>
                </a:solidFill>
              </a:rPr>
              <a:t>preg_match</a:t>
            </a:r>
            <a:r>
              <a:rPr lang="en-IN" sz="2800" dirty="0">
                <a:solidFill>
                  <a:schemeClr val="tx1"/>
                </a:solidFill>
              </a:rPr>
              <a:t>($pattern, $</a:t>
            </a:r>
            <a:r>
              <a:rPr lang="en-IN" sz="2800" dirty="0" err="1">
                <a:solidFill>
                  <a:schemeClr val="tx1"/>
                </a:solidFill>
              </a:rPr>
              <a:t>str</a:t>
            </a:r>
            <a:r>
              <a:rPr lang="en-IN" sz="2800" dirty="0">
                <a:solidFill>
                  <a:schemeClr val="tx1"/>
                </a:solidFill>
              </a:rPr>
              <a:t>, $matches);</a:t>
            </a:r>
            <a:br>
              <a:rPr lang="en-IN" sz="2800" dirty="0">
                <a:solidFill>
                  <a:schemeClr val="tx1"/>
                </a:solidFill>
              </a:rPr>
            </a:br>
            <a:br>
              <a:rPr lang="en-IN" sz="2800" dirty="0">
                <a:solidFill>
                  <a:schemeClr val="tx1"/>
                </a:solidFill>
              </a:rPr>
            </a:br>
            <a:r>
              <a:rPr lang="en-IN" sz="2800" dirty="0">
                <a:solidFill>
                  <a:schemeClr val="tx1"/>
                </a:solidFill>
              </a:rPr>
              <a:t>if($match === false) {</a:t>
            </a:r>
            <a:br>
              <a:rPr lang="en-IN" sz="2800" dirty="0">
                <a:solidFill>
                  <a:schemeClr val="tx1"/>
                </a:solidFill>
              </a:rPr>
            </a:br>
            <a:r>
              <a:rPr lang="en-IN" sz="2800" dirty="0">
                <a:solidFill>
                  <a:schemeClr val="tx1"/>
                </a:solidFill>
              </a:rPr>
              <a:t>  // An error occurred</a:t>
            </a:r>
            <a:br>
              <a:rPr lang="en-IN" sz="2800" dirty="0">
                <a:solidFill>
                  <a:schemeClr val="tx1"/>
                </a:solidFill>
              </a:rPr>
            </a:br>
            <a:r>
              <a:rPr lang="en-IN" sz="2800" dirty="0">
                <a:solidFill>
                  <a:schemeClr val="tx1"/>
                </a:solidFill>
              </a:rPr>
              <a:t>  $err = </a:t>
            </a:r>
            <a:r>
              <a:rPr lang="en-IN" sz="2800" dirty="0" err="1">
                <a:solidFill>
                  <a:schemeClr val="tx1"/>
                </a:solidFill>
              </a:rPr>
              <a:t>preg_last_error</a:t>
            </a:r>
            <a:r>
              <a:rPr lang="en-IN" sz="2800" dirty="0">
                <a:solidFill>
                  <a:schemeClr val="tx1"/>
                </a:solidFill>
              </a:rPr>
              <a:t>();</a:t>
            </a:r>
            <a:br>
              <a:rPr lang="en-IN" sz="2800" dirty="0">
                <a:solidFill>
                  <a:schemeClr val="tx1"/>
                </a:solidFill>
              </a:rPr>
            </a:br>
            <a:r>
              <a:rPr lang="en-IN" sz="2800" dirty="0">
                <a:solidFill>
                  <a:schemeClr val="tx1"/>
                </a:solidFill>
              </a:rPr>
              <a:t>  if($err == PREG_INTERNAL_ERROR) {</a:t>
            </a:r>
            <a:br>
              <a:rPr lang="en-IN" sz="2800" dirty="0">
                <a:solidFill>
                  <a:schemeClr val="tx1"/>
                </a:solidFill>
              </a:rPr>
            </a:br>
            <a:r>
              <a:rPr lang="en-IN" sz="2800" dirty="0">
                <a:solidFill>
                  <a:schemeClr val="tx1"/>
                </a:solidFill>
              </a:rPr>
              <a:t>    echo 'Invalid regular expression.';</a:t>
            </a:r>
            <a:br>
              <a:rPr lang="en-IN" sz="2800" dirty="0">
                <a:solidFill>
                  <a:schemeClr val="tx1"/>
                </a:solidFill>
              </a:rPr>
            </a:br>
            <a:r>
              <a:rPr lang="en-IN" sz="2800" dirty="0">
                <a:solidFill>
                  <a:schemeClr val="tx1"/>
                </a:solidFill>
              </a:rPr>
              <a:t>  }</a:t>
            </a:r>
            <a:br>
              <a:rPr lang="en-IN" sz="2800" dirty="0">
                <a:solidFill>
                  <a:schemeClr val="tx1"/>
                </a:solidFill>
              </a:rPr>
            </a:br>
            <a:r>
              <a:rPr lang="en-IN" sz="2800" dirty="0">
                <a:solidFill>
                  <a:schemeClr val="tx1"/>
                </a:solidFill>
              </a:rPr>
              <a:t>}</a:t>
            </a:r>
          </a:p>
        </p:txBody>
      </p:sp>
    </p:spTree>
    <p:extLst>
      <p:ext uri="{BB962C8B-B14F-4D97-AF65-F5344CB8AC3E}">
        <p14:creationId xmlns:p14="http://schemas.microsoft.com/office/powerpoint/2010/main" val="2868369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preg_last_error</a:t>
            </a:r>
            <a:br>
              <a:rPr lang="en-IN" b="1" dirty="0"/>
            </a:br>
            <a:r>
              <a:rPr lang="en-IN" b="1" dirty="0"/>
              <a:t>() 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pPr marL="0" indent="0">
              <a:buNone/>
            </a:pPr>
            <a:r>
              <a:rPr lang="en-IN" sz="2800" dirty="0">
                <a:solidFill>
                  <a:schemeClr val="tx1"/>
                </a:solidFill>
              </a:rPr>
              <a:t>else if($match) {</a:t>
            </a:r>
            <a:br>
              <a:rPr lang="en-IN" sz="2800" dirty="0">
                <a:solidFill>
                  <a:schemeClr val="tx1"/>
                </a:solidFill>
              </a:rPr>
            </a:br>
            <a:r>
              <a:rPr lang="en-IN" sz="2800" dirty="0">
                <a:solidFill>
                  <a:schemeClr val="tx1"/>
                </a:solidFill>
              </a:rPr>
              <a:t>  // A match was found</a:t>
            </a:r>
            <a:br>
              <a:rPr lang="en-IN" sz="2800" dirty="0">
                <a:solidFill>
                  <a:schemeClr val="tx1"/>
                </a:solidFill>
              </a:rPr>
            </a:br>
            <a:r>
              <a:rPr lang="en-IN" sz="2800" dirty="0">
                <a:solidFill>
                  <a:schemeClr val="tx1"/>
                </a:solidFill>
              </a:rPr>
              <a:t>  echo $matches[0];</a:t>
            </a:r>
            <a:br>
              <a:rPr lang="en-IN" sz="2800" dirty="0">
                <a:solidFill>
                  <a:schemeClr val="tx1"/>
                </a:solidFill>
              </a:rPr>
            </a:br>
            <a:r>
              <a:rPr lang="en-IN" sz="2800" dirty="0">
                <a:solidFill>
                  <a:schemeClr val="tx1"/>
                </a:solidFill>
              </a:rPr>
              <a:t>} else {</a:t>
            </a:r>
            <a:br>
              <a:rPr lang="en-IN" sz="2800" dirty="0">
                <a:solidFill>
                  <a:schemeClr val="tx1"/>
                </a:solidFill>
              </a:rPr>
            </a:br>
            <a:r>
              <a:rPr lang="en-IN" sz="2800" dirty="0">
                <a:solidFill>
                  <a:schemeClr val="tx1"/>
                </a:solidFill>
              </a:rPr>
              <a:t>  // No matches were found</a:t>
            </a:r>
            <a:br>
              <a:rPr lang="en-IN" sz="2800" dirty="0">
                <a:solidFill>
                  <a:schemeClr val="tx1"/>
                </a:solidFill>
              </a:rPr>
            </a:br>
            <a:r>
              <a:rPr lang="en-IN" sz="2800" dirty="0">
                <a:solidFill>
                  <a:schemeClr val="tx1"/>
                </a:solidFill>
              </a:rPr>
              <a:t>  echo 'No matches found';</a:t>
            </a:r>
            <a:br>
              <a:rPr lang="en-IN" sz="2800" dirty="0">
                <a:solidFill>
                  <a:schemeClr val="tx1"/>
                </a:solidFill>
              </a:rPr>
            </a:br>
            <a:r>
              <a:rPr lang="en-IN" sz="2800" dirty="0">
                <a:solidFill>
                  <a:schemeClr val="tx1"/>
                </a:solidFill>
              </a:rPr>
              <a:t>}</a:t>
            </a:r>
            <a:br>
              <a:rPr lang="en-IN" sz="2800" dirty="0">
                <a:solidFill>
                  <a:schemeClr val="tx1"/>
                </a:solidFill>
              </a:rPr>
            </a:br>
            <a:r>
              <a:rPr lang="en-IN" sz="2800" dirty="0">
                <a:solidFill>
                  <a:schemeClr val="tx1"/>
                </a:solidFill>
              </a:rPr>
              <a:t>?&gt;</a:t>
            </a:r>
          </a:p>
        </p:txBody>
      </p:sp>
    </p:spTree>
    <p:extLst>
      <p:ext uri="{BB962C8B-B14F-4D97-AF65-F5344CB8AC3E}">
        <p14:creationId xmlns:p14="http://schemas.microsoft.com/office/powerpoint/2010/main" val="2987996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Using </a:t>
            </a:r>
            <a:r>
              <a:rPr lang="en-IN" b="1" dirty="0" err="1"/>
              <a:t>preg_grep</a:t>
            </a:r>
            <a:r>
              <a:rPr lang="en-IN" b="1" dirty="0"/>
              <a:t>() Example:</a:t>
            </a:r>
            <a:br>
              <a:rPr lang="en-IN" b="1" dirty="0"/>
            </a:br>
            <a:endParaRPr lang="en-IN" b="1" dirty="0"/>
          </a:p>
        </p:txBody>
      </p:sp>
      <p:sp>
        <p:nvSpPr>
          <p:cNvPr id="3" name="Content Placeholder 2"/>
          <p:cNvSpPr>
            <a:spLocks noGrp="1"/>
          </p:cNvSpPr>
          <p:nvPr>
            <p:ph idx="1"/>
          </p:nvPr>
        </p:nvSpPr>
        <p:spPr>
          <a:xfrm>
            <a:off x="3421625" y="864108"/>
            <a:ext cx="8210486" cy="5595686"/>
          </a:xfrm>
        </p:spPr>
        <p:txBody>
          <a:bodyPr>
            <a:noAutofit/>
          </a:bodyPr>
          <a:lstStyle/>
          <a:p>
            <a:r>
              <a:rPr lang="en-US" sz="2800" dirty="0">
                <a:solidFill>
                  <a:schemeClr val="tx1"/>
                </a:solidFill>
              </a:rPr>
              <a:t>Get items from an array which begin with "p":</a:t>
            </a:r>
          </a:p>
          <a:p>
            <a:pPr marL="0" indent="0">
              <a:buNone/>
            </a:pPr>
            <a:r>
              <a:rPr lang="en-US" sz="2800" dirty="0">
                <a:solidFill>
                  <a:schemeClr val="tx1"/>
                </a:solidFill>
              </a:rPr>
              <a:t>&lt;?</a:t>
            </a:r>
            <a:r>
              <a:rPr lang="en-US" sz="2800" dirty="0" err="1">
                <a:solidFill>
                  <a:schemeClr val="tx1"/>
                </a:solidFill>
              </a:rPr>
              <a:t>php</a:t>
            </a:r>
            <a:br>
              <a:rPr lang="en-US" sz="2800" dirty="0">
                <a:solidFill>
                  <a:schemeClr val="tx1"/>
                </a:solidFill>
              </a:rPr>
            </a:br>
            <a:r>
              <a:rPr lang="en-US" sz="2800" dirty="0">
                <a:solidFill>
                  <a:schemeClr val="tx1"/>
                </a:solidFill>
              </a:rPr>
              <a:t>$input = [</a:t>
            </a:r>
            <a:br>
              <a:rPr lang="en-US" sz="2800" dirty="0">
                <a:solidFill>
                  <a:schemeClr val="tx1"/>
                </a:solidFill>
              </a:rPr>
            </a:br>
            <a:r>
              <a:rPr lang="en-US" sz="2800" dirty="0">
                <a:solidFill>
                  <a:schemeClr val="tx1"/>
                </a:solidFill>
              </a:rPr>
              <a:t>  "Red",</a:t>
            </a:r>
            <a:br>
              <a:rPr lang="en-US" sz="2800" dirty="0">
                <a:solidFill>
                  <a:schemeClr val="tx1"/>
                </a:solidFill>
              </a:rPr>
            </a:br>
            <a:r>
              <a:rPr lang="en-US" sz="2800" dirty="0">
                <a:solidFill>
                  <a:schemeClr val="tx1"/>
                </a:solidFill>
              </a:rPr>
              <a:t>  "Pink",</a:t>
            </a:r>
            <a:br>
              <a:rPr lang="en-US" sz="2800" dirty="0">
                <a:solidFill>
                  <a:schemeClr val="tx1"/>
                </a:solidFill>
              </a:rPr>
            </a:br>
            <a:r>
              <a:rPr lang="en-US" sz="2800" dirty="0">
                <a:solidFill>
                  <a:schemeClr val="tx1"/>
                </a:solidFill>
              </a:rPr>
              <a:t>  "Green",</a:t>
            </a:r>
            <a:br>
              <a:rPr lang="en-US" sz="2800" dirty="0">
                <a:solidFill>
                  <a:schemeClr val="tx1"/>
                </a:solidFill>
              </a:rPr>
            </a:br>
            <a:r>
              <a:rPr lang="en-US" sz="2800" dirty="0">
                <a:solidFill>
                  <a:schemeClr val="tx1"/>
                </a:solidFill>
              </a:rPr>
              <a:t>  "Blue",</a:t>
            </a:r>
            <a:br>
              <a:rPr lang="en-US" sz="2800" dirty="0">
                <a:solidFill>
                  <a:schemeClr val="tx1"/>
                </a:solidFill>
              </a:rPr>
            </a:br>
            <a:r>
              <a:rPr lang="en-US" sz="2800" dirty="0">
                <a:solidFill>
                  <a:schemeClr val="tx1"/>
                </a:solidFill>
              </a:rPr>
              <a:t>  "Purple"</a:t>
            </a:r>
            <a:br>
              <a:rPr lang="en-US" sz="2800" dirty="0">
                <a:solidFill>
                  <a:schemeClr val="tx1"/>
                </a:solidFill>
              </a:rPr>
            </a:br>
            <a:r>
              <a:rPr lang="en-US" sz="2800" dirty="0">
                <a:solidFill>
                  <a:schemeClr val="tx1"/>
                </a:solidFill>
              </a:rPr>
              <a:t>];</a:t>
            </a:r>
            <a:br>
              <a:rPr lang="en-US" sz="2800" dirty="0">
                <a:solidFill>
                  <a:schemeClr val="tx1"/>
                </a:solidFill>
              </a:rPr>
            </a:br>
            <a:br>
              <a:rPr lang="en-US" sz="2800" dirty="0">
                <a:solidFill>
                  <a:schemeClr val="tx1"/>
                </a:solidFill>
              </a:rPr>
            </a:br>
            <a:r>
              <a:rPr lang="en-US" sz="2800" dirty="0">
                <a:solidFill>
                  <a:schemeClr val="tx1"/>
                </a:solidFill>
              </a:rPr>
              <a:t>$result = </a:t>
            </a:r>
            <a:r>
              <a:rPr lang="en-US" sz="2800" dirty="0" err="1">
                <a:solidFill>
                  <a:schemeClr val="tx1"/>
                </a:solidFill>
              </a:rPr>
              <a:t>preg_grep</a:t>
            </a:r>
            <a:r>
              <a:rPr lang="en-US" sz="2800" dirty="0">
                <a:solidFill>
                  <a:schemeClr val="tx1"/>
                </a:solidFill>
              </a:rPr>
              <a:t>("/^p/</a:t>
            </a:r>
            <a:r>
              <a:rPr lang="en-US" sz="2800" dirty="0" err="1">
                <a:solidFill>
                  <a:schemeClr val="tx1"/>
                </a:solidFill>
              </a:rPr>
              <a:t>i</a:t>
            </a:r>
            <a:r>
              <a:rPr lang="en-US" sz="2800" dirty="0">
                <a:solidFill>
                  <a:schemeClr val="tx1"/>
                </a:solidFill>
              </a:rPr>
              <a:t>", $input);</a:t>
            </a:r>
            <a:br>
              <a:rPr lang="en-US" sz="2800" dirty="0">
                <a:solidFill>
                  <a:schemeClr val="tx1"/>
                </a:solidFill>
              </a:rPr>
            </a:br>
            <a:r>
              <a:rPr lang="en-US" sz="2800" dirty="0" err="1">
                <a:solidFill>
                  <a:schemeClr val="tx1"/>
                </a:solidFill>
              </a:rPr>
              <a:t>print_r</a:t>
            </a:r>
            <a:r>
              <a:rPr lang="en-US" sz="2800" dirty="0">
                <a:solidFill>
                  <a:schemeClr val="tx1"/>
                </a:solidFill>
              </a:rPr>
              <a:t>($result);</a:t>
            </a:r>
            <a:br>
              <a:rPr lang="en-US" sz="2800" dirty="0">
                <a:solidFill>
                  <a:schemeClr val="tx1"/>
                </a:solidFill>
              </a:rPr>
            </a:br>
            <a:r>
              <a:rPr lang="en-US" sz="2800" dirty="0">
                <a:solidFill>
                  <a:schemeClr val="tx1"/>
                </a:solidFill>
              </a:rPr>
              <a:t>?&gt; </a:t>
            </a:r>
          </a:p>
        </p:txBody>
      </p:sp>
    </p:spTree>
    <p:extLst>
      <p:ext uri="{BB962C8B-B14F-4D97-AF65-F5344CB8AC3E}">
        <p14:creationId xmlns:p14="http://schemas.microsoft.com/office/powerpoint/2010/main" val="1588670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38" y="1123837"/>
            <a:ext cx="3318387" cy="4601183"/>
          </a:xfrm>
        </p:spPr>
        <p:txBody>
          <a:bodyPr/>
          <a:lstStyle/>
          <a:p>
            <a:r>
              <a:rPr lang="en-IN" b="1" dirty="0"/>
              <a:t>Regular Expression Modifiers</a:t>
            </a:r>
          </a:p>
        </p:txBody>
      </p:sp>
      <p:sp>
        <p:nvSpPr>
          <p:cNvPr id="3" name="Content Placeholder 2"/>
          <p:cNvSpPr>
            <a:spLocks noGrp="1"/>
          </p:cNvSpPr>
          <p:nvPr>
            <p:ph idx="1"/>
          </p:nvPr>
        </p:nvSpPr>
        <p:spPr>
          <a:xfrm>
            <a:off x="3869268" y="864108"/>
            <a:ext cx="7315200" cy="1421892"/>
          </a:xfrm>
        </p:spPr>
        <p:txBody>
          <a:bodyPr>
            <a:normAutofit/>
          </a:bodyPr>
          <a:lstStyle/>
          <a:p>
            <a:pPr algn="just"/>
            <a:r>
              <a:rPr lang="en-US" sz="2800" dirty="0">
                <a:solidFill>
                  <a:schemeClr val="tx1"/>
                </a:solidFill>
              </a:rPr>
              <a:t>Modifiers can change how a search is performed.</a:t>
            </a:r>
            <a:endParaRPr lang="en-IN" sz="2800" dirty="0">
              <a:solidFill>
                <a:schemeClr val="tx1"/>
              </a:solidFill>
            </a:endParaRPr>
          </a:p>
        </p:txBody>
      </p:sp>
      <p:graphicFrame>
        <p:nvGraphicFramePr>
          <p:cNvPr id="4" name="Table 3"/>
          <p:cNvGraphicFramePr>
            <a:graphicFrameLocks noGrp="1"/>
          </p:cNvGraphicFramePr>
          <p:nvPr/>
        </p:nvGraphicFramePr>
        <p:xfrm>
          <a:off x="3869268" y="2079522"/>
          <a:ext cx="7619726" cy="3779520"/>
        </p:xfrm>
        <a:graphic>
          <a:graphicData uri="http://schemas.openxmlformats.org/drawingml/2006/table">
            <a:tbl>
              <a:tblPr>
                <a:tableStyleId>{BC89EF96-8CEA-46FF-86C4-4CE0E7609802}</a:tableStyleId>
              </a:tblPr>
              <a:tblGrid>
                <a:gridCol w="1776626">
                  <a:extLst>
                    <a:ext uri="{9D8B030D-6E8A-4147-A177-3AD203B41FA5}">
                      <a16:colId xmlns:a16="http://schemas.microsoft.com/office/drawing/2014/main" val="20000"/>
                    </a:ext>
                  </a:extLst>
                </a:gridCol>
                <a:gridCol w="5843100">
                  <a:extLst>
                    <a:ext uri="{9D8B030D-6E8A-4147-A177-3AD203B41FA5}">
                      <a16:colId xmlns:a16="http://schemas.microsoft.com/office/drawing/2014/main" val="20001"/>
                    </a:ext>
                  </a:extLst>
                </a:gridCol>
              </a:tblGrid>
              <a:tr h="0">
                <a:tc>
                  <a:txBody>
                    <a:bodyPr/>
                    <a:lstStyle/>
                    <a:p>
                      <a:pPr marL="0" algn="ctr" defTabSz="914400" rtl="0" eaLnBrk="1" latinLnBrk="0" hangingPunct="1"/>
                      <a:r>
                        <a:rPr lang="en-IN" sz="2800" kern="1200" dirty="0"/>
                        <a:t>Modifier</a:t>
                      </a:r>
                      <a:endParaRPr lang="en-IN" sz="2800" kern="1200" dirty="0">
                        <a:solidFill>
                          <a:schemeClr val="tx1"/>
                        </a:solidFill>
                        <a:latin typeface="+mn-lt"/>
                        <a:ea typeface="+mn-ea"/>
                        <a:cs typeface="+mn-cs"/>
                      </a:endParaRPr>
                    </a:p>
                  </a:txBody>
                  <a:tcPr anchor="ctr">
                    <a:solidFill>
                      <a:schemeClr val="accent1">
                        <a:lumMod val="40000"/>
                        <a:lumOff val="60000"/>
                      </a:schemeClr>
                    </a:solidFill>
                  </a:tcPr>
                </a:tc>
                <a:tc>
                  <a:txBody>
                    <a:bodyPr/>
                    <a:lstStyle/>
                    <a:p>
                      <a:pPr marL="0" algn="l" defTabSz="914400" rtl="0" eaLnBrk="1" latinLnBrk="0" hangingPunct="1"/>
                      <a:r>
                        <a:rPr lang="en-IN" sz="2800" kern="1200" dirty="0"/>
                        <a:t>Description</a:t>
                      </a:r>
                      <a:endParaRPr lang="en-IN" sz="2800" kern="1200" dirty="0">
                        <a:solidFill>
                          <a:schemeClr val="tx1"/>
                        </a:solidFill>
                        <a:latin typeface="+mn-lt"/>
                        <a:ea typeface="+mn-ea"/>
                        <a:cs typeface="+mn-cs"/>
                      </a:endParaRPr>
                    </a:p>
                  </a:txBody>
                  <a:tcPr anchor="ctr">
                    <a:solidFill>
                      <a:schemeClr val="accent1">
                        <a:lumMod val="40000"/>
                        <a:lumOff val="60000"/>
                      </a:schemeClr>
                    </a:solidFill>
                  </a:tcPr>
                </a:tc>
                <a:extLst>
                  <a:ext uri="{0D108BD9-81ED-4DB2-BD59-A6C34878D82A}">
                    <a16:rowId xmlns:a16="http://schemas.microsoft.com/office/drawing/2014/main" val="10000"/>
                  </a:ext>
                </a:extLst>
              </a:tr>
              <a:tr h="0">
                <a:tc>
                  <a:txBody>
                    <a:bodyPr/>
                    <a:lstStyle/>
                    <a:p>
                      <a:pPr marL="0" algn="ctr" defTabSz="914400" rtl="0" eaLnBrk="1" latinLnBrk="0" hangingPunct="1"/>
                      <a:r>
                        <a:rPr lang="en-IN" sz="2800" kern="1200" dirty="0" err="1"/>
                        <a:t>i</a:t>
                      </a:r>
                      <a:endParaRPr lang="en-IN" sz="2800" kern="1200" dirty="0">
                        <a:solidFill>
                          <a:schemeClr val="tx1"/>
                        </a:solidFill>
                        <a:latin typeface="+mn-lt"/>
                        <a:ea typeface="+mn-ea"/>
                        <a:cs typeface="+mn-cs"/>
                      </a:endParaRPr>
                    </a:p>
                  </a:txBody>
                  <a:tcPr anchor="ctr"/>
                </a:tc>
                <a:tc>
                  <a:txBody>
                    <a:bodyPr/>
                    <a:lstStyle/>
                    <a:p>
                      <a:pPr marL="0" algn="l" defTabSz="914400" rtl="0" eaLnBrk="1" latinLnBrk="0" hangingPunct="1"/>
                      <a:r>
                        <a:rPr lang="en-IN" sz="2800" kern="1200" dirty="0"/>
                        <a:t>Performs a case-insensitive search</a:t>
                      </a:r>
                      <a:endParaRPr lang="en-IN" sz="2800" kern="120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r h="0">
                <a:tc>
                  <a:txBody>
                    <a:bodyPr/>
                    <a:lstStyle/>
                    <a:p>
                      <a:pPr marL="0" algn="ctr" defTabSz="914400" rtl="0" eaLnBrk="1" latinLnBrk="0" hangingPunct="1"/>
                      <a:r>
                        <a:rPr lang="en-IN" sz="2800" kern="1200" dirty="0"/>
                        <a:t>m</a:t>
                      </a:r>
                      <a:endParaRPr lang="en-IN" sz="2800" kern="1200" dirty="0">
                        <a:solidFill>
                          <a:schemeClr val="tx1"/>
                        </a:solidFill>
                        <a:latin typeface="+mn-lt"/>
                        <a:ea typeface="+mn-ea"/>
                        <a:cs typeface="+mn-cs"/>
                      </a:endParaRPr>
                    </a:p>
                  </a:txBody>
                  <a:tcPr anchor="ctr"/>
                </a:tc>
                <a:tc>
                  <a:txBody>
                    <a:bodyPr/>
                    <a:lstStyle/>
                    <a:p>
                      <a:pPr marL="0" algn="l" defTabSz="914400" rtl="0" eaLnBrk="1" latinLnBrk="0" hangingPunct="1"/>
                      <a:r>
                        <a:rPr lang="en-US" sz="2800" kern="1200" dirty="0"/>
                        <a:t>Performs a multiline search (patterns that search for the beginning or end of a string will match the beginning or end of each line)</a:t>
                      </a:r>
                      <a:endParaRPr lang="en-US" sz="2800" kern="1200" dirty="0">
                        <a:solidFill>
                          <a:schemeClr val="tx1"/>
                        </a:solidFill>
                        <a:latin typeface="+mn-lt"/>
                        <a:ea typeface="+mn-ea"/>
                        <a:cs typeface="+mn-cs"/>
                      </a:endParaRPr>
                    </a:p>
                  </a:txBody>
                  <a:tcPr anchor="ctr"/>
                </a:tc>
                <a:extLst>
                  <a:ext uri="{0D108BD9-81ED-4DB2-BD59-A6C34878D82A}">
                    <a16:rowId xmlns:a16="http://schemas.microsoft.com/office/drawing/2014/main" val="10002"/>
                  </a:ext>
                </a:extLst>
              </a:tr>
              <a:tr h="0">
                <a:tc>
                  <a:txBody>
                    <a:bodyPr/>
                    <a:lstStyle/>
                    <a:p>
                      <a:pPr marL="0" algn="ctr" defTabSz="914400" rtl="0" eaLnBrk="1" latinLnBrk="0" hangingPunct="1"/>
                      <a:r>
                        <a:rPr lang="en-IN" sz="2800" kern="1200" dirty="0"/>
                        <a:t>u</a:t>
                      </a:r>
                      <a:endParaRPr lang="en-IN" sz="2800" kern="1200" dirty="0">
                        <a:solidFill>
                          <a:schemeClr val="tx1"/>
                        </a:solidFill>
                        <a:latin typeface="+mn-lt"/>
                        <a:ea typeface="+mn-ea"/>
                        <a:cs typeface="+mn-cs"/>
                      </a:endParaRPr>
                    </a:p>
                  </a:txBody>
                  <a:tcPr anchor="ctr"/>
                </a:tc>
                <a:tc>
                  <a:txBody>
                    <a:bodyPr/>
                    <a:lstStyle/>
                    <a:p>
                      <a:pPr marL="0" algn="l" defTabSz="914400" rtl="0" eaLnBrk="1" latinLnBrk="0" hangingPunct="1"/>
                      <a:r>
                        <a:rPr lang="en-US" sz="2800" kern="1200" dirty="0"/>
                        <a:t>Enables correct matching of UTF-8 encoded patterns</a:t>
                      </a:r>
                      <a:endParaRPr lang="en-US" sz="2800" kern="1200" dirty="0">
                        <a:solidFill>
                          <a:schemeClr val="tx1"/>
                        </a:solidFill>
                        <a:latin typeface="+mn-lt"/>
                        <a:ea typeface="+mn-ea"/>
                        <a:cs typeface="+mn-cs"/>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571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a:t>
            </a:r>
            <a:r>
              <a:rPr lang="en-IN" b="1" dirty="0" err="1"/>
              <a:t>preg_filter</a:t>
            </a:r>
            <a:r>
              <a:rPr lang="en-IN" b="1" dirty="0"/>
              <a:t>() Function:</a:t>
            </a:r>
            <a:br>
              <a:rPr lang="en-IN" b="1" dirty="0"/>
            </a:br>
            <a:r>
              <a:rPr lang="en-IN" b="1" dirty="0"/>
              <a:t>Definition and Usage</a:t>
            </a:r>
            <a:br>
              <a:rPr lang="en-IN" b="1" dirty="0"/>
            </a:br>
            <a:endParaRPr lang="en-IN" dirty="0"/>
          </a:p>
        </p:txBody>
      </p:sp>
      <p:sp>
        <p:nvSpPr>
          <p:cNvPr id="3" name="Content Placeholder 2"/>
          <p:cNvSpPr>
            <a:spLocks noGrp="1"/>
          </p:cNvSpPr>
          <p:nvPr>
            <p:ph idx="1"/>
          </p:nvPr>
        </p:nvSpPr>
        <p:spPr/>
        <p:txBody>
          <a:bodyPr>
            <a:noAutofit/>
          </a:bodyPr>
          <a:lstStyle/>
          <a:p>
            <a:pPr algn="just"/>
            <a:r>
              <a:rPr lang="en-US" sz="2400" dirty="0">
                <a:solidFill>
                  <a:schemeClr val="tx1"/>
                </a:solidFill>
              </a:rPr>
              <a:t>Returns a string or array of strings in which matches of the pattern have been replaced with the replacement string.</a:t>
            </a:r>
          </a:p>
          <a:p>
            <a:pPr algn="just"/>
            <a:r>
              <a:rPr lang="en-US" sz="2400" dirty="0">
                <a:solidFill>
                  <a:schemeClr val="tx1"/>
                </a:solidFill>
              </a:rPr>
              <a:t>If the input is an array, this function returns an array. If the input is a string then this function returns a string.</a:t>
            </a:r>
          </a:p>
        </p:txBody>
      </p:sp>
    </p:spTree>
    <p:extLst>
      <p:ext uri="{BB962C8B-B14F-4D97-AF65-F5344CB8AC3E}">
        <p14:creationId xmlns:p14="http://schemas.microsoft.com/office/powerpoint/2010/main" val="2181069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a:t>
            </a:r>
            <a:r>
              <a:rPr lang="en-IN" b="1" dirty="0" err="1"/>
              <a:t>preg_filter</a:t>
            </a:r>
            <a:r>
              <a:rPr lang="en-IN" b="1" dirty="0"/>
              <a:t>() Function:</a:t>
            </a:r>
            <a:br>
              <a:rPr lang="en-IN" b="1" dirty="0"/>
            </a:br>
            <a:r>
              <a:rPr lang="en-IN" b="1" dirty="0"/>
              <a:t>Definition and Usage</a:t>
            </a:r>
            <a:br>
              <a:rPr lang="en-IN" b="1" dirty="0"/>
            </a:br>
            <a:endParaRPr lang="en-IN" dirty="0"/>
          </a:p>
        </p:txBody>
      </p:sp>
      <p:sp>
        <p:nvSpPr>
          <p:cNvPr id="3" name="Content Placeholder 2"/>
          <p:cNvSpPr>
            <a:spLocks noGrp="1"/>
          </p:cNvSpPr>
          <p:nvPr>
            <p:ph idx="1"/>
          </p:nvPr>
        </p:nvSpPr>
        <p:spPr/>
        <p:txBody>
          <a:bodyPr>
            <a:noAutofit/>
          </a:bodyPr>
          <a:lstStyle/>
          <a:p>
            <a:pPr algn="just"/>
            <a:r>
              <a:rPr lang="en-US" sz="2400" dirty="0">
                <a:solidFill>
                  <a:schemeClr val="tx1"/>
                </a:solidFill>
              </a:rPr>
              <a:t>This function is similar to preg_replace() with one difference: When a match for the pattern is not found in an input string, the string will not be used in the return value. In this scenario, if the input is a string instead of an array then the function returns null.</a:t>
            </a:r>
          </a:p>
          <a:p>
            <a:pPr algn="just"/>
            <a:r>
              <a:rPr lang="en-US" sz="2400" dirty="0">
                <a:solidFill>
                  <a:schemeClr val="tx1"/>
                </a:solidFill>
              </a:rPr>
              <a:t>Replacement strings may contain </a:t>
            </a:r>
            <a:r>
              <a:rPr lang="en-US" sz="2400" dirty="0" err="1">
                <a:solidFill>
                  <a:schemeClr val="tx1"/>
                </a:solidFill>
              </a:rPr>
              <a:t>backreferences</a:t>
            </a:r>
            <a:r>
              <a:rPr lang="en-US" sz="2400" dirty="0">
                <a:solidFill>
                  <a:schemeClr val="tx1"/>
                </a:solidFill>
              </a:rPr>
              <a:t> in the form \n or $n where n is the index of a group in the pattern. In the returned string, instances of \n and $n will be replaced with the substring that was matched by the group or, if \0 or $0 are used, by the whole expression.</a:t>
            </a:r>
            <a:endParaRPr lang="en-IN" sz="2400" dirty="0">
              <a:solidFill>
                <a:schemeClr val="tx1"/>
              </a:solidFill>
            </a:endParaRPr>
          </a:p>
        </p:txBody>
      </p:sp>
    </p:spTree>
    <p:extLst>
      <p:ext uri="{BB962C8B-B14F-4D97-AF65-F5344CB8AC3E}">
        <p14:creationId xmlns:p14="http://schemas.microsoft.com/office/powerpoint/2010/main" val="1354818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a:t>
            </a:r>
            <a:r>
              <a:rPr lang="en-IN" b="1" dirty="0" err="1"/>
              <a:t>preg_filter</a:t>
            </a:r>
            <a:r>
              <a:rPr lang="en-IN" b="1" dirty="0"/>
              <a:t>() Function:</a:t>
            </a:r>
            <a:br>
              <a:rPr lang="en-IN" b="1" dirty="0"/>
            </a:br>
            <a:r>
              <a:rPr lang="en-IN" b="1" dirty="0"/>
              <a:t>Syntax</a:t>
            </a:r>
            <a:br>
              <a:rPr lang="en-IN" b="1" dirty="0"/>
            </a:br>
            <a:endParaRPr lang="en-IN" dirty="0"/>
          </a:p>
        </p:txBody>
      </p:sp>
      <p:sp>
        <p:nvSpPr>
          <p:cNvPr id="3" name="Content Placeholder 2"/>
          <p:cNvSpPr>
            <a:spLocks noGrp="1"/>
          </p:cNvSpPr>
          <p:nvPr>
            <p:ph idx="1"/>
          </p:nvPr>
        </p:nvSpPr>
        <p:spPr>
          <a:xfrm>
            <a:off x="3869268" y="864108"/>
            <a:ext cx="7315200" cy="743466"/>
          </a:xfrm>
        </p:spPr>
        <p:txBody>
          <a:bodyPr>
            <a:noAutofit/>
          </a:bodyPr>
          <a:lstStyle/>
          <a:p>
            <a:r>
              <a:rPr lang="en-US" sz="2400" dirty="0" err="1">
                <a:solidFill>
                  <a:schemeClr val="tx1"/>
                </a:solidFill>
              </a:rPr>
              <a:t>preg_filter</a:t>
            </a:r>
            <a:r>
              <a:rPr lang="en-US" sz="2400" dirty="0">
                <a:solidFill>
                  <a:schemeClr val="tx1"/>
                </a:solidFill>
              </a:rPr>
              <a:t>(</a:t>
            </a:r>
            <a:r>
              <a:rPr lang="en-US" sz="2400" i="1" dirty="0">
                <a:solidFill>
                  <a:schemeClr val="tx1"/>
                </a:solidFill>
              </a:rPr>
              <a:t>pattern, replacement, input, limit, count</a:t>
            </a:r>
            <a:r>
              <a:rPr lang="en-US" sz="2400" dirty="0">
                <a:solidFill>
                  <a:schemeClr val="tx1"/>
                </a:solidFill>
              </a:rPr>
              <a:t>) </a:t>
            </a:r>
          </a:p>
        </p:txBody>
      </p:sp>
      <p:graphicFrame>
        <p:nvGraphicFramePr>
          <p:cNvPr id="4" name="Table 3"/>
          <p:cNvGraphicFramePr>
            <a:graphicFrameLocks noGrp="1"/>
          </p:cNvGraphicFramePr>
          <p:nvPr/>
        </p:nvGraphicFramePr>
        <p:xfrm>
          <a:off x="3716594" y="1607574"/>
          <a:ext cx="7467874" cy="4511040"/>
        </p:xfrm>
        <a:graphic>
          <a:graphicData uri="http://schemas.openxmlformats.org/drawingml/2006/table">
            <a:tbl>
              <a:tblPr>
                <a:tableStyleId>{BC89EF96-8CEA-46FF-86C4-4CE0E7609802}</a:tableStyleId>
              </a:tblPr>
              <a:tblGrid>
                <a:gridCol w="1615714">
                  <a:extLst>
                    <a:ext uri="{9D8B030D-6E8A-4147-A177-3AD203B41FA5}">
                      <a16:colId xmlns:a16="http://schemas.microsoft.com/office/drawing/2014/main" val="20000"/>
                    </a:ext>
                  </a:extLst>
                </a:gridCol>
                <a:gridCol w="5852160">
                  <a:extLst>
                    <a:ext uri="{9D8B030D-6E8A-4147-A177-3AD203B41FA5}">
                      <a16:colId xmlns:a16="http://schemas.microsoft.com/office/drawing/2014/main" val="20001"/>
                    </a:ext>
                  </a:extLst>
                </a:gridCol>
              </a:tblGrid>
              <a:tr h="0">
                <a:tc>
                  <a:txBody>
                    <a:bodyPr/>
                    <a:lstStyle/>
                    <a:p>
                      <a:r>
                        <a:rPr lang="en-IN" sz="2000" dirty="0">
                          <a:effectLst/>
                        </a:rPr>
                        <a:t>Parameter</a:t>
                      </a:r>
                    </a:p>
                  </a:txBody>
                  <a:tcPr anchor="ctr">
                    <a:solidFill>
                      <a:schemeClr val="accent1">
                        <a:lumMod val="40000"/>
                        <a:lumOff val="60000"/>
                      </a:schemeClr>
                    </a:solidFill>
                  </a:tcPr>
                </a:tc>
                <a:tc>
                  <a:txBody>
                    <a:bodyPr/>
                    <a:lstStyle/>
                    <a:p>
                      <a:r>
                        <a:rPr lang="en-IN" sz="2000" dirty="0">
                          <a:effectLst/>
                        </a:rPr>
                        <a:t>Description</a:t>
                      </a:r>
                    </a:p>
                  </a:txBody>
                  <a:tcPr anchor="ctr">
                    <a:solidFill>
                      <a:schemeClr val="accent1">
                        <a:lumMod val="40000"/>
                        <a:lumOff val="60000"/>
                      </a:schemeClr>
                    </a:solidFill>
                  </a:tcPr>
                </a:tc>
                <a:extLst>
                  <a:ext uri="{0D108BD9-81ED-4DB2-BD59-A6C34878D82A}">
                    <a16:rowId xmlns:a16="http://schemas.microsoft.com/office/drawing/2014/main" val="10000"/>
                  </a:ext>
                </a:extLst>
              </a:tr>
              <a:tr h="0">
                <a:tc>
                  <a:txBody>
                    <a:bodyPr/>
                    <a:lstStyle/>
                    <a:p>
                      <a:r>
                        <a:rPr lang="en-IN" sz="2000" dirty="0"/>
                        <a:t>pattern</a:t>
                      </a:r>
                    </a:p>
                  </a:txBody>
                  <a:tcPr anchor="ctr"/>
                </a:tc>
                <a:tc>
                  <a:txBody>
                    <a:bodyPr/>
                    <a:lstStyle/>
                    <a:p>
                      <a:r>
                        <a:rPr lang="en-US" sz="2000" dirty="0"/>
                        <a:t>Required. Contains a regular expression indicating what to search for</a:t>
                      </a:r>
                    </a:p>
                  </a:txBody>
                  <a:tcPr anchor="ctr"/>
                </a:tc>
                <a:extLst>
                  <a:ext uri="{0D108BD9-81ED-4DB2-BD59-A6C34878D82A}">
                    <a16:rowId xmlns:a16="http://schemas.microsoft.com/office/drawing/2014/main" val="10001"/>
                  </a:ext>
                </a:extLst>
              </a:tr>
              <a:tr h="0">
                <a:tc>
                  <a:txBody>
                    <a:bodyPr/>
                    <a:lstStyle/>
                    <a:p>
                      <a:r>
                        <a:rPr lang="en-IN" sz="2000"/>
                        <a:t>replacement</a:t>
                      </a:r>
                    </a:p>
                  </a:txBody>
                  <a:tcPr anchor="ctr"/>
                </a:tc>
                <a:tc>
                  <a:txBody>
                    <a:bodyPr/>
                    <a:lstStyle/>
                    <a:p>
                      <a:r>
                        <a:rPr lang="en-US" sz="2000" dirty="0"/>
                        <a:t>Required. A string which will replace the matched patterns. It may contain </a:t>
                      </a:r>
                      <a:r>
                        <a:rPr lang="en-US" sz="2000" dirty="0" err="1"/>
                        <a:t>backreferences</a:t>
                      </a:r>
                      <a:endParaRPr lang="en-US" sz="2000" dirty="0"/>
                    </a:p>
                  </a:txBody>
                  <a:tcPr anchor="ctr"/>
                </a:tc>
                <a:extLst>
                  <a:ext uri="{0D108BD9-81ED-4DB2-BD59-A6C34878D82A}">
                    <a16:rowId xmlns:a16="http://schemas.microsoft.com/office/drawing/2014/main" val="10002"/>
                  </a:ext>
                </a:extLst>
              </a:tr>
              <a:tr h="0">
                <a:tc>
                  <a:txBody>
                    <a:bodyPr/>
                    <a:lstStyle/>
                    <a:p>
                      <a:r>
                        <a:rPr lang="en-IN" sz="2000"/>
                        <a:t>input</a:t>
                      </a:r>
                    </a:p>
                  </a:txBody>
                  <a:tcPr anchor="ctr"/>
                </a:tc>
                <a:tc>
                  <a:txBody>
                    <a:bodyPr/>
                    <a:lstStyle/>
                    <a:p>
                      <a:r>
                        <a:rPr lang="en-US" sz="2000" dirty="0"/>
                        <a:t>Required. A string or array of strings in which the replacements are being performed</a:t>
                      </a:r>
                    </a:p>
                  </a:txBody>
                  <a:tcPr anchor="ctr"/>
                </a:tc>
                <a:extLst>
                  <a:ext uri="{0D108BD9-81ED-4DB2-BD59-A6C34878D82A}">
                    <a16:rowId xmlns:a16="http://schemas.microsoft.com/office/drawing/2014/main" val="10003"/>
                  </a:ext>
                </a:extLst>
              </a:tr>
              <a:tr h="0">
                <a:tc>
                  <a:txBody>
                    <a:bodyPr/>
                    <a:lstStyle/>
                    <a:p>
                      <a:r>
                        <a:rPr lang="en-IN" sz="2000"/>
                        <a:t>limit</a:t>
                      </a:r>
                    </a:p>
                  </a:txBody>
                  <a:tcPr anchor="ctr"/>
                </a:tc>
                <a:tc>
                  <a:txBody>
                    <a:bodyPr/>
                    <a:lstStyle/>
                    <a:p>
                      <a:r>
                        <a:rPr lang="en-US" sz="2000" dirty="0"/>
                        <a:t>Optional. Defaults to -1, meaning unlimited. Sets a limit to how many replacements can be done in each string</a:t>
                      </a:r>
                    </a:p>
                  </a:txBody>
                  <a:tcPr anchor="ctr"/>
                </a:tc>
                <a:extLst>
                  <a:ext uri="{0D108BD9-81ED-4DB2-BD59-A6C34878D82A}">
                    <a16:rowId xmlns:a16="http://schemas.microsoft.com/office/drawing/2014/main" val="10004"/>
                  </a:ext>
                </a:extLst>
              </a:tr>
              <a:tr h="0">
                <a:tc>
                  <a:txBody>
                    <a:bodyPr/>
                    <a:lstStyle/>
                    <a:p>
                      <a:r>
                        <a:rPr lang="en-IN" sz="2000"/>
                        <a:t>count</a:t>
                      </a:r>
                    </a:p>
                  </a:txBody>
                  <a:tcPr anchor="ctr"/>
                </a:tc>
                <a:tc>
                  <a:txBody>
                    <a:bodyPr/>
                    <a:lstStyle/>
                    <a:p>
                      <a:r>
                        <a:rPr lang="en-US" sz="2000" dirty="0"/>
                        <a:t>Optional. After the function has executed, this variable will contain a number indicating how many replacements were performed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310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Regular Expression?</a:t>
            </a:r>
          </a:p>
        </p:txBody>
      </p:sp>
      <p:sp>
        <p:nvSpPr>
          <p:cNvPr id="3" name="Content Placeholder 2"/>
          <p:cNvSpPr>
            <a:spLocks noGrp="1"/>
          </p:cNvSpPr>
          <p:nvPr>
            <p:ph idx="1"/>
          </p:nvPr>
        </p:nvSpPr>
        <p:spPr>
          <a:xfrm>
            <a:off x="3533614" y="864108"/>
            <a:ext cx="7986508" cy="5120640"/>
          </a:xfrm>
        </p:spPr>
        <p:txBody>
          <a:bodyPr>
            <a:noAutofit/>
          </a:bodyPr>
          <a:lstStyle/>
          <a:p>
            <a:pPr algn="just"/>
            <a:r>
              <a:rPr lang="en-US" sz="3200" dirty="0">
                <a:solidFill>
                  <a:schemeClr val="tx1"/>
                </a:solidFill>
              </a:rPr>
              <a:t>A sequence of characters that forms a search pattern. </a:t>
            </a:r>
          </a:p>
          <a:p>
            <a:pPr algn="just"/>
            <a:r>
              <a:rPr lang="en-US" sz="3200" dirty="0">
                <a:solidFill>
                  <a:schemeClr val="tx1"/>
                </a:solidFill>
              </a:rPr>
              <a:t>When you search for data in a text, you can use this search pattern to describe what you are searching for.</a:t>
            </a:r>
          </a:p>
          <a:p>
            <a:pPr algn="just"/>
            <a:r>
              <a:rPr lang="en-US" sz="3200" dirty="0">
                <a:solidFill>
                  <a:schemeClr val="tx1"/>
                </a:solidFill>
              </a:rPr>
              <a:t>Can be a single character, or a more complicated pattern.</a:t>
            </a:r>
          </a:p>
          <a:p>
            <a:pPr algn="just"/>
            <a:r>
              <a:rPr lang="en-US" sz="3200" dirty="0">
                <a:solidFill>
                  <a:schemeClr val="tx1"/>
                </a:solidFill>
              </a:rPr>
              <a:t>To perform all types of text search and text replace operations.</a:t>
            </a:r>
          </a:p>
        </p:txBody>
      </p:sp>
    </p:spTree>
    <p:extLst>
      <p:ext uri="{BB962C8B-B14F-4D97-AF65-F5344CB8AC3E}">
        <p14:creationId xmlns:p14="http://schemas.microsoft.com/office/powerpoint/2010/main" val="2457044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PHP </a:t>
            </a:r>
            <a:r>
              <a:rPr lang="en-IN" b="1" dirty="0" err="1"/>
              <a:t>preg_filter</a:t>
            </a:r>
            <a:r>
              <a:rPr lang="en-IN" b="1" dirty="0"/>
              <a:t>() Function</a:t>
            </a:r>
            <a:endParaRPr lang="en-IN" dirty="0"/>
          </a:p>
        </p:txBody>
      </p:sp>
      <p:sp>
        <p:nvSpPr>
          <p:cNvPr id="3" name="Content Placeholder 2"/>
          <p:cNvSpPr>
            <a:spLocks noGrp="1"/>
          </p:cNvSpPr>
          <p:nvPr>
            <p:ph idx="1"/>
          </p:nvPr>
        </p:nvSpPr>
        <p:spPr/>
        <p:txBody>
          <a:bodyPr>
            <a:noAutofit/>
          </a:bodyPr>
          <a:lstStyle/>
          <a:p>
            <a:r>
              <a:rPr lang="en-US" sz="2400" dirty="0">
                <a:solidFill>
                  <a:schemeClr val="tx1"/>
                </a:solidFill>
              </a:rPr>
              <a:t>Example: Wrap numbers in brackets in a list of strings:</a:t>
            </a:r>
          </a:p>
          <a:p>
            <a:endParaRPr lang="en-US" sz="2400" dirty="0">
              <a:solidFill>
                <a:schemeClr val="tx1"/>
              </a:solidFill>
            </a:endParaRPr>
          </a:p>
          <a:p>
            <a:pPr marL="0" indent="0">
              <a:buNone/>
            </a:pPr>
            <a:r>
              <a:rPr lang="en-US" sz="2400" dirty="0">
                <a:solidFill>
                  <a:schemeClr val="tx1"/>
                </a:solidFill>
              </a:rPr>
              <a:t> &lt;?</a:t>
            </a:r>
            <a:r>
              <a:rPr lang="en-US" sz="2400" dirty="0" err="1">
                <a:solidFill>
                  <a:schemeClr val="tx1"/>
                </a:solidFill>
              </a:rPr>
              <a:t>php</a:t>
            </a:r>
            <a:endParaRPr lang="en-US" sz="2400" dirty="0">
              <a:solidFill>
                <a:schemeClr val="tx1"/>
              </a:solidFill>
            </a:endParaRPr>
          </a:p>
          <a:p>
            <a:pPr marL="0" indent="0">
              <a:buNone/>
            </a:pPr>
            <a:r>
              <a:rPr lang="en-US" sz="2400" dirty="0">
                <a:solidFill>
                  <a:schemeClr val="tx1"/>
                </a:solidFill>
              </a:rPr>
              <a:t>$input = [</a:t>
            </a:r>
          </a:p>
          <a:p>
            <a:pPr marL="0" indent="0">
              <a:buNone/>
            </a:pPr>
            <a:r>
              <a:rPr lang="en-US" sz="2400" dirty="0">
                <a:solidFill>
                  <a:schemeClr val="tx1"/>
                </a:solidFill>
              </a:rPr>
              <a:t>  "It is 5 o'clock",</a:t>
            </a:r>
          </a:p>
          <a:p>
            <a:pPr marL="0" indent="0">
              <a:buNone/>
            </a:pPr>
            <a:r>
              <a:rPr lang="en-US" sz="2400" dirty="0">
                <a:solidFill>
                  <a:schemeClr val="tx1"/>
                </a:solidFill>
              </a:rPr>
              <a:t>  "40 days",</a:t>
            </a:r>
          </a:p>
          <a:p>
            <a:pPr marL="0" indent="0">
              <a:buNone/>
            </a:pPr>
            <a:r>
              <a:rPr lang="en-US" sz="2400" dirty="0">
                <a:solidFill>
                  <a:schemeClr val="tx1"/>
                </a:solidFill>
              </a:rPr>
              <a:t>  "No numbers here",</a:t>
            </a:r>
          </a:p>
          <a:p>
            <a:pPr marL="0" indent="0">
              <a:buNone/>
            </a:pPr>
            <a:r>
              <a:rPr lang="en-US" sz="2400" dirty="0">
                <a:solidFill>
                  <a:schemeClr val="tx1"/>
                </a:solidFill>
              </a:rPr>
              <a:t>  "In the year 2000"</a:t>
            </a:r>
          </a:p>
          <a:p>
            <a:pPr marL="0" indent="0">
              <a:buNone/>
            </a:pPr>
            <a:r>
              <a:rPr lang="en-US" sz="2400" dirty="0">
                <a:solidFill>
                  <a:schemeClr val="tx1"/>
                </a:solidFill>
              </a:rPr>
              <a:t>];</a:t>
            </a:r>
          </a:p>
          <a:p>
            <a:pPr marL="0" indent="0">
              <a:buNone/>
            </a:pPr>
            <a:r>
              <a:rPr lang="en-US" sz="2400" dirty="0">
                <a:solidFill>
                  <a:schemeClr val="tx1"/>
                </a:solidFill>
              </a:rPr>
              <a:t>$result = preg_filter('/[0-9]+/', '($0)', $input);</a:t>
            </a:r>
          </a:p>
          <a:p>
            <a:pPr marL="0" indent="0">
              <a:buNone/>
            </a:pPr>
            <a:r>
              <a:rPr lang="en-US" sz="2400" dirty="0" err="1">
                <a:solidFill>
                  <a:schemeClr val="tx1"/>
                </a:solidFill>
              </a:rPr>
              <a:t>print_r</a:t>
            </a:r>
            <a:r>
              <a:rPr lang="en-US" sz="2400" dirty="0">
                <a:solidFill>
                  <a:schemeClr val="tx1"/>
                </a:solidFill>
              </a:rPr>
              <a:t>($result);</a:t>
            </a:r>
          </a:p>
          <a:p>
            <a:pPr marL="0" indent="0">
              <a:buNone/>
            </a:pPr>
            <a:r>
              <a:rPr lang="en-US" sz="2400" dirty="0">
                <a:solidFill>
                  <a:schemeClr val="tx1"/>
                </a:solidFill>
              </a:rPr>
              <a:t>?&gt; </a:t>
            </a:r>
            <a:endParaRPr lang="en-IN" sz="2400" dirty="0">
              <a:solidFill>
                <a:schemeClr val="tx1"/>
              </a:solidFill>
            </a:endParaRPr>
          </a:p>
        </p:txBody>
      </p:sp>
    </p:spTree>
    <p:extLst>
      <p:ext uri="{BB962C8B-B14F-4D97-AF65-F5344CB8AC3E}">
        <p14:creationId xmlns:p14="http://schemas.microsoft.com/office/powerpoint/2010/main" val="3879776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lnSpc>
                <a:spcPct val="100000"/>
              </a:lnSpc>
              <a:buNone/>
            </a:pPr>
            <a:r>
              <a:rPr lang="en-US" sz="1800" dirty="0">
                <a:solidFill>
                  <a:schemeClr val="tx1"/>
                </a:solidFill>
              </a:rPr>
              <a:t>&lt;?</a:t>
            </a:r>
            <a:r>
              <a:rPr lang="en-US" sz="1800" dirty="0" err="1">
                <a:solidFill>
                  <a:schemeClr val="tx1"/>
                </a:solidFill>
              </a:rPr>
              <a:t>php</a:t>
            </a:r>
            <a:r>
              <a:rPr lang="en-US" sz="1800" dirty="0">
                <a:solidFill>
                  <a:schemeClr val="tx1"/>
                </a:solidFill>
              </a:rPr>
              <a:t> </a:t>
            </a:r>
          </a:p>
          <a:p>
            <a:pPr marL="0" indent="0">
              <a:lnSpc>
                <a:spcPct val="100000"/>
              </a:lnSpc>
              <a:buNone/>
            </a:pPr>
            <a:r>
              <a:rPr lang="en-US" sz="1800" dirty="0">
                <a:solidFill>
                  <a:schemeClr val="tx1"/>
                </a:solidFill>
              </a:rPr>
              <a:t>  </a:t>
            </a:r>
            <a:r>
              <a:rPr lang="en-US" sz="1800" i="1" dirty="0">
                <a:solidFill>
                  <a:schemeClr val="tx1"/>
                </a:solidFill>
              </a:rPr>
              <a:t>// Declare a regular expression </a:t>
            </a:r>
          </a:p>
          <a:p>
            <a:pPr marL="0" indent="0">
              <a:lnSpc>
                <a:spcPct val="100000"/>
              </a:lnSpc>
              <a:buNone/>
            </a:pPr>
            <a:r>
              <a:rPr lang="en-US" sz="1800" dirty="0">
                <a:solidFill>
                  <a:schemeClr val="tx1"/>
                </a:solidFill>
              </a:rPr>
              <a:t>$regex = '/^[a-</a:t>
            </a:r>
            <a:r>
              <a:rPr lang="en-US" sz="1800" dirty="0" err="1">
                <a:solidFill>
                  <a:schemeClr val="tx1"/>
                </a:solidFill>
              </a:rPr>
              <a:t>zA</a:t>
            </a:r>
            <a:r>
              <a:rPr lang="en-US" sz="1800" dirty="0">
                <a:solidFill>
                  <a:schemeClr val="tx1"/>
                </a:solidFill>
              </a:rPr>
              <a:t>-Z ]*$/'; </a:t>
            </a:r>
            <a:endParaRPr lang="en-US" sz="1800" i="1" dirty="0">
              <a:solidFill>
                <a:schemeClr val="tx1"/>
              </a:solidFill>
            </a:endParaRPr>
          </a:p>
          <a:p>
            <a:pPr marL="0" indent="0">
              <a:lnSpc>
                <a:spcPct val="100000"/>
              </a:lnSpc>
              <a:buNone/>
            </a:pPr>
            <a:r>
              <a:rPr lang="en-US" sz="1800" i="1" dirty="0">
                <a:solidFill>
                  <a:schemeClr val="tx1"/>
                </a:solidFill>
              </a:rPr>
              <a:t>// Declare a string </a:t>
            </a:r>
          </a:p>
          <a:p>
            <a:pPr marL="0" indent="0">
              <a:lnSpc>
                <a:spcPct val="100000"/>
              </a:lnSpc>
              <a:buNone/>
            </a:pPr>
            <a:r>
              <a:rPr lang="en-US" sz="1800" dirty="0">
                <a:solidFill>
                  <a:schemeClr val="tx1"/>
                </a:solidFill>
              </a:rPr>
              <a:t>$</a:t>
            </a:r>
            <a:r>
              <a:rPr lang="en-US" sz="1800" dirty="0" err="1">
                <a:solidFill>
                  <a:schemeClr val="tx1"/>
                </a:solidFill>
              </a:rPr>
              <a:t>nameString</a:t>
            </a:r>
            <a:r>
              <a:rPr lang="en-US" sz="1800" dirty="0">
                <a:solidFill>
                  <a:schemeClr val="tx1"/>
                </a:solidFill>
              </a:rPr>
              <a:t> = '</a:t>
            </a:r>
            <a:r>
              <a:rPr lang="en-US" sz="1800" dirty="0" err="1">
                <a:solidFill>
                  <a:schemeClr val="tx1"/>
                </a:solidFill>
              </a:rPr>
              <a:t>Sharukh</a:t>
            </a:r>
            <a:r>
              <a:rPr lang="en-US" sz="1800" dirty="0">
                <a:solidFill>
                  <a:schemeClr val="tx1"/>
                </a:solidFill>
              </a:rPr>
              <a:t> khan'; </a:t>
            </a:r>
            <a:r>
              <a:rPr lang="en-US" sz="1800" i="1" dirty="0">
                <a:solidFill>
                  <a:schemeClr val="tx1"/>
                </a:solidFill>
              </a:rPr>
              <a:t>  </a:t>
            </a:r>
          </a:p>
          <a:p>
            <a:pPr marL="0" indent="0">
              <a:lnSpc>
                <a:spcPct val="100000"/>
              </a:lnSpc>
              <a:buNone/>
            </a:pPr>
            <a:r>
              <a:rPr lang="en-US" sz="1800" i="1" dirty="0">
                <a:solidFill>
                  <a:schemeClr val="tx1"/>
                </a:solidFill>
              </a:rPr>
              <a:t>// Use preg_match() function to </a:t>
            </a:r>
          </a:p>
          <a:p>
            <a:pPr marL="0" indent="0">
              <a:lnSpc>
                <a:spcPct val="100000"/>
              </a:lnSpc>
              <a:buNone/>
            </a:pPr>
            <a:r>
              <a:rPr lang="en-US" sz="1800" i="1" dirty="0">
                <a:solidFill>
                  <a:schemeClr val="tx1"/>
                </a:solidFill>
              </a:rPr>
              <a:t>// search string pattern </a:t>
            </a:r>
          </a:p>
          <a:p>
            <a:pPr marL="0" indent="0">
              <a:lnSpc>
                <a:spcPct val="100000"/>
              </a:lnSpc>
              <a:buNone/>
            </a:pPr>
            <a:r>
              <a:rPr lang="en-US" sz="1800" dirty="0">
                <a:solidFill>
                  <a:schemeClr val="tx1"/>
                </a:solidFill>
              </a:rPr>
              <a:t>if(preg_match($regex, $</a:t>
            </a:r>
            <a:r>
              <a:rPr lang="en-US" sz="1800" dirty="0" err="1">
                <a:solidFill>
                  <a:schemeClr val="tx1"/>
                </a:solidFill>
              </a:rPr>
              <a:t>nameString</a:t>
            </a:r>
            <a:r>
              <a:rPr lang="en-US" sz="1800" dirty="0">
                <a:solidFill>
                  <a:schemeClr val="tx1"/>
                </a:solidFill>
              </a:rPr>
              <a:t>)) { </a:t>
            </a:r>
          </a:p>
          <a:p>
            <a:pPr marL="0" indent="0">
              <a:lnSpc>
                <a:spcPct val="100000"/>
              </a:lnSpc>
              <a:buNone/>
            </a:pPr>
            <a:r>
              <a:rPr lang="en-US" sz="1800" dirty="0">
                <a:solidFill>
                  <a:schemeClr val="tx1"/>
                </a:solidFill>
              </a:rPr>
              <a:t>    echo("Name string matching with" . " regular expression"); </a:t>
            </a:r>
          </a:p>
          <a:p>
            <a:pPr marL="0" indent="0">
              <a:lnSpc>
                <a:spcPct val="100000"/>
              </a:lnSpc>
              <a:buNone/>
            </a:pPr>
            <a:r>
              <a:rPr lang="en-US" sz="1800" dirty="0">
                <a:solidFill>
                  <a:schemeClr val="tx1"/>
                </a:solidFill>
              </a:rPr>
              <a:t>} </a:t>
            </a:r>
          </a:p>
          <a:p>
            <a:pPr marL="0" indent="0">
              <a:lnSpc>
                <a:spcPct val="100000"/>
              </a:lnSpc>
              <a:buNone/>
            </a:pPr>
            <a:r>
              <a:rPr lang="en-US" sz="1800" dirty="0">
                <a:solidFill>
                  <a:schemeClr val="tx1"/>
                </a:solidFill>
              </a:rPr>
              <a:t>else { </a:t>
            </a:r>
          </a:p>
          <a:p>
            <a:pPr marL="0" indent="0">
              <a:lnSpc>
                <a:spcPct val="100000"/>
              </a:lnSpc>
              <a:buNone/>
            </a:pPr>
            <a:r>
              <a:rPr lang="en-US" sz="1800" dirty="0">
                <a:solidFill>
                  <a:schemeClr val="tx1"/>
                </a:solidFill>
              </a:rPr>
              <a:t>    echo("Only letters and white space". " allowed in name string");  </a:t>
            </a:r>
          </a:p>
          <a:p>
            <a:pPr marL="0" indent="0">
              <a:lnSpc>
                <a:spcPct val="100000"/>
              </a:lnSpc>
              <a:buNone/>
            </a:pPr>
            <a:r>
              <a:rPr lang="en-US" sz="1800" dirty="0">
                <a:solidFill>
                  <a:schemeClr val="tx1"/>
                </a:solidFill>
              </a:rPr>
              <a:t>} </a:t>
            </a:r>
          </a:p>
          <a:p>
            <a:pPr marL="0" indent="0">
              <a:lnSpc>
                <a:spcPct val="100000"/>
              </a:lnSpc>
              <a:buNone/>
            </a:pPr>
            <a:r>
              <a:rPr lang="en-US" sz="1800" dirty="0">
                <a:solidFill>
                  <a:schemeClr val="tx1"/>
                </a:solidFill>
              </a:rPr>
              <a:t>  ?&gt;</a:t>
            </a:r>
          </a:p>
        </p:txBody>
      </p:sp>
    </p:spTree>
    <p:extLst>
      <p:ext uri="{BB962C8B-B14F-4D97-AF65-F5344CB8AC3E}">
        <p14:creationId xmlns:p14="http://schemas.microsoft.com/office/powerpoint/2010/main" val="15410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buNone/>
            </a:pPr>
            <a:r>
              <a:rPr lang="en-US" sz="2400" dirty="0">
                <a:solidFill>
                  <a:schemeClr val="tx1"/>
                </a:solidFill>
              </a:rPr>
              <a:t>&lt;?</a:t>
            </a:r>
            <a:r>
              <a:rPr lang="en-US" sz="2400" dirty="0" err="1">
                <a:solidFill>
                  <a:schemeClr val="tx1"/>
                </a:solidFill>
              </a:rPr>
              <a:t>php</a:t>
            </a:r>
            <a:r>
              <a:rPr lang="en-US" sz="2400" dirty="0">
                <a:solidFill>
                  <a:schemeClr val="tx1"/>
                </a:solidFill>
              </a:rPr>
              <a:t> </a:t>
            </a:r>
          </a:p>
          <a:p>
            <a:pPr marL="0" indent="0">
              <a:buNone/>
            </a:pPr>
            <a:r>
              <a:rPr lang="en-US" sz="2400" i="1" dirty="0">
                <a:solidFill>
                  <a:schemeClr val="tx1"/>
                </a:solidFill>
              </a:rPr>
              <a:t>// Declare a regular expression </a:t>
            </a:r>
          </a:p>
          <a:p>
            <a:pPr marL="0" indent="0">
              <a:buNone/>
            </a:pPr>
            <a:r>
              <a:rPr lang="en-US" sz="2400" dirty="0">
                <a:solidFill>
                  <a:schemeClr val="tx1"/>
                </a:solidFill>
              </a:rPr>
              <a:t>$regex = "/&lt;b&gt;(.*)&lt;\/b&gt;/U";   </a:t>
            </a:r>
          </a:p>
          <a:p>
            <a:pPr marL="0" indent="0">
              <a:buNone/>
            </a:pPr>
            <a:r>
              <a:rPr lang="en-US" sz="2400" i="1" dirty="0">
                <a:solidFill>
                  <a:schemeClr val="tx1"/>
                </a:solidFill>
              </a:rPr>
              <a:t>// Declare a string </a:t>
            </a:r>
          </a:p>
          <a:p>
            <a:pPr marL="0" indent="0">
              <a:buNone/>
            </a:pPr>
            <a:r>
              <a:rPr lang="en-US" sz="2400" dirty="0">
                <a:solidFill>
                  <a:schemeClr val="tx1"/>
                </a:solidFill>
              </a:rPr>
              <a:t>$</a:t>
            </a:r>
            <a:r>
              <a:rPr lang="en-US" sz="2400" dirty="0" err="1">
                <a:solidFill>
                  <a:schemeClr val="tx1"/>
                </a:solidFill>
              </a:rPr>
              <a:t>inputString</a:t>
            </a:r>
            <a:r>
              <a:rPr lang="en-US" sz="2400" dirty="0">
                <a:solidFill>
                  <a:schemeClr val="tx1"/>
                </a:solidFill>
              </a:rPr>
              <a:t> = "Name: &lt;b&gt;John&lt;/b&gt; Position: &lt;b&gt;Developer&lt;/b&gt;"; </a:t>
            </a:r>
          </a:p>
          <a:p>
            <a:pPr marL="0" indent="0">
              <a:buNone/>
            </a:pPr>
            <a:r>
              <a:rPr lang="en-US" sz="2400" i="1" dirty="0">
                <a:solidFill>
                  <a:schemeClr val="tx1"/>
                </a:solidFill>
              </a:rPr>
              <a:t>// Use </a:t>
            </a:r>
            <a:r>
              <a:rPr lang="en-US" sz="2400" i="1" dirty="0" err="1">
                <a:solidFill>
                  <a:schemeClr val="tx1"/>
                </a:solidFill>
              </a:rPr>
              <a:t>preg_match_all</a:t>
            </a:r>
            <a:r>
              <a:rPr lang="en-US" sz="2400" i="1" dirty="0">
                <a:solidFill>
                  <a:schemeClr val="tx1"/>
                </a:solidFill>
              </a:rPr>
              <a:t>() function to perform </a:t>
            </a:r>
          </a:p>
          <a:p>
            <a:pPr marL="0" indent="0">
              <a:buNone/>
            </a:pPr>
            <a:r>
              <a:rPr lang="en-US" sz="2400" i="1" dirty="0">
                <a:solidFill>
                  <a:schemeClr val="tx1"/>
                </a:solidFill>
              </a:rPr>
              <a:t>// a global regular expression match </a:t>
            </a:r>
          </a:p>
          <a:p>
            <a:pPr marL="0" indent="0">
              <a:buNone/>
            </a:pPr>
            <a:r>
              <a:rPr lang="en-US" sz="2400" dirty="0" err="1">
                <a:solidFill>
                  <a:schemeClr val="tx1"/>
                </a:solidFill>
              </a:rPr>
              <a:t>preg_match_all</a:t>
            </a:r>
            <a:r>
              <a:rPr lang="en-US" sz="2400" dirty="0">
                <a:solidFill>
                  <a:schemeClr val="tx1"/>
                </a:solidFill>
              </a:rPr>
              <a:t>($regex, $</a:t>
            </a:r>
            <a:r>
              <a:rPr lang="en-US" sz="2400" dirty="0" err="1">
                <a:solidFill>
                  <a:schemeClr val="tx1"/>
                </a:solidFill>
              </a:rPr>
              <a:t>inputString</a:t>
            </a:r>
            <a:r>
              <a:rPr lang="en-US" sz="2400" dirty="0">
                <a:solidFill>
                  <a:schemeClr val="tx1"/>
                </a:solidFill>
              </a:rPr>
              <a:t>, $output); </a:t>
            </a:r>
          </a:p>
          <a:p>
            <a:pPr marL="0" indent="0">
              <a:buNone/>
            </a:pPr>
            <a:r>
              <a:rPr lang="en-US" sz="2400" dirty="0">
                <a:solidFill>
                  <a:schemeClr val="tx1"/>
                </a:solidFill>
              </a:rPr>
              <a:t>echo $output[0][0]." &lt;</a:t>
            </a:r>
            <a:r>
              <a:rPr lang="en-US" sz="2400" dirty="0" err="1">
                <a:solidFill>
                  <a:schemeClr val="tx1"/>
                </a:solidFill>
              </a:rPr>
              <a:t>br</a:t>
            </a:r>
            <a:r>
              <a:rPr lang="en-US" sz="2400" dirty="0">
                <a:solidFill>
                  <a:schemeClr val="tx1"/>
                </a:solidFill>
              </a:rPr>
              <a:t>&gt; ".$output[0][1]."\n"; </a:t>
            </a:r>
          </a:p>
          <a:p>
            <a:pPr marL="0" indent="0">
              <a:buNone/>
            </a:pPr>
            <a:r>
              <a:rPr lang="en-US" sz="2400" dirty="0">
                <a:solidFill>
                  <a:schemeClr val="tx1"/>
                </a:solidFill>
              </a:rPr>
              <a:t>?&gt;</a:t>
            </a:r>
          </a:p>
          <a:p>
            <a:pPr marL="0" indent="0">
              <a:lnSpc>
                <a:spcPct val="100000"/>
              </a:lnSpc>
              <a:buNone/>
            </a:pPr>
            <a:endParaRPr lang="en-US" sz="2400" dirty="0">
              <a:solidFill>
                <a:schemeClr val="tx1"/>
              </a:solidFill>
            </a:endParaRPr>
          </a:p>
        </p:txBody>
      </p:sp>
    </p:spTree>
    <p:extLst>
      <p:ext uri="{BB962C8B-B14F-4D97-AF65-F5344CB8AC3E}">
        <p14:creationId xmlns:p14="http://schemas.microsoft.com/office/powerpoint/2010/main" val="41834174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buNone/>
            </a:pPr>
            <a:r>
              <a:rPr lang="en-US" sz="2400" dirty="0">
                <a:solidFill>
                  <a:schemeClr val="tx1"/>
                </a:solidFill>
              </a:rPr>
              <a:t>&lt;?</a:t>
            </a:r>
            <a:r>
              <a:rPr lang="en-US" sz="2400" dirty="0" err="1">
                <a:solidFill>
                  <a:schemeClr val="tx1"/>
                </a:solidFill>
              </a:rPr>
              <a:t>php</a:t>
            </a:r>
            <a:r>
              <a:rPr lang="en-US" sz="2400" dirty="0">
                <a:solidFill>
                  <a:schemeClr val="tx1"/>
                </a:solidFill>
              </a:rPr>
              <a:t> </a:t>
            </a:r>
          </a:p>
          <a:p>
            <a:pPr marL="0" indent="0">
              <a:buNone/>
            </a:pPr>
            <a:r>
              <a:rPr lang="en-US" sz="2400" dirty="0">
                <a:solidFill>
                  <a:schemeClr val="tx1"/>
                </a:solidFill>
              </a:rPr>
              <a:t>  // Declare a regular expression </a:t>
            </a:r>
          </a:p>
          <a:p>
            <a:pPr marL="0" indent="0">
              <a:buNone/>
            </a:pPr>
            <a:r>
              <a:rPr lang="en-US" sz="2400" dirty="0">
                <a:solidFill>
                  <a:schemeClr val="tx1"/>
                </a:solidFill>
              </a:rPr>
              <a:t>$regex = "([0-9]+)"; </a:t>
            </a:r>
          </a:p>
          <a:p>
            <a:pPr marL="0" indent="0">
              <a:buNone/>
            </a:pPr>
            <a:r>
              <a:rPr lang="en-US" sz="2400" dirty="0">
                <a:solidFill>
                  <a:schemeClr val="tx1"/>
                </a:solidFill>
              </a:rPr>
              <a:t> // Declare a string </a:t>
            </a:r>
          </a:p>
          <a:p>
            <a:pPr marL="0" indent="0">
              <a:buNone/>
            </a:pPr>
            <a:r>
              <a:rPr lang="en-US" sz="2400" dirty="0">
                <a:solidFill>
                  <a:schemeClr val="tx1"/>
                </a:solidFill>
              </a:rPr>
              <a:t>$original = "Completed graduation in 2004"; </a:t>
            </a:r>
          </a:p>
          <a:p>
            <a:pPr marL="0" indent="0">
              <a:buNone/>
            </a:pPr>
            <a:r>
              <a:rPr lang="en-US" sz="2400" dirty="0">
                <a:solidFill>
                  <a:schemeClr val="tx1"/>
                </a:solidFill>
              </a:rPr>
              <a:t>$</a:t>
            </a:r>
            <a:r>
              <a:rPr lang="en-US" sz="2400" dirty="0" err="1">
                <a:solidFill>
                  <a:schemeClr val="tx1"/>
                </a:solidFill>
              </a:rPr>
              <a:t>replaceWith</a:t>
            </a:r>
            <a:r>
              <a:rPr lang="en-US" sz="2400" dirty="0">
                <a:solidFill>
                  <a:schemeClr val="tx1"/>
                </a:solidFill>
              </a:rPr>
              <a:t> = "2002"; </a:t>
            </a:r>
          </a:p>
          <a:p>
            <a:pPr marL="0" indent="0">
              <a:buNone/>
            </a:pPr>
            <a:r>
              <a:rPr lang="en-US" sz="2400" dirty="0">
                <a:solidFill>
                  <a:schemeClr val="tx1"/>
                </a:solidFill>
              </a:rPr>
              <a:t>// Use </a:t>
            </a:r>
            <a:r>
              <a:rPr lang="en-US" sz="2400" dirty="0" err="1">
                <a:solidFill>
                  <a:schemeClr val="tx1"/>
                </a:solidFill>
              </a:rPr>
              <a:t>ereg_replace</a:t>
            </a:r>
            <a:r>
              <a:rPr lang="en-US" sz="2400" dirty="0">
                <a:solidFill>
                  <a:schemeClr val="tx1"/>
                </a:solidFill>
              </a:rPr>
              <a:t>() function to search a </a:t>
            </a:r>
          </a:p>
          <a:p>
            <a:pPr marL="0" indent="0">
              <a:buNone/>
            </a:pPr>
            <a:r>
              <a:rPr lang="en-US" sz="2400" dirty="0">
                <a:solidFill>
                  <a:schemeClr val="tx1"/>
                </a:solidFill>
              </a:rPr>
              <a:t>// string pattern in an other string </a:t>
            </a:r>
          </a:p>
          <a:p>
            <a:pPr marL="0" indent="0">
              <a:buNone/>
            </a:pPr>
            <a:r>
              <a:rPr lang="en-US" sz="2400" dirty="0">
                <a:solidFill>
                  <a:schemeClr val="tx1"/>
                </a:solidFill>
              </a:rPr>
              <a:t>$original = </a:t>
            </a:r>
            <a:r>
              <a:rPr lang="en-US" sz="2400" dirty="0" err="1">
                <a:solidFill>
                  <a:schemeClr val="tx1"/>
                </a:solidFill>
              </a:rPr>
              <a:t>ereg_replace</a:t>
            </a:r>
            <a:r>
              <a:rPr lang="en-US" sz="2400" dirty="0">
                <a:solidFill>
                  <a:schemeClr val="tx1"/>
                </a:solidFill>
              </a:rPr>
              <a:t>($regex, $</a:t>
            </a:r>
            <a:r>
              <a:rPr lang="en-US" sz="2400" dirty="0" err="1">
                <a:solidFill>
                  <a:schemeClr val="tx1"/>
                </a:solidFill>
              </a:rPr>
              <a:t>replaceWith</a:t>
            </a:r>
            <a:r>
              <a:rPr lang="en-US" sz="2400" dirty="0">
                <a:solidFill>
                  <a:schemeClr val="tx1"/>
                </a:solidFill>
              </a:rPr>
              <a:t>, $original);  </a:t>
            </a:r>
          </a:p>
          <a:p>
            <a:pPr marL="0" indent="0">
              <a:buNone/>
            </a:pPr>
            <a:r>
              <a:rPr lang="en-US" sz="2400" dirty="0">
                <a:solidFill>
                  <a:schemeClr val="tx1"/>
                </a:solidFill>
              </a:rPr>
              <a:t>// Display result </a:t>
            </a:r>
          </a:p>
          <a:p>
            <a:pPr marL="0" indent="0">
              <a:buNone/>
            </a:pPr>
            <a:r>
              <a:rPr lang="en-US" sz="2400" dirty="0">
                <a:solidFill>
                  <a:schemeClr val="tx1"/>
                </a:solidFill>
              </a:rPr>
              <a:t>echo $original; </a:t>
            </a:r>
          </a:p>
          <a:p>
            <a:pPr marL="0" indent="0">
              <a:buNone/>
            </a:pPr>
            <a:r>
              <a:rPr lang="en-US" sz="2400" dirty="0">
                <a:solidFill>
                  <a:schemeClr val="tx1"/>
                </a:solidFill>
              </a:rPr>
              <a:t>?&gt;</a:t>
            </a:r>
          </a:p>
        </p:txBody>
      </p:sp>
    </p:spTree>
    <p:extLst>
      <p:ext uri="{BB962C8B-B14F-4D97-AF65-F5344CB8AC3E}">
        <p14:creationId xmlns:p14="http://schemas.microsoft.com/office/powerpoint/2010/main" val="3115010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buNone/>
            </a:pPr>
            <a:r>
              <a:rPr lang="en-US" sz="2400" dirty="0">
                <a:solidFill>
                  <a:schemeClr val="tx1"/>
                </a:solidFill>
              </a:rPr>
              <a:t>&lt;?</a:t>
            </a:r>
            <a:r>
              <a:rPr lang="en-US" sz="2400" dirty="0" err="1">
                <a:solidFill>
                  <a:schemeClr val="tx1"/>
                </a:solidFill>
              </a:rPr>
              <a:t>php</a:t>
            </a:r>
            <a:r>
              <a:rPr lang="en-US" sz="2400" dirty="0">
                <a:solidFill>
                  <a:schemeClr val="tx1"/>
                </a:solidFill>
              </a:rPr>
              <a:t> </a:t>
            </a:r>
          </a:p>
          <a:p>
            <a:pPr marL="0" indent="0">
              <a:buNone/>
            </a:pPr>
            <a:r>
              <a:rPr lang="en-US" sz="2400" dirty="0">
                <a:solidFill>
                  <a:schemeClr val="tx1"/>
                </a:solidFill>
              </a:rPr>
              <a:t>// Declare a string </a:t>
            </a:r>
          </a:p>
          <a:p>
            <a:pPr marL="0" indent="0">
              <a:buNone/>
            </a:pPr>
            <a:r>
              <a:rPr lang="en-US" sz="2400" dirty="0">
                <a:solidFill>
                  <a:schemeClr val="tx1"/>
                </a:solidFill>
              </a:rPr>
              <a:t>$</a:t>
            </a:r>
            <a:r>
              <a:rPr lang="en-US" sz="2400" dirty="0" err="1">
                <a:solidFill>
                  <a:schemeClr val="tx1"/>
                </a:solidFill>
              </a:rPr>
              <a:t>ip</a:t>
            </a:r>
            <a:r>
              <a:rPr lang="en-US" sz="2400" dirty="0">
                <a:solidFill>
                  <a:schemeClr val="tx1"/>
                </a:solidFill>
              </a:rPr>
              <a:t> = "134.645.478.670";  </a:t>
            </a:r>
          </a:p>
          <a:p>
            <a:pPr marL="0" indent="0">
              <a:buNone/>
            </a:pPr>
            <a:r>
              <a:rPr lang="en-US" sz="2400" dirty="0">
                <a:solidFill>
                  <a:schemeClr val="tx1"/>
                </a:solidFill>
              </a:rPr>
              <a:t>// Declare a regular expression </a:t>
            </a:r>
          </a:p>
          <a:p>
            <a:pPr marL="0" indent="0">
              <a:buNone/>
            </a:pPr>
            <a:r>
              <a:rPr lang="en-US" sz="2400" dirty="0">
                <a:solidFill>
                  <a:schemeClr val="tx1"/>
                </a:solidFill>
              </a:rPr>
              <a:t>$regex = "/\./"; </a:t>
            </a:r>
          </a:p>
          <a:p>
            <a:pPr marL="0" indent="0">
              <a:buNone/>
            </a:pPr>
            <a:r>
              <a:rPr lang="en-US" sz="2400" dirty="0">
                <a:solidFill>
                  <a:schemeClr val="tx1"/>
                </a:solidFill>
              </a:rPr>
              <a:t>// Use </a:t>
            </a:r>
            <a:r>
              <a:rPr lang="en-US" sz="2400" dirty="0" err="1">
                <a:solidFill>
                  <a:schemeClr val="tx1"/>
                </a:solidFill>
              </a:rPr>
              <a:t>preg_split</a:t>
            </a:r>
            <a:r>
              <a:rPr lang="en-US" sz="2400" dirty="0">
                <a:solidFill>
                  <a:schemeClr val="tx1"/>
                </a:solidFill>
              </a:rPr>
              <a:t>() function to </a:t>
            </a:r>
          </a:p>
          <a:p>
            <a:pPr marL="0" indent="0">
              <a:buNone/>
            </a:pPr>
            <a:r>
              <a:rPr lang="en-US" sz="2400" dirty="0">
                <a:solidFill>
                  <a:schemeClr val="tx1"/>
                </a:solidFill>
              </a:rPr>
              <a:t>// convert a given string into </a:t>
            </a:r>
          </a:p>
          <a:p>
            <a:pPr marL="0" indent="0">
              <a:buNone/>
            </a:pPr>
            <a:r>
              <a:rPr lang="en-US" sz="2400" dirty="0">
                <a:solidFill>
                  <a:schemeClr val="tx1"/>
                </a:solidFill>
              </a:rPr>
              <a:t>// an array </a:t>
            </a:r>
          </a:p>
          <a:p>
            <a:pPr marL="0" indent="0">
              <a:buNone/>
            </a:pPr>
            <a:r>
              <a:rPr lang="en-US" sz="2400" dirty="0">
                <a:solidFill>
                  <a:schemeClr val="tx1"/>
                </a:solidFill>
              </a:rPr>
              <a:t>$output = </a:t>
            </a:r>
            <a:r>
              <a:rPr lang="en-US" sz="2400" dirty="0" err="1">
                <a:solidFill>
                  <a:schemeClr val="tx1"/>
                </a:solidFill>
              </a:rPr>
              <a:t>preg_split</a:t>
            </a:r>
            <a:r>
              <a:rPr lang="en-US" sz="2400" dirty="0">
                <a:solidFill>
                  <a:schemeClr val="tx1"/>
                </a:solidFill>
              </a:rPr>
              <a:t> ($regex, $</a:t>
            </a:r>
            <a:r>
              <a:rPr lang="en-US" sz="2400" dirty="0" err="1">
                <a:solidFill>
                  <a:schemeClr val="tx1"/>
                </a:solidFill>
              </a:rPr>
              <a:t>ip</a:t>
            </a:r>
            <a:r>
              <a:rPr lang="en-US" sz="2400" dirty="0">
                <a:solidFill>
                  <a:schemeClr val="tx1"/>
                </a:solidFill>
              </a:rPr>
              <a:t>);  </a:t>
            </a:r>
          </a:p>
          <a:p>
            <a:pPr marL="0" indent="0">
              <a:buNone/>
            </a:pPr>
            <a:r>
              <a:rPr lang="en-US" sz="2400" dirty="0">
                <a:solidFill>
                  <a:schemeClr val="tx1"/>
                </a:solidFill>
              </a:rPr>
              <a:t>echo "$output[0] &lt;</a:t>
            </a:r>
            <a:r>
              <a:rPr lang="en-US" sz="2400" dirty="0" err="1">
                <a:solidFill>
                  <a:schemeClr val="tx1"/>
                </a:solidFill>
              </a:rPr>
              <a:t>br</a:t>
            </a:r>
            <a:r>
              <a:rPr lang="en-US" sz="2400" dirty="0">
                <a:solidFill>
                  <a:schemeClr val="tx1"/>
                </a:solidFill>
              </a:rPr>
              <a:t>&gt;"; </a:t>
            </a:r>
          </a:p>
          <a:p>
            <a:pPr marL="0" indent="0">
              <a:buNone/>
            </a:pPr>
            <a:r>
              <a:rPr lang="en-US" sz="2400" dirty="0">
                <a:solidFill>
                  <a:schemeClr val="tx1"/>
                </a:solidFill>
              </a:rPr>
              <a:t>echo "$output[1] &lt;</a:t>
            </a:r>
            <a:r>
              <a:rPr lang="en-US" sz="2400" dirty="0" err="1">
                <a:solidFill>
                  <a:schemeClr val="tx1"/>
                </a:solidFill>
              </a:rPr>
              <a:t>br</a:t>
            </a:r>
            <a:r>
              <a:rPr lang="en-US" sz="2400" dirty="0">
                <a:solidFill>
                  <a:schemeClr val="tx1"/>
                </a:solidFill>
              </a:rPr>
              <a:t>&gt;"; </a:t>
            </a:r>
          </a:p>
          <a:p>
            <a:pPr marL="0" indent="0">
              <a:buNone/>
            </a:pPr>
            <a:r>
              <a:rPr lang="en-US" sz="2400" dirty="0">
                <a:solidFill>
                  <a:schemeClr val="tx1"/>
                </a:solidFill>
              </a:rPr>
              <a:t>echo "$output[2] &lt;</a:t>
            </a:r>
            <a:r>
              <a:rPr lang="en-US" sz="2400" dirty="0" err="1">
                <a:solidFill>
                  <a:schemeClr val="tx1"/>
                </a:solidFill>
              </a:rPr>
              <a:t>br</a:t>
            </a:r>
            <a:r>
              <a:rPr lang="en-US" sz="2400" dirty="0">
                <a:solidFill>
                  <a:schemeClr val="tx1"/>
                </a:solidFill>
              </a:rPr>
              <a:t>&gt;"; </a:t>
            </a:r>
          </a:p>
          <a:p>
            <a:pPr marL="0" indent="0">
              <a:buNone/>
            </a:pPr>
            <a:r>
              <a:rPr lang="en-US" sz="2400" dirty="0">
                <a:solidFill>
                  <a:schemeClr val="tx1"/>
                </a:solidFill>
              </a:rPr>
              <a:t>echo "$output[3] &lt;</a:t>
            </a:r>
            <a:r>
              <a:rPr lang="en-US" sz="2400" dirty="0" err="1">
                <a:solidFill>
                  <a:schemeClr val="tx1"/>
                </a:solidFill>
              </a:rPr>
              <a:t>br</a:t>
            </a:r>
            <a:r>
              <a:rPr lang="en-US" sz="2400" dirty="0">
                <a:solidFill>
                  <a:schemeClr val="tx1"/>
                </a:solidFill>
              </a:rPr>
              <a:t>&gt;"; </a:t>
            </a:r>
          </a:p>
          <a:p>
            <a:pPr marL="0" indent="0">
              <a:buNone/>
            </a:pPr>
            <a:r>
              <a:rPr lang="en-US" sz="2400" dirty="0">
                <a:solidFill>
                  <a:schemeClr val="tx1"/>
                </a:solidFill>
              </a:rPr>
              <a:t>  ?&gt; </a:t>
            </a:r>
          </a:p>
        </p:txBody>
      </p:sp>
    </p:spTree>
    <p:extLst>
      <p:ext uri="{BB962C8B-B14F-4D97-AF65-F5344CB8AC3E}">
        <p14:creationId xmlns:p14="http://schemas.microsoft.com/office/powerpoint/2010/main" val="3182995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837"/>
            <a:ext cx="3200401" cy="4601183"/>
          </a:xfrm>
        </p:spPr>
        <p:txBody>
          <a:bodyPr/>
          <a:lstStyle/>
          <a:p>
            <a:r>
              <a:rPr lang="en-US" b="1" dirty="0" err="1"/>
              <a:t>Metacharacters</a:t>
            </a:r>
            <a:endParaRPr lang="en-US" dirty="0"/>
          </a:p>
        </p:txBody>
      </p:sp>
      <p:sp>
        <p:nvSpPr>
          <p:cNvPr id="3" name="Content Placeholder 2"/>
          <p:cNvSpPr>
            <a:spLocks noGrp="1"/>
          </p:cNvSpPr>
          <p:nvPr>
            <p:ph idx="1"/>
          </p:nvPr>
        </p:nvSpPr>
        <p:spPr/>
        <p:txBody>
          <a:bodyPr>
            <a:normAutofit/>
          </a:bodyPr>
          <a:lstStyle/>
          <a:p>
            <a:r>
              <a:rPr lang="en-US" sz="3200" dirty="0">
                <a:solidFill>
                  <a:schemeClr val="tx1"/>
                </a:solidFill>
              </a:rPr>
              <a:t>There are two kinds of characters that are used in regular expressions these are: Regular characters and </a:t>
            </a:r>
            <a:r>
              <a:rPr lang="en-US" sz="3200" dirty="0" err="1">
                <a:solidFill>
                  <a:schemeClr val="tx1"/>
                </a:solidFill>
              </a:rPr>
              <a:t>Metacharacters</a:t>
            </a:r>
            <a:r>
              <a:rPr lang="en-US" sz="3200" dirty="0">
                <a:solidFill>
                  <a:schemeClr val="tx1"/>
                </a:solidFill>
              </a:rPr>
              <a:t>. </a:t>
            </a:r>
          </a:p>
          <a:p>
            <a:r>
              <a:rPr lang="en-US" sz="3200" dirty="0">
                <a:solidFill>
                  <a:schemeClr val="tx1"/>
                </a:solidFill>
              </a:rPr>
              <a:t>Regular characters are those characters which have a </a:t>
            </a:r>
            <a:r>
              <a:rPr lang="en-US" sz="3200" i="1" dirty="0">
                <a:solidFill>
                  <a:schemeClr val="tx1"/>
                </a:solidFill>
              </a:rPr>
              <a:t>‘literal’</a:t>
            </a:r>
            <a:r>
              <a:rPr lang="en-US" sz="3200" dirty="0">
                <a:solidFill>
                  <a:schemeClr val="tx1"/>
                </a:solidFill>
              </a:rPr>
              <a:t> meaning </a:t>
            </a:r>
          </a:p>
          <a:p>
            <a:r>
              <a:rPr lang="en-US" sz="3200" dirty="0" err="1">
                <a:solidFill>
                  <a:schemeClr val="tx1"/>
                </a:solidFill>
              </a:rPr>
              <a:t>Metacharacters</a:t>
            </a:r>
            <a:r>
              <a:rPr lang="en-US" sz="3200" dirty="0">
                <a:solidFill>
                  <a:schemeClr val="tx1"/>
                </a:solidFill>
              </a:rPr>
              <a:t> are those </a:t>
            </a:r>
            <a:r>
              <a:rPr lang="en-US" sz="3200" dirty="0" err="1">
                <a:solidFill>
                  <a:schemeClr val="tx1"/>
                </a:solidFill>
              </a:rPr>
              <a:t>charcaters</a:t>
            </a:r>
            <a:r>
              <a:rPr lang="en-US" sz="3200" dirty="0">
                <a:solidFill>
                  <a:schemeClr val="tx1"/>
                </a:solidFill>
              </a:rPr>
              <a:t> which have </a:t>
            </a:r>
            <a:r>
              <a:rPr lang="en-US" sz="3200" i="1" dirty="0">
                <a:solidFill>
                  <a:schemeClr val="tx1"/>
                </a:solidFill>
              </a:rPr>
              <a:t>‘special’</a:t>
            </a:r>
            <a:r>
              <a:rPr lang="en-US" sz="3200" dirty="0">
                <a:solidFill>
                  <a:schemeClr val="tx1"/>
                </a:solidFill>
              </a:rPr>
              <a:t> meaning in regular expression.</a:t>
            </a:r>
          </a:p>
        </p:txBody>
      </p:sp>
    </p:spTree>
    <p:extLst>
      <p:ext uri="{BB962C8B-B14F-4D97-AF65-F5344CB8AC3E}">
        <p14:creationId xmlns:p14="http://schemas.microsoft.com/office/powerpoint/2010/main" val="2150296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56069" y="254401"/>
          <a:ext cx="9981125" cy="6048005"/>
        </p:xfrm>
        <a:graphic>
          <a:graphicData uri="http://schemas.openxmlformats.org/drawingml/2006/table">
            <a:tbl>
              <a:tblPr/>
              <a:tblGrid>
                <a:gridCol w="2710750">
                  <a:extLst>
                    <a:ext uri="{9D8B030D-6E8A-4147-A177-3AD203B41FA5}">
                      <a16:colId xmlns:a16="http://schemas.microsoft.com/office/drawing/2014/main" val="20000"/>
                    </a:ext>
                  </a:extLst>
                </a:gridCol>
                <a:gridCol w="7270375">
                  <a:extLst>
                    <a:ext uri="{9D8B030D-6E8A-4147-A177-3AD203B41FA5}">
                      <a16:colId xmlns:a16="http://schemas.microsoft.com/office/drawing/2014/main" val="20001"/>
                    </a:ext>
                  </a:extLst>
                </a:gridCol>
              </a:tblGrid>
              <a:tr h="350382">
                <a:tc>
                  <a:txBody>
                    <a:bodyPr/>
                    <a:lstStyle/>
                    <a:p>
                      <a:pPr algn="ctr" fontAlgn="base"/>
                      <a:r>
                        <a:rPr lang="en-US" sz="1800" b="1" cap="all" dirty="0">
                          <a:solidFill>
                            <a:schemeClr val="tx1"/>
                          </a:solidFill>
                          <a:effectLst/>
                        </a:rPr>
                        <a:t>METACHARACTER</a:t>
                      </a:r>
                    </a:p>
                  </a:txBody>
                  <a:tcPr marL="26229" marR="26229" marT="26229" marB="26229"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1800" b="1" cap="all" dirty="0">
                          <a:solidFill>
                            <a:schemeClr val="tx1"/>
                          </a:solidFill>
                          <a:effectLst/>
                        </a:rPr>
                        <a:t>DESCRIPTION</a:t>
                      </a:r>
                    </a:p>
                  </a:txBody>
                  <a:tcPr marL="26229" marR="26229" marT="26229" marB="26229"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630976">
                <a:tc>
                  <a:txBody>
                    <a:bodyPr/>
                    <a:lstStyle/>
                    <a:p>
                      <a:pPr algn="ctr" fontAlgn="base"/>
                      <a:r>
                        <a:rPr lang="en-US" sz="2400" b="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single character other than a new line.</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0976">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the beginning of string.</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49792">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the string pattern at the end of the string.</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0976">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zero or more characters.</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0976">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preceding character appear </a:t>
                      </a:r>
                      <a:r>
                        <a:rPr lang="en-US" sz="2400" b="0" dirty="0" err="1">
                          <a:solidFill>
                            <a:schemeClr val="tx1"/>
                          </a:solidFill>
                          <a:effectLst/>
                        </a:rPr>
                        <a:t>atleast</a:t>
                      </a:r>
                      <a:r>
                        <a:rPr lang="en-US" sz="2400" b="0" dirty="0">
                          <a:solidFill>
                            <a:schemeClr val="tx1"/>
                          </a:solidFill>
                          <a:effectLst/>
                        </a:rPr>
                        <a:t> once.</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1184">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is used to </a:t>
                      </a:r>
                      <a:r>
                        <a:rPr lang="en-US" sz="2400" b="0" dirty="0" err="1">
                          <a:solidFill>
                            <a:schemeClr val="tx1"/>
                          </a:solidFill>
                          <a:effectLst/>
                        </a:rPr>
                        <a:t>esacape</a:t>
                      </a:r>
                      <a:r>
                        <a:rPr lang="en-US" sz="2400" b="0" dirty="0">
                          <a:solidFill>
                            <a:schemeClr val="tx1"/>
                          </a:solidFill>
                          <a:effectLst/>
                        </a:rPr>
                        <a:t> </a:t>
                      </a:r>
                      <a:r>
                        <a:rPr lang="en-US" sz="2400" b="0" dirty="0" err="1">
                          <a:solidFill>
                            <a:schemeClr val="tx1"/>
                          </a:solidFill>
                          <a:effectLst/>
                        </a:rPr>
                        <a:t>metacharacters</a:t>
                      </a:r>
                      <a:r>
                        <a:rPr lang="en-US" sz="2400" b="0" dirty="0">
                          <a:solidFill>
                            <a:schemeClr val="tx1"/>
                          </a:solidFill>
                          <a:effectLst/>
                        </a:rPr>
                        <a:t> in regex.</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26475">
                <a:tc>
                  <a:txBody>
                    <a:bodyPr/>
                    <a:lstStyle/>
                    <a:p>
                      <a:pPr algn="ctr" fontAlgn="base"/>
                      <a:r>
                        <a:rPr lang="en-US" sz="2400" b="0" dirty="0">
                          <a:solidFill>
                            <a:schemeClr val="tx1"/>
                          </a:solidFill>
                          <a:effectLst/>
                        </a:rPr>
                        <a:t>a-z</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lower case letters.</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26475">
                <a:tc>
                  <a:txBody>
                    <a:bodyPr/>
                    <a:lstStyle/>
                    <a:p>
                      <a:pPr algn="ctr" fontAlgn="base"/>
                      <a:r>
                        <a:rPr lang="en-US" sz="2400" b="0" dirty="0">
                          <a:solidFill>
                            <a:schemeClr val="tx1"/>
                          </a:solidFill>
                          <a:effectLst/>
                        </a:rPr>
                        <a:t>A-Z</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upper case letters.</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538133">
                <a:tc>
                  <a:txBody>
                    <a:bodyPr/>
                    <a:lstStyle/>
                    <a:p>
                      <a:pPr algn="ctr" fontAlgn="base"/>
                      <a:r>
                        <a:rPr lang="en-US" sz="2400" b="0" dirty="0">
                          <a:solidFill>
                            <a:schemeClr val="tx1"/>
                          </a:solidFill>
                          <a:effectLst/>
                        </a:rPr>
                        <a:t>0-9</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number between 0 and 9.</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42627">
                <a:tc>
                  <a:txBody>
                    <a:bodyPr/>
                    <a:lstStyle/>
                    <a:p>
                      <a:pPr algn="ctr" fontAlgn="base"/>
                      <a:r>
                        <a:rPr lang="en-US" sz="2400" b="0" dirty="0">
                          <a:solidFill>
                            <a:schemeClr val="tx1"/>
                          </a:solidFill>
                          <a:effectLst/>
                        </a:rPr>
                        <a:t>[…]</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400" b="0" dirty="0">
                          <a:solidFill>
                            <a:schemeClr val="tx1"/>
                          </a:solidFill>
                          <a:effectLst/>
                        </a:rPr>
                        <a:t>It matches character class.</a:t>
                      </a:r>
                    </a:p>
                  </a:txBody>
                  <a:tcPr marL="45900" marR="45900" marT="22950" marB="2295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58024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fontAlgn="base">
              <a:buNone/>
            </a:pPr>
            <a:r>
              <a:rPr lang="en-US" sz="3200" b="1" dirty="0">
                <a:solidFill>
                  <a:schemeClr val="tx1"/>
                </a:solidFill>
              </a:rPr>
              <a:t>Note:</a:t>
            </a:r>
            <a:endParaRPr lang="en-US" sz="3200" dirty="0">
              <a:solidFill>
                <a:schemeClr val="tx1"/>
              </a:solidFill>
            </a:endParaRPr>
          </a:p>
          <a:p>
            <a:pPr algn="just" fontAlgn="base"/>
            <a:r>
              <a:rPr lang="en-US" sz="3200" dirty="0" err="1">
                <a:solidFill>
                  <a:schemeClr val="tx1"/>
                </a:solidFill>
              </a:rPr>
              <a:t>Metacharacters</a:t>
            </a:r>
            <a:r>
              <a:rPr lang="en-US" sz="3200" dirty="0">
                <a:solidFill>
                  <a:schemeClr val="tx1"/>
                </a:solidFill>
              </a:rPr>
              <a:t> are very powerful in regular expressions pattern matching solutions. It handles a lot of complex pattern processing.</a:t>
            </a:r>
          </a:p>
          <a:p>
            <a:pPr algn="just" fontAlgn="base"/>
            <a:r>
              <a:rPr lang="en-US" sz="3200" dirty="0">
                <a:solidFill>
                  <a:schemeClr val="tx1"/>
                </a:solidFill>
              </a:rPr>
              <a:t>Every character which is not a </a:t>
            </a:r>
            <a:r>
              <a:rPr lang="en-US" sz="3200" dirty="0" err="1">
                <a:solidFill>
                  <a:schemeClr val="tx1"/>
                </a:solidFill>
              </a:rPr>
              <a:t>metacharacter</a:t>
            </a:r>
            <a:r>
              <a:rPr lang="en-US" sz="3200" dirty="0">
                <a:solidFill>
                  <a:schemeClr val="tx1"/>
                </a:solidFill>
              </a:rPr>
              <a:t> is definitely a regular character.</a:t>
            </a:r>
          </a:p>
          <a:p>
            <a:pPr algn="just" fontAlgn="base"/>
            <a:r>
              <a:rPr lang="en-US" sz="3200" dirty="0">
                <a:solidFill>
                  <a:schemeClr val="tx1"/>
                </a:solidFill>
              </a:rPr>
              <a:t>Every regular character matches the same character by itself.</a:t>
            </a:r>
          </a:p>
          <a:p>
            <a:pPr algn="just"/>
            <a:endParaRPr lang="en-US" sz="3200" dirty="0">
              <a:solidFill>
                <a:schemeClr val="tx1"/>
              </a:solidFill>
            </a:endParaRPr>
          </a:p>
        </p:txBody>
      </p:sp>
    </p:spTree>
    <p:extLst>
      <p:ext uri="{BB962C8B-B14F-4D97-AF65-F5344CB8AC3E}">
        <p14:creationId xmlns:p14="http://schemas.microsoft.com/office/powerpoint/2010/main" val="2829816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21411" y="1162373"/>
          <a:ext cx="10489078" cy="3641512"/>
        </p:xfrm>
        <a:graphic>
          <a:graphicData uri="http://schemas.openxmlformats.org/drawingml/2006/table">
            <a:tbl>
              <a:tblPr/>
              <a:tblGrid>
                <a:gridCol w="2814911">
                  <a:extLst>
                    <a:ext uri="{9D8B030D-6E8A-4147-A177-3AD203B41FA5}">
                      <a16:colId xmlns:a16="http://schemas.microsoft.com/office/drawing/2014/main" val="20000"/>
                    </a:ext>
                  </a:extLst>
                </a:gridCol>
                <a:gridCol w="7674167">
                  <a:extLst>
                    <a:ext uri="{9D8B030D-6E8A-4147-A177-3AD203B41FA5}">
                      <a16:colId xmlns:a16="http://schemas.microsoft.com/office/drawing/2014/main" val="20001"/>
                    </a:ext>
                  </a:extLst>
                </a:gridCol>
              </a:tblGrid>
              <a:tr h="367971">
                <a:tc>
                  <a:txBody>
                    <a:bodyPr/>
                    <a:lstStyle/>
                    <a:p>
                      <a:pPr algn="ctr" fontAlgn="base"/>
                      <a:r>
                        <a:rPr lang="en-US" sz="2400" b="1" cap="all" dirty="0">
                          <a:solidFill>
                            <a:schemeClr val="tx1"/>
                          </a:solidFill>
                          <a:effectLst/>
                        </a:rPr>
                        <a:t>QUANTIFIER</a:t>
                      </a:r>
                    </a:p>
                  </a:txBody>
                  <a:tcPr marL="27974" marR="27974" marT="27974" marB="2797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2400" b="1" cap="all" dirty="0">
                          <a:solidFill>
                            <a:schemeClr val="tx1"/>
                          </a:solidFill>
                          <a:effectLst/>
                        </a:rPr>
                        <a:t>MEANING</a:t>
                      </a:r>
                    </a:p>
                  </a:txBody>
                  <a:tcPr marL="27974" marR="27974" marT="27974" marB="2797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360179">
                <a:tc>
                  <a:txBody>
                    <a:bodyPr/>
                    <a:lstStyle/>
                    <a:p>
                      <a:pPr algn="l" fontAlgn="base"/>
                      <a:r>
                        <a:rPr lang="en-US" sz="2400" b="0" dirty="0">
                          <a:solidFill>
                            <a:schemeClr val="tx1"/>
                          </a:solidFill>
                          <a:effectLst/>
                        </a:rPr>
                        <a:t>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It matches the string containing at least one 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179">
                <a:tc>
                  <a:txBody>
                    <a:bodyPr/>
                    <a:lstStyle/>
                    <a:p>
                      <a:pPr algn="l" fontAlgn="base"/>
                      <a:r>
                        <a:rPr lang="en-US" sz="2400" b="0">
                          <a:solidFill>
                            <a:schemeClr val="tx1"/>
                          </a:solidFill>
                          <a:effectLst/>
                        </a:rPr>
                        <a:t>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It matches the string containing zero or more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179">
                <a:tc>
                  <a:txBody>
                    <a:bodyPr/>
                    <a:lstStyle/>
                    <a:p>
                      <a:pPr algn="l" fontAlgn="base"/>
                      <a:r>
                        <a:rPr lang="en-US" sz="2400" b="0">
                          <a:solidFill>
                            <a:schemeClr val="tx1"/>
                          </a:solidFill>
                          <a:effectLst/>
                        </a:rPr>
                        <a:t>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It matches any string containing zero or one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179">
                <a:tc>
                  <a:txBody>
                    <a:bodyPr/>
                    <a:lstStyle/>
                    <a:p>
                      <a:pPr algn="l" fontAlgn="base"/>
                      <a:r>
                        <a:rPr lang="en-US" sz="2400" b="0">
                          <a:solidFill>
                            <a:schemeClr val="tx1"/>
                          </a:solidFill>
                          <a:effectLst/>
                        </a:rPr>
                        <a:t>a{x}</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letter ‘a’ </a:t>
                      </a:r>
                      <a:r>
                        <a:rPr lang="en-US" sz="2400" b="0" dirty="0" err="1">
                          <a:solidFill>
                            <a:schemeClr val="tx1"/>
                          </a:solidFill>
                          <a:effectLst/>
                        </a:rPr>
                        <a:t>exaclty</a:t>
                      </a:r>
                      <a:r>
                        <a:rPr lang="en-US" sz="2400" b="0" dirty="0">
                          <a:solidFill>
                            <a:schemeClr val="tx1"/>
                          </a:solidFill>
                          <a:effectLst/>
                        </a:rPr>
                        <a:t> x times .</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1150">
                <a:tc>
                  <a:txBody>
                    <a:bodyPr/>
                    <a:lstStyle/>
                    <a:p>
                      <a:pPr algn="l" fontAlgn="base"/>
                      <a:r>
                        <a:rPr lang="en-US" sz="2400" b="0">
                          <a:solidFill>
                            <a:schemeClr val="tx1"/>
                          </a:solidFill>
                          <a:effectLst/>
                        </a:rPr>
                        <a:t>a{2, 3}</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containing the occurrence of two or three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0179">
                <a:tc>
                  <a:txBody>
                    <a:bodyPr/>
                    <a:lstStyle/>
                    <a:p>
                      <a:pPr algn="l" fontAlgn="base"/>
                      <a:r>
                        <a:rPr lang="en-US" sz="2400" b="0">
                          <a:solidFill>
                            <a:schemeClr val="tx1"/>
                          </a:solidFill>
                          <a:effectLst/>
                        </a:rPr>
                        <a:t>a{2, }</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containing the occurrence of at least two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45299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1926" y="1069383"/>
          <a:ext cx="10489078" cy="4815422"/>
        </p:xfrm>
        <a:graphic>
          <a:graphicData uri="http://schemas.openxmlformats.org/drawingml/2006/table">
            <a:tbl>
              <a:tblPr/>
              <a:tblGrid>
                <a:gridCol w="2814911">
                  <a:extLst>
                    <a:ext uri="{9D8B030D-6E8A-4147-A177-3AD203B41FA5}">
                      <a16:colId xmlns:a16="http://schemas.microsoft.com/office/drawing/2014/main" val="20000"/>
                    </a:ext>
                  </a:extLst>
                </a:gridCol>
                <a:gridCol w="7674167">
                  <a:extLst>
                    <a:ext uri="{9D8B030D-6E8A-4147-A177-3AD203B41FA5}">
                      <a16:colId xmlns:a16="http://schemas.microsoft.com/office/drawing/2014/main" val="20001"/>
                    </a:ext>
                  </a:extLst>
                </a:gridCol>
              </a:tblGrid>
              <a:tr h="367971">
                <a:tc>
                  <a:txBody>
                    <a:bodyPr/>
                    <a:lstStyle/>
                    <a:p>
                      <a:pPr algn="ctr" fontAlgn="base"/>
                      <a:r>
                        <a:rPr lang="en-US" sz="2400" b="1" cap="all" dirty="0">
                          <a:solidFill>
                            <a:schemeClr val="tx1"/>
                          </a:solidFill>
                          <a:effectLst/>
                        </a:rPr>
                        <a:t>QUANTIFIER</a:t>
                      </a:r>
                    </a:p>
                  </a:txBody>
                  <a:tcPr marL="27974" marR="27974" marT="27974" marB="2797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tc>
                  <a:txBody>
                    <a:bodyPr/>
                    <a:lstStyle/>
                    <a:p>
                      <a:pPr algn="ctr" fontAlgn="base"/>
                      <a:r>
                        <a:rPr lang="en-US" sz="2400" b="1" cap="all" dirty="0">
                          <a:solidFill>
                            <a:schemeClr val="tx1"/>
                          </a:solidFill>
                          <a:effectLst/>
                        </a:rPr>
                        <a:t>MEANING</a:t>
                      </a:r>
                    </a:p>
                  </a:txBody>
                  <a:tcPr marL="27974" marR="27974" marT="27974" marB="27974" anchor="ctr">
                    <a:lnL>
                      <a:noFill/>
                    </a:lnL>
                    <a:lnR>
                      <a:noFill/>
                    </a:lnR>
                    <a:lnT>
                      <a:noFill/>
                    </a:lnT>
                    <a:lnB w="9525" cap="flat" cmpd="sng" algn="ctr">
                      <a:solidFill>
                        <a:srgbClr val="EDEDED"/>
                      </a:solidFill>
                      <a:prstDash val="solid"/>
                      <a:round/>
                      <a:headEnd type="none" w="med" len="med"/>
                      <a:tailEnd type="none" w="med" len="med"/>
                    </a:lnB>
                    <a:solidFill>
                      <a:srgbClr val="0F9D58"/>
                    </a:solidFill>
                  </a:tcPr>
                </a:tc>
                <a:extLst>
                  <a:ext uri="{0D108BD9-81ED-4DB2-BD59-A6C34878D82A}">
                    <a16:rowId xmlns:a16="http://schemas.microsoft.com/office/drawing/2014/main" val="10000"/>
                  </a:ext>
                </a:extLst>
              </a:tr>
              <a:tr h="360179">
                <a:tc>
                  <a:txBody>
                    <a:bodyPr/>
                    <a:lstStyle/>
                    <a:p>
                      <a:pPr algn="l" fontAlgn="base"/>
                      <a:r>
                        <a:rPr lang="en-US" sz="2400" b="0" dirty="0">
                          <a:solidFill>
                            <a:schemeClr val="tx1"/>
                          </a:solidFill>
                          <a:effectLst/>
                        </a:rPr>
                        <a:t>a{2}</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a:solidFill>
                            <a:schemeClr val="tx1"/>
                          </a:solidFill>
                          <a:effectLst/>
                        </a:rPr>
                        <a:t>It matches any string containing the occurrence of exactly two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5816">
                <a:tc>
                  <a:txBody>
                    <a:bodyPr/>
                    <a:lstStyle/>
                    <a:p>
                      <a:pPr algn="l" fontAlgn="base"/>
                      <a:r>
                        <a:rPr lang="en-US" sz="2400" b="0" dirty="0">
                          <a:solidFill>
                            <a:schemeClr val="tx1"/>
                          </a:solidFill>
                          <a:effectLst/>
                        </a:rPr>
                        <a:t>a{, y}</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containing the occurrence of not more than y number of a’s.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28552">
                <a:tc>
                  <a:txBody>
                    <a:bodyPr/>
                    <a:lstStyle/>
                    <a:p>
                      <a:pPr algn="l" fontAlgn="base"/>
                      <a:r>
                        <a:rPr lang="en-US" sz="2400" b="0" dirty="0">
                          <a:solidFill>
                            <a:schemeClr val="tx1"/>
                          </a:solidFill>
                          <a:effectLst/>
                        </a:rPr>
                        <a:t>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with ‘a’ at the end of it.</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8552">
                <a:tc>
                  <a:txBody>
                    <a:bodyPr/>
                    <a:lstStyle/>
                    <a:p>
                      <a:pPr algn="l" fontAlgn="base"/>
                      <a:r>
                        <a:rPr lang="en-US" sz="2400" b="0" dirty="0">
                          <a:solidFill>
                            <a:schemeClr val="tx1"/>
                          </a:solidFill>
                          <a:effectLst/>
                        </a:rPr>
                        <a:t>^a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with ‘a’ at the beginning of it.</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65816">
                <a:tc>
                  <a:txBody>
                    <a:bodyPr/>
                    <a:lstStyle/>
                    <a:p>
                      <a:pPr algn="l" fontAlgn="base"/>
                      <a:r>
                        <a:rPr lang="en-US" sz="2400" b="0" dirty="0">
                          <a:solidFill>
                            <a:schemeClr val="tx1"/>
                          </a:solidFill>
                          <a:effectLst/>
                        </a:rPr>
                        <a:t>[^a-</a:t>
                      </a:r>
                      <a:r>
                        <a:rPr lang="en-US" sz="2400" b="0" dirty="0" err="1">
                          <a:solidFill>
                            <a:schemeClr val="tx1"/>
                          </a:solidFill>
                          <a:effectLst/>
                        </a:rPr>
                        <a:t>zA</a:t>
                      </a:r>
                      <a:r>
                        <a:rPr lang="en-US" sz="2400" b="0" dirty="0">
                          <a:solidFill>
                            <a:schemeClr val="tx1"/>
                          </a:solidFill>
                          <a:effectLst/>
                        </a:rPr>
                        <a:t>-Z]</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pattern not having characters from a to z and A to Z.</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65816">
                <a:tc>
                  <a:txBody>
                    <a:bodyPr/>
                    <a:lstStyle/>
                    <a:p>
                      <a:pPr algn="l" fontAlgn="base"/>
                      <a:r>
                        <a:rPr lang="en-US" sz="2400" b="0" dirty="0" err="1">
                          <a:solidFill>
                            <a:schemeClr val="tx1"/>
                          </a:solidFill>
                          <a:effectLst/>
                        </a:rPr>
                        <a:t>a.a</a:t>
                      </a:r>
                      <a:endParaRPr lang="en-US" sz="2400" b="0" dirty="0">
                        <a:solidFill>
                          <a:schemeClr val="tx1"/>
                        </a:solidFill>
                        <a:effectLst/>
                      </a:endParaRP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2400" b="0" dirty="0">
                          <a:solidFill>
                            <a:schemeClr val="tx1"/>
                          </a:solidFill>
                          <a:effectLst/>
                        </a:rPr>
                        <a:t>It matches any string pattern containing a, then any character and then another a.</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60179">
                <a:tc>
                  <a:txBody>
                    <a:bodyPr/>
                    <a:lstStyle/>
                    <a:p>
                      <a:pPr algn="l" fontAlgn="base"/>
                      <a:r>
                        <a:rPr lang="en-US" sz="2400" b="0">
                          <a:solidFill>
                            <a:schemeClr val="tx1"/>
                          </a:solidFill>
                          <a:effectLst/>
                        </a:rPr>
                        <a:t>^.{3}$</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2400" b="0" dirty="0">
                          <a:solidFill>
                            <a:schemeClr val="tx1"/>
                          </a:solidFill>
                          <a:effectLst/>
                        </a:rPr>
                        <a:t>It matches any string having exactly three characters.</a:t>
                      </a:r>
                    </a:p>
                  </a:txBody>
                  <a:tcPr marL="48954" marR="48954" marT="24477" marB="24477"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0418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Regular Expression?</a:t>
            </a:r>
            <a:endParaRPr lang="en-US" dirty="0">
              <a:solidFill>
                <a:schemeClr val="bg1"/>
              </a:solidFill>
            </a:endParaRPr>
          </a:p>
        </p:txBody>
      </p:sp>
      <p:sp>
        <p:nvSpPr>
          <p:cNvPr id="3" name="Content Placeholder 2"/>
          <p:cNvSpPr>
            <a:spLocks noGrp="1"/>
          </p:cNvSpPr>
          <p:nvPr>
            <p:ph idx="1"/>
          </p:nvPr>
        </p:nvSpPr>
        <p:spPr>
          <a:xfrm>
            <a:off x="3533614" y="864108"/>
            <a:ext cx="7986508" cy="5120640"/>
          </a:xfrm>
        </p:spPr>
        <p:txBody>
          <a:bodyPr>
            <a:noAutofit/>
          </a:bodyPr>
          <a:lstStyle/>
          <a:p>
            <a:pPr algn="just"/>
            <a:r>
              <a:rPr lang="en-US" sz="3200" dirty="0">
                <a:solidFill>
                  <a:schemeClr val="tx1"/>
                </a:solidFill>
              </a:rPr>
              <a:t>Commonly known as a regex (regexes) </a:t>
            </a:r>
          </a:p>
          <a:p>
            <a:pPr lvl="1" algn="just"/>
            <a:r>
              <a:rPr lang="en-US" sz="3000" dirty="0">
                <a:solidFill>
                  <a:schemeClr val="tx1"/>
                </a:solidFill>
              </a:rPr>
              <a:t>A sequence of characters describing a special search pattern in the form of text string.</a:t>
            </a:r>
          </a:p>
          <a:p>
            <a:pPr algn="just"/>
            <a:r>
              <a:rPr lang="en-US" sz="3200" dirty="0">
                <a:solidFill>
                  <a:schemeClr val="tx1"/>
                </a:solidFill>
              </a:rPr>
              <a:t>The exact sequence of characters are unpredictable beforehand, so the regex helps in fetching the required strings based on a pattern definition.</a:t>
            </a:r>
          </a:p>
          <a:p>
            <a:pPr algn="just"/>
            <a:r>
              <a:rPr lang="en-US" sz="3200" dirty="0">
                <a:solidFill>
                  <a:schemeClr val="tx1"/>
                </a:solidFill>
              </a:rPr>
              <a:t>A compact way of describing a string pattern that matches a particular amount of text.</a:t>
            </a:r>
          </a:p>
        </p:txBody>
      </p:sp>
    </p:spTree>
    <p:extLst>
      <p:ext uri="{BB962C8B-B14F-4D97-AF65-F5344CB8AC3E}">
        <p14:creationId xmlns:p14="http://schemas.microsoft.com/office/powerpoint/2010/main" val="6048988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9848" y="916312"/>
            <a:ext cx="7315200" cy="3255264"/>
          </a:xfrm>
        </p:spPr>
        <p:txBody>
          <a:bodyPr>
            <a:normAutofit/>
          </a:bodyPr>
          <a:lstStyle/>
          <a:p>
            <a:pPr algn="ctr"/>
            <a:r>
              <a:rPr lang="en-IN" sz="7200" b="1" dirty="0"/>
              <a:t>Web Scraping using </a:t>
            </a:r>
            <a:r>
              <a:rPr lang="en-IN" sz="7200" b="1" dirty="0" err="1"/>
              <a:t>cURL</a:t>
            </a:r>
            <a:endParaRPr lang="en-IN" sz="7200" b="1" dirty="0"/>
          </a:p>
        </p:txBody>
      </p:sp>
    </p:spTree>
    <p:extLst>
      <p:ext uri="{BB962C8B-B14F-4D97-AF65-F5344CB8AC3E}">
        <p14:creationId xmlns:p14="http://schemas.microsoft.com/office/powerpoint/2010/main" val="3926190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sz="4200" b="1" dirty="0"/>
              <a:t>Why </a:t>
            </a:r>
            <a:r>
              <a:rPr lang="en-IN" sz="4200" b="1" dirty="0" err="1"/>
              <a:t>cURL</a:t>
            </a:r>
            <a:r>
              <a:rPr lang="en-IN" sz="4200" b="1" dirty="0"/>
              <a:t> ? </a:t>
            </a:r>
            <a:br>
              <a:rPr lang="en-IN" sz="4200" b="1" dirty="0"/>
            </a:br>
            <a:br>
              <a:rPr lang="en-IN" sz="4200" b="1" dirty="0"/>
            </a:br>
            <a:r>
              <a:rPr lang="en-IN" sz="4200" b="1" dirty="0"/>
              <a:t>&amp; </a:t>
            </a:r>
            <a:br>
              <a:rPr lang="en-IN" sz="4200" b="1" dirty="0"/>
            </a:br>
            <a:br>
              <a:rPr lang="en-IN" sz="4200" b="1" dirty="0"/>
            </a:br>
            <a:r>
              <a:rPr lang="en-IN" sz="4200" b="1" dirty="0"/>
              <a:t>What is </a:t>
            </a:r>
            <a:r>
              <a:rPr lang="en-IN" sz="4200" b="1" dirty="0" err="1"/>
              <a:t>cURL</a:t>
            </a:r>
            <a:r>
              <a:rPr lang="en-IN" sz="4200" b="1" dirty="0"/>
              <a:t>?</a:t>
            </a:r>
            <a:endParaRPr lang="gu-IN" sz="4200" b="1" dirty="0"/>
          </a:p>
        </p:txBody>
      </p:sp>
      <p:sp>
        <p:nvSpPr>
          <p:cNvPr id="7" name="TextBox 6"/>
          <p:cNvSpPr txBox="1"/>
          <p:nvPr/>
        </p:nvSpPr>
        <p:spPr>
          <a:xfrm>
            <a:off x="3671247" y="1000687"/>
            <a:ext cx="7997588" cy="4985980"/>
          </a:xfrm>
          <a:prstGeom prst="rect">
            <a:avLst/>
          </a:prstGeom>
          <a:noFill/>
        </p:spPr>
        <p:txBody>
          <a:bodyPr wrap="square" rtlCol="0">
            <a:spAutoFit/>
          </a:bodyPr>
          <a:lstStyle/>
          <a:p>
            <a:pPr marL="342900" indent="-342900" fontAlgn="base">
              <a:buFont typeface="Arial" panose="020B0604020202020204" pitchFamily="34" charset="0"/>
              <a:buChar char="•"/>
            </a:pPr>
            <a:r>
              <a:rPr lang="en-IN" sz="2400" b="1" dirty="0"/>
              <a:t>Why </a:t>
            </a:r>
            <a:r>
              <a:rPr lang="en-IN" sz="2400" b="1" dirty="0" err="1"/>
              <a:t>cURL</a:t>
            </a:r>
            <a:r>
              <a:rPr lang="en-IN" sz="2400" b="1" dirty="0"/>
              <a:t>?</a:t>
            </a:r>
          </a:p>
          <a:p>
            <a:pPr algn="just" fontAlgn="base"/>
            <a:endParaRPr lang="en-IN" dirty="0"/>
          </a:p>
          <a:p>
            <a:pPr algn="just" fontAlgn="base"/>
            <a:r>
              <a:rPr lang="en-IN" dirty="0"/>
              <a:t>Working on the server side does not necessarily imply that all the required information needs to be present on the database of the site on which we are working. </a:t>
            </a:r>
          </a:p>
          <a:p>
            <a:pPr algn="just" fontAlgn="base"/>
            <a:r>
              <a:rPr lang="en-IN" dirty="0"/>
              <a:t>As a matter of fact, growing parts of the information that is used on the server side comes from external sources, often via an API that allows some kind of service to provide information to the website without having access to the database on the remote site. To utilize this information, we can use the </a:t>
            </a:r>
            <a:r>
              <a:rPr lang="en-IN" b="1" dirty="0" err="1"/>
              <a:t>cURL</a:t>
            </a:r>
            <a:r>
              <a:rPr lang="en-IN" dirty="0"/>
              <a:t> built-in PHP extension.</a:t>
            </a:r>
            <a:endParaRPr lang="en-IN" sz="2000" dirty="0"/>
          </a:p>
          <a:p>
            <a:pPr marL="342900" indent="-342900" fontAlgn="base">
              <a:buFont typeface="Arial" panose="020B0604020202020204" pitchFamily="34" charset="0"/>
              <a:buChar char="•"/>
            </a:pPr>
            <a:endParaRPr lang="en-IN" sz="2000" b="1" dirty="0"/>
          </a:p>
          <a:p>
            <a:pPr marL="342900" indent="-342900" fontAlgn="base">
              <a:buFont typeface="Arial" panose="020B0604020202020204" pitchFamily="34" charset="0"/>
              <a:buChar char="•"/>
            </a:pPr>
            <a:r>
              <a:rPr lang="en-IN" sz="2000" b="1" dirty="0"/>
              <a:t>What is PHP/</a:t>
            </a:r>
            <a:r>
              <a:rPr lang="en-IN" sz="2000" b="1" dirty="0" err="1"/>
              <a:t>cURL</a:t>
            </a:r>
            <a:r>
              <a:rPr lang="en-IN" sz="2000" b="1" dirty="0"/>
              <a:t>?</a:t>
            </a:r>
          </a:p>
          <a:p>
            <a:pPr fontAlgn="base"/>
            <a:br>
              <a:rPr lang="en-IN" sz="2000" dirty="0"/>
            </a:br>
            <a:r>
              <a:rPr lang="en-IN" b="1" dirty="0" err="1"/>
              <a:t>cURL</a:t>
            </a:r>
            <a:r>
              <a:rPr lang="en-IN" dirty="0"/>
              <a:t> is a PHP extension, that allows us to receive and send information via the URL syntax. By doing so, </a:t>
            </a:r>
            <a:r>
              <a:rPr lang="en-IN" dirty="0" err="1"/>
              <a:t>cURL</a:t>
            </a:r>
            <a:r>
              <a:rPr lang="en-IN" dirty="0"/>
              <a:t> makes it easy to communicate between different websites and domains. This tutorial includes 5 common cases for the use of </a:t>
            </a:r>
            <a:r>
              <a:rPr lang="en-IN" dirty="0" err="1"/>
              <a:t>cURL</a:t>
            </a:r>
            <a:r>
              <a:rPr lang="en-IN" dirty="0"/>
              <a:t>, and they include:</a:t>
            </a:r>
            <a:endParaRPr lang="en-IN" sz="2000" dirty="0"/>
          </a:p>
        </p:txBody>
      </p:sp>
    </p:spTree>
    <p:extLst>
      <p:ext uri="{BB962C8B-B14F-4D97-AF65-F5344CB8AC3E}">
        <p14:creationId xmlns:p14="http://schemas.microsoft.com/office/powerpoint/2010/main" val="1670450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b="1" dirty="0" err="1"/>
              <a:t>cURL</a:t>
            </a:r>
            <a:r>
              <a:rPr lang="en-IN" b="1" dirty="0"/>
              <a:t> </a:t>
            </a:r>
            <a:endParaRPr lang="en-IN" sz="4400" b="1" dirty="0">
              <a:effectLst/>
            </a:endParaRPr>
          </a:p>
        </p:txBody>
      </p:sp>
      <p:sp>
        <p:nvSpPr>
          <p:cNvPr id="7" name="TextBox 6"/>
          <p:cNvSpPr txBox="1"/>
          <p:nvPr/>
        </p:nvSpPr>
        <p:spPr>
          <a:xfrm>
            <a:off x="3599727" y="646744"/>
            <a:ext cx="8134066" cy="5555367"/>
          </a:xfrm>
          <a:prstGeom prst="rect">
            <a:avLst/>
          </a:prstGeom>
          <a:noFill/>
        </p:spPr>
        <p:txBody>
          <a:bodyPr wrap="square" rtlCol="0">
            <a:spAutoFit/>
          </a:bodyPr>
          <a:lstStyle/>
          <a:p>
            <a:pPr marL="342900" indent="-342900">
              <a:spcAft>
                <a:spcPts val="1800"/>
              </a:spcAft>
              <a:buFont typeface="Arial" panose="020B0604020202020204" pitchFamily="34" charset="0"/>
              <a:buChar char="•"/>
            </a:pPr>
            <a:r>
              <a:rPr lang="en-IN" sz="2000" dirty="0"/>
              <a:t>The </a:t>
            </a:r>
            <a:r>
              <a:rPr lang="en-IN" sz="2000" dirty="0" err="1"/>
              <a:t>cURL</a:t>
            </a:r>
            <a:r>
              <a:rPr lang="en-IN" sz="2000" dirty="0"/>
              <a:t> stands for ‘Client for URLs’, originally with URL spelled in uppercase to make it obvious that it deals with URLs. It is pronounced as ‘see URL’. The </a:t>
            </a:r>
            <a:r>
              <a:rPr lang="en-IN" sz="2000" dirty="0" err="1"/>
              <a:t>cURL</a:t>
            </a:r>
            <a:r>
              <a:rPr lang="en-IN" sz="2000" dirty="0"/>
              <a:t> project has two products </a:t>
            </a:r>
            <a:r>
              <a:rPr lang="en-IN" sz="2000" dirty="0" err="1"/>
              <a:t>libcurl</a:t>
            </a:r>
            <a:r>
              <a:rPr lang="en-IN" sz="2000" dirty="0"/>
              <a:t> and curl.</a:t>
            </a:r>
          </a:p>
          <a:p>
            <a:pPr marL="285750" indent="-285750" fontAlgn="base">
              <a:buFont typeface="Arial" panose="020B0604020202020204" pitchFamily="34" charset="0"/>
              <a:buChar char="•"/>
            </a:pPr>
            <a:r>
              <a:rPr lang="en-IN" sz="2000" b="1" dirty="0" err="1"/>
              <a:t>libcurl</a:t>
            </a:r>
            <a:r>
              <a:rPr lang="en-IN" sz="2000" b="1" dirty="0"/>
              <a:t>:</a:t>
            </a:r>
            <a:r>
              <a:rPr lang="en-IN" sz="2000" dirty="0"/>
              <a:t> A free and easy-to-use client-side URL transfer library, supporting FTP, TPS, HTTP, HTTPS, GOPHER, TELNET, DICT, FILE, and LDAP. </a:t>
            </a:r>
            <a:r>
              <a:rPr lang="en-IN" sz="2000" dirty="0" err="1"/>
              <a:t>libcurl</a:t>
            </a:r>
            <a:r>
              <a:rPr lang="en-IN" sz="2000" dirty="0"/>
              <a:t> supports TTPS certificates, HTTP POST, HTTP PUT, FTP uploading, </a:t>
            </a:r>
            <a:r>
              <a:rPr lang="en-IN" sz="2000" dirty="0" err="1"/>
              <a:t>kerberos</a:t>
            </a:r>
            <a:r>
              <a:rPr lang="en-IN" sz="2000" dirty="0"/>
              <a:t>, HTTP based upload, proxies, cookies, user &amp; password authentication, file transfer resume, HTTP proxy </a:t>
            </a:r>
            <a:r>
              <a:rPr lang="en-IN" sz="2000" dirty="0" err="1"/>
              <a:t>tunneling</a:t>
            </a:r>
            <a:r>
              <a:rPr lang="en-IN" sz="2000" dirty="0"/>
              <a:t> and many more. </a:t>
            </a:r>
            <a:r>
              <a:rPr lang="en-IN" sz="2000" dirty="0" err="1"/>
              <a:t>libcurl</a:t>
            </a:r>
            <a:r>
              <a:rPr lang="en-IN" sz="2000" dirty="0"/>
              <a:t> is free, thread-safe, IPv6 compatible, feature rich, well supported and fast.</a:t>
            </a:r>
          </a:p>
          <a:p>
            <a:pPr fontAlgn="base"/>
            <a:endParaRPr lang="en-IN" sz="2000" dirty="0"/>
          </a:p>
          <a:p>
            <a:pPr marL="285750" indent="-285750" fontAlgn="base">
              <a:buFont typeface="Arial" panose="020B0604020202020204" pitchFamily="34" charset="0"/>
              <a:buChar char="•"/>
            </a:pPr>
            <a:r>
              <a:rPr lang="en-IN" sz="2000" b="1" dirty="0"/>
              <a:t>curl:</a:t>
            </a:r>
            <a:r>
              <a:rPr lang="en-IN" sz="2000" dirty="0"/>
              <a:t> A command line tool for getting or sending files using URL syntax. Since curl uses </a:t>
            </a:r>
            <a:r>
              <a:rPr lang="en-IN" sz="2000" dirty="0" err="1"/>
              <a:t>libcurl</a:t>
            </a:r>
            <a:r>
              <a:rPr lang="en-IN" sz="2000" dirty="0"/>
              <a:t>, it supports a range of common internal protocols, currently including HTTP, HTTPS, FTP, FTPS, GOPHER, TELNET, DICT, and FILE.</a:t>
            </a:r>
          </a:p>
          <a:p>
            <a:br>
              <a:rPr lang="en-IN" sz="2000" dirty="0"/>
            </a:br>
            <a:endParaRPr lang="en-US" sz="2000" b="1" dirty="0"/>
          </a:p>
        </p:txBody>
      </p:sp>
    </p:spTree>
    <p:extLst>
      <p:ext uri="{BB962C8B-B14F-4D97-AF65-F5344CB8AC3E}">
        <p14:creationId xmlns:p14="http://schemas.microsoft.com/office/powerpoint/2010/main" val="23355513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b="1" dirty="0"/>
              <a:t>Complete the goal:</a:t>
            </a:r>
            <a:br>
              <a:rPr lang="en-IN" b="1" dirty="0"/>
            </a:br>
            <a:br>
              <a:rPr lang="en-IN" b="1" dirty="0"/>
            </a:br>
            <a:r>
              <a:rPr lang="en-IN" b="1" dirty="0"/>
              <a:t>How Does the </a:t>
            </a:r>
            <a:r>
              <a:rPr lang="en-IN" b="1" dirty="0" err="1"/>
              <a:t>cURL</a:t>
            </a:r>
            <a:r>
              <a:rPr lang="en-IN" b="1" dirty="0"/>
              <a:t> </a:t>
            </a:r>
            <a:r>
              <a:rPr lang="en-IN" b="1" dirty="0" err="1"/>
              <a:t>Extention</a:t>
            </a:r>
            <a:r>
              <a:rPr lang="en-IN" b="1" dirty="0"/>
              <a:t> work?</a:t>
            </a:r>
            <a:br>
              <a:rPr lang="en-IN" b="1" dirty="0"/>
            </a:br>
            <a:br>
              <a:rPr lang="en-IN" b="1" dirty="0"/>
            </a:br>
            <a:endParaRPr lang="gu-IN" sz="4400" b="1" dirty="0"/>
          </a:p>
        </p:txBody>
      </p:sp>
      <p:sp>
        <p:nvSpPr>
          <p:cNvPr id="7" name="TextBox 6"/>
          <p:cNvSpPr txBox="1"/>
          <p:nvPr/>
        </p:nvSpPr>
        <p:spPr>
          <a:xfrm>
            <a:off x="3603008" y="839038"/>
            <a:ext cx="5675396" cy="5632311"/>
          </a:xfrm>
          <a:prstGeom prst="rect">
            <a:avLst/>
          </a:prstGeom>
          <a:noFill/>
        </p:spPr>
        <p:txBody>
          <a:bodyPr wrap="square" rtlCol="0">
            <a:spAutoFit/>
          </a:bodyPr>
          <a:lstStyle/>
          <a:p>
            <a:pPr marL="342900" indent="-342900" fontAlgn="base">
              <a:buAutoNum type="arabicPeriod"/>
            </a:pPr>
            <a:r>
              <a:rPr lang="en-IN" dirty="0"/>
              <a:t>Initialization.</a:t>
            </a:r>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r>
              <a:rPr lang="en-IN" dirty="0"/>
              <a:t>Setting the options. There are many options, for example, an option that defines the URL.</a:t>
            </a:r>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r>
              <a:rPr lang="en-IN" dirty="0"/>
              <a:t>Execution with </a:t>
            </a:r>
            <a:r>
              <a:rPr lang="en-IN" dirty="0" err="1"/>
              <a:t>curl_exec</a:t>
            </a:r>
            <a:r>
              <a:rPr lang="en-IN" dirty="0"/>
              <a:t>().</a:t>
            </a:r>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r>
              <a:rPr lang="en-IN" dirty="0"/>
              <a:t>Releasing the </a:t>
            </a:r>
            <a:r>
              <a:rPr lang="en-IN" dirty="0" err="1"/>
              <a:t>cURL</a:t>
            </a:r>
            <a:r>
              <a:rPr lang="en-IN" dirty="0"/>
              <a:t> handle.</a:t>
            </a:r>
          </a:p>
          <a:p>
            <a:pPr marL="342900" indent="-342900" fontAlgn="base">
              <a:buAutoNum type="arabicPeriod"/>
            </a:pPr>
            <a:endParaRPr lang="en-IN" dirty="0"/>
          </a:p>
          <a:p>
            <a:pPr marL="342900" indent="-342900" fontAlgn="base">
              <a:buAutoNum type="arabicPeriod"/>
            </a:pPr>
            <a:endParaRPr lang="en-IN" dirty="0"/>
          </a:p>
          <a:p>
            <a:pPr marL="342900" indent="-342900" fontAlgn="base">
              <a:buAutoNum type="arabicPeriod"/>
            </a:pPr>
            <a:endParaRPr lang="en-IN" dirty="0"/>
          </a:p>
          <a:p>
            <a:pPr fontAlgn="base"/>
            <a:endParaRPr lang="en-IN" dirty="0"/>
          </a:p>
          <a:p>
            <a:pPr fontAlgn="base"/>
            <a:endParaRPr lang="en-IN" dirty="0"/>
          </a:p>
        </p:txBody>
      </p:sp>
      <p:graphicFrame>
        <p:nvGraphicFramePr>
          <p:cNvPr id="2" name="Table 2">
            <a:extLst>
              <a:ext uri="{FF2B5EF4-FFF2-40B4-BE49-F238E27FC236}">
                <a16:creationId xmlns:a16="http://schemas.microsoft.com/office/drawing/2014/main" id="{52F01819-8E7E-5240-9E6E-8FC6D12ABED6}"/>
              </a:ext>
            </a:extLst>
          </p:cNvPr>
          <p:cNvGraphicFramePr>
            <a:graphicFrameLocks noGrp="1"/>
          </p:cNvGraphicFramePr>
          <p:nvPr>
            <p:extLst>
              <p:ext uri="{D42A27DB-BD31-4B8C-83A1-F6EECF244321}">
                <p14:modId xmlns:p14="http://schemas.microsoft.com/office/powerpoint/2010/main" val="319195399"/>
              </p:ext>
            </p:extLst>
          </p:nvPr>
        </p:nvGraphicFramePr>
        <p:xfrm>
          <a:off x="3603008" y="1393035"/>
          <a:ext cx="5675396" cy="461665"/>
        </p:xfrm>
        <a:graphic>
          <a:graphicData uri="http://schemas.openxmlformats.org/drawingml/2006/table">
            <a:tbl>
              <a:tblPr firstRow="1" bandRow="1">
                <a:tableStyleId>{5C22544A-7EE6-4342-B048-85BDC9FD1C3A}</a:tableStyleId>
              </a:tblPr>
              <a:tblGrid>
                <a:gridCol w="466788">
                  <a:extLst>
                    <a:ext uri="{9D8B030D-6E8A-4147-A177-3AD203B41FA5}">
                      <a16:colId xmlns:a16="http://schemas.microsoft.com/office/drawing/2014/main" val="1314524449"/>
                    </a:ext>
                  </a:extLst>
                </a:gridCol>
                <a:gridCol w="5208608">
                  <a:extLst>
                    <a:ext uri="{9D8B030D-6E8A-4147-A177-3AD203B41FA5}">
                      <a16:colId xmlns:a16="http://schemas.microsoft.com/office/drawing/2014/main" val="1772798423"/>
                    </a:ext>
                  </a:extLst>
                </a:gridCol>
              </a:tblGrid>
              <a:tr h="461665">
                <a:tc>
                  <a:txBody>
                    <a:bodyPr/>
                    <a:lstStyle/>
                    <a:p>
                      <a:r>
                        <a:rPr lang="en-US" b="1"/>
                        <a:t>1</a:t>
                      </a:r>
                      <a:endParaRPr lang="en-US" b="1" dirty="0"/>
                    </a:p>
                  </a:txBody>
                  <a:tcPr/>
                </a:tc>
                <a:tc>
                  <a:txBody>
                    <a:bodyPr/>
                    <a:lstStyle/>
                    <a:p>
                      <a:r>
                        <a:rPr lang="en-IN" b="1" dirty="0"/>
                        <a:t>$handle = </a:t>
                      </a:r>
                      <a:r>
                        <a:rPr lang="en-IN" b="1" dirty="0" err="1"/>
                        <a:t>curl_init</a:t>
                      </a:r>
                      <a:r>
                        <a:rPr lang="en-IN" b="1" dirty="0"/>
                        <a:t>();</a:t>
                      </a:r>
                      <a:endParaRPr lang="en-US" b="1" dirty="0"/>
                    </a:p>
                  </a:txBody>
                  <a:tcPr/>
                </a:tc>
                <a:extLst>
                  <a:ext uri="{0D108BD9-81ED-4DB2-BD59-A6C34878D82A}">
                    <a16:rowId xmlns:a16="http://schemas.microsoft.com/office/drawing/2014/main" val="1831879197"/>
                  </a:ext>
                </a:extLst>
              </a:tr>
            </a:tbl>
          </a:graphicData>
        </a:graphic>
      </p:graphicFrame>
      <p:graphicFrame>
        <p:nvGraphicFramePr>
          <p:cNvPr id="6" name="Table 2">
            <a:extLst>
              <a:ext uri="{FF2B5EF4-FFF2-40B4-BE49-F238E27FC236}">
                <a16:creationId xmlns:a16="http://schemas.microsoft.com/office/drawing/2014/main" id="{8BCA34E6-90B0-424F-B07C-C3E9478297CF}"/>
              </a:ext>
            </a:extLst>
          </p:cNvPr>
          <p:cNvGraphicFramePr>
            <a:graphicFrameLocks noGrp="1"/>
          </p:cNvGraphicFramePr>
          <p:nvPr>
            <p:extLst>
              <p:ext uri="{D42A27DB-BD31-4B8C-83A1-F6EECF244321}">
                <p14:modId xmlns:p14="http://schemas.microsoft.com/office/powerpoint/2010/main" val="2471078781"/>
              </p:ext>
            </p:extLst>
          </p:nvPr>
        </p:nvGraphicFramePr>
        <p:xfrm>
          <a:off x="3603008" y="2633455"/>
          <a:ext cx="5675396" cy="461665"/>
        </p:xfrm>
        <a:graphic>
          <a:graphicData uri="http://schemas.openxmlformats.org/drawingml/2006/table">
            <a:tbl>
              <a:tblPr firstRow="1" bandRow="1">
                <a:tableStyleId>{5C22544A-7EE6-4342-B048-85BDC9FD1C3A}</a:tableStyleId>
              </a:tblPr>
              <a:tblGrid>
                <a:gridCol w="466788">
                  <a:extLst>
                    <a:ext uri="{9D8B030D-6E8A-4147-A177-3AD203B41FA5}">
                      <a16:colId xmlns:a16="http://schemas.microsoft.com/office/drawing/2014/main" val="1314524449"/>
                    </a:ext>
                  </a:extLst>
                </a:gridCol>
                <a:gridCol w="5208608">
                  <a:extLst>
                    <a:ext uri="{9D8B030D-6E8A-4147-A177-3AD203B41FA5}">
                      <a16:colId xmlns:a16="http://schemas.microsoft.com/office/drawing/2014/main" val="1772798423"/>
                    </a:ext>
                  </a:extLst>
                </a:gridCol>
              </a:tblGrid>
              <a:tr h="461665">
                <a:tc>
                  <a:txBody>
                    <a:bodyPr/>
                    <a:lstStyle/>
                    <a:p>
                      <a:r>
                        <a:rPr lang="en-US" b="1" dirty="0"/>
                        <a:t>1</a:t>
                      </a:r>
                    </a:p>
                  </a:txBody>
                  <a:tcPr/>
                </a:tc>
                <a:tc>
                  <a:txBody>
                    <a:bodyPr/>
                    <a:lstStyle/>
                    <a:p>
                      <a:r>
                        <a:rPr lang="en-IN" sz="1800" b="1" i="0" u="none" strike="noStrike" kern="1200" dirty="0" err="1">
                          <a:solidFill>
                            <a:schemeClr val="lt1"/>
                          </a:solidFill>
                          <a:effectLst/>
                          <a:latin typeface="+mn-lt"/>
                          <a:ea typeface="+mn-ea"/>
                          <a:cs typeface="+mn-cs"/>
                        </a:rPr>
                        <a:t>curl_setopt</a:t>
                      </a:r>
                      <a:r>
                        <a:rPr lang="en-IN" sz="1800" b="1" i="0" u="none" strike="noStrike" kern="1200" dirty="0">
                          <a:solidFill>
                            <a:schemeClr val="lt1"/>
                          </a:solidFill>
                          <a:effectLst/>
                          <a:latin typeface="+mn-lt"/>
                          <a:ea typeface="+mn-ea"/>
                          <a:cs typeface="+mn-cs"/>
                        </a:rPr>
                        <a:t>($handle, CURLOPT_URL, $</a:t>
                      </a:r>
                      <a:r>
                        <a:rPr lang="en-IN" sz="1800" b="1" i="0" u="none" strike="noStrike" kern="1200" dirty="0" err="1">
                          <a:solidFill>
                            <a:schemeClr val="lt1"/>
                          </a:solidFill>
                          <a:effectLst/>
                          <a:latin typeface="+mn-lt"/>
                          <a:ea typeface="+mn-ea"/>
                          <a:cs typeface="+mn-cs"/>
                        </a:rPr>
                        <a:t>url</a:t>
                      </a:r>
                      <a:r>
                        <a:rPr lang="en-IN" sz="1800" b="1" i="0" u="none" strike="noStrike" kern="1200" dirty="0">
                          <a:solidFill>
                            <a:schemeClr val="lt1"/>
                          </a:solidFill>
                          <a:effectLst/>
                          <a:latin typeface="+mn-lt"/>
                          <a:ea typeface="+mn-ea"/>
                          <a:cs typeface="+mn-cs"/>
                        </a:rPr>
                        <a:t>);</a:t>
                      </a:r>
                      <a:endParaRPr lang="en-US" b="1" dirty="0"/>
                    </a:p>
                  </a:txBody>
                  <a:tcPr/>
                </a:tc>
                <a:extLst>
                  <a:ext uri="{0D108BD9-81ED-4DB2-BD59-A6C34878D82A}">
                    <a16:rowId xmlns:a16="http://schemas.microsoft.com/office/drawing/2014/main" val="1831879197"/>
                  </a:ext>
                </a:extLst>
              </a:tr>
            </a:tbl>
          </a:graphicData>
        </a:graphic>
      </p:graphicFrame>
      <p:graphicFrame>
        <p:nvGraphicFramePr>
          <p:cNvPr id="8" name="Table 2">
            <a:extLst>
              <a:ext uri="{FF2B5EF4-FFF2-40B4-BE49-F238E27FC236}">
                <a16:creationId xmlns:a16="http://schemas.microsoft.com/office/drawing/2014/main" id="{0D662524-3070-944D-B9A4-D0B2F2CFDF26}"/>
              </a:ext>
            </a:extLst>
          </p:cNvPr>
          <p:cNvGraphicFramePr>
            <a:graphicFrameLocks noGrp="1"/>
          </p:cNvGraphicFramePr>
          <p:nvPr>
            <p:extLst>
              <p:ext uri="{D42A27DB-BD31-4B8C-83A1-F6EECF244321}">
                <p14:modId xmlns:p14="http://schemas.microsoft.com/office/powerpoint/2010/main" val="1899070672"/>
              </p:ext>
            </p:extLst>
          </p:nvPr>
        </p:nvGraphicFramePr>
        <p:xfrm>
          <a:off x="3603008" y="3873875"/>
          <a:ext cx="5675396" cy="461665"/>
        </p:xfrm>
        <a:graphic>
          <a:graphicData uri="http://schemas.openxmlformats.org/drawingml/2006/table">
            <a:tbl>
              <a:tblPr firstRow="1" bandRow="1">
                <a:tableStyleId>{5C22544A-7EE6-4342-B048-85BDC9FD1C3A}</a:tableStyleId>
              </a:tblPr>
              <a:tblGrid>
                <a:gridCol w="466788">
                  <a:extLst>
                    <a:ext uri="{9D8B030D-6E8A-4147-A177-3AD203B41FA5}">
                      <a16:colId xmlns:a16="http://schemas.microsoft.com/office/drawing/2014/main" val="1314524449"/>
                    </a:ext>
                  </a:extLst>
                </a:gridCol>
                <a:gridCol w="5208608">
                  <a:extLst>
                    <a:ext uri="{9D8B030D-6E8A-4147-A177-3AD203B41FA5}">
                      <a16:colId xmlns:a16="http://schemas.microsoft.com/office/drawing/2014/main" val="1772798423"/>
                    </a:ext>
                  </a:extLst>
                </a:gridCol>
              </a:tblGrid>
              <a:tr h="461665">
                <a:tc>
                  <a:txBody>
                    <a:bodyPr/>
                    <a:lstStyle/>
                    <a:p>
                      <a:r>
                        <a:rPr lang="en-US" b="1" dirty="0"/>
                        <a:t>1</a:t>
                      </a:r>
                    </a:p>
                  </a:txBody>
                  <a:tcPr/>
                </a:tc>
                <a:tc>
                  <a:txBody>
                    <a:bodyPr/>
                    <a:lstStyle/>
                    <a:p>
                      <a:r>
                        <a:rPr lang="en-IN" b="1" dirty="0"/>
                        <a:t>$data = </a:t>
                      </a:r>
                      <a:r>
                        <a:rPr lang="en-IN" b="1" dirty="0" err="1"/>
                        <a:t>curl_exec</a:t>
                      </a:r>
                      <a:r>
                        <a:rPr lang="en-IN" b="1" dirty="0"/>
                        <a:t>($handle);</a:t>
                      </a:r>
                      <a:endParaRPr lang="en-US" b="1" dirty="0"/>
                    </a:p>
                  </a:txBody>
                  <a:tcPr/>
                </a:tc>
                <a:extLst>
                  <a:ext uri="{0D108BD9-81ED-4DB2-BD59-A6C34878D82A}">
                    <a16:rowId xmlns:a16="http://schemas.microsoft.com/office/drawing/2014/main" val="1831879197"/>
                  </a:ext>
                </a:extLst>
              </a:tr>
            </a:tbl>
          </a:graphicData>
        </a:graphic>
      </p:graphicFrame>
      <p:graphicFrame>
        <p:nvGraphicFramePr>
          <p:cNvPr id="9" name="Table 2">
            <a:extLst>
              <a:ext uri="{FF2B5EF4-FFF2-40B4-BE49-F238E27FC236}">
                <a16:creationId xmlns:a16="http://schemas.microsoft.com/office/drawing/2014/main" id="{8ADA588F-1A57-6B44-896D-253F722145BC}"/>
              </a:ext>
            </a:extLst>
          </p:cNvPr>
          <p:cNvGraphicFramePr>
            <a:graphicFrameLocks noGrp="1"/>
          </p:cNvGraphicFramePr>
          <p:nvPr>
            <p:extLst>
              <p:ext uri="{D42A27DB-BD31-4B8C-83A1-F6EECF244321}">
                <p14:modId xmlns:p14="http://schemas.microsoft.com/office/powerpoint/2010/main" val="2576231469"/>
              </p:ext>
            </p:extLst>
          </p:nvPr>
        </p:nvGraphicFramePr>
        <p:xfrm>
          <a:off x="3603008" y="5234132"/>
          <a:ext cx="5675396" cy="461665"/>
        </p:xfrm>
        <a:graphic>
          <a:graphicData uri="http://schemas.openxmlformats.org/drawingml/2006/table">
            <a:tbl>
              <a:tblPr firstRow="1" bandRow="1">
                <a:tableStyleId>{5C22544A-7EE6-4342-B048-85BDC9FD1C3A}</a:tableStyleId>
              </a:tblPr>
              <a:tblGrid>
                <a:gridCol w="466788">
                  <a:extLst>
                    <a:ext uri="{9D8B030D-6E8A-4147-A177-3AD203B41FA5}">
                      <a16:colId xmlns:a16="http://schemas.microsoft.com/office/drawing/2014/main" val="1314524449"/>
                    </a:ext>
                  </a:extLst>
                </a:gridCol>
                <a:gridCol w="5208608">
                  <a:extLst>
                    <a:ext uri="{9D8B030D-6E8A-4147-A177-3AD203B41FA5}">
                      <a16:colId xmlns:a16="http://schemas.microsoft.com/office/drawing/2014/main" val="1772798423"/>
                    </a:ext>
                  </a:extLst>
                </a:gridCol>
              </a:tblGrid>
              <a:tr h="461665">
                <a:tc>
                  <a:txBody>
                    <a:bodyPr/>
                    <a:lstStyle/>
                    <a:p>
                      <a:r>
                        <a:rPr lang="en-US" b="1" dirty="0"/>
                        <a:t>1</a:t>
                      </a:r>
                    </a:p>
                  </a:txBody>
                  <a:tcPr/>
                </a:tc>
                <a:tc>
                  <a:txBody>
                    <a:bodyPr/>
                    <a:lstStyle/>
                    <a:p>
                      <a:r>
                        <a:rPr lang="en-IN" sz="1800" b="1" i="0" u="none" strike="noStrike" kern="1200" dirty="0" err="1">
                          <a:solidFill>
                            <a:schemeClr val="lt1"/>
                          </a:solidFill>
                          <a:effectLst/>
                          <a:latin typeface="+mn-lt"/>
                          <a:ea typeface="+mn-ea"/>
                          <a:cs typeface="+mn-cs"/>
                        </a:rPr>
                        <a:t>curl_close</a:t>
                      </a:r>
                      <a:r>
                        <a:rPr lang="en-IN" sz="1800" b="1" i="0" u="none" strike="noStrike" kern="1200" dirty="0">
                          <a:solidFill>
                            <a:schemeClr val="lt1"/>
                          </a:solidFill>
                          <a:effectLst/>
                          <a:latin typeface="+mn-lt"/>
                          <a:ea typeface="+mn-ea"/>
                          <a:cs typeface="+mn-cs"/>
                        </a:rPr>
                        <a:t>($handle);</a:t>
                      </a:r>
                      <a:endParaRPr lang="en-US" b="1" dirty="0"/>
                    </a:p>
                  </a:txBody>
                  <a:tcPr/>
                </a:tc>
                <a:extLst>
                  <a:ext uri="{0D108BD9-81ED-4DB2-BD59-A6C34878D82A}">
                    <a16:rowId xmlns:a16="http://schemas.microsoft.com/office/drawing/2014/main" val="1831879197"/>
                  </a:ext>
                </a:extLst>
              </a:tr>
            </a:tbl>
          </a:graphicData>
        </a:graphic>
      </p:graphicFrame>
      <p:sp>
        <p:nvSpPr>
          <p:cNvPr id="3" name="Rectangle 2">
            <a:extLst>
              <a:ext uri="{FF2B5EF4-FFF2-40B4-BE49-F238E27FC236}">
                <a16:creationId xmlns:a16="http://schemas.microsoft.com/office/drawing/2014/main" id="{09F7911B-E394-E14D-9C38-3A9DA94155F8}"/>
              </a:ext>
            </a:extLst>
          </p:cNvPr>
          <p:cNvSpPr/>
          <p:nvPr/>
        </p:nvSpPr>
        <p:spPr>
          <a:xfrm>
            <a:off x="9401233" y="1393035"/>
            <a:ext cx="2087935" cy="3416320"/>
          </a:xfrm>
          <a:prstGeom prst="rect">
            <a:avLst/>
          </a:prstGeom>
        </p:spPr>
        <p:txBody>
          <a:bodyPr wrap="square">
            <a:spAutoFit/>
          </a:bodyPr>
          <a:lstStyle/>
          <a:p>
            <a:pPr>
              <a:buFont typeface="+mj-lt"/>
              <a:buAutoNum type="arabicPeriod"/>
            </a:pPr>
            <a:r>
              <a:rPr lang="en-IN" dirty="0">
                <a:solidFill>
                  <a:srgbClr val="333333"/>
                </a:solidFill>
              </a:rPr>
              <a:t>Initialize a curl session</a:t>
            </a:r>
          </a:p>
          <a:p>
            <a:pPr>
              <a:buFont typeface="+mj-lt"/>
              <a:buAutoNum type="arabicPeriod"/>
            </a:pPr>
            <a:endParaRPr lang="en-IN" dirty="0">
              <a:solidFill>
                <a:srgbClr val="333333"/>
              </a:solidFill>
            </a:endParaRPr>
          </a:p>
          <a:p>
            <a:pPr>
              <a:buFont typeface="+mj-lt"/>
              <a:buAutoNum type="arabicPeriod"/>
            </a:pPr>
            <a:r>
              <a:rPr lang="en-IN" dirty="0">
                <a:solidFill>
                  <a:srgbClr val="333333"/>
                </a:solidFill>
              </a:rPr>
              <a:t>Set various options for the session</a:t>
            </a:r>
          </a:p>
          <a:p>
            <a:pPr>
              <a:buFont typeface="+mj-lt"/>
              <a:buAutoNum type="arabicPeriod"/>
            </a:pPr>
            <a:endParaRPr lang="en-IN" dirty="0">
              <a:solidFill>
                <a:srgbClr val="333333"/>
              </a:solidFill>
            </a:endParaRPr>
          </a:p>
          <a:p>
            <a:pPr>
              <a:buFont typeface="+mj-lt"/>
              <a:buAutoNum type="arabicPeriod"/>
            </a:pPr>
            <a:r>
              <a:rPr lang="en-IN" dirty="0">
                <a:solidFill>
                  <a:srgbClr val="333333"/>
                </a:solidFill>
              </a:rPr>
              <a:t>Execute and fetch/send data from/to server</a:t>
            </a:r>
          </a:p>
          <a:p>
            <a:pPr>
              <a:buFont typeface="+mj-lt"/>
              <a:buAutoNum type="arabicPeriod"/>
            </a:pPr>
            <a:endParaRPr lang="en-IN" dirty="0">
              <a:solidFill>
                <a:srgbClr val="333333"/>
              </a:solidFill>
            </a:endParaRPr>
          </a:p>
          <a:p>
            <a:pPr>
              <a:buFont typeface="+mj-lt"/>
              <a:buAutoNum type="arabicPeriod"/>
            </a:pPr>
            <a:r>
              <a:rPr lang="en-IN" dirty="0">
                <a:solidFill>
                  <a:srgbClr val="333333"/>
                </a:solidFill>
              </a:rPr>
              <a:t>Close the session</a:t>
            </a:r>
            <a:endParaRPr lang="en-IN" b="0" i="0" u="none" strike="noStrike" dirty="0">
              <a:solidFill>
                <a:srgbClr val="333333"/>
              </a:solidFill>
              <a:effectLst/>
            </a:endParaRPr>
          </a:p>
        </p:txBody>
      </p:sp>
    </p:spTree>
    <p:extLst>
      <p:ext uri="{BB962C8B-B14F-4D97-AF65-F5344CB8AC3E}">
        <p14:creationId xmlns:p14="http://schemas.microsoft.com/office/powerpoint/2010/main" val="1624182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sz="4400" b="1" dirty="0" err="1"/>
              <a:t>cURL</a:t>
            </a:r>
            <a:r>
              <a:rPr lang="en-IN" sz="4400" b="1" dirty="0"/>
              <a:t> Functions:</a:t>
            </a:r>
            <a:endParaRPr lang="gu-IN" sz="4400" dirty="0"/>
          </a:p>
        </p:txBody>
      </p:sp>
      <p:sp>
        <p:nvSpPr>
          <p:cNvPr id="7" name="TextBox 6"/>
          <p:cNvSpPr txBox="1"/>
          <p:nvPr/>
        </p:nvSpPr>
        <p:spPr>
          <a:xfrm>
            <a:off x="3569148" y="469773"/>
            <a:ext cx="8190730" cy="5909310"/>
          </a:xfrm>
          <a:prstGeom prst="rect">
            <a:avLst/>
          </a:prstGeom>
          <a:noFill/>
        </p:spPr>
        <p:txBody>
          <a:bodyPr wrap="square" rtlCol="0">
            <a:spAutoFit/>
          </a:bodyPr>
          <a:lstStyle/>
          <a:p>
            <a:pPr marL="285750" indent="-285750" fontAlgn="base">
              <a:buFont typeface="Arial" panose="020B0604020202020204" pitchFamily="34" charset="0"/>
              <a:buChar char="•"/>
            </a:pPr>
            <a:r>
              <a:rPr lang="en-IN" b="1" dirty="0"/>
              <a:t>Some basic </a:t>
            </a:r>
            <a:r>
              <a:rPr lang="en-IN" b="1" dirty="0" err="1"/>
              <a:t>cURL</a:t>
            </a:r>
            <a:r>
              <a:rPr lang="en-IN" b="1" dirty="0"/>
              <a:t> functions:</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dirty="0"/>
              <a:t>The </a:t>
            </a:r>
            <a:r>
              <a:rPr lang="en-IN" i="1" dirty="0" err="1"/>
              <a:t>curl_init</a:t>
            </a:r>
            <a:r>
              <a:rPr lang="en-IN" i="1" dirty="0"/>
              <a:t>()</a:t>
            </a:r>
            <a:r>
              <a:rPr lang="en-IN" dirty="0"/>
              <a:t> function will initialize a new session and return a </a:t>
            </a:r>
            <a:r>
              <a:rPr lang="en-IN" dirty="0" err="1"/>
              <a:t>cURL</a:t>
            </a:r>
            <a:r>
              <a:rPr lang="en-IN" dirty="0"/>
              <a:t> handle.</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curl_exec</a:t>
            </a:r>
            <a:r>
              <a:rPr lang="en-IN" i="1" dirty="0"/>
              <a:t>($</a:t>
            </a:r>
            <a:r>
              <a:rPr lang="en-IN" i="1" dirty="0" err="1"/>
              <a:t>ch</a:t>
            </a:r>
            <a:r>
              <a:rPr lang="en-IN" i="1" dirty="0"/>
              <a:t>)</a:t>
            </a:r>
            <a:r>
              <a:rPr lang="en-IN" dirty="0"/>
              <a:t> function should be called after initialize a </a:t>
            </a:r>
            <a:r>
              <a:rPr lang="en-IN" dirty="0" err="1"/>
              <a:t>cURL</a:t>
            </a:r>
            <a:r>
              <a:rPr lang="en-IN" dirty="0"/>
              <a:t> session and all the options for the session are set. Its purpose is simply to execute the predefined CURL session (given by </a:t>
            </a:r>
            <a:r>
              <a:rPr lang="en-IN" dirty="0" err="1"/>
              <a:t>ch</a:t>
            </a:r>
            <a:r>
              <a:rPr lang="en-IN" dirty="0"/>
              <a:t>).</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curl_setopt</a:t>
            </a:r>
            <a:r>
              <a:rPr lang="en-IN" i="1" dirty="0"/>
              <a:t>($</a:t>
            </a:r>
            <a:r>
              <a:rPr lang="en-IN" i="1" dirty="0" err="1"/>
              <a:t>ch</a:t>
            </a:r>
            <a:r>
              <a:rPr lang="en-IN" i="1" dirty="0"/>
              <a:t>, option, value)</a:t>
            </a:r>
            <a:r>
              <a:rPr lang="en-IN" dirty="0"/>
              <a:t> set an option for a </a:t>
            </a:r>
            <a:r>
              <a:rPr lang="en-IN" dirty="0" err="1"/>
              <a:t>cURL</a:t>
            </a:r>
            <a:r>
              <a:rPr lang="en-IN" dirty="0"/>
              <a:t> session identified by the </a:t>
            </a:r>
            <a:r>
              <a:rPr lang="en-IN" dirty="0" err="1"/>
              <a:t>ch</a:t>
            </a:r>
            <a:r>
              <a:rPr lang="en-IN" dirty="0"/>
              <a:t> parameter. Option specifies which option is to set, and value specifies the value for the given option.</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curl_setopt</a:t>
            </a:r>
            <a:r>
              <a:rPr lang="en-IN" i="1" dirty="0"/>
              <a:t>($</a:t>
            </a:r>
            <a:r>
              <a:rPr lang="en-IN" i="1" dirty="0" err="1"/>
              <a:t>ch</a:t>
            </a:r>
            <a:r>
              <a:rPr lang="en-IN" i="1" dirty="0"/>
              <a:t>, CURLOPT_RETURNTRANSFER, 1)</a:t>
            </a:r>
            <a:r>
              <a:rPr lang="en-IN" dirty="0"/>
              <a:t> return page contents. If set 0 then no output will be returned.</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curl_setopt</a:t>
            </a:r>
            <a:r>
              <a:rPr lang="en-IN" i="1" dirty="0"/>
              <a:t>($</a:t>
            </a:r>
            <a:r>
              <a:rPr lang="en-IN" i="1" dirty="0" err="1"/>
              <a:t>ch</a:t>
            </a:r>
            <a:r>
              <a:rPr lang="en-IN" i="1" dirty="0"/>
              <a:t>, CURLOPT_URL, $</a:t>
            </a:r>
            <a:r>
              <a:rPr lang="en-IN" i="1" dirty="0" err="1"/>
              <a:t>url</a:t>
            </a:r>
            <a:r>
              <a:rPr lang="en-IN" i="1" dirty="0"/>
              <a:t>)</a:t>
            </a:r>
            <a:r>
              <a:rPr lang="en-IN" dirty="0"/>
              <a:t> pass URL as a parameter. This is your target server website address. This is the URL you want to get from the internet. </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curl_exec</a:t>
            </a:r>
            <a:r>
              <a:rPr lang="en-IN" i="1" dirty="0"/>
              <a:t>($</a:t>
            </a:r>
            <a:r>
              <a:rPr lang="en-IN" i="1" dirty="0" err="1"/>
              <a:t>ch</a:t>
            </a:r>
            <a:r>
              <a:rPr lang="en-IN" i="1" dirty="0"/>
              <a:t>)</a:t>
            </a:r>
            <a:r>
              <a:rPr lang="en-IN" dirty="0"/>
              <a:t> grab URL and pass it to the variable for showing output.</a:t>
            </a:r>
          </a:p>
          <a:p>
            <a:pPr marL="285750" indent="-285750" fontAlgn="base">
              <a:buFont typeface="Arial" panose="020B0604020202020204" pitchFamily="34" charset="0"/>
              <a:buChar char="•"/>
            </a:pPr>
            <a:endParaRPr lang="en-IN" dirty="0"/>
          </a:p>
          <a:p>
            <a:pPr marL="285750" indent="-285750" fontAlgn="base">
              <a:buFont typeface="Arial" panose="020B0604020202020204" pitchFamily="34" charset="0"/>
              <a:buChar char="•"/>
            </a:pPr>
            <a:r>
              <a:rPr lang="en-IN" i="1" dirty="0" err="1"/>
              <a:t>curl_close</a:t>
            </a:r>
            <a:r>
              <a:rPr lang="en-IN" i="1" dirty="0"/>
              <a:t>($</a:t>
            </a:r>
            <a:r>
              <a:rPr lang="en-IN" i="1" dirty="0" err="1"/>
              <a:t>ch</a:t>
            </a:r>
            <a:r>
              <a:rPr lang="en-IN" i="1" dirty="0"/>
              <a:t>)</a:t>
            </a:r>
            <a:r>
              <a:rPr lang="en-IN" dirty="0"/>
              <a:t> close curl resource, and free up system resources.</a:t>
            </a:r>
          </a:p>
        </p:txBody>
      </p:sp>
    </p:spTree>
    <p:extLst>
      <p:ext uri="{BB962C8B-B14F-4D97-AF65-F5344CB8AC3E}">
        <p14:creationId xmlns:p14="http://schemas.microsoft.com/office/powerpoint/2010/main" val="874880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dirty="0"/>
              <a:t># 1. How to download the contents of a remote website to a local file?</a:t>
            </a:r>
            <a:endParaRPr lang="gu-IN" sz="4400" dirty="0"/>
          </a:p>
        </p:txBody>
      </p:sp>
      <p:sp>
        <p:nvSpPr>
          <p:cNvPr id="4" name="Rounded Rectangle 3">
            <a:extLst>
              <a:ext uri="{FF2B5EF4-FFF2-40B4-BE49-F238E27FC236}">
                <a16:creationId xmlns:a16="http://schemas.microsoft.com/office/drawing/2014/main" id="{DC133B15-4087-7848-B8BB-C25C5CCB2E48}"/>
              </a:ext>
            </a:extLst>
          </p:cNvPr>
          <p:cNvSpPr/>
          <p:nvPr/>
        </p:nvSpPr>
        <p:spPr>
          <a:xfrm>
            <a:off x="3391381" y="0"/>
            <a:ext cx="8472669" cy="6858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IN" sz="2400" dirty="0">
                <a:solidFill>
                  <a:srgbClr val="F95B3C"/>
                </a:solidFill>
              </a:rPr>
              <a:t>&lt;?php</a:t>
            </a:r>
            <a:r>
              <a:rPr lang="en-IN" sz="2400" dirty="0">
                <a:solidFill>
                  <a:srgbClr val="000000"/>
                </a:solidFill>
              </a:rPr>
              <a:t> $handle = </a:t>
            </a:r>
            <a:r>
              <a:rPr lang="en-IN" sz="2400" dirty="0" err="1">
                <a:solidFill>
                  <a:srgbClr val="000000"/>
                </a:solidFill>
              </a:rPr>
              <a:t>curl_init</a:t>
            </a:r>
            <a:r>
              <a:rPr lang="en-IN" sz="2400" dirty="0">
                <a:solidFill>
                  <a:srgbClr val="000000"/>
                </a:solidFill>
              </a:rPr>
              <a:t>();   </a:t>
            </a:r>
          </a:p>
          <a:p>
            <a:endParaRPr lang="en-IN" sz="2400" dirty="0">
              <a:solidFill>
                <a:srgbClr val="000000"/>
              </a:solidFill>
            </a:endParaRPr>
          </a:p>
          <a:p>
            <a:r>
              <a:rPr lang="en-IN" sz="2400" dirty="0">
                <a:solidFill>
                  <a:srgbClr val="000000"/>
                </a:solidFill>
              </a:rPr>
              <a:t>$</a:t>
            </a:r>
            <a:r>
              <a:rPr lang="en-IN" sz="2400" dirty="0" err="1">
                <a:solidFill>
                  <a:srgbClr val="000000"/>
                </a:solidFill>
              </a:rPr>
              <a:t>url</a:t>
            </a:r>
            <a:r>
              <a:rPr lang="en-IN" sz="2400" dirty="0">
                <a:solidFill>
                  <a:srgbClr val="000000"/>
                </a:solidFill>
              </a:rPr>
              <a:t> = </a:t>
            </a:r>
            <a:r>
              <a:rPr lang="en-IN" sz="2400" dirty="0">
                <a:solidFill>
                  <a:srgbClr val="F95B3C"/>
                </a:solidFill>
              </a:rPr>
              <a:t>"</a:t>
            </a:r>
            <a:r>
              <a:rPr lang="en-IN" sz="2400" dirty="0">
                <a:solidFill>
                  <a:srgbClr val="FF0000"/>
                </a:solidFill>
                <a:hlinkClick r:id="rId2">
                  <a:extLst>
                    <a:ext uri="{A12FA001-AC4F-418D-AE19-62706E023703}">
                      <ahyp:hlinkClr xmlns:ahyp="http://schemas.microsoft.com/office/drawing/2018/hyperlinkcolor" val="tx"/>
                    </a:ext>
                  </a:extLst>
                </a:hlinkClick>
              </a:rPr>
              <a:t>https://www.ladygaga.com</a:t>
            </a:r>
            <a:r>
              <a:rPr lang="en-IN" sz="2400" dirty="0">
                <a:solidFill>
                  <a:srgbClr val="F95B3C"/>
                </a:solidFill>
              </a:rPr>
              <a:t>"</a:t>
            </a:r>
            <a:r>
              <a:rPr lang="en-IN" sz="2400" dirty="0">
                <a:solidFill>
                  <a:srgbClr val="000000"/>
                </a:solidFill>
              </a:rPr>
              <a:t>;   </a:t>
            </a:r>
            <a:r>
              <a:rPr lang="en-IN" sz="2400" dirty="0">
                <a:solidFill>
                  <a:srgbClr val="008E00"/>
                </a:solidFill>
              </a:rPr>
              <a:t>// Set the </a:t>
            </a:r>
            <a:r>
              <a:rPr lang="en-IN" sz="2400" dirty="0" err="1">
                <a:solidFill>
                  <a:srgbClr val="008E00"/>
                </a:solidFill>
              </a:rPr>
              <a:t>url</a:t>
            </a:r>
            <a:r>
              <a:rPr lang="en-IN" sz="2400" dirty="0">
                <a:solidFill>
                  <a:srgbClr val="000000"/>
                </a:solidFill>
              </a:rPr>
              <a:t> </a:t>
            </a:r>
          </a:p>
          <a:p>
            <a:endParaRPr lang="en-IN" sz="2400" b="1" dirty="0">
              <a:solidFill>
                <a:srgbClr val="000000"/>
              </a:solidFill>
            </a:endParaRPr>
          </a:p>
          <a:p>
            <a:r>
              <a:rPr lang="en-IN" sz="2400" b="1" dirty="0" err="1">
                <a:solidFill>
                  <a:srgbClr val="000000"/>
                </a:solidFill>
              </a:rPr>
              <a:t>curl_setopt</a:t>
            </a:r>
            <a:r>
              <a:rPr lang="en-IN" sz="2400" dirty="0">
                <a:solidFill>
                  <a:srgbClr val="000000"/>
                </a:solidFill>
              </a:rPr>
              <a:t>($handle, </a:t>
            </a:r>
            <a:r>
              <a:rPr lang="en-IN" sz="2400" b="1" dirty="0">
                <a:solidFill>
                  <a:srgbClr val="000000"/>
                </a:solidFill>
              </a:rPr>
              <a:t>CURLOPT_URL</a:t>
            </a:r>
            <a:r>
              <a:rPr lang="en-IN" sz="2400" dirty="0">
                <a:solidFill>
                  <a:srgbClr val="000000"/>
                </a:solidFill>
              </a:rPr>
              <a:t>, $</a:t>
            </a:r>
            <a:r>
              <a:rPr lang="en-IN" sz="2400" dirty="0" err="1">
                <a:solidFill>
                  <a:srgbClr val="000000"/>
                </a:solidFill>
              </a:rPr>
              <a:t>url</a:t>
            </a:r>
            <a:r>
              <a:rPr lang="en-IN" sz="2400" dirty="0">
                <a:solidFill>
                  <a:srgbClr val="000000"/>
                </a:solidFill>
              </a:rPr>
              <a:t>); </a:t>
            </a:r>
            <a:r>
              <a:rPr lang="en-IN" sz="2400" dirty="0">
                <a:solidFill>
                  <a:srgbClr val="008E00"/>
                </a:solidFill>
              </a:rPr>
              <a:t>// Set the result output to be a string.</a:t>
            </a:r>
            <a:r>
              <a:rPr lang="en-IN" sz="2400" dirty="0">
                <a:solidFill>
                  <a:srgbClr val="000000"/>
                </a:solidFill>
              </a:rPr>
              <a:t> </a:t>
            </a:r>
          </a:p>
          <a:p>
            <a:endParaRPr lang="en-IN" sz="2400" b="1" dirty="0">
              <a:solidFill>
                <a:srgbClr val="000000"/>
              </a:solidFill>
            </a:endParaRPr>
          </a:p>
          <a:p>
            <a:r>
              <a:rPr lang="en-IN" sz="2400" b="1" dirty="0" err="1">
                <a:solidFill>
                  <a:srgbClr val="000000"/>
                </a:solidFill>
              </a:rPr>
              <a:t>curl_setopt</a:t>
            </a:r>
            <a:r>
              <a:rPr lang="en-IN" sz="2400" dirty="0">
                <a:solidFill>
                  <a:srgbClr val="000000"/>
                </a:solidFill>
              </a:rPr>
              <a:t>($handle, </a:t>
            </a:r>
            <a:r>
              <a:rPr lang="en-IN" sz="2400" b="1" dirty="0">
                <a:solidFill>
                  <a:srgbClr val="000000"/>
                </a:solidFill>
              </a:rPr>
              <a:t>CURLOPT_RETURNTRANSFER</a:t>
            </a:r>
            <a:r>
              <a:rPr lang="en-IN" sz="2400" dirty="0">
                <a:solidFill>
                  <a:srgbClr val="000000"/>
                </a:solidFill>
              </a:rPr>
              <a:t>, true);   </a:t>
            </a:r>
          </a:p>
          <a:p>
            <a:endParaRPr lang="en-IN" sz="2400" dirty="0">
              <a:solidFill>
                <a:srgbClr val="000000"/>
              </a:solidFill>
            </a:endParaRPr>
          </a:p>
          <a:p>
            <a:r>
              <a:rPr lang="en-IN" sz="2400" dirty="0">
                <a:solidFill>
                  <a:srgbClr val="000000"/>
                </a:solidFill>
              </a:rPr>
              <a:t>$output =</a:t>
            </a:r>
            <a:r>
              <a:rPr lang="en-IN" sz="2400" dirty="0" err="1">
                <a:solidFill>
                  <a:srgbClr val="000000"/>
                </a:solidFill>
              </a:rPr>
              <a:t>curl_exec</a:t>
            </a:r>
            <a:r>
              <a:rPr lang="en-IN" sz="2400" dirty="0">
                <a:solidFill>
                  <a:srgbClr val="000000"/>
                </a:solidFill>
              </a:rPr>
              <a:t>($handle);   </a:t>
            </a:r>
            <a:r>
              <a:rPr lang="en-IN" sz="2400" dirty="0" err="1">
                <a:solidFill>
                  <a:srgbClr val="000000"/>
                </a:solidFill>
              </a:rPr>
              <a:t>curl_close</a:t>
            </a:r>
            <a:r>
              <a:rPr lang="en-IN" sz="2400" dirty="0">
                <a:solidFill>
                  <a:srgbClr val="000000"/>
                </a:solidFill>
              </a:rPr>
              <a:t>($handle);   </a:t>
            </a:r>
          </a:p>
          <a:p>
            <a:endParaRPr lang="en-IN" sz="2400" dirty="0">
              <a:solidFill>
                <a:srgbClr val="000000"/>
              </a:solidFill>
            </a:endParaRPr>
          </a:p>
          <a:p>
            <a:r>
              <a:rPr lang="en-IN" sz="2400" dirty="0">
                <a:solidFill>
                  <a:srgbClr val="000000"/>
                </a:solidFill>
              </a:rPr>
              <a:t>echo $output;</a:t>
            </a:r>
            <a:endParaRPr lang="en-US" sz="2400" dirty="0"/>
          </a:p>
        </p:txBody>
      </p:sp>
    </p:spTree>
    <p:extLst>
      <p:ext uri="{BB962C8B-B14F-4D97-AF65-F5344CB8AC3E}">
        <p14:creationId xmlns:p14="http://schemas.microsoft.com/office/powerpoint/2010/main" val="30714986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US" sz="4400" dirty="0"/>
              <a:t>Example: 1- Continue:</a:t>
            </a:r>
            <a:endParaRPr lang="gu-IN" sz="4400" dirty="0"/>
          </a:p>
        </p:txBody>
      </p:sp>
      <p:sp>
        <p:nvSpPr>
          <p:cNvPr id="2" name="Rectangle 1">
            <a:extLst>
              <a:ext uri="{FF2B5EF4-FFF2-40B4-BE49-F238E27FC236}">
                <a16:creationId xmlns:a16="http://schemas.microsoft.com/office/drawing/2014/main" id="{C639797B-8E64-F54C-8BBC-839C00644117}"/>
              </a:ext>
            </a:extLst>
          </p:cNvPr>
          <p:cNvSpPr/>
          <p:nvPr/>
        </p:nvSpPr>
        <p:spPr>
          <a:xfrm>
            <a:off x="3616656" y="885875"/>
            <a:ext cx="8024884" cy="3785652"/>
          </a:xfrm>
          <a:prstGeom prst="rect">
            <a:avLst/>
          </a:prstGeom>
        </p:spPr>
        <p:txBody>
          <a:bodyPr wrap="square">
            <a:spAutoFit/>
          </a:bodyPr>
          <a:lstStyle/>
          <a:p>
            <a:pPr fontAlgn="base"/>
            <a:r>
              <a:rPr lang="en-IN" sz="3000" dirty="0">
                <a:solidFill>
                  <a:srgbClr val="333333"/>
                </a:solidFill>
              </a:rPr>
              <a:t>In order to download the contents of a remote web site, we need to define the following options:</a:t>
            </a:r>
          </a:p>
          <a:p>
            <a:pPr fontAlgn="base"/>
            <a:endParaRPr lang="en-IN" sz="3000" dirty="0">
              <a:solidFill>
                <a:srgbClr val="333333"/>
              </a:solidFill>
            </a:endParaRPr>
          </a:p>
          <a:p>
            <a:pPr marL="457200" indent="-457200" fontAlgn="base">
              <a:buFont typeface="Arial" panose="020B0604020202020204" pitchFamily="34" charset="0"/>
              <a:buChar char="•"/>
            </a:pPr>
            <a:r>
              <a:rPr lang="en-IN" sz="3000" dirty="0">
                <a:solidFill>
                  <a:srgbClr val="26478B"/>
                </a:solidFill>
              </a:rPr>
              <a:t>CURLOPT_URL</a:t>
            </a:r>
            <a:r>
              <a:rPr lang="en-IN" sz="3000" dirty="0">
                <a:solidFill>
                  <a:srgbClr val="333333"/>
                </a:solidFill>
              </a:rPr>
              <a:t>- Defines the remote URL.</a:t>
            </a:r>
          </a:p>
          <a:p>
            <a:pPr marL="457200" indent="-457200" fontAlgn="base">
              <a:buFont typeface="Arial" panose="020B0604020202020204" pitchFamily="34" charset="0"/>
              <a:buChar char="•"/>
            </a:pPr>
            <a:r>
              <a:rPr lang="en-IN" sz="3000" dirty="0">
                <a:solidFill>
                  <a:srgbClr val="26478B"/>
                </a:solidFill>
              </a:rPr>
              <a:t>CURLOPT_RETURNTRANSFER</a:t>
            </a:r>
            <a:r>
              <a:rPr lang="en-IN" sz="3000" dirty="0">
                <a:solidFill>
                  <a:srgbClr val="333333"/>
                </a:solidFill>
              </a:rPr>
              <a:t>- Enables the assignment of the data that we download from the remote site to a variable. In this example, we assign the data into the variable </a:t>
            </a:r>
            <a:r>
              <a:rPr lang="en-IN" sz="3000" dirty="0">
                <a:solidFill>
                  <a:srgbClr val="26478B"/>
                </a:solidFill>
              </a:rPr>
              <a:t>$output</a:t>
            </a:r>
            <a:r>
              <a:rPr lang="en-IN" sz="3000" dirty="0">
                <a:solidFill>
                  <a:srgbClr val="333333"/>
                </a:solidFill>
              </a:rPr>
              <a:t>.</a:t>
            </a:r>
          </a:p>
        </p:txBody>
      </p:sp>
    </p:spTree>
    <p:extLst>
      <p:ext uri="{BB962C8B-B14F-4D97-AF65-F5344CB8AC3E}">
        <p14:creationId xmlns:p14="http://schemas.microsoft.com/office/powerpoint/2010/main" val="41952146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US" sz="4400" dirty="0"/>
              <a:t>Example: 1- Continue:</a:t>
            </a:r>
            <a:endParaRPr lang="gu-IN" sz="4400" dirty="0"/>
          </a:p>
        </p:txBody>
      </p:sp>
      <p:sp>
        <p:nvSpPr>
          <p:cNvPr id="8" name="Rounded Rectangle 7"/>
          <p:cNvSpPr/>
          <p:nvPr/>
        </p:nvSpPr>
        <p:spPr>
          <a:xfrm>
            <a:off x="4039566" y="740780"/>
            <a:ext cx="7245750" cy="49259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just">
              <a:spcAft>
                <a:spcPts val="1200"/>
              </a:spcAft>
            </a:pPr>
            <a:r>
              <a:rPr lang="en-IN" sz="2400" dirty="0">
                <a:solidFill>
                  <a:schemeClr val="tx1"/>
                </a:solidFill>
              </a:rPr>
              <a:t>The options can be written more compactly using </a:t>
            </a:r>
            <a:r>
              <a:rPr lang="en-IN" sz="2400" dirty="0" err="1">
                <a:solidFill>
                  <a:schemeClr val="tx1"/>
                </a:solidFill>
              </a:rPr>
              <a:t>curl_setopt_array</a:t>
            </a:r>
            <a:r>
              <a:rPr lang="en-IN" sz="2400" dirty="0">
                <a:solidFill>
                  <a:schemeClr val="tx1"/>
                </a:solidFill>
              </a:rPr>
              <a:t>(), which is a </a:t>
            </a:r>
            <a:r>
              <a:rPr lang="en-IN" sz="2400" dirty="0" err="1">
                <a:solidFill>
                  <a:schemeClr val="tx1"/>
                </a:solidFill>
              </a:rPr>
              <a:t>cURL</a:t>
            </a:r>
            <a:r>
              <a:rPr lang="en-IN" sz="2400" dirty="0">
                <a:solidFill>
                  <a:schemeClr val="tx1"/>
                </a:solidFill>
              </a:rPr>
              <a:t> function that convenes the options into an array.</a:t>
            </a:r>
          </a:p>
          <a:p>
            <a:pPr algn="just">
              <a:spcAft>
                <a:spcPts val="1200"/>
              </a:spcAft>
            </a:pPr>
            <a:endParaRPr lang="en-IN" sz="3600" dirty="0">
              <a:solidFill>
                <a:schemeClr val="tx1"/>
              </a:solidFill>
            </a:endParaRPr>
          </a:p>
          <a:p>
            <a:pPr algn="just">
              <a:spcAft>
                <a:spcPts val="1200"/>
              </a:spcAft>
            </a:pPr>
            <a:r>
              <a:rPr lang="en-IN" sz="2400" b="1" dirty="0" err="1">
                <a:solidFill>
                  <a:schemeClr val="tx1"/>
                </a:solidFill>
              </a:rPr>
              <a:t>curl_setopt_array</a:t>
            </a:r>
            <a:r>
              <a:rPr lang="en-IN" sz="2400" dirty="0">
                <a:solidFill>
                  <a:schemeClr val="tx1"/>
                </a:solidFill>
              </a:rPr>
              <a:t>($handle,</a:t>
            </a:r>
          </a:p>
          <a:p>
            <a:pPr algn="just">
              <a:spcAft>
                <a:spcPts val="1200"/>
              </a:spcAft>
            </a:pPr>
            <a:r>
              <a:rPr lang="en-IN" sz="2400" dirty="0">
                <a:solidFill>
                  <a:schemeClr val="tx1"/>
                </a:solidFill>
              </a:rPr>
              <a:t>array(      CURLOPT_URL =&gt; $</a:t>
            </a:r>
            <a:r>
              <a:rPr lang="en-IN" sz="2400" dirty="0" err="1">
                <a:solidFill>
                  <a:schemeClr val="tx1"/>
                </a:solidFill>
              </a:rPr>
              <a:t>url</a:t>
            </a:r>
            <a:r>
              <a:rPr lang="en-IN" sz="2400" dirty="0">
                <a:solidFill>
                  <a:schemeClr val="tx1"/>
                </a:solidFill>
              </a:rPr>
              <a:t>,      </a:t>
            </a:r>
          </a:p>
          <a:p>
            <a:pPr algn="just">
              <a:spcAft>
                <a:spcPts val="1200"/>
              </a:spcAft>
            </a:pPr>
            <a:r>
              <a:rPr lang="en-IN" sz="2400" dirty="0">
                <a:solidFill>
                  <a:schemeClr val="tx1"/>
                </a:solidFill>
              </a:rPr>
              <a:t>CURLOPT_RETURNTRANSFER =&gt; true   </a:t>
            </a:r>
          </a:p>
          <a:p>
            <a:pPr algn="just">
              <a:spcAft>
                <a:spcPts val="1200"/>
              </a:spcAft>
            </a:pPr>
            <a:r>
              <a:rPr lang="en-IN" sz="2400" dirty="0">
                <a:solidFill>
                  <a:schemeClr val="tx1"/>
                </a:solidFill>
              </a:rPr>
              <a:t>) </a:t>
            </a:r>
          </a:p>
          <a:p>
            <a:pPr algn="just">
              <a:spcAft>
                <a:spcPts val="1200"/>
              </a:spcAft>
            </a:pPr>
            <a:r>
              <a:rPr lang="en-IN" sz="2400" dirty="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1095579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fontAlgn="base"/>
            <a:r>
              <a:rPr lang="en-IN" dirty="0"/>
              <a:t># 2. How to download a file from a remote site using </a:t>
            </a:r>
            <a:r>
              <a:rPr lang="en-IN" dirty="0" err="1"/>
              <a:t>cURL</a:t>
            </a:r>
            <a:r>
              <a:rPr lang="en-IN" dirty="0"/>
              <a:t>?</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Rounded Rectangle 7">
            <a:extLst>
              <a:ext uri="{FF2B5EF4-FFF2-40B4-BE49-F238E27FC236}">
                <a16:creationId xmlns:a16="http://schemas.microsoft.com/office/drawing/2014/main" id="{3FFE7C48-4DFE-BE42-9182-4652A6700DE3}"/>
              </a:ext>
            </a:extLst>
          </p:cNvPr>
          <p:cNvSpPr/>
          <p:nvPr/>
        </p:nvSpPr>
        <p:spPr>
          <a:xfrm>
            <a:off x="3792781" y="266218"/>
            <a:ext cx="7700880" cy="632099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spcBef>
                <a:spcPts val="100"/>
              </a:spcBef>
              <a:spcAft>
                <a:spcPts val="100"/>
              </a:spcAft>
            </a:pPr>
            <a:r>
              <a:rPr lang="en-IN" dirty="0">
                <a:solidFill>
                  <a:schemeClr val="tx1"/>
                </a:solidFill>
              </a:rPr>
              <a:t>&lt;?php</a:t>
            </a:r>
          </a:p>
          <a:p>
            <a:pPr>
              <a:spcBef>
                <a:spcPts val="100"/>
              </a:spcBef>
              <a:spcAft>
                <a:spcPts val="100"/>
              </a:spcAft>
            </a:pPr>
            <a:r>
              <a:rPr lang="en-IN" dirty="0">
                <a:solidFill>
                  <a:schemeClr val="tx1"/>
                </a:solidFill>
              </a:rPr>
              <a:t>// The distant site </a:t>
            </a:r>
            <a:r>
              <a:rPr lang="en-IN" dirty="0" err="1">
                <a:solidFill>
                  <a:schemeClr val="tx1"/>
                </a:solidFill>
              </a:rPr>
              <a:t>url</a:t>
            </a:r>
            <a:r>
              <a:rPr lang="en-IN" dirty="0">
                <a:solidFill>
                  <a:schemeClr val="tx1"/>
                </a:solidFill>
              </a:rPr>
              <a:t>.</a:t>
            </a:r>
          </a:p>
          <a:p>
            <a:pPr>
              <a:spcBef>
                <a:spcPts val="100"/>
              </a:spcBef>
              <a:spcAft>
                <a:spcPts val="100"/>
              </a:spcAft>
            </a:pPr>
            <a:r>
              <a:rPr lang="en-IN" dirty="0">
                <a:solidFill>
                  <a:schemeClr val="tx1"/>
                </a:solidFill>
              </a:rPr>
              <a:t>$</a:t>
            </a:r>
            <a:r>
              <a:rPr lang="en-IN" dirty="0" err="1">
                <a:solidFill>
                  <a:schemeClr val="tx1"/>
                </a:solidFill>
              </a:rPr>
              <a:t>url</a:t>
            </a:r>
            <a:r>
              <a:rPr lang="en-IN" dirty="0">
                <a:solidFill>
                  <a:schemeClr val="tx1"/>
                </a:solidFill>
              </a:rPr>
              <a:t> = "https://</a:t>
            </a:r>
            <a:r>
              <a:rPr lang="en-IN" dirty="0" err="1">
                <a:solidFill>
                  <a:schemeClr val="tx1"/>
                </a:solidFill>
              </a:rPr>
              <a:t>www.mprnews.org</a:t>
            </a:r>
            <a:r>
              <a:rPr lang="en-IN" dirty="0">
                <a:solidFill>
                  <a:schemeClr val="tx1"/>
                </a:solidFill>
              </a:rPr>
              <a:t>/story/2015/05/15/books-short-stories";</a:t>
            </a:r>
          </a:p>
          <a:p>
            <a:pPr>
              <a:spcBef>
                <a:spcPts val="100"/>
              </a:spcBef>
              <a:spcAft>
                <a:spcPts val="100"/>
              </a:spcAft>
            </a:pPr>
            <a:r>
              <a:rPr lang="en-IN" dirty="0">
                <a:solidFill>
                  <a:schemeClr val="tx1"/>
                </a:solidFill>
              </a:rPr>
              <a:t>// The file on our server.</a:t>
            </a:r>
          </a:p>
          <a:p>
            <a:pPr>
              <a:spcBef>
                <a:spcPts val="100"/>
              </a:spcBef>
              <a:spcAft>
                <a:spcPts val="100"/>
              </a:spcAft>
            </a:pPr>
            <a:r>
              <a:rPr lang="en-IN" dirty="0">
                <a:solidFill>
                  <a:schemeClr val="tx1"/>
                </a:solidFill>
              </a:rPr>
              <a:t>$file = __DIR__ . DIRECTORY_SEPARATOR . "</a:t>
            </a:r>
            <a:r>
              <a:rPr lang="en-IN" dirty="0" err="1">
                <a:solidFill>
                  <a:schemeClr val="tx1"/>
                </a:solidFill>
              </a:rPr>
              <a:t>the_divine_comedy.html</a:t>
            </a:r>
            <a:r>
              <a:rPr lang="en-IN" dirty="0">
                <a:solidFill>
                  <a:schemeClr val="tx1"/>
                </a:solidFill>
              </a:rPr>
              <a:t>";</a:t>
            </a:r>
          </a:p>
          <a:p>
            <a:pPr>
              <a:spcBef>
                <a:spcPts val="100"/>
              </a:spcBef>
              <a:spcAft>
                <a:spcPts val="100"/>
              </a:spcAft>
            </a:pPr>
            <a:r>
              <a:rPr lang="en-IN" dirty="0">
                <a:solidFill>
                  <a:schemeClr val="tx1"/>
                </a:solidFill>
              </a:rPr>
              <a:t>$handle = </a:t>
            </a:r>
            <a:r>
              <a:rPr lang="en-IN" dirty="0" err="1">
                <a:solidFill>
                  <a:schemeClr val="tx1"/>
                </a:solidFill>
              </a:rPr>
              <a:t>curl_init</a:t>
            </a:r>
            <a:r>
              <a:rPr lang="en-IN" dirty="0">
                <a:solidFill>
                  <a:schemeClr val="tx1"/>
                </a:solidFill>
              </a:rPr>
              <a:t>();</a:t>
            </a:r>
          </a:p>
          <a:p>
            <a:pPr>
              <a:spcBef>
                <a:spcPts val="100"/>
              </a:spcBef>
              <a:spcAft>
                <a:spcPts val="100"/>
              </a:spcAft>
            </a:pPr>
            <a:r>
              <a:rPr lang="en-IN" dirty="0">
                <a:solidFill>
                  <a:schemeClr val="tx1"/>
                </a:solidFill>
              </a:rPr>
              <a:t>// Open the file on our server for writing.</a:t>
            </a:r>
          </a:p>
          <a:p>
            <a:pPr>
              <a:spcBef>
                <a:spcPts val="100"/>
              </a:spcBef>
              <a:spcAft>
                <a:spcPts val="100"/>
              </a:spcAft>
            </a:pPr>
            <a:r>
              <a:rPr lang="en-IN" dirty="0">
                <a:solidFill>
                  <a:schemeClr val="tx1"/>
                </a:solidFill>
              </a:rPr>
              <a:t>$</a:t>
            </a:r>
            <a:r>
              <a:rPr lang="en-IN" dirty="0" err="1">
                <a:solidFill>
                  <a:schemeClr val="tx1"/>
                </a:solidFill>
              </a:rPr>
              <a:t>fileHandle</a:t>
            </a:r>
            <a:r>
              <a:rPr lang="en-IN" dirty="0">
                <a:solidFill>
                  <a:schemeClr val="tx1"/>
                </a:solidFill>
              </a:rPr>
              <a:t> = </a:t>
            </a:r>
            <a:r>
              <a:rPr lang="en-IN" dirty="0" err="1">
                <a:solidFill>
                  <a:schemeClr val="tx1"/>
                </a:solidFill>
              </a:rPr>
              <a:t>fopen</a:t>
            </a:r>
            <a:r>
              <a:rPr lang="en-IN" dirty="0">
                <a:solidFill>
                  <a:schemeClr val="tx1"/>
                </a:solidFill>
              </a:rPr>
              <a:t>($file, "w");</a:t>
            </a:r>
          </a:p>
          <a:p>
            <a:pPr>
              <a:spcBef>
                <a:spcPts val="100"/>
              </a:spcBef>
              <a:spcAft>
                <a:spcPts val="100"/>
              </a:spcAft>
            </a:pPr>
            <a:r>
              <a:rPr lang="en-IN" dirty="0" err="1">
                <a:solidFill>
                  <a:schemeClr val="tx1"/>
                </a:solidFill>
              </a:rPr>
              <a:t>curl_setopt_array</a:t>
            </a:r>
            <a:r>
              <a:rPr lang="en-IN" dirty="0">
                <a:solidFill>
                  <a:schemeClr val="tx1"/>
                </a:solidFill>
              </a:rPr>
              <a:t>($handle,</a:t>
            </a:r>
          </a:p>
          <a:p>
            <a:pPr>
              <a:spcBef>
                <a:spcPts val="100"/>
              </a:spcBef>
              <a:spcAft>
                <a:spcPts val="100"/>
              </a:spcAft>
            </a:pPr>
            <a:r>
              <a:rPr lang="en-IN" dirty="0">
                <a:solidFill>
                  <a:schemeClr val="tx1"/>
                </a:solidFill>
              </a:rPr>
              <a:t>array(</a:t>
            </a:r>
          </a:p>
          <a:p>
            <a:pPr>
              <a:spcBef>
                <a:spcPts val="100"/>
              </a:spcBef>
              <a:spcAft>
                <a:spcPts val="100"/>
              </a:spcAft>
            </a:pPr>
            <a:r>
              <a:rPr lang="en-IN" dirty="0">
                <a:solidFill>
                  <a:schemeClr val="tx1"/>
                </a:solidFill>
              </a:rPr>
              <a:t>CURLOPT_URL=&gt; $</a:t>
            </a:r>
            <a:r>
              <a:rPr lang="en-IN" dirty="0" err="1">
                <a:solidFill>
                  <a:schemeClr val="tx1"/>
                </a:solidFill>
              </a:rPr>
              <a:t>url,CURLOPT_FILE</a:t>
            </a:r>
            <a:r>
              <a:rPr lang="en-IN" dirty="0">
                <a:solidFill>
                  <a:schemeClr val="tx1"/>
                </a:solidFill>
              </a:rPr>
              <a:t> =&gt; $</a:t>
            </a:r>
            <a:r>
              <a:rPr lang="en-IN" dirty="0" err="1">
                <a:solidFill>
                  <a:schemeClr val="tx1"/>
                </a:solidFill>
              </a:rPr>
              <a:t>fileHandle</a:t>
            </a:r>
            <a:r>
              <a:rPr lang="en-IN" dirty="0">
                <a:solidFill>
                  <a:schemeClr val="tx1"/>
                </a:solidFill>
              </a:rPr>
              <a:t>,));</a:t>
            </a:r>
          </a:p>
          <a:p>
            <a:pPr>
              <a:spcBef>
                <a:spcPts val="100"/>
              </a:spcBef>
              <a:spcAft>
                <a:spcPts val="100"/>
              </a:spcAft>
            </a:pPr>
            <a:r>
              <a:rPr lang="en-IN" dirty="0">
                <a:solidFill>
                  <a:schemeClr val="tx1"/>
                </a:solidFill>
              </a:rPr>
              <a:t>$data = </a:t>
            </a:r>
            <a:r>
              <a:rPr lang="en-IN" dirty="0" err="1">
                <a:solidFill>
                  <a:schemeClr val="tx1"/>
                </a:solidFill>
              </a:rPr>
              <a:t>curl_exec</a:t>
            </a:r>
            <a:r>
              <a:rPr lang="en-IN" dirty="0">
                <a:solidFill>
                  <a:schemeClr val="tx1"/>
                </a:solidFill>
              </a:rPr>
              <a:t>($handle);</a:t>
            </a:r>
          </a:p>
          <a:p>
            <a:pPr>
              <a:spcBef>
                <a:spcPts val="100"/>
              </a:spcBef>
              <a:spcAft>
                <a:spcPts val="100"/>
              </a:spcAft>
            </a:pPr>
            <a:r>
              <a:rPr lang="en-IN" dirty="0" err="1">
                <a:solidFill>
                  <a:schemeClr val="tx1"/>
                </a:solidFill>
              </a:rPr>
              <a:t>curl_close</a:t>
            </a:r>
            <a:r>
              <a:rPr lang="en-IN" dirty="0">
                <a:solidFill>
                  <a:schemeClr val="tx1"/>
                </a:solidFill>
              </a:rPr>
              <a:t>($handle);</a:t>
            </a:r>
          </a:p>
          <a:p>
            <a:pPr>
              <a:spcBef>
                <a:spcPts val="100"/>
              </a:spcBef>
              <a:spcAft>
                <a:spcPts val="100"/>
              </a:spcAft>
            </a:pPr>
            <a:r>
              <a:rPr lang="en-IN" dirty="0" err="1">
                <a:solidFill>
                  <a:schemeClr val="tx1"/>
                </a:solidFill>
              </a:rPr>
              <a:t>fclose</a:t>
            </a:r>
            <a:r>
              <a:rPr lang="en-IN" dirty="0">
                <a:solidFill>
                  <a:schemeClr val="tx1"/>
                </a:solidFill>
              </a:rPr>
              <a:t>($</a:t>
            </a:r>
            <a:r>
              <a:rPr lang="en-IN" dirty="0" err="1">
                <a:solidFill>
                  <a:schemeClr val="tx1"/>
                </a:solidFill>
              </a:rPr>
              <a:t>fileHandle</a:t>
            </a:r>
            <a:r>
              <a:rPr lang="en-IN" dirty="0">
                <a:solidFill>
                  <a:schemeClr val="tx1"/>
                </a:solidFill>
              </a:rPr>
              <a:t>);</a:t>
            </a:r>
          </a:p>
        </p:txBody>
      </p:sp>
    </p:spTree>
    <p:extLst>
      <p:ext uri="{BB962C8B-B14F-4D97-AF65-F5344CB8AC3E}">
        <p14:creationId xmlns:p14="http://schemas.microsoft.com/office/powerpoint/2010/main" val="3991739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fontAlgn="base"/>
            <a:r>
              <a:rPr lang="en-IN" dirty="0"/>
              <a:t># Handling the returned response</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Rounded Rectangle 7">
            <a:extLst>
              <a:ext uri="{FF2B5EF4-FFF2-40B4-BE49-F238E27FC236}">
                <a16:creationId xmlns:a16="http://schemas.microsoft.com/office/drawing/2014/main" id="{42396404-EA85-5345-AD24-9110A431083F}"/>
              </a:ext>
            </a:extLst>
          </p:cNvPr>
          <p:cNvSpPr/>
          <p:nvPr/>
        </p:nvSpPr>
        <p:spPr>
          <a:xfrm>
            <a:off x="3745791" y="254643"/>
            <a:ext cx="7700400" cy="632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IN" sz="2200" dirty="0">
                <a:solidFill>
                  <a:schemeClr val="tx1"/>
                </a:solidFill>
              </a:rPr>
              <a:t>&lt;?php</a:t>
            </a:r>
          </a:p>
          <a:p>
            <a:r>
              <a:rPr lang="en-IN" sz="2200" dirty="0">
                <a:solidFill>
                  <a:schemeClr val="tx1"/>
                </a:solidFill>
              </a:rPr>
              <a:t>$</a:t>
            </a:r>
            <a:r>
              <a:rPr lang="en-IN" sz="2200" dirty="0" err="1">
                <a:solidFill>
                  <a:schemeClr val="tx1"/>
                </a:solidFill>
              </a:rPr>
              <a:t>url</a:t>
            </a:r>
            <a:r>
              <a:rPr lang="en-IN" sz="2200" dirty="0">
                <a:solidFill>
                  <a:schemeClr val="tx1"/>
                </a:solidFill>
              </a:rPr>
              <a:t> = "https://</a:t>
            </a:r>
            <a:r>
              <a:rPr lang="en-IN" sz="2200" dirty="0" err="1">
                <a:solidFill>
                  <a:schemeClr val="tx1"/>
                </a:solidFill>
              </a:rPr>
              <a:t>www.mprnews.org</a:t>
            </a:r>
            <a:r>
              <a:rPr lang="en-IN" sz="2200" dirty="0">
                <a:solidFill>
                  <a:schemeClr val="tx1"/>
                </a:solidFill>
              </a:rPr>
              <a:t>/story/2015/05/15/books-short-stories";</a:t>
            </a:r>
          </a:p>
          <a:p>
            <a:r>
              <a:rPr lang="en-IN" sz="2200" dirty="0">
                <a:solidFill>
                  <a:schemeClr val="tx1"/>
                </a:solidFill>
              </a:rPr>
              <a:t>$file = __DIR__ . DIRECTORY_SEPARATOR . "</a:t>
            </a:r>
            <a:r>
              <a:rPr lang="en-IN" sz="2200" dirty="0" err="1">
                <a:solidFill>
                  <a:schemeClr val="tx1"/>
                </a:solidFill>
              </a:rPr>
              <a:t>the_divine_comedy.html</a:t>
            </a:r>
            <a:r>
              <a:rPr lang="en-IN" sz="2200" dirty="0">
                <a:solidFill>
                  <a:schemeClr val="tx1"/>
                </a:solidFill>
              </a:rPr>
              <a:t>";</a:t>
            </a:r>
          </a:p>
          <a:p>
            <a:r>
              <a:rPr lang="en-IN" sz="2200" dirty="0">
                <a:solidFill>
                  <a:schemeClr val="tx1"/>
                </a:solidFill>
              </a:rPr>
              <a:t>$handle = </a:t>
            </a:r>
            <a:r>
              <a:rPr lang="en-IN" sz="2200" dirty="0" err="1">
                <a:solidFill>
                  <a:schemeClr val="tx1"/>
                </a:solidFill>
              </a:rPr>
              <a:t>curl_init</a:t>
            </a:r>
            <a:r>
              <a:rPr lang="en-IN" sz="2200" dirty="0">
                <a:solidFill>
                  <a:schemeClr val="tx1"/>
                </a:solidFill>
              </a:rPr>
              <a:t>();</a:t>
            </a:r>
          </a:p>
          <a:p>
            <a:r>
              <a:rPr lang="en-IN" sz="2200" dirty="0">
                <a:solidFill>
                  <a:schemeClr val="tx1"/>
                </a:solidFill>
              </a:rPr>
              <a:t>$</a:t>
            </a:r>
            <a:r>
              <a:rPr lang="en-IN" sz="2200" dirty="0" err="1">
                <a:solidFill>
                  <a:schemeClr val="tx1"/>
                </a:solidFill>
              </a:rPr>
              <a:t>fileHandle</a:t>
            </a:r>
            <a:r>
              <a:rPr lang="en-IN" sz="2200" dirty="0">
                <a:solidFill>
                  <a:schemeClr val="tx1"/>
                </a:solidFill>
              </a:rPr>
              <a:t> = </a:t>
            </a:r>
            <a:r>
              <a:rPr lang="en-IN" sz="2200" dirty="0" err="1">
                <a:solidFill>
                  <a:schemeClr val="tx1"/>
                </a:solidFill>
              </a:rPr>
              <a:t>fopen</a:t>
            </a:r>
            <a:r>
              <a:rPr lang="en-IN" sz="2200" dirty="0">
                <a:solidFill>
                  <a:schemeClr val="tx1"/>
                </a:solidFill>
              </a:rPr>
              <a:t>($file, "w");</a:t>
            </a:r>
          </a:p>
          <a:p>
            <a:r>
              <a:rPr lang="en-IN" sz="2200" dirty="0" err="1">
                <a:solidFill>
                  <a:schemeClr val="tx1"/>
                </a:solidFill>
              </a:rPr>
              <a:t>curl_setopt_array</a:t>
            </a:r>
            <a:r>
              <a:rPr lang="en-IN" sz="2200" dirty="0">
                <a:solidFill>
                  <a:schemeClr val="tx1"/>
                </a:solidFill>
              </a:rPr>
              <a:t>($handle,</a:t>
            </a:r>
          </a:p>
          <a:p>
            <a:r>
              <a:rPr lang="en-IN" sz="2200" dirty="0">
                <a:solidFill>
                  <a:schemeClr val="tx1"/>
                </a:solidFill>
              </a:rPr>
              <a:t>array(</a:t>
            </a:r>
          </a:p>
          <a:p>
            <a:r>
              <a:rPr lang="en-IN" sz="2200" dirty="0">
                <a:solidFill>
                  <a:schemeClr val="tx1"/>
                </a:solidFill>
              </a:rPr>
              <a:t>CURLOPT_URL =&gt; $</a:t>
            </a:r>
            <a:r>
              <a:rPr lang="en-IN" sz="2200" dirty="0" err="1">
                <a:solidFill>
                  <a:schemeClr val="tx1"/>
                </a:solidFill>
              </a:rPr>
              <a:t>url</a:t>
            </a:r>
            <a:r>
              <a:rPr lang="en-IN" sz="2200" dirty="0">
                <a:solidFill>
                  <a:schemeClr val="tx1"/>
                </a:solidFill>
              </a:rPr>
              <a:t>,</a:t>
            </a:r>
          </a:p>
          <a:p>
            <a:r>
              <a:rPr lang="en-IN" sz="2200" dirty="0">
                <a:solidFill>
                  <a:schemeClr val="tx1"/>
                </a:solidFill>
              </a:rPr>
              <a:t>CURLOPT_FILE =&gt; $</a:t>
            </a:r>
            <a:r>
              <a:rPr lang="en-IN" sz="2200" dirty="0" err="1">
                <a:solidFill>
                  <a:schemeClr val="tx1"/>
                </a:solidFill>
              </a:rPr>
              <a:t>fileHandle</a:t>
            </a:r>
            <a:r>
              <a:rPr lang="en-IN" sz="2200" dirty="0">
                <a:solidFill>
                  <a:schemeClr val="tx1"/>
                </a:solidFill>
              </a:rPr>
              <a:t>,</a:t>
            </a:r>
          </a:p>
          <a:p>
            <a:r>
              <a:rPr lang="en-IN" sz="2200" dirty="0">
                <a:solidFill>
                  <a:schemeClr val="tx1"/>
                </a:solidFill>
              </a:rPr>
              <a:t>CURLOPT_HEADER =&gt; true</a:t>
            </a:r>
          </a:p>
          <a:p>
            <a:r>
              <a:rPr lang="en-IN" sz="2200" dirty="0">
                <a:solidFill>
                  <a:schemeClr val="tx1"/>
                </a:solidFill>
              </a:rPr>
              <a:t>)</a:t>
            </a:r>
          </a:p>
          <a:p>
            <a:r>
              <a:rPr lang="en-IN" sz="2200" dirty="0">
                <a:solidFill>
                  <a:schemeClr val="tx1"/>
                </a:solidFill>
              </a:rPr>
              <a:t>);</a:t>
            </a:r>
          </a:p>
          <a:p>
            <a:br>
              <a:rPr lang="en-IN" sz="2200" dirty="0">
                <a:solidFill>
                  <a:schemeClr val="tx1"/>
                </a:solidFill>
              </a:rPr>
            </a:br>
            <a:br>
              <a:rPr lang="en-IN" sz="2200" dirty="0">
                <a:solidFill>
                  <a:schemeClr val="tx1"/>
                </a:solidFill>
              </a:rPr>
            </a:br>
            <a:endParaRPr lang="en-IN" sz="2200" dirty="0">
              <a:solidFill>
                <a:schemeClr val="tx1"/>
              </a:solidFill>
            </a:endParaRPr>
          </a:p>
        </p:txBody>
      </p:sp>
      <p:sp>
        <p:nvSpPr>
          <p:cNvPr id="9" name="TextBox 8">
            <a:extLst>
              <a:ext uri="{FF2B5EF4-FFF2-40B4-BE49-F238E27FC236}">
                <a16:creationId xmlns:a16="http://schemas.microsoft.com/office/drawing/2014/main" id="{6A098635-6768-FF4E-8F89-94DBE80910EC}"/>
              </a:ext>
            </a:extLst>
          </p:cNvPr>
          <p:cNvSpPr txBox="1"/>
          <p:nvPr/>
        </p:nvSpPr>
        <p:spPr>
          <a:xfrm>
            <a:off x="8188253" y="5725020"/>
            <a:ext cx="3675797" cy="492443"/>
          </a:xfrm>
          <a:prstGeom prst="rect">
            <a:avLst/>
          </a:prstGeom>
          <a:noFill/>
        </p:spPr>
        <p:txBody>
          <a:bodyPr wrap="square" rtlCol="0">
            <a:spAutoFit/>
          </a:bodyPr>
          <a:lstStyle/>
          <a:p>
            <a:r>
              <a:rPr lang="en-US" sz="2600" b="1" dirty="0">
                <a:solidFill>
                  <a:schemeClr val="accent6">
                    <a:lumMod val="50000"/>
                  </a:schemeClr>
                </a:solidFill>
              </a:rPr>
              <a:t>Program Continues…</a:t>
            </a:r>
            <a:endParaRPr lang="gu-IN" sz="2600" b="1" dirty="0">
              <a:solidFill>
                <a:schemeClr val="accent6">
                  <a:lumMod val="50000"/>
                </a:schemeClr>
              </a:solidFill>
            </a:endParaRPr>
          </a:p>
        </p:txBody>
      </p:sp>
    </p:spTree>
    <p:extLst>
      <p:ext uri="{BB962C8B-B14F-4D97-AF65-F5344CB8AC3E}">
        <p14:creationId xmlns:p14="http://schemas.microsoft.com/office/powerpoint/2010/main" val="277398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a:t>
            </a:r>
          </a:p>
        </p:txBody>
      </p:sp>
      <p:sp>
        <p:nvSpPr>
          <p:cNvPr id="3" name="Content Placeholder 2"/>
          <p:cNvSpPr>
            <a:spLocks noGrp="1"/>
          </p:cNvSpPr>
          <p:nvPr>
            <p:ph idx="1"/>
          </p:nvPr>
        </p:nvSpPr>
        <p:spPr>
          <a:xfrm>
            <a:off x="3533614" y="864108"/>
            <a:ext cx="7986508" cy="5120640"/>
          </a:xfrm>
        </p:spPr>
        <p:txBody>
          <a:bodyPr>
            <a:noAutofit/>
          </a:bodyPr>
          <a:lstStyle/>
          <a:p>
            <a:r>
              <a:rPr lang="en-US" sz="3200" dirty="0">
                <a:solidFill>
                  <a:schemeClr val="tx1"/>
                </a:solidFill>
              </a:rPr>
              <a:t>Regular expressions are Strings composed of </a:t>
            </a:r>
          </a:p>
          <a:p>
            <a:pPr lvl="1"/>
            <a:r>
              <a:rPr lang="en-US" sz="3000" dirty="0">
                <a:solidFill>
                  <a:schemeClr val="tx1"/>
                </a:solidFill>
              </a:rPr>
              <a:t>Delimiters, </a:t>
            </a:r>
          </a:p>
          <a:p>
            <a:pPr lvl="1"/>
            <a:r>
              <a:rPr lang="en-US" sz="3000" dirty="0">
                <a:solidFill>
                  <a:schemeClr val="tx1"/>
                </a:solidFill>
              </a:rPr>
              <a:t>A pattern and </a:t>
            </a:r>
          </a:p>
          <a:p>
            <a:pPr lvl="1"/>
            <a:r>
              <a:rPr lang="en-US" sz="3000" dirty="0">
                <a:solidFill>
                  <a:schemeClr val="tx1"/>
                </a:solidFill>
              </a:rPr>
              <a:t>Optional modifiers.</a:t>
            </a:r>
          </a:p>
          <a:p>
            <a:r>
              <a:rPr lang="en-US" sz="3200" dirty="0">
                <a:solidFill>
                  <a:schemeClr val="tx1"/>
                </a:solidFill>
              </a:rPr>
              <a:t>$</a:t>
            </a:r>
            <a:r>
              <a:rPr lang="en-US" sz="3200" dirty="0" err="1">
                <a:solidFill>
                  <a:schemeClr val="tx1"/>
                </a:solidFill>
              </a:rPr>
              <a:t>exp</a:t>
            </a:r>
            <a:r>
              <a:rPr lang="en-US" sz="3200" dirty="0">
                <a:solidFill>
                  <a:schemeClr val="tx1"/>
                </a:solidFill>
              </a:rPr>
              <a:t> = "/MU/</a:t>
            </a:r>
            <a:r>
              <a:rPr lang="en-US" sz="3200" dirty="0" err="1">
                <a:solidFill>
                  <a:schemeClr val="tx1"/>
                </a:solidFill>
              </a:rPr>
              <a:t>i</a:t>
            </a:r>
            <a:r>
              <a:rPr lang="en-US" sz="3200" dirty="0">
                <a:solidFill>
                  <a:schemeClr val="tx1"/>
                </a:solidFill>
              </a:rPr>
              <a:t>";</a:t>
            </a:r>
          </a:p>
          <a:p>
            <a:r>
              <a:rPr lang="en-US" sz="3200" dirty="0">
                <a:solidFill>
                  <a:schemeClr val="tx1"/>
                </a:solidFill>
              </a:rPr>
              <a:t>Here / is the delimiter, MU is the pattern that is being searched for, and </a:t>
            </a:r>
            <a:r>
              <a:rPr lang="en-US" sz="3200" dirty="0" err="1">
                <a:solidFill>
                  <a:schemeClr val="tx1"/>
                </a:solidFill>
              </a:rPr>
              <a:t>i</a:t>
            </a:r>
            <a:r>
              <a:rPr lang="en-US" sz="3200" dirty="0">
                <a:solidFill>
                  <a:schemeClr val="tx1"/>
                </a:solidFill>
              </a:rPr>
              <a:t> is a modifier that makes the search case-insensitive.</a:t>
            </a:r>
          </a:p>
          <a:p>
            <a:pPr algn="just"/>
            <a:r>
              <a:rPr lang="en-US" sz="3200" dirty="0">
                <a:solidFill>
                  <a:schemeClr val="tx1"/>
                </a:solidFill>
              </a:rPr>
              <a:t>Regular expressions are known to accomplish tasks such as validating email addresses, IP address etc.</a:t>
            </a:r>
          </a:p>
        </p:txBody>
      </p:sp>
    </p:spTree>
    <p:extLst>
      <p:ext uri="{BB962C8B-B14F-4D97-AF65-F5344CB8AC3E}">
        <p14:creationId xmlns:p14="http://schemas.microsoft.com/office/powerpoint/2010/main" val="3917697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r>
              <a:rPr lang="en-IN" sz="4400" dirty="0"/>
              <a:t># Handling the returned response…</a:t>
            </a:r>
            <a:br>
              <a:rPr lang="en-IN" sz="4400" dirty="0"/>
            </a:br>
            <a:r>
              <a:rPr lang="en-IN" sz="4400" dirty="0"/>
              <a:t>Continue</a:t>
            </a:r>
            <a:endParaRPr lang="gu-IN" sz="4400" dirty="0"/>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Rounded Rectangle 7">
            <a:extLst>
              <a:ext uri="{FF2B5EF4-FFF2-40B4-BE49-F238E27FC236}">
                <a16:creationId xmlns:a16="http://schemas.microsoft.com/office/drawing/2014/main" id="{020FBA1F-E240-B84B-8A93-F4D39E044B92}"/>
              </a:ext>
            </a:extLst>
          </p:cNvPr>
          <p:cNvSpPr/>
          <p:nvPr/>
        </p:nvSpPr>
        <p:spPr>
          <a:xfrm>
            <a:off x="3778898" y="263628"/>
            <a:ext cx="7700400" cy="632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endParaRPr lang="en-IN" sz="2200" dirty="0">
              <a:solidFill>
                <a:schemeClr val="tx1"/>
              </a:solidFill>
            </a:endParaRPr>
          </a:p>
          <a:p>
            <a:endParaRPr lang="en-IN" sz="2200" dirty="0">
              <a:solidFill>
                <a:schemeClr val="tx1"/>
              </a:solidFill>
            </a:endParaRPr>
          </a:p>
          <a:p>
            <a:r>
              <a:rPr lang="en-IN" sz="2200" dirty="0">
                <a:solidFill>
                  <a:schemeClr val="tx1"/>
                </a:solidFill>
              </a:rPr>
              <a:t>$data = </a:t>
            </a:r>
            <a:r>
              <a:rPr lang="en-IN" sz="2200" dirty="0" err="1">
                <a:solidFill>
                  <a:schemeClr val="tx1"/>
                </a:solidFill>
              </a:rPr>
              <a:t>curl_exec</a:t>
            </a:r>
            <a:r>
              <a:rPr lang="en-IN" sz="2200" dirty="0">
                <a:solidFill>
                  <a:schemeClr val="tx1"/>
                </a:solidFill>
              </a:rPr>
              <a:t>($handle);</a:t>
            </a:r>
          </a:p>
          <a:p>
            <a:r>
              <a:rPr lang="en-IN" sz="2200" dirty="0">
                <a:solidFill>
                  <a:schemeClr val="tx1"/>
                </a:solidFill>
              </a:rPr>
              <a:t>$</a:t>
            </a:r>
            <a:r>
              <a:rPr lang="en-IN" sz="2200" dirty="0" err="1">
                <a:solidFill>
                  <a:schemeClr val="tx1"/>
                </a:solidFill>
              </a:rPr>
              <a:t>responseCode</a:t>
            </a:r>
            <a:r>
              <a:rPr lang="en-IN" sz="2200" dirty="0">
                <a:solidFill>
                  <a:schemeClr val="tx1"/>
                </a:solidFill>
              </a:rPr>
              <a:t> = </a:t>
            </a:r>
            <a:r>
              <a:rPr lang="en-IN" sz="2200" dirty="0" err="1">
                <a:solidFill>
                  <a:schemeClr val="tx1"/>
                </a:solidFill>
              </a:rPr>
              <a:t>curl_getinfo</a:t>
            </a:r>
            <a:r>
              <a:rPr lang="en-IN" sz="2200" dirty="0">
                <a:solidFill>
                  <a:schemeClr val="tx1"/>
                </a:solidFill>
              </a:rPr>
              <a:t>($handle, CURLINFO_HTTP_CODE);</a:t>
            </a:r>
          </a:p>
          <a:p>
            <a:r>
              <a:rPr lang="en-IN" sz="2200" dirty="0">
                <a:solidFill>
                  <a:schemeClr val="tx1"/>
                </a:solidFill>
              </a:rPr>
              <a:t>$</a:t>
            </a:r>
            <a:r>
              <a:rPr lang="en-IN" sz="2200" dirty="0" err="1">
                <a:solidFill>
                  <a:schemeClr val="tx1"/>
                </a:solidFill>
              </a:rPr>
              <a:t>downloadLength</a:t>
            </a:r>
            <a:r>
              <a:rPr lang="en-IN" sz="2200" dirty="0">
                <a:solidFill>
                  <a:schemeClr val="tx1"/>
                </a:solidFill>
              </a:rPr>
              <a:t> = </a:t>
            </a:r>
            <a:r>
              <a:rPr lang="en-IN" sz="2200" dirty="0" err="1">
                <a:solidFill>
                  <a:schemeClr val="tx1"/>
                </a:solidFill>
              </a:rPr>
              <a:t>curl_getinfo</a:t>
            </a:r>
            <a:r>
              <a:rPr lang="en-IN" sz="2200" dirty="0">
                <a:solidFill>
                  <a:schemeClr val="tx1"/>
                </a:solidFill>
              </a:rPr>
              <a:t>($handle, CURLINFO_CONTENT_LENGTH_DOWNLOAD);</a:t>
            </a:r>
          </a:p>
          <a:p>
            <a:r>
              <a:rPr lang="en-IN" sz="2200" dirty="0">
                <a:solidFill>
                  <a:schemeClr val="tx1"/>
                </a:solidFill>
              </a:rPr>
              <a:t>if(</a:t>
            </a:r>
            <a:r>
              <a:rPr lang="en-IN" sz="2200" dirty="0" err="1">
                <a:solidFill>
                  <a:schemeClr val="tx1"/>
                </a:solidFill>
              </a:rPr>
              <a:t>curl_errno</a:t>
            </a:r>
            <a:r>
              <a:rPr lang="en-IN" sz="2200" dirty="0">
                <a:solidFill>
                  <a:schemeClr val="tx1"/>
                </a:solidFill>
              </a:rPr>
              <a:t>($handle))</a:t>
            </a:r>
          </a:p>
          <a:p>
            <a:r>
              <a:rPr lang="en-IN" sz="2200" dirty="0">
                <a:solidFill>
                  <a:schemeClr val="tx1"/>
                </a:solidFill>
              </a:rPr>
              <a:t>{</a:t>
            </a:r>
          </a:p>
          <a:p>
            <a:r>
              <a:rPr lang="en-IN" sz="2200" dirty="0">
                <a:solidFill>
                  <a:schemeClr val="tx1"/>
                </a:solidFill>
              </a:rPr>
              <a:t>print </a:t>
            </a:r>
            <a:r>
              <a:rPr lang="en-IN" sz="2200" dirty="0" err="1">
                <a:solidFill>
                  <a:schemeClr val="tx1"/>
                </a:solidFill>
              </a:rPr>
              <a:t>curl_error</a:t>
            </a:r>
            <a:r>
              <a:rPr lang="en-IN" sz="2200" dirty="0">
                <a:solidFill>
                  <a:schemeClr val="tx1"/>
                </a:solidFill>
              </a:rPr>
              <a:t>($handle);</a:t>
            </a:r>
          </a:p>
          <a:p>
            <a:r>
              <a:rPr lang="en-IN" sz="2200" dirty="0">
                <a:solidFill>
                  <a:schemeClr val="tx1"/>
                </a:solidFill>
              </a:rPr>
              <a:t>}</a:t>
            </a:r>
          </a:p>
          <a:p>
            <a:r>
              <a:rPr lang="en-IN" sz="2200" dirty="0">
                <a:solidFill>
                  <a:schemeClr val="tx1"/>
                </a:solidFill>
              </a:rPr>
              <a:t>else</a:t>
            </a:r>
          </a:p>
          <a:p>
            <a:r>
              <a:rPr lang="en-IN" sz="2200" dirty="0">
                <a:solidFill>
                  <a:schemeClr val="tx1"/>
                </a:solidFill>
              </a:rPr>
              <a:t>{</a:t>
            </a:r>
          </a:p>
          <a:p>
            <a:r>
              <a:rPr lang="en-IN" sz="2200" dirty="0">
                <a:solidFill>
                  <a:schemeClr val="tx1"/>
                </a:solidFill>
              </a:rPr>
              <a:t>if($</a:t>
            </a:r>
            <a:r>
              <a:rPr lang="en-IN" sz="2200" dirty="0" err="1">
                <a:solidFill>
                  <a:schemeClr val="tx1"/>
                </a:solidFill>
              </a:rPr>
              <a:t>responseCode</a:t>
            </a:r>
            <a:r>
              <a:rPr lang="en-IN" sz="2200" dirty="0">
                <a:solidFill>
                  <a:schemeClr val="tx1"/>
                </a:solidFill>
              </a:rPr>
              <a:t> == "200") echo "successful request";</a:t>
            </a:r>
          </a:p>
          <a:p>
            <a:r>
              <a:rPr lang="en-IN" sz="2200" dirty="0">
                <a:solidFill>
                  <a:schemeClr val="tx1"/>
                </a:solidFill>
              </a:rPr>
              <a:t>echo " # download length : " . $</a:t>
            </a:r>
            <a:r>
              <a:rPr lang="en-IN" sz="2200" dirty="0" err="1">
                <a:solidFill>
                  <a:schemeClr val="tx1"/>
                </a:solidFill>
              </a:rPr>
              <a:t>downloadLength</a:t>
            </a:r>
            <a:r>
              <a:rPr lang="en-IN" sz="2200" dirty="0">
                <a:solidFill>
                  <a:schemeClr val="tx1"/>
                </a:solidFill>
              </a:rPr>
              <a:t>;</a:t>
            </a:r>
          </a:p>
          <a:p>
            <a:r>
              <a:rPr lang="en-IN" sz="2200" dirty="0" err="1">
                <a:solidFill>
                  <a:schemeClr val="tx1"/>
                </a:solidFill>
              </a:rPr>
              <a:t>curl_close</a:t>
            </a:r>
            <a:r>
              <a:rPr lang="en-IN" sz="2200" dirty="0">
                <a:solidFill>
                  <a:schemeClr val="tx1"/>
                </a:solidFill>
              </a:rPr>
              <a:t>($handle);</a:t>
            </a:r>
          </a:p>
          <a:p>
            <a:r>
              <a:rPr lang="en-IN" sz="2200" dirty="0" err="1">
                <a:solidFill>
                  <a:schemeClr val="tx1"/>
                </a:solidFill>
              </a:rPr>
              <a:t>fclose</a:t>
            </a:r>
            <a:r>
              <a:rPr lang="en-IN" sz="2200" dirty="0">
                <a:solidFill>
                  <a:schemeClr val="tx1"/>
                </a:solidFill>
              </a:rPr>
              <a:t>($</a:t>
            </a:r>
            <a:r>
              <a:rPr lang="en-IN" sz="2200" dirty="0" err="1">
                <a:solidFill>
                  <a:schemeClr val="tx1"/>
                </a:solidFill>
              </a:rPr>
              <a:t>fileHandle</a:t>
            </a:r>
            <a:r>
              <a:rPr lang="en-IN" sz="2200" dirty="0">
                <a:solidFill>
                  <a:schemeClr val="tx1"/>
                </a:solidFill>
              </a:rPr>
              <a:t>);</a:t>
            </a:r>
          </a:p>
          <a:p>
            <a:r>
              <a:rPr lang="en-IN" sz="2200" dirty="0">
                <a:solidFill>
                  <a:schemeClr val="tx1"/>
                </a:solidFill>
              </a:rPr>
              <a:t>}</a:t>
            </a:r>
          </a:p>
          <a:p>
            <a:br>
              <a:rPr lang="en-IN" sz="2200" dirty="0">
                <a:solidFill>
                  <a:schemeClr val="tx1"/>
                </a:solidFill>
              </a:rPr>
            </a:br>
            <a:br>
              <a:rPr lang="en-IN" sz="2200" dirty="0">
                <a:solidFill>
                  <a:schemeClr val="tx1"/>
                </a:solidFill>
              </a:rPr>
            </a:br>
            <a:endParaRPr lang="en-IN" sz="2200" dirty="0">
              <a:solidFill>
                <a:schemeClr val="tx1"/>
              </a:solidFill>
            </a:endParaRPr>
          </a:p>
        </p:txBody>
      </p:sp>
    </p:spTree>
    <p:extLst>
      <p:ext uri="{BB962C8B-B14F-4D97-AF65-F5344CB8AC3E}">
        <p14:creationId xmlns:p14="http://schemas.microsoft.com/office/powerpoint/2010/main" val="4039604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fontAlgn="base"/>
            <a:r>
              <a:rPr lang="en-IN" dirty="0"/>
              <a:t># 3. How to perform basic HTTP authentication with </a:t>
            </a:r>
            <a:r>
              <a:rPr lang="en-IN" dirty="0" err="1"/>
              <a:t>cURL</a:t>
            </a:r>
            <a:r>
              <a:rPr lang="en-IN" dirty="0"/>
              <a:t>?</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10" name="Content Placeholder 2">
            <a:extLst>
              <a:ext uri="{FF2B5EF4-FFF2-40B4-BE49-F238E27FC236}">
                <a16:creationId xmlns:a16="http://schemas.microsoft.com/office/drawing/2014/main" id="{8D556B9F-591E-D145-B35D-75082E8AF347}"/>
              </a:ext>
            </a:extLst>
          </p:cNvPr>
          <p:cNvSpPr>
            <a:spLocks noGrp="1"/>
          </p:cNvSpPr>
          <p:nvPr>
            <p:ph idx="1"/>
          </p:nvPr>
        </p:nvSpPr>
        <p:spPr>
          <a:xfrm>
            <a:off x="3472435" y="231500"/>
            <a:ext cx="8250129" cy="2106592"/>
          </a:xfrm>
        </p:spPr>
        <p:txBody>
          <a:bodyPr numCol="2">
            <a:noAutofit/>
          </a:bodyPr>
          <a:lstStyle/>
          <a:p>
            <a:pPr fontAlgn="base"/>
            <a:r>
              <a:rPr lang="en-IN" sz="1800" dirty="0"/>
              <a:t>In order to authenticate with </a:t>
            </a:r>
            <a:r>
              <a:rPr lang="en-IN" sz="1800" dirty="0" err="1"/>
              <a:t>cURL</a:t>
            </a:r>
            <a:r>
              <a:rPr lang="en-IN" sz="1800" dirty="0"/>
              <a:t>, the following 3 options need to be set:</a:t>
            </a:r>
          </a:p>
          <a:p>
            <a:pPr fontAlgn="base"/>
            <a:r>
              <a:rPr lang="en-IN" sz="1800" dirty="0"/>
              <a:t>CURLOPT_HTTPAUTH</a:t>
            </a:r>
          </a:p>
          <a:p>
            <a:pPr fontAlgn="base"/>
            <a:r>
              <a:rPr lang="en-IN" sz="1800" dirty="0"/>
              <a:t>CURLOPT_USERPWD– Through which we define the username and password.</a:t>
            </a:r>
          </a:p>
          <a:p>
            <a:pPr fontAlgn="base"/>
            <a:r>
              <a:rPr lang="en-IN" sz="1800" dirty="0"/>
              <a:t>CURLOPT_RETURNTRANSFER</a:t>
            </a:r>
          </a:p>
          <a:p>
            <a:pPr marL="0" indent="0">
              <a:buNone/>
            </a:pPr>
            <a:endParaRPr lang="en-IN" sz="1800" dirty="0">
              <a:solidFill>
                <a:schemeClr val="tx1"/>
              </a:solidFill>
            </a:endParaRPr>
          </a:p>
        </p:txBody>
      </p:sp>
      <p:sp>
        <p:nvSpPr>
          <p:cNvPr id="7" name="Rounded Rectangle 6">
            <a:extLst>
              <a:ext uri="{FF2B5EF4-FFF2-40B4-BE49-F238E27FC236}">
                <a16:creationId xmlns:a16="http://schemas.microsoft.com/office/drawing/2014/main" id="{FA4010FE-7C60-F34E-978B-9540CD4C6E22}"/>
              </a:ext>
            </a:extLst>
          </p:cNvPr>
          <p:cNvSpPr/>
          <p:nvPr/>
        </p:nvSpPr>
        <p:spPr>
          <a:xfrm>
            <a:off x="4021966" y="2430682"/>
            <a:ext cx="6858236" cy="388832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br>
              <a:rPr lang="en-IN" dirty="0">
                <a:solidFill>
                  <a:schemeClr val="tx1"/>
                </a:solidFill>
              </a:rPr>
            </a:br>
            <a:r>
              <a:rPr lang="en-IN" dirty="0" err="1">
                <a:solidFill>
                  <a:schemeClr val="tx1"/>
                </a:solidFill>
              </a:rPr>
              <a:t>curl_setopt_array</a:t>
            </a:r>
            <a:r>
              <a:rPr lang="en-IN" dirty="0">
                <a:solidFill>
                  <a:schemeClr val="tx1"/>
                </a:solidFill>
              </a:rPr>
              <a:t>($handle,</a:t>
            </a:r>
          </a:p>
          <a:p>
            <a:r>
              <a:rPr lang="en-IN" dirty="0">
                <a:solidFill>
                  <a:schemeClr val="tx1"/>
                </a:solidFill>
              </a:rPr>
              <a:t>array(</a:t>
            </a:r>
          </a:p>
          <a:p>
            <a:r>
              <a:rPr lang="en-IN" dirty="0">
                <a:solidFill>
                  <a:schemeClr val="tx1"/>
                </a:solidFill>
              </a:rPr>
              <a:t>CURLOPT_URL =&gt; $</a:t>
            </a:r>
            <a:r>
              <a:rPr lang="en-IN" dirty="0" err="1">
                <a:solidFill>
                  <a:schemeClr val="tx1"/>
                </a:solidFill>
              </a:rPr>
              <a:t>url</a:t>
            </a:r>
            <a:r>
              <a:rPr lang="en-IN" dirty="0">
                <a:solidFill>
                  <a:schemeClr val="tx1"/>
                </a:solidFill>
              </a:rPr>
              <a:t>,</a:t>
            </a:r>
          </a:p>
          <a:p>
            <a:r>
              <a:rPr lang="en-IN" dirty="0">
                <a:solidFill>
                  <a:schemeClr val="tx1"/>
                </a:solidFill>
              </a:rPr>
              <a:t>CURLOPT_HTTPAUTH =&gt; CURLAUTH_ANY,</a:t>
            </a:r>
          </a:p>
          <a:p>
            <a:r>
              <a:rPr lang="en-IN" dirty="0">
                <a:solidFill>
                  <a:schemeClr val="tx1"/>
                </a:solidFill>
              </a:rPr>
              <a:t>CURLOPT_USERPWD =&gt; "$username:$password",</a:t>
            </a:r>
          </a:p>
          <a:p>
            <a:r>
              <a:rPr lang="en-IN" dirty="0">
                <a:solidFill>
                  <a:schemeClr val="tx1"/>
                </a:solidFill>
              </a:rPr>
              <a:t>CURLOPT_RETURNTRANSFER =&gt; true,</a:t>
            </a:r>
          </a:p>
          <a:p>
            <a:r>
              <a:rPr lang="en-IN" dirty="0">
                <a:solidFill>
                  <a:schemeClr val="tx1"/>
                </a:solidFill>
              </a:rPr>
              <a:t>)</a:t>
            </a:r>
          </a:p>
          <a:p>
            <a:r>
              <a:rPr lang="en-IN" dirty="0">
                <a:solidFill>
                  <a:schemeClr val="tx1"/>
                </a:solidFill>
              </a:rPr>
              <a:t>);</a:t>
            </a:r>
          </a:p>
          <a:p>
            <a:br>
              <a:rPr lang="en-IN" dirty="0">
                <a:solidFill>
                  <a:schemeClr val="tx1"/>
                </a:solidFill>
              </a:rPr>
            </a:br>
            <a:br>
              <a:rPr lang="en-IN"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1500018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fontAlgn="base"/>
            <a:r>
              <a:rPr lang="en-IN" dirty="0"/>
              <a:t># 4. How to handle cookies with </a:t>
            </a:r>
            <a:r>
              <a:rPr lang="en-IN" dirty="0" err="1"/>
              <a:t>cURL</a:t>
            </a:r>
            <a:r>
              <a:rPr lang="en-IN" dirty="0"/>
              <a:t>?</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TextBox 7"/>
          <p:cNvSpPr txBox="1"/>
          <p:nvPr/>
        </p:nvSpPr>
        <p:spPr>
          <a:xfrm>
            <a:off x="3541593" y="1826633"/>
            <a:ext cx="8175010" cy="3477875"/>
          </a:xfrm>
          <a:prstGeom prst="rect">
            <a:avLst/>
          </a:prstGeom>
          <a:noFill/>
        </p:spPr>
        <p:txBody>
          <a:bodyPr wrap="square" numCol="1" rtlCol="0">
            <a:spAutoFit/>
          </a:bodyPr>
          <a:lstStyle/>
          <a:p>
            <a:pPr marL="285750" indent="-285750" fontAlgn="base">
              <a:buFont typeface="Arial" panose="020B0604020202020204" pitchFamily="34" charset="0"/>
              <a:buChar char="•"/>
            </a:pPr>
            <a:r>
              <a:rPr lang="en-IN" sz="2000" dirty="0"/>
              <a:t>The use of cookies allows a website to identify returning visitors and authenticated users. To this end, </a:t>
            </a:r>
            <a:r>
              <a:rPr lang="en-IN" sz="2000" dirty="0" err="1"/>
              <a:t>cURL</a:t>
            </a:r>
            <a:r>
              <a:rPr lang="en-IN" sz="2000" dirty="0"/>
              <a:t> provides us with a mechanism through which we can save cookies.</a:t>
            </a:r>
          </a:p>
          <a:p>
            <a:pPr marL="285750" indent="-285750" fontAlgn="base">
              <a:buFont typeface="Arial" panose="020B0604020202020204" pitchFamily="34" charset="0"/>
              <a:buChar char="•"/>
            </a:pPr>
            <a:r>
              <a:rPr lang="en-IN" sz="2000" dirty="0"/>
              <a:t>The two main options that allow us to handle cookies are:</a:t>
            </a:r>
          </a:p>
          <a:p>
            <a:pPr fontAlgn="base"/>
            <a:endParaRPr lang="en-IN" sz="2000" dirty="0"/>
          </a:p>
          <a:p>
            <a:pPr marL="342900" indent="-342900" fontAlgn="base">
              <a:buFont typeface="+mj-lt"/>
              <a:buAutoNum type="arabicPeriod"/>
            </a:pPr>
            <a:r>
              <a:rPr lang="en-IN" sz="2000" dirty="0"/>
              <a:t>CURLOPT_COOKIEJAR– Defines the file required to write the cookies.</a:t>
            </a:r>
          </a:p>
          <a:p>
            <a:pPr marL="342900" indent="-342900" fontAlgn="base">
              <a:buFont typeface="+mj-lt"/>
              <a:buAutoNum type="arabicPeriod"/>
            </a:pPr>
            <a:r>
              <a:rPr lang="en-IN" sz="2000" dirty="0"/>
              <a:t>CURLOPT_COOKIEFILE– Defines the file from which the cookies are to be read.</a:t>
            </a:r>
          </a:p>
          <a:p>
            <a:pPr fontAlgn="base"/>
            <a:endParaRPr lang="en-IN" sz="2000" dirty="0"/>
          </a:p>
          <a:p>
            <a:pPr fontAlgn="base"/>
            <a:r>
              <a:rPr lang="en-IN" sz="2000" dirty="0"/>
              <a:t>The following code example writes the cookies into a </a:t>
            </a:r>
            <a:r>
              <a:rPr lang="en-IN" sz="2000" dirty="0" err="1"/>
              <a:t>cookie.txt</a:t>
            </a:r>
            <a:r>
              <a:rPr lang="en-IN" sz="2000" dirty="0"/>
              <a:t> file on the first visit, and then reads the data in later visits.</a:t>
            </a:r>
          </a:p>
        </p:txBody>
      </p:sp>
    </p:spTree>
    <p:extLst>
      <p:ext uri="{BB962C8B-B14F-4D97-AF65-F5344CB8AC3E}">
        <p14:creationId xmlns:p14="http://schemas.microsoft.com/office/powerpoint/2010/main" val="3055893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algn="just">
              <a:spcAft>
                <a:spcPts val="1200"/>
              </a:spcAft>
            </a:pPr>
            <a:r>
              <a:rPr lang="en-IN" dirty="0"/>
              <a:t># 4. How to handle cookies with </a:t>
            </a:r>
            <a:r>
              <a:rPr lang="en-IN" dirty="0" err="1"/>
              <a:t>cURL</a:t>
            </a:r>
            <a:r>
              <a:rPr lang="en-IN" dirty="0"/>
              <a:t>?</a:t>
            </a:r>
            <a:endParaRPr lang="en-US" b="1" dirty="0">
              <a:effectLst>
                <a:outerShdw blurRad="38100" dist="38100" dir="2700000" algn="tl">
                  <a:srgbClr val="000000">
                    <a:alpha val="43137"/>
                  </a:srgbClr>
                </a:outerShdw>
              </a:effectLst>
            </a:endParaRP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3" name="Rectangle 2">
            <a:extLst>
              <a:ext uri="{FF2B5EF4-FFF2-40B4-BE49-F238E27FC236}">
                <a16:creationId xmlns:a16="http://schemas.microsoft.com/office/drawing/2014/main" id="{3F580D52-0C12-154F-BCFA-97289DA0F71E}"/>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ounded Rectangle 10">
            <a:extLst>
              <a:ext uri="{FF2B5EF4-FFF2-40B4-BE49-F238E27FC236}">
                <a16:creationId xmlns:a16="http://schemas.microsoft.com/office/drawing/2014/main" id="{BC3151F6-853E-3C4C-ABC3-DB8858DC9EF3}"/>
              </a:ext>
            </a:extLst>
          </p:cNvPr>
          <p:cNvSpPr/>
          <p:nvPr/>
        </p:nvSpPr>
        <p:spPr>
          <a:xfrm>
            <a:off x="3778898" y="263628"/>
            <a:ext cx="7700400" cy="632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fontAlgn="base"/>
            <a:br>
              <a:rPr lang="en-IN" dirty="0">
                <a:solidFill>
                  <a:schemeClr val="tx1"/>
                </a:solidFill>
              </a:rPr>
            </a:br>
            <a:endParaRPr lang="en-IN" dirty="0">
              <a:solidFill>
                <a:schemeClr val="tx1"/>
              </a:solidFill>
            </a:endParaRPr>
          </a:p>
          <a:p>
            <a:pPr fontAlgn="base"/>
            <a:r>
              <a:rPr lang="en-IN" dirty="0">
                <a:solidFill>
                  <a:schemeClr val="tx1"/>
                </a:solidFill>
              </a:rPr>
              <a:t>&lt;?php</a:t>
            </a:r>
          </a:p>
          <a:p>
            <a:pPr fontAlgn="base"/>
            <a:r>
              <a:rPr lang="en-IN" dirty="0">
                <a:solidFill>
                  <a:schemeClr val="tx1"/>
                </a:solidFill>
              </a:rPr>
              <a:t> </a:t>
            </a:r>
          </a:p>
          <a:p>
            <a:pPr fontAlgn="base"/>
            <a:r>
              <a:rPr lang="en-IN" dirty="0">
                <a:solidFill>
                  <a:schemeClr val="tx1"/>
                </a:solidFill>
              </a:rPr>
              <a:t>$handle = </a:t>
            </a:r>
            <a:r>
              <a:rPr lang="en-IN" dirty="0" err="1">
                <a:solidFill>
                  <a:schemeClr val="tx1"/>
                </a:solidFill>
              </a:rPr>
              <a:t>curl_init</a:t>
            </a:r>
            <a:r>
              <a:rPr lang="en-IN" dirty="0">
                <a:solidFill>
                  <a:schemeClr val="tx1"/>
                </a:solidFill>
              </a:rPr>
              <a:t>();</a:t>
            </a:r>
          </a:p>
          <a:p>
            <a:pPr fontAlgn="base"/>
            <a:r>
              <a:rPr lang="en-IN" dirty="0">
                <a:solidFill>
                  <a:schemeClr val="tx1"/>
                </a:solidFill>
              </a:rPr>
              <a:t> </a:t>
            </a:r>
          </a:p>
          <a:p>
            <a:pPr fontAlgn="base"/>
            <a:r>
              <a:rPr lang="en-IN" dirty="0">
                <a:solidFill>
                  <a:schemeClr val="tx1"/>
                </a:solidFill>
              </a:rPr>
              <a:t>$</a:t>
            </a:r>
            <a:r>
              <a:rPr lang="en-IN" dirty="0" err="1">
                <a:solidFill>
                  <a:schemeClr val="tx1"/>
                </a:solidFill>
              </a:rPr>
              <a:t>url</a:t>
            </a:r>
            <a:r>
              <a:rPr lang="en-IN" dirty="0">
                <a:solidFill>
                  <a:schemeClr val="tx1"/>
                </a:solidFill>
              </a:rPr>
              <a:t> = "</a:t>
            </a:r>
            <a:r>
              <a:rPr lang="en-IN" dirty="0">
                <a:solidFill>
                  <a:schemeClr val="tx1"/>
                </a:solidFill>
                <a:hlinkClick r:id="rId2">
                  <a:extLst>
                    <a:ext uri="{A12FA001-AC4F-418D-AE19-62706E023703}">
                      <ahyp:hlinkClr xmlns:ahyp="http://schemas.microsoft.com/office/drawing/2018/hyperlinkcolor" val="tx"/>
                    </a:ext>
                  </a:extLst>
                </a:hlinkClick>
              </a:rPr>
              <a:t>https://www.ladygaga.com/artrave-the-artpop-ball</a:t>
            </a:r>
            <a:r>
              <a:rPr lang="en-IN" dirty="0">
                <a:solidFill>
                  <a:schemeClr val="tx1"/>
                </a:solidFill>
              </a:rPr>
              <a:t>";</a:t>
            </a:r>
          </a:p>
          <a:p>
            <a:pPr fontAlgn="base"/>
            <a:r>
              <a:rPr lang="en-IN" dirty="0">
                <a:solidFill>
                  <a:schemeClr val="tx1"/>
                </a:solidFill>
              </a:rPr>
              <a:t> </a:t>
            </a:r>
          </a:p>
          <a:p>
            <a:pPr fontAlgn="base"/>
            <a:r>
              <a:rPr lang="en-IN" dirty="0">
                <a:solidFill>
                  <a:schemeClr val="tx1"/>
                </a:solidFill>
              </a:rPr>
              <a:t>$file = __DIR__ . DIRECTORY_SEPARATOR . "</a:t>
            </a:r>
            <a:r>
              <a:rPr lang="en-IN" dirty="0" err="1">
                <a:solidFill>
                  <a:schemeClr val="tx1"/>
                </a:solidFill>
              </a:rPr>
              <a:t>cookie.txt</a:t>
            </a:r>
            <a:r>
              <a:rPr lang="en-IN" dirty="0">
                <a:solidFill>
                  <a:schemeClr val="tx1"/>
                </a:solidFill>
              </a:rPr>
              <a:t>";</a:t>
            </a:r>
          </a:p>
          <a:p>
            <a:pPr fontAlgn="base"/>
            <a:r>
              <a:rPr lang="en-IN" dirty="0">
                <a:solidFill>
                  <a:schemeClr val="tx1"/>
                </a:solidFill>
              </a:rPr>
              <a:t> </a:t>
            </a:r>
          </a:p>
          <a:p>
            <a:pPr fontAlgn="base"/>
            <a:r>
              <a:rPr lang="en-IN" dirty="0" err="1">
                <a:solidFill>
                  <a:schemeClr val="tx1"/>
                </a:solidFill>
              </a:rPr>
              <a:t>curl_setopt_array</a:t>
            </a:r>
            <a:r>
              <a:rPr lang="en-IN" dirty="0">
                <a:solidFill>
                  <a:schemeClr val="tx1"/>
                </a:solidFill>
              </a:rPr>
              <a:t>($handle,</a:t>
            </a:r>
          </a:p>
          <a:p>
            <a:pPr fontAlgn="base"/>
            <a:r>
              <a:rPr lang="en-IN" dirty="0">
                <a:solidFill>
                  <a:schemeClr val="tx1"/>
                </a:solidFill>
              </a:rPr>
              <a:t>  array(</a:t>
            </a:r>
          </a:p>
          <a:p>
            <a:pPr fontAlgn="base"/>
            <a:r>
              <a:rPr lang="en-IN" dirty="0">
                <a:solidFill>
                  <a:schemeClr val="tx1"/>
                </a:solidFill>
              </a:rPr>
              <a:t>    CURLOPT_URL =&gt; $</a:t>
            </a:r>
            <a:r>
              <a:rPr lang="en-IN" dirty="0" err="1">
                <a:solidFill>
                  <a:schemeClr val="tx1"/>
                </a:solidFill>
              </a:rPr>
              <a:t>url</a:t>
            </a:r>
            <a:r>
              <a:rPr lang="en-IN" dirty="0">
                <a:solidFill>
                  <a:schemeClr val="tx1"/>
                </a:solidFill>
              </a:rPr>
              <a:t>,</a:t>
            </a:r>
          </a:p>
          <a:p>
            <a:pPr fontAlgn="base"/>
            <a:r>
              <a:rPr lang="en-IN" dirty="0">
                <a:solidFill>
                  <a:schemeClr val="tx1"/>
                </a:solidFill>
              </a:rPr>
              <a:t>     // The file to which the cookies need to be written.</a:t>
            </a:r>
          </a:p>
          <a:p>
            <a:pPr fontAlgn="base"/>
            <a:r>
              <a:rPr lang="en-IN" dirty="0">
                <a:solidFill>
                  <a:schemeClr val="tx1"/>
                </a:solidFill>
              </a:rPr>
              <a:t>    </a:t>
            </a:r>
            <a:r>
              <a:rPr lang="en-IN" b="1" dirty="0">
                <a:solidFill>
                  <a:schemeClr val="tx1"/>
                </a:solidFill>
              </a:rPr>
              <a:t>CURLOPT_COOKIEFILE =&gt; $file,</a:t>
            </a:r>
            <a:endParaRPr lang="en-IN" dirty="0">
              <a:solidFill>
                <a:schemeClr val="tx1"/>
              </a:solidFill>
            </a:endParaRPr>
          </a:p>
          <a:p>
            <a:pPr fontAlgn="base"/>
            <a:r>
              <a:rPr lang="en-IN" dirty="0">
                <a:solidFill>
                  <a:schemeClr val="tx1"/>
                </a:solidFill>
              </a:rPr>
              <a:t>    // The file </a:t>
            </a:r>
            <a:r>
              <a:rPr lang="en-IN" dirty="0" err="1">
                <a:solidFill>
                  <a:schemeClr val="tx1"/>
                </a:solidFill>
              </a:rPr>
              <a:t>freom</a:t>
            </a:r>
            <a:r>
              <a:rPr lang="en-IN" dirty="0">
                <a:solidFill>
                  <a:schemeClr val="tx1"/>
                </a:solidFill>
              </a:rPr>
              <a:t> which the cookies need to be read.</a:t>
            </a:r>
          </a:p>
          <a:p>
            <a:pPr fontAlgn="base"/>
            <a:r>
              <a:rPr lang="en-IN" dirty="0">
                <a:solidFill>
                  <a:schemeClr val="tx1"/>
                </a:solidFill>
              </a:rPr>
              <a:t>    </a:t>
            </a:r>
            <a:r>
              <a:rPr lang="en-IN" b="1" dirty="0">
                <a:solidFill>
                  <a:schemeClr val="tx1"/>
                </a:solidFill>
              </a:rPr>
              <a:t>CURLOPT_COOKIEJAR  =&gt; $file,</a:t>
            </a:r>
            <a:endParaRPr lang="en-IN" dirty="0">
              <a:solidFill>
                <a:schemeClr val="tx1"/>
              </a:solidFill>
            </a:endParaRPr>
          </a:p>
          <a:p>
            <a:pPr fontAlgn="base"/>
            <a:r>
              <a:rPr lang="en-IN" dirty="0">
                <a:solidFill>
                  <a:schemeClr val="tx1"/>
                </a:solidFill>
              </a:rPr>
              <a:t>    CURLOPT_RETURNTRANSFER     =&gt; true,</a:t>
            </a:r>
          </a:p>
          <a:p>
            <a:pPr fontAlgn="base"/>
            <a:r>
              <a:rPr lang="en-IN" dirty="0">
                <a:solidFill>
                  <a:schemeClr val="tx1"/>
                </a:solidFill>
              </a:rPr>
              <a:t>  )</a:t>
            </a:r>
          </a:p>
          <a:p>
            <a:pPr fontAlgn="base"/>
            <a:r>
              <a:rPr lang="en-IN" dirty="0">
                <a:solidFill>
                  <a:schemeClr val="tx1"/>
                </a:solidFill>
              </a:rPr>
              <a:t>);</a:t>
            </a:r>
          </a:p>
          <a:p>
            <a:pPr fontAlgn="base"/>
            <a:r>
              <a:rPr lang="en-IN" dirty="0">
                <a:solidFill>
                  <a:schemeClr val="tx1"/>
                </a:solidFill>
              </a:rPr>
              <a:t> </a:t>
            </a:r>
          </a:p>
          <a:p>
            <a:pPr fontAlgn="base"/>
            <a:r>
              <a:rPr lang="en-IN" dirty="0">
                <a:solidFill>
                  <a:schemeClr val="tx1"/>
                </a:solidFill>
              </a:rPr>
              <a:t>$data = </a:t>
            </a:r>
            <a:r>
              <a:rPr lang="en-IN" dirty="0" err="1">
                <a:solidFill>
                  <a:schemeClr val="tx1"/>
                </a:solidFill>
              </a:rPr>
              <a:t>curl_exec</a:t>
            </a:r>
            <a:r>
              <a:rPr lang="en-IN" dirty="0">
                <a:solidFill>
                  <a:schemeClr val="tx1"/>
                </a:solidFill>
              </a:rPr>
              <a:t>($handle);</a:t>
            </a:r>
          </a:p>
          <a:p>
            <a:pPr fontAlgn="base"/>
            <a:r>
              <a:rPr lang="en-IN" dirty="0">
                <a:solidFill>
                  <a:schemeClr val="tx1"/>
                </a:solidFill>
              </a:rPr>
              <a:t> </a:t>
            </a:r>
          </a:p>
          <a:p>
            <a:pPr fontAlgn="base"/>
            <a:r>
              <a:rPr lang="en-IN" dirty="0" err="1">
                <a:solidFill>
                  <a:schemeClr val="tx1"/>
                </a:solidFill>
              </a:rPr>
              <a:t>curl_close</a:t>
            </a:r>
            <a:r>
              <a:rPr lang="en-IN" dirty="0">
                <a:solidFill>
                  <a:schemeClr val="tx1"/>
                </a:solidFill>
              </a:rPr>
              <a:t>($handle);</a:t>
            </a:r>
          </a:p>
          <a:p>
            <a:r>
              <a:rPr lang="en-IN" dirty="0">
                <a:solidFill>
                  <a:schemeClr val="tx1"/>
                </a:solidFill>
              </a:rPr>
              <a:t> </a:t>
            </a:r>
          </a:p>
          <a:p>
            <a:pPr lvl="0" algn="ctr" defTabSz="914400" eaLnBrk="0" fontAlgn="base" hangingPunct="0">
              <a:spcBef>
                <a:spcPct val="0"/>
              </a:spcBef>
              <a:spcAft>
                <a:spcPct val="0"/>
              </a:spcAft>
            </a:pPr>
            <a:endParaRPr lang="en-IN" sz="1600" dirty="0">
              <a:solidFill>
                <a:schemeClr val="tx1"/>
              </a:solidFill>
            </a:endParaRPr>
          </a:p>
        </p:txBody>
      </p:sp>
    </p:spTree>
    <p:extLst>
      <p:ext uri="{BB962C8B-B14F-4D97-AF65-F5344CB8AC3E}">
        <p14:creationId xmlns:p14="http://schemas.microsoft.com/office/powerpoint/2010/main" val="28708288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23837"/>
            <a:ext cx="3480179" cy="4601183"/>
          </a:xfrm>
        </p:spPr>
        <p:txBody>
          <a:bodyPr>
            <a:normAutofit/>
          </a:bodyPr>
          <a:lstStyle/>
          <a:p>
            <a:pPr fontAlgn="base"/>
            <a:r>
              <a:rPr lang="en-IN" b="1" dirty="0"/>
              <a:t>Conclusion</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TextBox 7"/>
          <p:cNvSpPr txBox="1"/>
          <p:nvPr/>
        </p:nvSpPr>
        <p:spPr>
          <a:xfrm>
            <a:off x="3373588" y="1942777"/>
            <a:ext cx="8175010" cy="3046988"/>
          </a:xfrm>
          <a:prstGeom prst="rect">
            <a:avLst/>
          </a:prstGeom>
          <a:noFill/>
        </p:spPr>
        <p:txBody>
          <a:bodyPr wrap="square" numCol="1" rtlCol="0">
            <a:spAutoFit/>
          </a:bodyPr>
          <a:lstStyle/>
          <a:p>
            <a:pPr marL="457200" indent="-457200" algn="just">
              <a:spcAft>
                <a:spcPts val="1800"/>
              </a:spcAft>
              <a:buFont typeface="Arial" panose="020B0604020202020204" pitchFamily="34" charset="0"/>
              <a:buChar char="•"/>
            </a:pPr>
            <a:r>
              <a:rPr lang="en-IN" sz="2400" dirty="0"/>
              <a:t>Using PHP's </a:t>
            </a:r>
            <a:r>
              <a:rPr lang="en-IN" sz="2400" dirty="0" err="1"/>
              <a:t>cURL</a:t>
            </a:r>
            <a:r>
              <a:rPr lang="en-IN" sz="2400" dirty="0"/>
              <a:t> extension provides us with a convenient way to communicate with other web sites, particularly with APIs that are provided by a third party. In the next tutorial, we will learn how to request for private details in the name of users that sign in to our website with their GitHub account. It will be done by using </a:t>
            </a:r>
            <a:r>
              <a:rPr lang="en-IN" sz="2400" dirty="0" err="1"/>
              <a:t>Github's</a:t>
            </a:r>
            <a:r>
              <a:rPr lang="en-IN" sz="2400" dirty="0"/>
              <a:t> API, and with the help of </a:t>
            </a:r>
            <a:r>
              <a:rPr lang="en-IN" sz="2400" dirty="0" err="1"/>
              <a:t>cURL</a:t>
            </a:r>
            <a:r>
              <a:rPr lang="en-IN" sz="2400" dirty="0"/>
              <a:t>. The tutorial will be a good starting point for learning how to make a social login with any social network.</a:t>
            </a:r>
            <a:endParaRPr lang="en-US" sz="3600" dirty="0"/>
          </a:p>
        </p:txBody>
      </p:sp>
    </p:spTree>
    <p:extLst>
      <p:ext uri="{BB962C8B-B14F-4D97-AF65-F5344CB8AC3E}">
        <p14:creationId xmlns:p14="http://schemas.microsoft.com/office/powerpoint/2010/main" val="129820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955" y="1123837"/>
            <a:ext cx="3070746" cy="4601183"/>
          </a:xfrm>
        </p:spPr>
        <p:txBody>
          <a:bodyPr>
            <a:normAutofit/>
          </a:bodyPr>
          <a:lstStyle/>
          <a:p>
            <a:pPr>
              <a:spcAft>
                <a:spcPts val="1200"/>
              </a:spcAft>
            </a:pPr>
            <a:r>
              <a:rPr lang="en-US" sz="4400" b="1" dirty="0">
                <a:effectLst>
                  <a:outerShdw blurRad="38100" dist="38100" dir="2700000" algn="tl">
                    <a:srgbClr val="000000">
                      <a:alpha val="43137"/>
                    </a:srgbClr>
                  </a:outerShdw>
                </a:effectLst>
              </a:rPr>
              <a:t>Mail Function</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TextBox 7"/>
          <p:cNvSpPr txBox="1"/>
          <p:nvPr/>
        </p:nvSpPr>
        <p:spPr>
          <a:xfrm>
            <a:off x="3616656" y="1493092"/>
            <a:ext cx="8175010" cy="4493538"/>
          </a:xfrm>
          <a:prstGeom prst="rect">
            <a:avLst/>
          </a:prstGeom>
          <a:noFill/>
        </p:spPr>
        <p:txBody>
          <a:bodyPr wrap="square" numCol="1" rtlCol="0">
            <a:spAutoFit/>
          </a:bodyPr>
          <a:lstStyle/>
          <a:p>
            <a:pPr marL="457200" indent="-457200" algn="just">
              <a:spcAft>
                <a:spcPts val="1800"/>
              </a:spcAft>
              <a:buFont typeface="Arial" panose="020B0604020202020204" pitchFamily="34" charset="0"/>
              <a:buChar char="•"/>
            </a:pPr>
            <a:r>
              <a:rPr lang="en-IN" sz="2000" dirty="0"/>
              <a:t>The mail() function allows you to send emails directly from a script.</a:t>
            </a:r>
          </a:p>
          <a:p>
            <a:pPr marL="457200" indent="-457200" algn="ctr">
              <a:spcAft>
                <a:spcPts val="1800"/>
              </a:spcAft>
              <a:buFont typeface="Arial" panose="020B0604020202020204" pitchFamily="34" charset="0"/>
              <a:buChar char="•"/>
            </a:pPr>
            <a:r>
              <a:rPr lang="en-IN" sz="2000" b="1" dirty="0"/>
              <a:t>Requirement </a:t>
            </a:r>
          </a:p>
          <a:p>
            <a:pPr marL="457200" indent="-457200" algn="just">
              <a:spcAft>
                <a:spcPts val="1800"/>
              </a:spcAft>
              <a:buFont typeface="Arial" panose="020B0604020202020204" pitchFamily="34" charset="0"/>
              <a:buChar char="•"/>
            </a:pPr>
            <a:r>
              <a:rPr lang="en-IN" sz="2000" dirty="0"/>
              <a:t>For the mail functions to be available, PHP requires an installed and working email system. The program to be used is defined by the configuration settings in the </a:t>
            </a:r>
            <a:r>
              <a:rPr lang="en-IN" sz="2000" dirty="0" err="1"/>
              <a:t>php.ini</a:t>
            </a:r>
            <a:r>
              <a:rPr lang="en-IN" sz="2000" dirty="0"/>
              <a:t> file.</a:t>
            </a:r>
          </a:p>
          <a:p>
            <a:pPr marL="457200" indent="-457200" algn="ctr">
              <a:spcAft>
                <a:spcPts val="1800"/>
              </a:spcAft>
              <a:buFont typeface="Arial" panose="020B0604020202020204" pitchFamily="34" charset="0"/>
              <a:buChar char="•"/>
            </a:pPr>
            <a:r>
              <a:rPr lang="en-IN" sz="2400" b="1" dirty="0"/>
              <a:t>There are 2 mail Functions</a:t>
            </a:r>
          </a:p>
          <a:p>
            <a:pPr marL="457200" indent="-457200" algn="just">
              <a:spcAft>
                <a:spcPts val="1800"/>
              </a:spcAft>
              <a:buFont typeface="+mj-lt"/>
              <a:buAutoNum type="arabicPeriod"/>
            </a:pPr>
            <a:r>
              <a:rPr lang="en-IN" sz="2000" dirty="0">
                <a:hlinkClick r:id="rId2">
                  <a:extLst>
                    <a:ext uri="{A12FA001-AC4F-418D-AE19-62706E023703}">
                      <ahyp:hlinkClr xmlns:ahyp="http://schemas.microsoft.com/office/drawing/2018/hyperlinkcolor" val="tx"/>
                    </a:ext>
                  </a:extLst>
                </a:hlinkClick>
              </a:rPr>
              <a:t>ezmlm_hash()</a:t>
            </a:r>
            <a:r>
              <a:rPr lang="en-IN" sz="2000" dirty="0"/>
              <a:t>: Calculates the hash value needed by EZMLM</a:t>
            </a:r>
          </a:p>
          <a:p>
            <a:pPr marL="457200" indent="-457200" algn="just">
              <a:spcAft>
                <a:spcPts val="1800"/>
              </a:spcAft>
              <a:buFont typeface="+mj-lt"/>
              <a:buAutoNum type="arabicPeriod"/>
            </a:pPr>
            <a:r>
              <a:rPr lang="en-IN" sz="2000" dirty="0">
                <a:hlinkClick r:id="rId3">
                  <a:extLst>
                    <a:ext uri="{A12FA001-AC4F-418D-AE19-62706E023703}">
                      <ahyp:hlinkClr xmlns:ahyp="http://schemas.microsoft.com/office/drawing/2018/hyperlinkcolor" val="tx"/>
                    </a:ext>
                  </a:extLst>
                </a:hlinkClick>
              </a:rPr>
              <a:t>mail()</a:t>
            </a:r>
            <a:r>
              <a:rPr lang="en-IN" sz="2000" dirty="0"/>
              <a:t>: Allows you to send emails directly from a script</a:t>
            </a:r>
            <a:endParaRPr lang="en-IN" sz="3200" dirty="0"/>
          </a:p>
          <a:p>
            <a:pPr marL="457200" indent="-457200" algn="just">
              <a:spcAft>
                <a:spcPts val="1800"/>
              </a:spcAft>
              <a:buFont typeface="Arial" panose="020B0604020202020204" pitchFamily="34" charset="0"/>
              <a:buChar char="•"/>
            </a:pPr>
            <a:endParaRPr lang="en-US" sz="3200" dirty="0"/>
          </a:p>
        </p:txBody>
      </p:sp>
    </p:spTree>
    <p:extLst>
      <p:ext uri="{BB962C8B-B14F-4D97-AF65-F5344CB8AC3E}">
        <p14:creationId xmlns:p14="http://schemas.microsoft.com/office/powerpoint/2010/main" val="1248183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955" y="1123837"/>
            <a:ext cx="3070746" cy="4601183"/>
          </a:xfrm>
        </p:spPr>
        <p:txBody>
          <a:bodyPr>
            <a:normAutofit/>
          </a:bodyPr>
          <a:lstStyle/>
          <a:p>
            <a:pPr>
              <a:spcAft>
                <a:spcPts val="1200"/>
              </a:spcAft>
            </a:pPr>
            <a:r>
              <a:rPr lang="en-US" sz="4400" b="1" dirty="0">
                <a:effectLst>
                  <a:outerShdw blurRad="38100" dist="38100" dir="2700000" algn="tl">
                    <a:srgbClr val="000000">
                      <a:alpha val="43137"/>
                    </a:srgbClr>
                  </a:outerShdw>
                </a:effectLst>
              </a:rPr>
              <a:t>Mail Function:</a:t>
            </a:r>
            <a:br>
              <a:rPr lang="en-US" sz="4400" b="1" dirty="0">
                <a:effectLst>
                  <a:outerShdw blurRad="38100" dist="38100" dir="2700000" algn="tl">
                    <a:srgbClr val="000000">
                      <a:alpha val="43137"/>
                    </a:srgbClr>
                  </a:outerShdw>
                </a:effectLst>
              </a:rPr>
            </a:br>
            <a:br>
              <a:rPr lang="en-US" sz="4400" b="1" dirty="0">
                <a:effectLst>
                  <a:outerShdw blurRad="38100" dist="38100" dir="2700000" algn="tl">
                    <a:srgbClr val="000000">
                      <a:alpha val="43137"/>
                    </a:srgbClr>
                  </a:outerShdw>
                </a:effectLst>
              </a:rPr>
            </a:br>
            <a:r>
              <a:rPr lang="en-IN" sz="3800" b="1" dirty="0">
                <a:effectLst>
                  <a:outerShdw blurRad="38100" dist="38100" dir="2700000" algn="tl">
                    <a:srgbClr val="000000">
                      <a:alpha val="43137"/>
                    </a:srgbClr>
                  </a:outerShdw>
                </a:effectLst>
              </a:rPr>
              <a:t>mail</a:t>
            </a:r>
            <a:r>
              <a:rPr lang="en-IN" sz="3800" dirty="0">
                <a:hlinkClick r:id="rId2">
                  <a:extLst>
                    <a:ext uri="{A12FA001-AC4F-418D-AE19-62706E023703}">
                      <ahyp:hlinkClr xmlns:ahyp="http://schemas.microsoft.com/office/drawing/2018/hyperlinkcolor" val="tx"/>
                    </a:ext>
                  </a:extLst>
                </a:hlinkClick>
              </a:rPr>
              <a:t>()</a:t>
            </a:r>
            <a:r>
              <a:rPr lang="en-IN" sz="3800" dirty="0"/>
              <a:t>:</a:t>
            </a:r>
            <a:br>
              <a:rPr lang="en-US" sz="4400" b="1" dirty="0">
                <a:effectLst>
                  <a:outerShdw blurRad="38100" dist="38100" dir="2700000" algn="tl">
                    <a:srgbClr val="000000">
                      <a:alpha val="43137"/>
                    </a:srgbClr>
                  </a:outerShdw>
                </a:effectLst>
              </a:rPr>
            </a:br>
            <a:endParaRPr lang="en-US" sz="4400" b="1" dirty="0">
              <a:effectLst>
                <a:outerShdw blurRad="38100" dist="38100" dir="2700000" algn="tl">
                  <a:srgbClr val="000000">
                    <a:alpha val="43137"/>
                  </a:srgbClr>
                </a:outerShdw>
              </a:effectLst>
            </a:endParaRP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CFD9C6B4-9C7D-1847-9E5A-CFEABB39DCE0}"/>
              </a:ext>
            </a:extLst>
          </p:cNvPr>
          <p:cNvSpPr txBox="1"/>
          <p:nvPr/>
        </p:nvSpPr>
        <p:spPr>
          <a:xfrm>
            <a:off x="3541593" y="246674"/>
            <a:ext cx="8175010" cy="1754326"/>
          </a:xfrm>
          <a:prstGeom prst="rect">
            <a:avLst/>
          </a:prstGeom>
          <a:noFill/>
        </p:spPr>
        <p:txBody>
          <a:bodyPr wrap="square" numCol="1" rtlCol="0">
            <a:spAutoFit/>
          </a:bodyPr>
          <a:lstStyle/>
          <a:p>
            <a:pPr marL="285750" indent="-285750">
              <a:buFont typeface="Arial" panose="020B0604020202020204" pitchFamily="34" charset="0"/>
              <a:buChar char="•"/>
            </a:pPr>
            <a:r>
              <a:rPr lang="en-IN" dirty="0"/>
              <a:t>The </a:t>
            </a:r>
            <a:r>
              <a:rPr lang="en-IN" dirty="0" err="1"/>
              <a:t>ezmlm_hash</a:t>
            </a:r>
            <a:r>
              <a:rPr lang="en-IN" dirty="0"/>
              <a:t>() function calculates the hash value needed when keeping EZMLM mailing lists in a MySQL database.</a:t>
            </a:r>
          </a:p>
          <a:p>
            <a:pPr marL="285750" indent="-285750">
              <a:buFont typeface="Arial" panose="020B0604020202020204" pitchFamily="34" charset="0"/>
              <a:buChar char="•"/>
            </a:pPr>
            <a:r>
              <a:rPr lang="en-IN" dirty="0"/>
              <a:t>This function accepts an email address, for which it calculates an integer hash value. </a:t>
            </a:r>
          </a:p>
          <a:p>
            <a:pPr marL="285750" indent="-285750">
              <a:buFont typeface="Arial" panose="020B0604020202020204" pitchFamily="34" charset="0"/>
              <a:buChar char="•"/>
            </a:pPr>
            <a:r>
              <a:rPr lang="en-IN" dirty="0"/>
              <a:t>This value is compatible with the EZMLM mailing list manager, and can then be used with the EZMLM database for user management.</a:t>
            </a:r>
          </a:p>
        </p:txBody>
      </p:sp>
      <p:sp>
        <p:nvSpPr>
          <p:cNvPr id="9" name="Rounded Rectangle 8">
            <a:extLst>
              <a:ext uri="{FF2B5EF4-FFF2-40B4-BE49-F238E27FC236}">
                <a16:creationId xmlns:a16="http://schemas.microsoft.com/office/drawing/2014/main" id="{83DADBA7-A411-2546-9A9E-F827E0592066}"/>
              </a:ext>
            </a:extLst>
          </p:cNvPr>
          <p:cNvSpPr/>
          <p:nvPr/>
        </p:nvSpPr>
        <p:spPr>
          <a:xfrm>
            <a:off x="3703835" y="2123979"/>
            <a:ext cx="7937705" cy="61548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lvl="0" defTabSz="914400" eaLnBrk="0" fontAlgn="base" hangingPunct="0">
              <a:spcBef>
                <a:spcPct val="0"/>
              </a:spcBef>
              <a:spcAft>
                <a:spcPct val="0"/>
              </a:spcAft>
            </a:pPr>
            <a:r>
              <a:rPr lang="en-IN" sz="1600" dirty="0">
                <a:solidFill>
                  <a:schemeClr val="tx1"/>
                </a:solidFill>
              </a:rPr>
              <a:t>Syntax : </a:t>
            </a:r>
            <a:r>
              <a:rPr lang="en-IN" dirty="0" err="1"/>
              <a:t>ezmlm_hash</a:t>
            </a:r>
            <a:r>
              <a:rPr lang="en-IN" dirty="0"/>
              <a:t>(</a:t>
            </a:r>
            <a:r>
              <a:rPr lang="en-IN" i="1" dirty="0"/>
              <a:t>address</a:t>
            </a:r>
            <a:r>
              <a:rPr lang="en-IN" dirty="0"/>
              <a:t>);</a:t>
            </a:r>
            <a:endParaRPr lang="en-IN" sz="1600" dirty="0">
              <a:solidFill>
                <a:schemeClr val="tx1"/>
              </a:solidFill>
            </a:endParaRPr>
          </a:p>
        </p:txBody>
      </p:sp>
      <p:sp>
        <p:nvSpPr>
          <p:cNvPr id="11" name="Rounded Rectangle 10">
            <a:extLst>
              <a:ext uri="{FF2B5EF4-FFF2-40B4-BE49-F238E27FC236}">
                <a16:creationId xmlns:a16="http://schemas.microsoft.com/office/drawing/2014/main" id="{877A8194-E7BD-BB44-BC5B-34A1D2978EF1}"/>
              </a:ext>
            </a:extLst>
          </p:cNvPr>
          <p:cNvSpPr/>
          <p:nvPr/>
        </p:nvSpPr>
        <p:spPr>
          <a:xfrm>
            <a:off x="3757679" y="4244532"/>
            <a:ext cx="7958923" cy="22960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lvl="0" defTabSz="914400" eaLnBrk="0" fontAlgn="base" hangingPunct="0">
              <a:spcBef>
                <a:spcPct val="0"/>
              </a:spcBef>
              <a:spcAft>
                <a:spcPct val="0"/>
              </a:spcAft>
            </a:pPr>
            <a:r>
              <a:rPr lang="en-IN" dirty="0">
                <a:solidFill>
                  <a:schemeClr val="tx1"/>
                </a:solidFill>
              </a:rPr>
              <a:t>&lt;?php</a:t>
            </a:r>
            <a:br>
              <a:rPr lang="en-IN" sz="1600" dirty="0">
                <a:solidFill>
                  <a:schemeClr val="tx1"/>
                </a:solidFill>
              </a:rPr>
            </a:br>
            <a:r>
              <a:rPr lang="en-IN" dirty="0">
                <a:solidFill>
                  <a:schemeClr val="tx1"/>
                </a:solidFill>
              </a:rPr>
              <a:t>$user = "</a:t>
            </a:r>
            <a:r>
              <a:rPr lang="en-IN" dirty="0" err="1">
                <a:solidFill>
                  <a:schemeClr val="tx1"/>
                </a:solidFill>
              </a:rPr>
              <a:t>someone@example.com</a:t>
            </a:r>
            <a:r>
              <a:rPr lang="en-IN" dirty="0">
                <a:solidFill>
                  <a:schemeClr val="tx1"/>
                </a:solidFill>
              </a:rPr>
              <a:t>";</a:t>
            </a:r>
            <a:br>
              <a:rPr lang="en-IN" sz="1600" dirty="0">
                <a:solidFill>
                  <a:schemeClr val="tx1"/>
                </a:solidFill>
              </a:rPr>
            </a:br>
            <a:r>
              <a:rPr lang="en-IN" dirty="0">
                <a:solidFill>
                  <a:schemeClr val="tx1"/>
                </a:solidFill>
              </a:rPr>
              <a:t>$hash = </a:t>
            </a:r>
            <a:r>
              <a:rPr lang="en-IN" dirty="0" err="1">
                <a:solidFill>
                  <a:schemeClr val="tx1"/>
                </a:solidFill>
              </a:rPr>
              <a:t>ezmlm_hash</a:t>
            </a:r>
            <a:r>
              <a:rPr lang="en-IN" dirty="0">
                <a:solidFill>
                  <a:schemeClr val="tx1"/>
                </a:solidFill>
              </a:rPr>
              <a:t>($user);</a:t>
            </a:r>
            <a:br>
              <a:rPr lang="en-IN" sz="1600" dirty="0">
                <a:solidFill>
                  <a:schemeClr val="tx1"/>
                </a:solidFill>
              </a:rPr>
            </a:br>
            <a:br>
              <a:rPr lang="en-IN" sz="1600" dirty="0">
                <a:solidFill>
                  <a:schemeClr val="tx1"/>
                </a:solidFill>
              </a:rPr>
            </a:br>
            <a:r>
              <a:rPr lang="en-IN" dirty="0">
                <a:solidFill>
                  <a:schemeClr val="tx1"/>
                </a:solidFill>
              </a:rPr>
              <a:t>echo "The hash value for $user is: $hash.";</a:t>
            </a:r>
            <a:br>
              <a:rPr lang="en-IN" sz="1600" dirty="0">
                <a:solidFill>
                  <a:schemeClr val="tx1"/>
                </a:solidFill>
              </a:rPr>
            </a:br>
            <a:r>
              <a:rPr lang="en-IN" dirty="0">
                <a:solidFill>
                  <a:schemeClr val="tx1"/>
                </a:solidFill>
              </a:rPr>
              <a:t>?&gt;</a:t>
            </a:r>
            <a:endParaRPr lang="en-IN" sz="1600" dirty="0">
              <a:solidFill>
                <a:schemeClr val="tx1"/>
              </a:solidFill>
            </a:endParaRPr>
          </a:p>
        </p:txBody>
      </p:sp>
      <p:graphicFrame>
        <p:nvGraphicFramePr>
          <p:cNvPr id="4" name="Table 3">
            <a:extLst>
              <a:ext uri="{FF2B5EF4-FFF2-40B4-BE49-F238E27FC236}">
                <a16:creationId xmlns:a16="http://schemas.microsoft.com/office/drawing/2014/main" id="{0E125B60-549B-B040-96F9-6A6A1317F766}"/>
              </a:ext>
            </a:extLst>
          </p:cNvPr>
          <p:cNvGraphicFramePr>
            <a:graphicFrameLocks noGrp="1"/>
          </p:cNvGraphicFramePr>
          <p:nvPr>
            <p:extLst>
              <p:ext uri="{D42A27DB-BD31-4B8C-83A1-F6EECF244321}">
                <p14:modId xmlns:p14="http://schemas.microsoft.com/office/powerpoint/2010/main" val="3521648891"/>
              </p:ext>
            </p:extLst>
          </p:nvPr>
        </p:nvGraphicFramePr>
        <p:xfrm>
          <a:off x="3757679" y="2980117"/>
          <a:ext cx="7315200" cy="703176"/>
        </p:xfrm>
        <a:graphic>
          <a:graphicData uri="http://schemas.openxmlformats.org/drawingml/2006/table">
            <a:tbl>
              <a:tblPr/>
              <a:tblGrid>
                <a:gridCol w="1463084">
                  <a:extLst>
                    <a:ext uri="{9D8B030D-6E8A-4147-A177-3AD203B41FA5}">
                      <a16:colId xmlns:a16="http://schemas.microsoft.com/office/drawing/2014/main" val="538417791"/>
                    </a:ext>
                  </a:extLst>
                </a:gridCol>
                <a:gridCol w="5852116">
                  <a:extLst>
                    <a:ext uri="{9D8B030D-6E8A-4147-A177-3AD203B41FA5}">
                      <a16:colId xmlns:a16="http://schemas.microsoft.com/office/drawing/2014/main" val="3017479417"/>
                    </a:ext>
                  </a:extLst>
                </a:gridCol>
              </a:tblGrid>
              <a:tr h="344369">
                <a:tc>
                  <a:txBody>
                    <a:bodyPr/>
                    <a:lstStyle/>
                    <a:p>
                      <a:pPr algn="l" fontAlgn="t"/>
                      <a:r>
                        <a:rPr lang="en-IN" sz="1500">
                          <a:solidFill>
                            <a:srgbClr val="0190CD"/>
                          </a:solidFill>
                          <a:effectLst/>
                        </a:rPr>
                        <a:t>Parameter</a:t>
                      </a:r>
                    </a:p>
                  </a:txBody>
                  <a:tcPr marL="122989"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500" dirty="0">
                          <a:solidFill>
                            <a:srgbClr val="0190CD"/>
                          </a:solidFill>
                          <a:effectLst/>
                        </a:rPr>
                        <a:t>Description</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2795942"/>
                  </a:ext>
                </a:extLst>
              </a:tr>
              <a:tr h="344369">
                <a:tc>
                  <a:txBody>
                    <a:bodyPr/>
                    <a:lstStyle/>
                    <a:p>
                      <a:pPr algn="l" fontAlgn="t"/>
                      <a:r>
                        <a:rPr lang="en-IN" sz="1500" i="1">
                          <a:solidFill>
                            <a:srgbClr val="0190CD"/>
                          </a:solidFill>
                          <a:effectLst/>
                        </a:rPr>
                        <a:t>address</a:t>
                      </a:r>
                      <a:endParaRPr lang="en-IN" sz="1500">
                        <a:solidFill>
                          <a:srgbClr val="0190CD"/>
                        </a:solidFill>
                        <a:effectLst/>
                      </a:endParaRPr>
                    </a:p>
                  </a:txBody>
                  <a:tcPr marL="122989"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IN" sz="1500" dirty="0">
                          <a:solidFill>
                            <a:srgbClr val="0190CD"/>
                          </a:solidFill>
                          <a:effectLst/>
                        </a:rPr>
                        <a:t>Required. Specifies the email address being hashed</a:t>
                      </a:r>
                    </a:p>
                  </a:txBody>
                  <a:tcPr marL="61494" marR="61494" marT="61494" marB="614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36788737"/>
                  </a:ext>
                </a:extLst>
              </a:tr>
            </a:tbl>
          </a:graphicData>
        </a:graphic>
      </p:graphicFrame>
      <p:sp>
        <p:nvSpPr>
          <p:cNvPr id="13" name="Oval Callout 12">
            <a:extLst>
              <a:ext uri="{FF2B5EF4-FFF2-40B4-BE49-F238E27FC236}">
                <a16:creationId xmlns:a16="http://schemas.microsoft.com/office/drawing/2014/main" id="{442A17A2-7E31-F447-B5D5-15AEA184F7D6}"/>
              </a:ext>
            </a:extLst>
          </p:cNvPr>
          <p:cNvSpPr/>
          <p:nvPr/>
        </p:nvSpPr>
        <p:spPr>
          <a:xfrm>
            <a:off x="9822958" y="3220376"/>
            <a:ext cx="2096087" cy="898165"/>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Example</a:t>
            </a:r>
            <a:endParaRPr lang="gu-IN" b="1" dirty="0"/>
          </a:p>
        </p:txBody>
      </p:sp>
    </p:spTree>
    <p:extLst>
      <p:ext uri="{BB962C8B-B14F-4D97-AF65-F5344CB8AC3E}">
        <p14:creationId xmlns:p14="http://schemas.microsoft.com/office/powerpoint/2010/main" val="34438032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955" y="1123837"/>
            <a:ext cx="3070746" cy="4601183"/>
          </a:xfrm>
        </p:spPr>
        <p:txBody>
          <a:bodyPr>
            <a:normAutofit/>
          </a:bodyPr>
          <a:lstStyle/>
          <a:p>
            <a:pPr>
              <a:spcAft>
                <a:spcPts val="1200"/>
              </a:spcAft>
            </a:pPr>
            <a:r>
              <a:rPr lang="en-US" sz="4400" b="1" dirty="0">
                <a:effectLst>
                  <a:outerShdw blurRad="38100" dist="38100" dir="2700000" algn="tl">
                    <a:srgbClr val="000000">
                      <a:alpha val="43137"/>
                    </a:srgbClr>
                  </a:outerShdw>
                </a:effectLst>
              </a:rPr>
              <a:t>Mail Function:</a:t>
            </a:r>
            <a:br>
              <a:rPr lang="en-US" sz="4400" b="1" dirty="0">
                <a:effectLst>
                  <a:outerShdw blurRad="38100" dist="38100" dir="2700000" algn="tl">
                    <a:srgbClr val="000000">
                      <a:alpha val="43137"/>
                    </a:srgbClr>
                  </a:outerShdw>
                </a:effectLst>
              </a:rPr>
            </a:br>
            <a:br>
              <a:rPr lang="en-US" sz="4400" b="1" dirty="0">
                <a:effectLst>
                  <a:outerShdw blurRad="38100" dist="38100" dir="2700000" algn="tl">
                    <a:srgbClr val="000000">
                      <a:alpha val="43137"/>
                    </a:srgbClr>
                  </a:outerShdw>
                </a:effectLst>
              </a:rPr>
            </a:br>
            <a:r>
              <a:rPr lang="en-IN" sz="3800" dirty="0">
                <a:hlinkClick r:id="rId2">
                  <a:extLst>
                    <a:ext uri="{A12FA001-AC4F-418D-AE19-62706E023703}">
                      <ahyp:hlinkClr xmlns:ahyp="http://schemas.microsoft.com/office/drawing/2018/hyperlinkcolor" val="tx"/>
                    </a:ext>
                  </a:extLst>
                </a:hlinkClick>
              </a:rPr>
              <a:t>mail()</a:t>
            </a:r>
            <a:r>
              <a:rPr lang="en-IN" sz="3800" dirty="0"/>
              <a:t>:</a:t>
            </a:r>
            <a:br>
              <a:rPr lang="en-US" sz="4400" b="1" dirty="0">
                <a:effectLst>
                  <a:outerShdw blurRad="38100" dist="38100" dir="2700000" algn="tl">
                    <a:srgbClr val="000000">
                      <a:alpha val="43137"/>
                    </a:srgbClr>
                  </a:outerShdw>
                </a:effectLst>
              </a:rPr>
            </a:br>
            <a:endParaRPr lang="en-US" sz="4400" b="1" dirty="0">
              <a:effectLst>
                <a:outerShdw blurRad="38100" dist="38100" dir="2700000" algn="tl">
                  <a:srgbClr val="000000">
                    <a:alpha val="43137"/>
                  </a:srgbClr>
                </a:outerShdw>
              </a:effectLst>
            </a:endParaRP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8" name="TextBox 7"/>
          <p:cNvSpPr txBox="1"/>
          <p:nvPr/>
        </p:nvSpPr>
        <p:spPr>
          <a:xfrm>
            <a:off x="3835021" y="169259"/>
            <a:ext cx="8175010" cy="523220"/>
          </a:xfrm>
          <a:prstGeom prst="rect">
            <a:avLst/>
          </a:prstGeom>
          <a:noFill/>
        </p:spPr>
        <p:txBody>
          <a:bodyPr wrap="square" numCol="1" rtlCol="0">
            <a:spAutoFit/>
          </a:bodyPr>
          <a:lstStyle/>
          <a:p>
            <a:endParaRPr lang="en-US" sz="2800" dirty="0"/>
          </a:p>
        </p:txBody>
      </p:sp>
      <p:sp>
        <p:nvSpPr>
          <p:cNvPr id="7" name="TextBox 6">
            <a:extLst>
              <a:ext uri="{FF2B5EF4-FFF2-40B4-BE49-F238E27FC236}">
                <a16:creationId xmlns:a16="http://schemas.microsoft.com/office/drawing/2014/main" id="{D0D000EF-850F-1B42-8B0D-85295C82CD1A}"/>
              </a:ext>
            </a:extLst>
          </p:cNvPr>
          <p:cNvSpPr txBox="1"/>
          <p:nvPr/>
        </p:nvSpPr>
        <p:spPr>
          <a:xfrm>
            <a:off x="3550097" y="534580"/>
            <a:ext cx="8158002" cy="369332"/>
          </a:xfrm>
          <a:prstGeom prst="rect">
            <a:avLst/>
          </a:prstGeom>
          <a:noFill/>
        </p:spPr>
        <p:txBody>
          <a:bodyPr wrap="square" numCol="1" rtlCol="0">
            <a:spAutoFit/>
          </a:bodyPr>
          <a:lstStyle/>
          <a:p>
            <a:pPr marL="457200" indent="-457200" algn="just">
              <a:spcAft>
                <a:spcPts val="1800"/>
              </a:spcAft>
              <a:buFont typeface="Arial" panose="020B0604020202020204" pitchFamily="34" charset="0"/>
              <a:buChar char="•"/>
            </a:pPr>
            <a:r>
              <a:rPr lang="en-IN" dirty="0"/>
              <a:t>The mail() function allows you to send emails directly from a script.</a:t>
            </a:r>
            <a:endParaRPr lang="en-US" sz="2800" dirty="0"/>
          </a:p>
        </p:txBody>
      </p:sp>
      <p:sp>
        <p:nvSpPr>
          <p:cNvPr id="9" name="Rounded Rectangle 8">
            <a:extLst>
              <a:ext uri="{FF2B5EF4-FFF2-40B4-BE49-F238E27FC236}">
                <a16:creationId xmlns:a16="http://schemas.microsoft.com/office/drawing/2014/main" id="{B0F0C512-63A4-BC43-B74E-30198B32217B}"/>
              </a:ext>
            </a:extLst>
          </p:cNvPr>
          <p:cNvSpPr/>
          <p:nvPr/>
        </p:nvSpPr>
        <p:spPr>
          <a:xfrm>
            <a:off x="3703835" y="1123837"/>
            <a:ext cx="7937705" cy="61548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lvl="0" defTabSz="914400" eaLnBrk="0" fontAlgn="base" hangingPunct="0">
              <a:spcBef>
                <a:spcPct val="0"/>
              </a:spcBef>
              <a:spcAft>
                <a:spcPct val="0"/>
              </a:spcAft>
            </a:pPr>
            <a:r>
              <a:rPr lang="en-IN" sz="1600" dirty="0">
                <a:solidFill>
                  <a:schemeClr val="tx1"/>
                </a:solidFill>
              </a:rPr>
              <a:t>Syntax : </a:t>
            </a:r>
            <a:r>
              <a:rPr lang="en-IN" dirty="0"/>
              <a:t>mail(</a:t>
            </a:r>
            <a:r>
              <a:rPr lang="en-IN" i="1" dirty="0" err="1"/>
              <a:t>to,subject,message,headers,parameters</a:t>
            </a:r>
            <a:r>
              <a:rPr lang="en-IN" dirty="0"/>
              <a:t>);</a:t>
            </a:r>
            <a:endParaRPr lang="en-IN" sz="1600" dirty="0">
              <a:solidFill>
                <a:schemeClr val="tx1"/>
              </a:solidFill>
            </a:endParaRPr>
          </a:p>
        </p:txBody>
      </p:sp>
      <p:sp>
        <p:nvSpPr>
          <p:cNvPr id="10" name="Rounded Rectangle 9">
            <a:extLst>
              <a:ext uri="{FF2B5EF4-FFF2-40B4-BE49-F238E27FC236}">
                <a16:creationId xmlns:a16="http://schemas.microsoft.com/office/drawing/2014/main" id="{DB82CB4C-94ED-E842-9E91-18426731B3DA}"/>
              </a:ext>
            </a:extLst>
          </p:cNvPr>
          <p:cNvSpPr/>
          <p:nvPr/>
        </p:nvSpPr>
        <p:spPr>
          <a:xfrm>
            <a:off x="3693225" y="2415732"/>
            <a:ext cx="7958923" cy="229602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lvl="0" defTabSz="914400" eaLnBrk="0" fontAlgn="base" hangingPunct="0">
              <a:spcBef>
                <a:spcPct val="0"/>
              </a:spcBef>
              <a:spcAft>
                <a:spcPct val="0"/>
              </a:spcAft>
            </a:pPr>
            <a:r>
              <a:rPr lang="en-IN" dirty="0">
                <a:solidFill>
                  <a:schemeClr val="tx1"/>
                </a:solidFill>
              </a:rPr>
              <a:t>&lt;?php</a:t>
            </a:r>
            <a:br>
              <a:rPr lang="en-IN" sz="1600" dirty="0">
                <a:solidFill>
                  <a:schemeClr val="tx1"/>
                </a:solidFill>
              </a:rPr>
            </a:br>
            <a:r>
              <a:rPr lang="en-IN" dirty="0">
                <a:solidFill>
                  <a:schemeClr val="tx1"/>
                </a:solidFill>
              </a:rPr>
              <a:t>$user = "</a:t>
            </a:r>
            <a:r>
              <a:rPr lang="en-IN" dirty="0" err="1">
                <a:solidFill>
                  <a:schemeClr val="tx1"/>
                </a:solidFill>
              </a:rPr>
              <a:t>someone@example.com</a:t>
            </a:r>
            <a:r>
              <a:rPr lang="en-IN" dirty="0">
                <a:solidFill>
                  <a:schemeClr val="tx1"/>
                </a:solidFill>
              </a:rPr>
              <a:t>";</a:t>
            </a:r>
            <a:br>
              <a:rPr lang="en-IN" sz="1600" dirty="0">
                <a:solidFill>
                  <a:schemeClr val="tx1"/>
                </a:solidFill>
              </a:rPr>
            </a:br>
            <a:r>
              <a:rPr lang="en-IN" dirty="0">
                <a:solidFill>
                  <a:schemeClr val="tx1"/>
                </a:solidFill>
              </a:rPr>
              <a:t>$hash = </a:t>
            </a:r>
            <a:r>
              <a:rPr lang="en-IN" dirty="0" err="1">
                <a:solidFill>
                  <a:schemeClr val="tx1"/>
                </a:solidFill>
              </a:rPr>
              <a:t>ezmlm_hash</a:t>
            </a:r>
            <a:r>
              <a:rPr lang="en-IN" dirty="0">
                <a:solidFill>
                  <a:schemeClr val="tx1"/>
                </a:solidFill>
              </a:rPr>
              <a:t>($user);</a:t>
            </a:r>
            <a:br>
              <a:rPr lang="en-IN" sz="1600" dirty="0">
                <a:solidFill>
                  <a:schemeClr val="tx1"/>
                </a:solidFill>
              </a:rPr>
            </a:br>
            <a:br>
              <a:rPr lang="en-IN" sz="1600" dirty="0">
                <a:solidFill>
                  <a:schemeClr val="tx1"/>
                </a:solidFill>
              </a:rPr>
            </a:br>
            <a:r>
              <a:rPr lang="en-IN" dirty="0">
                <a:solidFill>
                  <a:schemeClr val="tx1"/>
                </a:solidFill>
              </a:rPr>
              <a:t>echo "The hash value for $user is: $hash.";</a:t>
            </a:r>
            <a:br>
              <a:rPr lang="en-IN" sz="1600" dirty="0">
                <a:solidFill>
                  <a:schemeClr val="tx1"/>
                </a:solidFill>
              </a:rPr>
            </a:br>
            <a:r>
              <a:rPr lang="en-IN" dirty="0">
                <a:solidFill>
                  <a:schemeClr val="tx1"/>
                </a:solidFill>
              </a:rPr>
              <a:t>?&gt;</a:t>
            </a:r>
            <a:endParaRPr lang="en-IN" sz="1600" dirty="0">
              <a:solidFill>
                <a:schemeClr val="tx1"/>
              </a:solidFill>
            </a:endParaRPr>
          </a:p>
        </p:txBody>
      </p:sp>
      <p:sp>
        <p:nvSpPr>
          <p:cNvPr id="11" name="Oval Callout 10">
            <a:extLst>
              <a:ext uri="{FF2B5EF4-FFF2-40B4-BE49-F238E27FC236}">
                <a16:creationId xmlns:a16="http://schemas.microsoft.com/office/drawing/2014/main" id="{136BA782-8637-F347-99E7-39ADBB500F9A}"/>
              </a:ext>
            </a:extLst>
          </p:cNvPr>
          <p:cNvSpPr/>
          <p:nvPr/>
        </p:nvSpPr>
        <p:spPr>
          <a:xfrm>
            <a:off x="9632632" y="1430252"/>
            <a:ext cx="2096087" cy="898165"/>
          </a:xfrm>
          <a:prstGeom prst="wedgeEllipseCallo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Example</a:t>
            </a:r>
            <a:endParaRPr lang="gu-IN" b="1" dirty="0"/>
          </a:p>
        </p:txBody>
      </p:sp>
    </p:spTree>
    <p:extLst>
      <p:ext uri="{BB962C8B-B14F-4D97-AF65-F5344CB8AC3E}">
        <p14:creationId xmlns:p14="http://schemas.microsoft.com/office/powerpoint/2010/main" val="1555076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955" y="1123837"/>
            <a:ext cx="3070746" cy="4601183"/>
          </a:xfrm>
        </p:spPr>
        <p:txBody>
          <a:bodyPr>
            <a:normAutofit/>
          </a:bodyPr>
          <a:lstStyle/>
          <a:p>
            <a:pPr>
              <a:spcAft>
                <a:spcPts val="1200"/>
              </a:spcAft>
            </a:pPr>
            <a:r>
              <a:rPr lang="en-US" sz="4400" b="1" dirty="0">
                <a:effectLst>
                  <a:outerShdw blurRad="38100" dist="38100" dir="2700000" algn="tl">
                    <a:srgbClr val="000000">
                      <a:alpha val="43137"/>
                    </a:srgbClr>
                  </a:outerShdw>
                </a:effectLst>
              </a:rPr>
              <a:t>Example :1</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7" name="Rounded Rectangle 6">
            <a:extLst>
              <a:ext uri="{FF2B5EF4-FFF2-40B4-BE49-F238E27FC236}">
                <a16:creationId xmlns:a16="http://schemas.microsoft.com/office/drawing/2014/main" id="{10B56FDA-CE38-4D47-9551-879F2B54D359}"/>
              </a:ext>
            </a:extLst>
          </p:cNvPr>
          <p:cNvSpPr/>
          <p:nvPr/>
        </p:nvSpPr>
        <p:spPr>
          <a:xfrm>
            <a:off x="3871496" y="1123837"/>
            <a:ext cx="6719340" cy="341376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fontAlgn="base"/>
            <a:r>
              <a:rPr lang="en-IN" dirty="0">
                <a:solidFill>
                  <a:schemeClr val="tx1"/>
                </a:solidFill>
              </a:rPr>
              <a:t>&lt;?php</a:t>
            </a:r>
            <a:br>
              <a:rPr lang="en-IN" dirty="0">
                <a:solidFill>
                  <a:schemeClr val="tx1"/>
                </a:solidFill>
              </a:rPr>
            </a:br>
            <a:r>
              <a:rPr lang="en-IN" dirty="0">
                <a:solidFill>
                  <a:schemeClr val="tx1"/>
                </a:solidFill>
              </a:rPr>
              <a:t>$to = "</a:t>
            </a:r>
            <a:r>
              <a:rPr lang="en-IN" dirty="0" err="1">
                <a:solidFill>
                  <a:schemeClr val="tx1"/>
                </a:solidFill>
              </a:rPr>
              <a:t>somebody@example.com</a:t>
            </a:r>
            <a:r>
              <a:rPr lang="en-IN" dirty="0">
                <a:solidFill>
                  <a:schemeClr val="tx1"/>
                </a:solidFill>
              </a:rPr>
              <a:t>";</a:t>
            </a:r>
            <a:br>
              <a:rPr lang="en-IN" dirty="0">
                <a:solidFill>
                  <a:schemeClr val="tx1"/>
                </a:solidFill>
              </a:rPr>
            </a:br>
            <a:r>
              <a:rPr lang="en-IN" dirty="0">
                <a:solidFill>
                  <a:schemeClr val="tx1"/>
                </a:solidFill>
              </a:rPr>
              <a:t>$subject = "My subject";</a:t>
            </a:r>
            <a:br>
              <a:rPr lang="en-IN" dirty="0">
                <a:solidFill>
                  <a:schemeClr val="tx1"/>
                </a:solidFill>
              </a:rPr>
            </a:br>
            <a:r>
              <a:rPr lang="en-IN" dirty="0">
                <a:solidFill>
                  <a:schemeClr val="tx1"/>
                </a:solidFill>
              </a:rPr>
              <a:t>$txt = "Hello world!";</a:t>
            </a:r>
            <a:br>
              <a:rPr lang="en-IN" dirty="0">
                <a:solidFill>
                  <a:schemeClr val="tx1"/>
                </a:solidFill>
              </a:rPr>
            </a:br>
            <a:r>
              <a:rPr lang="en-IN" dirty="0">
                <a:solidFill>
                  <a:schemeClr val="tx1"/>
                </a:solidFill>
              </a:rPr>
              <a:t>$headers = "From: </a:t>
            </a:r>
            <a:r>
              <a:rPr lang="en-IN" dirty="0" err="1">
                <a:solidFill>
                  <a:schemeClr val="tx1"/>
                </a:solidFill>
              </a:rPr>
              <a:t>webmaster@example.com</a:t>
            </a:r>
            <a:r>
              <a:rPr lang="en-IN" dirty="0">
                <a:solidFill>
                  <a:schemeClr val="tx1"/>
                </a:solidFill>
              </a:rPr>
              <a:t>" . "\r\n" .</a:t>
            </a:r>
            <a:br>
              <a:rPr lang="en-IN" dirty="0">
                <a:solidFill>
                  <a:schemeClr val="tx1"/>
                </a:solidFill>
              </a:rPr>
            </a:br>
            <a:r>
              <a:rPr lang="en-IN" dirty="0">
                <a:solidFill>
                  <a:schemeClr val="tx1"/>
                </a:solidFill>
              </a:rPr>
              <a:t>"CC: </a:t>
            </a:r>
            <a:r>
              <a:rPr lang="en-IN" dirty="0" err="1">
                <a:solidFill>
                  <a:schemeClr val="tx1"/>
                </a:solidFill>
              </a:rPr>
              <a:t>somebodyelse@example.com</a:t>
            </a:r>
            <a:r>
              <a:rPr lang="en-IN" dirty="0">
                <a:solidFill>
                  <a:schemeClr val="tx1"/>
                </a:solidFill>
              </a:rPr>
              <a:t>";</a:t>
            </a:r>
            <a:br>
              <a:rPr lang="en-IN" dirty="0">
                <a:solidFill>
                  <a:schemeClr val="tx1"/>
                </a:solidFill>
              </a:rPr>
            </a:br>
            <a:br>
              <a:rPr lang="en-IN" dirty="0">
                <a:solidFill>
                  <a:schemeClr val="tx1"/>
                </a:solidFill>
              </a:rPr>
            </a:br>
            <a:r>
              <a:rPr lang="en-IN" dirty="0">
                <a:solidFill>
                  <a:schemeClr val="tx1"/>
                </a:solidFill>
              </a:rPr>
              <a:t>mail($</a:t>
            </a:r>
            <a:r>
              <a:rPr lang="en-IN" dirty="0" err="1">
                <a:solidFill>
                  <a:schemeClr val="tx1"/>
                </a:solidFill>
              </a:rPr>
              <a:t>to,$subject,$txt,$headers</a:t>
            </a:r>
            <a:r>
              <a:rPr lang="en-IN" dirty="0">
                <a:solidFill>
                  <a:schemeClr val="tx1"/>
                </a:solidFill>
              </a:rPr>
              <a:t>);</a:t>
            </a:r>
            <a:br>
              <a:rPr lang="en-IN" dirty="0">
                <a:solidFill>
                  <a:schemeClr val="tx1"/>
                </a:solidFill>
              </a:rPr>
            </a:br>
            <a:r>
              <a:rPr lang="en-IN" dirty="0">
                <a:solidFill>
                  <a:schemeClr val="tx1"/>
                </a:solidFill>
              </a:rPr>
              <a:t>?&gt;</a:t>
            </a:r>
            <a:endParaRPr lang="en-IN" sz="1600" dirty="0">
              <a:solidFill>
                <a:schemeClr val="tx1"/>
              </a:solidFill>
            </a:endParaRPr>
          </a:p>
        </p:txBody>
      </p:sp>
    </p:spTree>
    <p:extLst>
      <p:ext uri="{BB962C8B-B14F-4D97-AF65-F5344CB8AC3E}">
        <p14:creationId xmlns:p14="http://schemas.microsoft.com/office/powerpoint/2010/main" val="3072218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2955" y="1123837"/>
            <a:ext cx="3070746" cy="4601183"/>
          </a:xfrm>
        </p:spPr>
        <p:txBody>
          <a:bodyPr>
            <a:normAutofit/>
          </a:bodyPr>
          <a:lstStyle/>
          <a:p>
            <a:pPr>
              <a:spcAft>
                <a:spcPts val="1200"/>
              </a:spcAft>
            </a:pPr>
            <a:r>
              <a:rPr lang="en-US" sz="4400" b="1" dirty="0">
                <a:effectLst>
                  <a:outerShdw blurRad="38100" dist="38100" dir="2700000" algn="tl">
                    <a:srgbClr val="000000">
                      <a:alpha val="43137"/>
                    </a:srgbClr>
                  </a:outerShdw>
                </a:effectLst>
              </a:rPr>
              <a:t>Example :2</a:t>
            </a:r>
          </a:p>
        </p:txBody>
      </p:sp>
      <p:sp>
        <p:nvSpPr>
          <p:cNvPr id="6" name="TextBox 5"/>
          <p:cNvSpPr txBox="1"/>
          <p:nvPr/>
        </p:nvSpPr>
        <p:spPr>
          <a:xfrm>
            <a:off x="3616656" y="1303413"/>
            <a:ext cx="8024884" cy="523220"/>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endParaRPr lang="en-US" sz="2800" dirty="0"/>
          </a:p>
        </p:txBody>
      </p:sp>
      <p:sp>
        <p:nvSpPr>
          <p:cNvPr id="9" name="Rounded Rectangle 8">
            <a:extLst>
              <a:ext uri="{FF2B5EF4-FFF2-40B4-BE49-F238E27FC236}">
                <a16:creationId xmlns:a16="http://schemas.microsoft.com/office/drawing/2014/main" id="{05A132D2-01E5-844F-A9E8-BED332055D92}"/>
              </a:ext>
            </a:extLst>
          </p:cNvPr>
          <p:cNvSpPr/>
          <p:nvPr/>
        </p:nvSpPr>
        <p:spPr>
          <a:xfrm>
            <a:off x="3778898" y="263628"/>
            <a:ext cx="7700400" cy="6321600"/>
          </a:xfrm>
          <a:prstGeom prst="roundRect">
            <a:avLst/>
          </a:prstGeom>
        </p:spPr>
        <p:style>
          <a:lnRef idx="0">
            <a:schemeClr val="accent3"/>
          </a:lnRef>
          <a:fillRef idx="3">
            <a:schemeClr val="accent3"/>
          </a:fillRef>
          <a:effectRef idx="3">
            <a:schemeClr val="accent3"/>
          </a:effectRef>
          <a:fontRef idx="minor">
            <a:schemeClr val="lt1"/>
          </a:fontRef>
        </p:style>
        <p:txBody>
          <a:bodyPr numCol="2" rtlCol="0" anchor="ctr"/>
          <a:lstStyle/>
          <a:p>
            <a:pPr marL="87313" fontAlgn="base"/>
            <a:r>
              <a:rPr lang="en-IN" dirty="0">
                <a:solidFill>
                  <a:schemeClr val="tx1"/>
                </a:solidFill>
              </a:rPr>
              <a:t>&lt;?php</a:t>
            </a:r>
            <a:br>
              <a:rPr lang="en-IN" dirty="0">
                <a:solidFill>
                  <a:schemeClr val="tx1"/>
                </a:solidFill>
              </a:rPr>
            </a:br>
            <a:r>
              <a:rPr lang="en-IN" dirty="0">
                <a:solidFill>
                  <a:schemeClr val="tx1"/>
                </a:solidFill>
              </a:rPr>
              <a:t>$to = "somebody@example.com, somebodyelse@example.com";</a:t>
            </a:r>
            <a:br>
              <a:rPr lang="en-IN" dirty="0">
                <a:solidFill>
                  <a:schemeClr val="tx1"/>
                </a:solidFill>
              </a:rPr>
            </a:br>
            <a:r>
              <a:rPr lang="en-IN" dirty="0">
                <a:solidFill>
                  <a:schemeClr val="tx1"/>
                </a:solidFill>
              </a:rPr>
              <a:t>$subject = "HTML email";</a:t>
            </a:r>
            <a:br>
              <a:rPr lang="en-IN" dirty="0">
                <a:solidFill>
                  <a:schemeClr val="tx1"/>
                </a:solidFill>
              </a:rPr>
            </a:br>
            <a:br>
              <a:rPr lang="en-IN" dirty="0">
                <a:solidFill>
                  <a:schemeClr val="tx1"/>
                </a:solidFill>
              </a:rPr>
            </a:br>
            <a:r>
              <a:rPr lang="en-IN" dirty="0">
                <a:solidFill>
                  <a:schemeClr val="tx1"/>
                </a:solidFill>
              </a:rPr>
              <a:t>$message = "</a:t>
            </a:r>
            <a:br>
              <a:rPr lang="en-IN" dirty="0">
                <a:solidFill>
                  <a:schemeClr val="tx1"/>
                </a:solidFill>
              </a:rPr>
            </a:br>
            <a:r>
              <a:rPr lang="en-IN" dirty="0">
                <a:solidFill>
                  <a:schemeClr val="tx1"/>
                </a:solidFill>
              </a:rPr>
              <a:t>&lt;html&gt;</a:t>
            </a:r>
            <a:br>
              <a:rPr lang="en-IN" dirty="0">
                <a:solidFill>
                  <a:schemeClr val="tx1"/>
                </a:solidFill>
              </a:rPr>
            </a:br>
            <a:r>
              <a:rPr lang="en-IN" dirty="0">
                <a:solidFill>
                  <a:schemeClr val="tx1"/>
                </a:solidFill>
              </a:rPr>
              <a:t>&lt;head&gt;</a:t>
            </a:r>
            <a:br>
              <a:rPr lang="en-IN" dirty="0">
                <a:solidFill>
                  <a:schemeClr val="tx1"/>
                </a:solidFill>
              </a:rPr>
            </a:br>
            <a:r>
              <a:rPr lang="en-IN" dirty="0">
                <a:solidFill>
                  <a:schemeClr val="tx1"/>
                </a:solidFill>
              </a:rPr>
              <a:t>&lt;title&gt;HTML email&lt;/title&gt;</a:t>
            </a:r>
            <a:br>
              <a:rPr lang="en-IN" dirty="0">
                <a:solidFill>
                  <a:schemeClr val="tx1"/>
                </a:solidFill>
              </a:rPr>
            </a:br>
            <a:r>
              <a:rPr lang="en-IN" dirty="0">
                <a:solidFill>
                  <a:schemeClr val="tx1"/>
                </a:solidFill>
              </a:rPr>
              <a:t>&lt;/head&gt;</a:t>
            </a:r>
            <a:br>
              <a:rPr lang="en-IN" dirty="0">
                <a:solidFill>
                  <a:schemeClr val="tx1"/>
                </a:solidFill>
              </a:rPr>
            </a:br>
            <a:r>
              <a:rPr lang="en-IN" dirty="0">
                <a:solidFill>
                  <a:schemeClr val="tx1"/>
                </a:solidFill>
              </a:rPr>
              <a:t>&lt;body&gt;</a:t>
            </a:r>
            <a:br>
              <a:rPr lang="en-IN" dirty="0">
                <a:solidFill>
                  <a:schemeClr val="tx1"/>
                </a:solidFill>
              </a:rPr>
            </a:br>
            <a:r>
              <a:rPr lang="en-IN" dirty="0">
                <a:solidFill>
                  <a:schemeClr val="tx1"/>
                </a:solidFill>
              </a:rPr>
              <a:t>&lt;p&gt;This email contains HTML Tags!&lt;/p&gt;</a:t>
            </a:r>
            <a:br>
              <a:rPr lang="en-IN" dirty="0">
                <a:solidFill>
                  <a:schemeClr val="tx1"/>
                </a:solidFill>
              </a:rPr>
            </a:br>
            <a:r>
              <a:rPr lang="en-IN" dirty="0">
                <a:solidFill>
                  <a:schemeClr val="tx1"/>
                </a:solidFill>
              </a:rPr>
              <a:t>&lt;table&gt;</a:t>
            </a:r>
            <a:br>
              <a:rPr lang="en-IN" dirty="0">
                <a:solidFill>
                  <a:schemeClr val="tx1"/>
                </a:solidFill>
              </a:rPr>
            </a:br>
            <a:r>
              <a:rPr lang="en-IN" dirty="0">
                <a:solidFill>
                  <a:schemeClr val="tx1"/>
                </a:solidFill>
              </a:rPr>
              <a:t>&lt;tr&gt;</a:t>
            </a:r>
            <a:br>
              <a:rPr lang="en-IN" dirty="0">
                <a:solidFill>
                  <a:schemeClr val="tx1"/>
                </a:solidFill>
              </a:rPr>
            </a:br>
            <a:r>
              <a:rPr lang="en-IN" dirty="0">
                <a:solidFill>
                  <a:schemeClr val="tx1"/>
                </a:solidFill>
              </a:rPr>
              <a:t>&lt;</a:t>
            </a:r>
            <a:r>
              <a:rPr lang="en-IN" dirty="0" err="1">
                <a:solidFill>
                  <a:schemeClr val="tx1"/>
                </a:solidFill>
              </a:rPr>
              <a:t>th</a:t>
            </a:r>
            <a:r>
              <a:rPr lang="en-IN" dirty="0">
                <a:solidFill>
                  <a:schemeClr val="tx1"/>
                </a:solidFill>
              </a:rPr>
              <a:t>&gt;</a:t>
            </a:r>
            <a:r>
              <a:rPr lang="en-IN" dirty="0" err="1">
                <a:solidFill>
                  <a:schemeClr val="tx1"/>
                </a:solidFill>
              </a:rPr>
              <a:t>Firstname</a:t>
            </a:r>
            <a:r>
              <a:rPr lang="en-IN" dirty="0">
                <a:solidFill>
                  <a:schemeClr val="tx1"/>
                </a:solidFill>
              </a:rPr>
              <a:t>&lt;/</a:t>
            </a:r>
            <a:r>
              <a:rPr lang="en-IN" dirty="0" err="1">
                <a:solidFill>
                  <a:schemeClr val="tx1"/>
                </a:solidFill>
              </a:rPr>
              <a:t>th</a:t>
            </a:r>
            <a:r>
              <a:rPr lang="en-IN" dirty="0">
                <a:solidFill>
                  <a:schemeClr val="tx1"/>
                </a:solidFill>
              </a:rPr>
              <a:t>&gt;</a:t>
            </a:r>
            <a:br>
              <a:rPr lang="en-IN" dirty="0">
                <a:solidFill>
                  <a:schemeClr val="tx1"/>
                </a:solidFill>
              </a:rPr>
            </a:br>
            <a:r>
              <a:rPr lang="en-IN" dirty="0">
                <a:solidFill>
                  <a:schemeClr val="tx1"/>
                </a:solidFill>
              </a:rPr>
              <a:t>&lt;</a:t>
            </a:r>
            <a:r>
              <a:rPr lang="en-IN" dirty="0" err="1">
                <a:solidFill>
                  <a:schemeClr val="tx1"/>
                </a:solidFill>
              </a:rPr>
              <a:t>th</a:t>
            </a:r>
            <a:r>
              <a:rPr lang="en-IN" dirty="0">
                <a:solidFill>
                  <a:schemeClr val="tx1"/>
                </a:solidFill>
              </a:rPr>
              <a:t>&gt;</a:t>
            </a:r>
            <a:r>
              <a:rPr lang="en-IN" dirty="0" err="1">
                <a:solidFill>
                  <a:schemeClr val="tx1"/>
                </a:solidFill>
              </a:rPr>
              <a:t>Lastname</a:t>
            </a:r>
            <a:r>
              <a:rPr lang="en-IN" dirty="0">
                <a:solidFill>
                  <a:schemeClr val="tx1"/>
                </a:solidFill>
              </a:rPr>
              <a:t>&lt;/</a:t>
            </a:r>
            <a:r>
              <a:rPr lang="en-IN" dirty="0" err="1">
                <a:solidFill>
                  <a:schemeClr val="tx1"/>
                </a:solidFill>
              </a:rPr>
              <a:t>th</a:t>
            </a:r>
            <a:r>
              <a:rPr lang="en-IN" dirty="0">
                <a:solidFill>
                  <a:schemeClr val="tx1"/>
                </a:solidFill>
              </a:rPr>
              <a:t>&gt;</a:t>
            </a:r>
            <a:br>
              <a:rPr lang="en-IN" dirty="0">
                <a:solidFill>
                  <a:schemeClr val="tx1"/>
                </a:solidFill>
              </a:rPr>
            </a:br>
            <a:r>
              <a:rPr lang="en-IN" dirty="0">
                <a:solidFill>
                  <a:schemeClr val="tx1"/>
                </a:solidFill>
              </a:rPr>
              <a:t>&lt;/tr&gt;</a:t>
            </a:r>
            <a:br>
              <a:rPr lang="en-IN" dirty="0">
                <a:solidFill>
                  <a:schemeClr val="tx1"/>
                </a:solidFill>
              </a:rPr>
            </a:br>
            <a:r>
              <a:rPr lang="en-IN" dirty="0">
                <a:solidFill>
                  <a:schemeClr val="tx1"/>
                </a:solidFill>
              </a:rPr>
              <a:t>&lt;tr&gt;</a:t>
            </a:r>
            <a:br>
              <a:rPr lang="en-IN" dirty="0">
                <a:solidFill>
                  <a:schemeClr val="tx1"/>
                </a:solidFill>
              </a:rPr>
            </a:br>
            <a:r>
              <a:rPr lang="en-IN" dirty="0">
                <a:solidFill>
                  <a:schemeClr val="tx1"/>
                </a:solidFill>
              </a:rPr>
              <a:t>&lt;td&gt;John&lt;/td&gt;</a:t>
            </a:r>
            <a:br>
              <a:rPr lang="en-IN" dirty="0">
                <a:solidFill>
                  <a:schemeClr val="tx1"/>
                </a:solidFill>
              </a:rPr>
            </a:br>
            <a:r>
              <a:rPr lang="en-IN" dirty="0">
                <a:solidFill>
                  <a:schemeClr val="tx1"/>
                </a:solidFill>
              </a:rPr>
              <a:t>&lt;td&gt;Doe&lt;/td&gt;</a:t>
            </a:r>
            <a:br>
              <a:rPr lang="en-IN" dirty="0">
                <a:solidFill>
                  <a:schemeClr val="tx1"/>
                </a:solidFill>
              </a:rPr>
            </a:br>
            <a:r>
              <a:rPr lang="en-IN" dirty="0">
                <a:solidFill>
                  <a:schemeClr val="tx1"/>
                </a:solidFill>
              </a:rPr>
              <a:t>&lt;/tr&gt;</a:t>
            </a:r>
            <a:br>
              <a:rPr lang="en-IN" dirty="0">
                <a:solidFill>
                  <a:schemeClr val="tx1"/>
                </a:solidFill>
              </a:rPr>
            </a:br>
            <a:r>
              <a:rPr lang="en-IN" dirty="0">
                <a:solidFill>
                  <a:schemeClr val="tx1"/>
                </a:solidFill>
              </a:rPr>
              <a:t>&lt;/table&gt;</a:t>
            </a:r>
            <a:br>
              <a:rPr lang="en-IN" dirty="0">
                <a:solidFill>
                  <a:schemeClr val="tx1"/>
                </a:solidFill>
              </a:rPr>
            </a:br>
            <a:r>
              <a:rPr lang="en-IN" dirty="0">
                <a:solidFill>
                  <a:schemeClr val="tx1"/>
                </a:solidFill>
              </a:rPr>
              <a:t>&lt;/body&gt;</a:t>
            </a:r>
            <a:br>
              <a:rPr lang="en-IN" dirty="0">
                <a:solidFill>
                  <a:schemeClr val="tx1"/>
                </a:solidFill>
              </a:rPr>
            </a:br>
            <a:r>
              <a:rPr lang="en-IN" dirty="0">
                <a:solidFill>
                  <a:schemeClr val="tx1"/>
                </a:solidFill>
              </a:rPr>
              <a:t>&lt;/html&gt;</a:t>
            </a:r>
            <a:br>
              <a:rPr lang="en-IN" dirty="0">
                <a:solidFill>
                  <a:schemeClr val="tx1"/>
                </a:solidFill>
              </a:rPr>
            </a:br>
            <a:r>
              <a:rPr lang="en-IN" dirty="0">
                <a:solidFill>
                  <a:schemeClr val="tx1"/>
                </a:solidFill>
              </a:rPr>
              <a:t>";</a:t>
            </a:r>
            <a:br>
              <a:rPr lang="en-IN" dirty="0">
                <a:solidFill>
                  <a:schemeClr val="tx1"/>
                </a:solidFill>
              </a:rPr>
            </a:br>
            <a:r>
              <a:rPr lang="en-IN" dirty="0">
                <a:solidFill>
                  <a:schemeClr val="tx1"/>
                </a:solidFill>
              </a:rPr>
              <a:t>// Always set content-type when sending HTML email</a:t>
            </a:r>
            <a:br>
              <a:rPr lang="en-IN" dirty="0">
                <a:solidFill>
                  <a:schemeClr val="tx1"/>
                </a:solidFill>
              </a:rPr>
            </a:br>
            <a:r>
              <a:rPr lang="en-IN" dirty="0">
                <a:solidFill>
                  <a:schemeClr val="tx1"/>
                </a:solidFill>
              </a:rPr>
              <a:t>$headers = "MIME-Version: 1.0" . "\r\n";</a:t>
            </a:r>
            <a:br>
              <a:rPr lang="en-IN" dirty="0">
                <a:solidFill>
                  <a:schemeClr val="tx1"/>
                </a:solidFill>
              </a:rPr>
            </a:br>
            <a:r>
              <a:rPr lang="en-IN" dirty="0">
                <a:solidFill>
                  <a:schemeClr val="tx1"/>
                </a:solidFill>
              </a:rPr>
              <a:t>$headers .= "</a:t>
            </a:r>
            <a:r>
              <a:rPr lang="en-IN" dirty="0" err="1">
                <a:solidFill>
                  <a:schemeClr val="tx1"/>
                </a:solidFill>
              </a:rPr>
              <a:t>Content-type:text</a:t>
            </a:r>
            <a:r>
              <a:rPr lang="en-IN" dirty="0">
                <a:solidFill>
                  <a:schemeClr val="tx1"/>
                </a:solidFill>
              </a:rPr>
              <a:t>/</a:t>
            </a:r>
            <a:r>
              <a:rPr lang="en-IN" dirty="0" err="1">
                <a:solidFill>
                  <a:schemeClr val="tx1"/>
                </a:solidFill>
              </a:rPr>
              <a:t>html;charset</a:t>
            </a:r>
            <a:r>
              <a:rPr lang="en-IN" dirty="0">
                <a:solidFill>
                  <a:schemeClr val="tx1"/>
                </a:solidFill>
              </a:rPr>
              <a:t>=UTF-8" . "\r\n";</a:t>
            </a:r>
            <a:br>
              <a:rPr lang="en-IN" dirty="0">
                <a:solidFill>
                  <a:schemeClr val="tx1"/>
                </a:solidFill>
              </a:rPr>
            </a:br>
            <a:br>
              <a:rPr lang="en-IN" dirty="0">
                <a:solidFill>
                  <a:schemeClr val="tx1"/>
                </a:solidFill>
              </a:rPr>
            </a:br>
            <a:r>
              <a:rPr lang="en-IN" dirty="0">
                <a:solidFill>
                  <a:schemeClr val="tx1"/>
                </a:solidFill>
              </a:rPr>
              <a:t>// More headers</a:t>
            </a:r>
            <a:br>
              <a:rPr lang="en-IN" dirty="0">
                <a:solidFill>
                  <a:schemeClr val="tx1"/>
                </a:solidFill>
              </a:rPr>
            </a:br>
            <a:r>
              <a:rPr lang="en-IN" dirty="0">
                <a:solidFill>
                  <a:schemeClr val="tx1"/>
                </a:solidFill>
              </a:rPr>
              <a:t>$headers .= 'From: &lt;</a:t>
            </a:r>
            <a:r>
              <a:rPr lang="en-IN" dirty="0" err="1">
                <a:solidFill>
                  <a:schemeClr val="tx1"/>
                </a:solidFill>
              </a:rPr>
              <a:t>webmaster@example.com</a:t>
            </a:r>
            <a:r>
              <a:rPr lang="en-IN" dirty="0">
                <a:solidFill>
                  <a:schemeClr val="tx1"/>
                </a:solidFill>
              </a:rPr>
              <a:t>&gt;' . "\r\n";</a:t>
            </a:r>
            <a:br>
              <a:rPr lang="en-IN" dirty="0">
                <a:solidFill>
                  <a:schemeClr val="tx1"/>
                </a:solidFill>
              </a:rPr>
            </a:br>
            <a:r>
              <a:rPr lang="en-IN" dirty="0">
                <a:solidFill>
                  <a:schemeClr val="tx1"/>
                </a:solidFill>
              </a:rPr>
              <a:t>$headers .= 'Cc: </a:t>
            </a:r>
            <a:r>
              <a:rPr lang="en-IN" dirty="0" err="1">
                <a:solidFill>
                  <a:schemeClr val="tx1"/>
                </a:solidFill>
              </a:rPr>
              <a:t>myboss@example.com</a:t>
            </a:r>
            <a:r>
              <a:rPr lang="en-IN" dirty="0">
                <a:solidFill>
                  <a:schemeClr val="tx1"/>
                </a:solidFill>
              </a:rPr>
              <a:t>' . "\r\n";</a:t>
            </a:r>
            <a:br>
              <a:rPr lang="en-IN" dirty="0">
                <a:solidFill>
                  <a:schemeClr val="tx1"/>
                </a:solidFill>
              </a:rPr>
            </a:br>
            <a:r>
              <a:rPr lang="en-IN" dirty="0">
                <a:solidFill>
                  <a:schemeClr val="tx1"/>
                </a:solidFill>
              </a:rPr>
              <a:t>mail($</a:t>
            </a:r>
            <a:r>
              <a:rPr lang="en-IN" dirty="0" err="1">
                <a:solidFill>
                  <a:schemeClr val="tx1"/>
                </a:solidFill>
              </a:rPr>
              <a:t>to,$subject,$message,$headers</a:t>
            </a:r>
            <a:r>
              <a:rPr lang="en-IN" dirty="0">
                <a:solidFill>
                  <a:schemeClr val="tx1"/>
                </a:solidFill>
              </a:rPr>
              <a:t>);</a:t>
            </a:r>
            <a:br>
              <a:rPr lang="en-IN" dirty="0">
                <a:solidFill>
                  <a:schemeClr val="tx1"/>
                </a:solidFill>
              </a:rPr>
            </a:br>
            <a:r>
              <a:rPr lang="en-IN" dirty="0">
                <a:solidFill>
                  <a:schemeClr val="tx1"/>
                </a:solidFill>
              </a:rPr>
              <a:t>?&gt;</a:t>
            </a:r>
          </a:p>
        </p:txBody>
      </p:sp>
    </p:spTree>
    <p:extLst>
      <p:ext uri="{BB962C8B-B14F-4D97-AF65-F5344CB8AC3E}">
        <p14:creationId xmlns:p14="http://schemas.microsoft.com/office/powerpoint/2010/main" val="382972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a:t>
            </a:r>
          </a:p>
        </p:txBody>
      </p:sp>
      <p:sp>
        <p:nvSpPr>
          <p:cNvPr id="3" name="Content Placeholder 2"/>
          <p:cNvSpPr>
            <a:spLocks noGrp="1"/>
          </p:cNvSpPr>
          <p:nvPr>
            <p:ph idx="1"/>
          </p:nvPr>
        </p:nvSpPr>
        <p:spPr>
          <a:xfrm>
            <a:off x="3533614" y="864108"/>
            <a:ext cx="7986508" cy="5120640"/>
          </a:xfrm>
        </p:spPr>
        <p:txBody>
          <a:bodyPr>
            <a:noAutofit/>
          </a:bodyPr>
          <a:lstStyle/>
          <a:p>
            <a:r>
              <a:rPr lang="en-US" sz="3200" dirty="0">
                <a:solidFill>
                  <a:schemeClr val="tx1"/>
                </a:solidFill>
              </a:rPr>
              <a:t>The delimiter </a:t>
            </a:r>
          </a:p>
          <a:p>
            <a:pPr lvl="1"/>
            <a:r>
              <a:rPr lang="en-US" sz="3000" dirty="0">
                <a:solidFill>
                  <a:schemeClr val="tx1"/>
                </a:solidFill>
              </a:rPr>
              <a:t>Can be any character that is </a:t>
            </a:r>
          </a:p>
          <a:p>
            <a:pPr lvl="2"/>
            <a:r>
              <a:rPr lang="en-US" sz="2800" dirty="0">
                <a:solidFill>
                  <a:schemeClr val="tx1"/>
                </a:solidFill>
              </a:rPr>
              <a:t>Not a letter, number, backslash or space. </a:t>
            </a:r>
          </a:p>
          <a:p>
            <a:r>
              <a:rPr lang="en-US" sz="3200" dirty="0">
                <a:solidFill>
                  <a:schemeClr val="tx1"/>
                </a:solidFill>
              </a:rPr>
              <a:t>Most common delimiter </a:t>
            </a:r>
            <a:r>
              <a:rPr lang="en-US" sz="3200" dirty="0">
                <a:solidFill>
                  <a:schemeClr val="tx1"/>
                </a:solidFill>
                <a:sym typeface="Wingdings" panose="05000000000000000000" pitchFamily="2" charset="2"/>
              </a:rPr>
              <a:t></a:t>
            </a:r>
            <a:r>
              <a:rPr lang="en-US" sz="3200" dirty="0">
                <a:solidFill>
                  <a:schemeClr val="tx1"/>
                </a:solidFill>
              </a:rPr>
              <a:t>forward slash (/) </a:t>
            </a:r>
          </a:p>
          <a:p>
            <a:pPr algn="just"/>
            <a:r>
              <a:rPr lang="en-US" sz="3200" dirty="0">
                <a:solidFill>
                  <a:schemeClr val="tx1"/>
                </a:solidFill>
              </a:rPr>
              <a:t>When any pattern contains forward slashes it is convenient to choose other delimiters such as # or ~.</a:t>
            </a:r>
          </a:p>
        </p:txBody>
      </p:sp>
    </p:spTree>
    <p:extLst>
      <p:ext uri="{BB962C8B-B14F-4D97-AF65-F5344CB8AC3E}">
        <p14:creationId xmlns:p14="http://schemas.microsoft.com/office/powerpoint/2010/main" val="8191756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9848" y="916312"/>
            <a:ext cx="7315200" cy="3255264"/>
          </a:xfrm>
        </p:spPr>
        <p:txBody>
          <a:bodyPr/>
          <a:lstStyle/>
          <a:p>
            <a:pPr algn="ctr"/>
            <a:r>
              <a:rPr lang="en-IN" b="1" dirty="0"/>
              <a:t>THANK YOU</a:t>
            </a:r>
          </a:p>
        </p:txBody>
      </p:sp>
    </p:spTree>
    <p:extLst>
      <p:ext uri="{BB962C8B-B14F-4D97-AF65-F5344CB8AC3E}">
        <p14:creationId xmlns:p14="http://schemas.microsoft.com/office/powerpoint/2010/main" val="341944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bg1"/>
                </a:solidFill>
              </a:rPr>
              <a:t>Advantages and uses of Regular expressions:</a:t>
            </a:r>
          </a:p>
        </p:txBody>
      </p:sp>
      <p:sp>
        <p:nvSpPr>
          <p:cNvPr id="3" name="Content Placeholder 2"/>
          <p:cNvSpPr>
            <a:spLocks noGrp="1"/>
          </p:cNvSpPr>
          <p:nvPr>
            <p:ph idx="1"/>
          </p:nvPr>
        </p:nvSpPr>
        <p:spPr>
          <a:xfrm>
            <a:off x="3440624" y="864108"/>
            <a:ext cx="8172488" cy="5120640"/>
          </a:xfrm>
        </p:spPr>
        <p:txBody>
          <a:bodyPr>
            <a:noAutofit/>
          </a:bodyPr>
          <a:lstStyle/>
          <a:p>
            <a:pPr algn="just"/>
            <a:r>
              <a:rPr lang="en-US" sz="2800" dirty="0">
                <a:solidFill>
                  <a:schemeClr val="tx1"/>
                </a:solidFill>
              </a:rPr>
              <a:t>Regular expressions help in validation of text strings which are of programmer’s interest.</a:t>
            </a:r>
          </a:p>
          <a:p>
            <a:pPr algn="just"/>
            <a:r>
              <a:rPr lang="en-US" sz="2800" dirty="0">
                <a:solidFill>
                  <a:schemeClr val="tx1"/>
                </a:solidFill>
              </a:rPr>
              <a:t>It offers a powerful tool for analyzing, searching a pattern and modifying the text data.</a:t>
            </a:r>
          </a:p>
          <a:p>
            <a:pPr algn="just"/>
            <a:r>
              <a:rPr lang="en-US" sz="2800" dirty="0">
                <a:solidFill>
                  <a:schemeClr val="tx1"/>
                </a:solidFill>
              </a:rPr>
              <a:t>It helps in searching specific string pattern and extracting matching results in a flexible manner.</a:t>
            </a:r>
          </a:p>
          <a:p>
            <a:pPr algn="just"/>
            <a:r>
              <a:rPr lang="en-US" sz="2800" dirty="0">
                <a:solidFill>
                  <a:schemeClr val="tx1"/>
                </a:solidFill>
              </a:rPr>
              <a:t>It helps in parsing text files looking for a defined sequence of characters for further analysis or data manipulation.</a:t>
            </a:r>
          </a:p>
          <a:p>
            <a:pPr algn="just"/>
            <a:r>
              <a:rPr lang="en-US" sz="2800" dirty="0">
                <a:solidFill>
                  <a:schemeClr val="tx1"/>
                </a:solidFill>
              </a:rPr>
              <a:t>With the help of in-built regexes functions, easy and simple solutions are provided for identifying patterns.</a:t>
            </a:r>
          </a:p>
          <a:p>
            <a:pPr algn="just"/>
            <a:r>
              <a:rPr lang="en-US" sz="2800" dirty="0">
                <a:solidFill>
                  <a:schemeClr val="tx1"/>
                </a:solidFill>
              </a:rPr>
              <a:t>It effectively saves a lot of development time, which are in search of specific string pattern.</a:t>
            </a:r>
          </a:p>
        </p:txBody>
      </p:sp>
    </p:spTree>
    <p:extLst>
      <p:ext uri="{BB962C8B-B14F-4D97-AF65-F5344CB8AC3E}">
        <p14:creationId xmlns:p14="http://schemas.microsoft.com/office/powerpoint/2010/main" val="318711159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4317</TotalTime>
  <Words>7136</Words>
  <Application>Microsoft Macintosh PowerPoint</Application>
  <PresentationFormat>Widescreen</PresentationFormat>
  <Paragraphs>725</Paragraphs>
  <Slides>80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CastleT</vt:lpstr>
      <vt:lpstr>Corbel</vt:lpstr>
      <vt:lpstr>Wingdings 2</vt:lpstr>
      <vt:lpstr>Frame</vt:lpstr>
      <vt:lpstr>PowerPoint Presentation</vt:lpstr>
      <vt:lpstr>Outline</vt:lpstr>
      <vt:lpstr>PHP Regular Expressions</vt:lpstr>
      <vt:lpstr>PHP | Regular Expressions</vt:lpstr>
      <vt:lpstr>What is a Regular Expression?</vt:lpstr>
      <vt:lpstr>What is a Regular Expression?</vt:lpstr>
      <vt:lpstr>Syntax</vt:lpstr>
      <vt:lpstr>Syntax</vt:lpstr>
      <vt:lpstr>Advantages and uses of Regular expressions:</vt:lpstr>
      <vt:lpstr>Advantages and uses of Regular expressions:</vt:lpstr>
      <vt:lpstr>Two types of regular expression functions:</vt:lpstr>
      <vt:lpstr>POSIX Regex Functions</vt:lpstr>
      <vt:lpstr>PCRE Functions</vt:lpstr>
      <vt:lpstr>Regular expressions &amp; corresponding to matching strings</vt:lpstr>
      <vt:lpstr>Operators in Regular Expression:</vt:lpstr>
      <vt:lpstr>Operators in Regular Expression:  Let us look into some of the operators in PHP regular expressions.</vt:lpstr>
      <vt:lpstr>Special Character Classes in Regular Expressions: Let us look into some of the special characters used in regular expressions.</vt:lpstr>
      <vt:lpstr>Note</vt:lpstr>
      <vt:lpstr>Regular Expression Functions</vt:lpstr>
      <vt:lpstr>Common Regular Expression Functions</vt:lpstr>
      <vt:lpstr>Using preg_match() </vt:lpstr>
      <vt:lpstr>Using preg_match(): Syntax </vt:lpstr>
      <vt:lpstr>Using preg_match(): Syntax </vt:lpstr>
      <vt:lpstr>Using preg_match(): Example 2 </vt:lpstr>
      <vt:lpstr>Using preg_match_all() </vt:lpstr>
      <vt:lpstr>Using preg_match_all() Syntax: </vt:lpstr>
      <vt:lpstr>Using preg_match_all() Example 2: </vt:lpstr>
      <vt:lpstr>Using preg_match_all() Example 3: </vt:lpstr>
      <vt:lpstr>Using preg_match_all() Syntax: </vt:lpstr>
      <vt:lpstr>Using preg_replace() </vt:lpstr>
      <vt:lpstr>Using preg_replace() </vt:lpstr>
      <vt:lpstr>Using preg_replace() Example:</vt:lpstr>
      <vt:lpstr>Using preg_replace() Definition and Usage</vt:lpstr>
      <vt:lpstr>Using preg_replace() Definition and Usage</vt:lpstr>
      <vt:lpstr>Using preg_split() </vt:lpstr>
      <vt:lpstr>Using preg_split() </vt:lpstr>
      <vt:lpstr>Using preg_split() Example 2: </vt:lpstr>
      <vt:lpstr>Using preg_split() Example 3: </vt:lpstr>
      <vt:lpstr>Using preg_quote() Example: </vt:lpstr>
      <vt:lpstr>Using preg_replace_callback_array() Example: </vt:lpstr>
      <vt:lpstr>Using preg_replace_callback_array() Example: </vt:lpstr>
      <vt:lpstr>Using preg_replace_callback() Example: </vt:lpstr>
      <vt:lpstr>Using preg_last_error () Example: </vt:lpstr>
      <vt:lpstr>Using preg_last_error () Example: </vt:lpstr>
      <vt:lpstr>Using preg_grep() Example: </vt:lpstr>
      <vt:lpstr>Regular Expression Modifiers</vt:lpstr>
      <vt:lpstr>PHP preg_filter() Function: Definition and Usage </vt:lpstr>
      <vt:lpstr>PHP preg_filter() Function: Definition and Usage </vt:lpstr>
      <vt:lpstr>PHP preg_filter() Function: Syntax </vt:lpstr>
      <vt:lpstr>PHP preg_filter() Function</vt:lpstr>
      <vt:lpstr>Example</vt:lpstr>
      <vt:lpstr>Example</vt:lpstr>
      <vt:lpstr>Example</vt:lpstr>
      <vt:lpstr>Example</vt:lpstr>
      <vt:lpstr>Metacharacters</vt:lpstr>
      <vt:lpstr>PowerPoint Presentation</vt:lpstr>
      <vt:lpstr>PowerPoint Presentation</vt:lpstr>
      <vt:lpstr>PowerPoint Presentation</vt:lpstr>
      <vt:lpstr>PowerPoint Presentation</vt:lpstr>
      <vt:lpstr>Web Scraping using cURL</vt:lpstr>
      <vt:lpstr>Why cURL ?   &amp;   What is cURL?</vt:lpstr>
      <vt:lpstr>cURL </vt:lpstr>
      <vt:lpstr>Complete the goal:  How Does the cURL Extention work?  </vt:lpstr>
      <vt:lpstr>cURL Functions:</vt:lpstr>
      <vt:lpstr># 1. How to download the contents of a remote website to a local file?</vt:lpstr>
      <vt:lpstr>Example: 1- Continue:</vt:lpstr>
      <vt:lpstr>Example: 1- Continue:</vt:lpstr>
      <vt:lpstr># 2. How to download a file from a remote site using cURL?</vt:lpstr>
      <vt:lpstr># Handling the returned response</vt:lpstr>
      <vt:lpstr># Handling the returned response… Continue</vt:lpstr>
      <vt:lpstr># 3. How to perform basic HTTP authentication with cURL?</vt:lpstr>
      <vt:lpstr># 4. How to handle cookies with cURL?</vt:lpstr>
      <vt:lpstr># 4. How to handle cookies with cURL?</vt:lpstr>
      <vt:lpstr>Conclusion</vt:lpstr>
      <vt:lpstr>Mail Function</vt:lpstr>
      <vt:lpstr>Mail Function:  mail(): </vt:lpstr>
      <vt:lpstr>Mail Function:  mail(): </vt:lpstr>
      <vt:lpstr>Example :1</vt:lpstr>
      <vt:lpstr>Example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Munindra Lunagaria</cp:lastModifiedBy>
  <cp:revision>666</cp:revision>
  <dcterms:created xsi:type="dcterms:W3CDTF">2019-05-12T04:30:40Z</dcterms:created>
  <dcterms:modified xsi:type="dcterms:W3CDTF">2020-09-09T12:19:49Z</dcterms:modified>
</cp:coreProperties>
</file>