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8" r:id="rId2"/>
    <p:sldId id="274" r:id="rId3"/>
    <p:sldId id="277" r:id="rId4"/>
    <p:sldId id="329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341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283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5" r:id="rId48"/>
    <p:sldId id="373" r:id="rId49"/>
    <p:sldId id="374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90CD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5"/>
    <p:restoredTop sz="94603"/>
  </p:normalViewPr>
  <p:slideViewPr>
    <p:cSldViewPr snapToGrid="0">
      <p:cViewPr varScale="1">
        <p:scale>
          <a:sx n="80" d="100"/>
          <a:sy n="80" d="100"/>
        </p:scale>
        <p:origin x="200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FE65-1445-4B1B-AC1B-273F016C05FA}" type="datetimeFigureOut">
              <a:rPr lang="en-IN" smtClean="0"/>
              <a:t>29/08/20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B0D1-569C-4A13-B00C-7C05BBE4A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33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4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1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86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8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6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64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4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2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G=General Audience</a:t>
            </a:r>
          </a:p>
          <a:p>
            <a:r>
              <a:rPr lang="en-US" dirty="0"/>
              <a:t>PG=Parental</a:t>
            </a:r>
            <a:r>
              <a:rPr lang="en-US" baseline="0" dirty="0"/>
              <a:t> Guidance Suggested</a:t>
            </a:r>
          </a:p>
          <a:p>
            <a:r>
              <a:rPr lang="en-US" baseline="0" dirty="0"/>
              <a:t>PG-13=Inappropriate for child under 13</a:t>
            </a:r>
          </a:p>
          <a:p>
            <a:r>
              <a:rPr lang="en-US" baseline="0" dirty="0"/>
              <a:t>R=Restricted</a:t>
            </a:r>
          </a:p>
          <a:p>
            <a:r>
              <a:rPr lang="en-US" baseline="0" dirty="0"/>
              <a:t>NR=Not Rated</a:t>
            </a:r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15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35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0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21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19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5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90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4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5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G=General Audience</a:t>
            </a:r>
          </a:p>
          <a:p>
            <a:r>
              <a:rPr lang="en-US" dirty="0"/>
              <a:t>PG=Parental</a:t>
            </a:r>
            <a:r>
              <a:rPr lang="en-US" baseline="0" dirty="0"/>
              <a:t> Guidance Suggested</a:t>
            </a:r>
          </a:p>
          <a:p>
            <a:r>
              <a:rPr lang="en-US" baseline="0" dirty="0"/>
              <a:t>PG-13=Inappropriate for child under 13</a:t>
            </a:r>
          </a:p>
          <a:p>
            <a:r>
              <a:rPr lang="en-US" baseline="0" dirty="0"/>
              <a:t>R=Restricted</a:t>
            </a:r>
          </a:p>
          <a:p>
            <a:r>
              <a:rPr lang="en-US" baseline="0" dirty="0"/>
              <a:t>NR=Not Rated</a:t>
            </a:r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25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5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7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79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4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53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21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21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95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818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3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02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2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67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90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71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1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9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6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5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6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B0D1-569C-4A13-B00C-7C05BBE4AD7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29/08/20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2"/>
            <a:ext cx="2734471" cy="809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9534" y="1536736"/>
            <a:ext cx="2849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9639" y="5657787"/>
            <a:ext cx="2816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astleT" panose="020E0602050706020204" pitchFamily="34" charset="0"/>
              </a:rPr>
              <a:t>Prof. </a:t>
            </a:r>
            <a:r>
              <a:rPr lang="en-IN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stleT" panose="020E0602050706020204" pitchFamily="34" charset="0"/>
              </a:rPr>
              <a:t>Munindra</a:t>
            </a:r>
            <a:r>
              <a:rPr lang="en-I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astleT" panose="020E0602050706020204" pitchFamily="34" charset="0"/>
              </a:rPr>
              <a:t> </a:t>
            </a:r>
            <a:r>
              <a:rPr lang="en-IN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astleT" panose="020E0602050706020204" pitchFamily="34" charset="0"/>
              </a:rPr>
              <a:t>Lunagaria</a:t>
            </a:r>
            <a:endParaRPr lang="en-IN" sz="2000" dirty="0">
              <a:solidFill>
                <a:srgbClr val="000000">
                  <a:lumMod val="65000"/>
                  <a:lumOff val="35000"/>
                </a:srgbClr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9534" y="2624612"/>
            <a:ext cx="295246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Unit 1</a:t>
            </a:r>
          </a:p>
          <a:p>
            <a:pPr algn="ctr"/>
            <a:r>
              <a:rPr lang="en-US" sz="2200" b="1" dirty="0">
                <a:solidFill>
                  <a:srgbClr val="0098A3"/>
                </a:solidFill>
                <a:latin typeface="CastleT" panose="020E0602050706020204" pitchFamily="34" charset="0"/>
              </a:rPr>
              <a:t>Object Oriented PHP</a:t>
            </a:r>
          </a:p>
          <a:p>
            <a:pPr algn="ctr"/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algn="ctr"/>
            <a:endParaRPr lang="en-US" sz="22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algn="ctr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astleT" panose="020E0602050706020204"/>
              </a:rPr>
              <a:t>Subject Code: 01IT0701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astleT" panose="020E0602050706020204"/>
              </a:rPr>
              <a:t>Advance Web Technology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67" y="814496"/>
            <a:ext cx="5213067" cy="52026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2068" y="899241"/>
            <a:ext cx="1521343" cy="1504278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Oriented PHP</a:t>
            </a:r>
            <a:endParaRPr lang="gu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4248" y="1921456"/>
            <a:ext cx="1521343" cy="1504278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PHP</a:t>
            </a:r>
            <a:endParaRPr lang="gu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7753" y="3193723"/>
            <a:ext cx="1521343" cy="150427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Laravel</a:t>
            </a:r>
            <a:endParaRPr lang="gu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94249" y="4353564"/>
            <a:ext cx="1521343" cy="15042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  <a:endParaRPr lang="gu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8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16656" y="1177659"/>
            <a:ext cx="8024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 member variables are called </a:t>
            </a:r>
            <a:r>
              <a:rPr lang="en-US" sz="2800" i="1" dirty="0"/>
              <a:t>properties or attributes</a:t>
            </a:r>
            <a:r>
              <a:rPr lang="en-US" sz="2800" dirty="0"/>
              <a:t> or </a:t>
            </a:r>
            <a:r>
              <a:rPr lang="en-US" sz="2800" i="1" dirty="0"/>
              <a:t>fields</a:t>
            </a:r>
            <a:r>
              <a:rPr lang="en-US" sz="2800" dirty="0"/>
              <a:t>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properties hold specific data and related with the class in which it has been defined.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one of the keyword public, protected, or private followed by a normal variable declaration.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If declared using var (compatibility with PHP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/>
              <a:t>), the property will be defined as public. 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173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16656" y="1308464"/>
            <a:ext cx="8024884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dirty="0"/>
              <a:t>Properties can be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Public</a:t>
            </a:r>
            <a:r>
              <a:rPr lang="en-US" sz="2800" dirty="0"/>
              <a:t>: The property can be accessed from outside the class, either by the script or from another class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Private</a:t>
            </a:r>
            <a:r>
              <a:rPr lang="en-US" sz="2800" dirty="0"/>
              <a:t> : No access is granted from outside the class, either by the script or from another class.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Protected</a:t>
            </a:r>
            <a:r>
              <a:rPr lang="en-US" sz="2800" dirty="0"/>
              <a:t> : No access is granted from outside the class except a class that’s a child of the class with the protected property or method.</a:t>
            </a:r>
          </a:p>
        </p:txBody>
      </p:sp>
    </p:spTree>
    <p:extLst>
      <p:ext uri="{BB962C8B-B14F-4D97-AF65-F5344CB8AC3E}">
        <p14:creationId xmlns:p14="http://schemas.microsoft.com/office/powerpoint/2010/main" val="27739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16656" y="1296641"/>
            <a:ext cx="80248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&lt;?php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class </a:t>
            </a:r>
            <a:r>
              <a:rPr lang="en-US" sz="2800" dirty="0" err="1"/>
              <a:t>Myclass</a:t>
            </a:r>
            <a:endParaRPr lang="en-US" sz="2800" dirty="0"/>
          </a:p>
          <a:p>
            <a:pPr algn="just">
              <a:spcAft>
                <a:spcPts val="1200"/>
              </a:spcAft>
            </a:pPr>
            <a:r>
              <a:rPr lang="en-US" sz="2800" dirty="0"/>
              <a:t>	 {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	public $</a:t>
            </a:r>
            <a:r>
              <a:rPr lang="en-US" sz="2800" dirty="0" err="1"/>
              <a:t>font_size</a:t>
            </a:r>
            <a:r>
              <a:rPr lang="en-US" sz="2800" dirty="0"/>
              <a:t> =10;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	private $font-color=“red”;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	protected $font-text=“AWT”;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}	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3960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ways to initialize properties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53133" y="2654986"/>
            <a:ext cx="80248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Inside the class (by creating method)</a:t>
            </a:r>
          </a:p>
          <a:p>
            <a:pPr marL="514350" indent="-514350" algn="just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Outside the class (by directly changing the property value)</a:t>
            </a:r>
          </a:p>
        </p:txBody>
      </p:sp>
    </p:spTree>
    <p:extLst>
      <p:ext uri="{BB962C8B-B14F-4D97-AF65-F5344CB8AC3E}">
        <p14:creationId xmlns:p14="http://schemas.microsoft.com/office/powerpoint/2010/main" val="66009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changing the property value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16656" y="414154"/>
            <a:ext cx="80248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&lt;?php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class books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{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	public $title;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}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$</a:t>
            </a:r>
            <a:r>
              <a:rPr lang="en-US" sz="2800" dirty="0" err="1"/>
              <a:t>PHP_book</a:t>
            </a:r>
            <a:r>
              <a:rPr lang="en-US" sz="2800" dirty="0"/>
              <a:t> = new books();</a:t>
            </a:r>
          </a:p>
          <a:p>
            <a:pPr lvl="1" algn="just">
              <a:spcAft>
                <a:spcPts val="1200"/>
              </a:spcAft>
            </a:pPr>
            <a:r>
              <a:rPr lang="en-US" sz="2800" dirty="0"/>
              <a:t>	 $</a:t>
            </a:r>
            <a:r>
              <a:rPr lang="en-US" sz="2800" dirty="0" err="1"/>
              <a:t>PHP_book</a:t>
            </a:r>
            <a:r>
              <a:rPr lang="en-US" sz="2800" dirty="0"/>
              <a:t> -&gt;title = “Advance PHP”;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?&gt;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40991" y="5046604"/>
            <a:ext cx="5117910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Common mistake to use more than one dollar sign when accessing variables</a:t>
            </a:r>
            <a:endParaRPr lang="gu-IN" sz="2000" b="1" dirty="0"/>
          </a:p>
        </p:txBody>
      </p:sp>
      <p:sp>
        <p:nvSpPr>
          <p:cNvPr id="8" name="Up Arrow 7"/>
          <p:cNvSpPr/>
          <p:nvPr/>
        </p:nvSpPr>
        <p:spPr>
          <a:xfrm>
            <a:off x="6291617" y="4367283"/>
            <a:ext cx="232012" cy="636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u-IN"/>
          </a:p>
        </p:txBody>
      </p:sp>
    </p:spTree>
    <p:extLst>
      <p:ext uri="{BB962C8B-B14F-4D97-AF65-F5344CB8AC3E}">
        <p14:creationId xmlns:p14="http://schemas.microsoft.com/office/powerpoint/2010/main" val="376420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80178" y="96594"/>
            <a:ext cx="8297839" cy="665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functions which are declared in a class are called methods.</a:t>
            </a:r>
          </a:p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class method is exactly similar to PHP functions.</a:t>
            </a:r>
          </a:p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one of the keyword public, protected, or private followed by a method name.</a:t>
            </a:r>
          </a:p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valid method name starts with a letter or underscore, followed by any number of letters, numbers, or underscores.</a:t>
            </a:r>
          </a:p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access properties and methods of the current instance using $this (Format $this-&gt;property) for non static property. / or / </a:t>
            </a:r>
          </a:p>
          <a:p>
            <a:pPr marL="457200" indent="-457200" algn="just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2800" dirty="0"/>
              <a:t>The $this keyword refers to the current object, and is only available inside methods.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56B9F-591E-D145-B35D-75082E8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411" y="0"/>
            <a:ext cx="8403192" cy="682327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&lt;body&gt;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&lt;?php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class Car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// Properties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public $name;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public $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// Methods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function </a:t>
            </a:r>
            <a:r>
              <a:rPr lang="en-IN" sz="1600" dirty="0" err="1">
                <a:solidFill>
                  <a:schemeClr val="tx1"/>
                </a:solidFill>
              </a:rPr>
              <a:t>set_name</a:t>
            </a:r>
            <a:r>
              <a:rPr lang="en-IN" sz="1600" dirty="0">
                <a:solidFill>
                  <a:schemeClr val="tx1"/>
                </a:solidFill>
              </a:rPr>
              <a:t>($name)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$this-&gt;name = $name;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function </a:t>
            </a:r>
            <a:r>
              <a:rPr lang="en-IN" sz="1600" dirty="0" err="1">
                <a:solidFill>
                  <a:schemeClr val="tx1"/>
                </a:solidFill>
              </a:rPr>
              <a:t>get_name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return $this-&gt;name;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function </a:t>
            </a:r>
            <a:r>
              <a:rPr lang="en-IN" sz="1600" dirty="0" err="1">
                <a:solidFill>
                  <a:schemeClr val="tx1"/>
                </a:solidFill>
              </a:rPr>
              <a:t>set_color</a:t>
            </a:r>
            <a:r>
              <a:rPr lang="en-IN" sz="1600" dirty="0">
                <a:solidFill>
                  <a:schemeClr val="tx1"/>
                </a:solidFill>
              </a:rPr>
              <a:t>($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$this-&gt;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 = $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function </a:t>
            </a:r>
            <a:r>
              <a:rPr lang="en-IN" sz="1600" dirty="0" err="1">
                <a:solidFill>
                  <a:schemeClr val="tx1"/>
                </a:solidFill>
              </a:rPr>
              <a:t>get_color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  return $this-&gt;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$</a:t>
            </a:r>
            <a:r>
              <a:rPr lang="en-IN" sz="1600" dirty="0" err="1">
                <a:solidFill>
                  <a:schemeClr val="tx1"/>
                </a:solidFill>
              </a:rPr>
              <a:t>audi</a:t>
            </a:r>
            <a:r>
              <a:rPr lang="en-IN" sz="1600" dirty="0">
                <a:solidFill>
                  <a:schemeClr val="tx1"/>
                </a:solidFill>
              </a:rPr>
              <a:t> = new Car();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$</a:t>
            </a:r>
            <a:r>
              <a:rPr lang="en-IN" sz="1600" dirty="0" err="1">
                <a:solidFill>
                  <a:schemeClr val="tx1"/>
                </a:solidFill>
              </a:rPr>
              <a:t>audi</a:t>
            </a:r>
            <a:r>
              <a:rPr lang="en-IN" sz="1600" dirty="0">
                <a:solidFill>
                  <a:schemeClr val="tx1"/>
                </a:solidFill>
              </a:rPr>
              <a:t>-&gt;</a:t>
            </a:r>
            <a:r>
              <a:rPr lang="en-IN" sz="1600" dirty="0" err="1">
                <a:solidFill>
                  <a:schemeClr val="tx1"/>
                </a:solidFill>
              </a:rPr>
              <a:t>set_name</a:t>
            </a:r>
            <a:r>
              <a:rPr lang="en-IN" sz="1600" dirty="0">
                <a:solidFill>
                  <a:schemeClr val="tx1"/>
                </a:solidFill>
              </a:rPr>
              <a:t>('Audi');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$</a:t>
            </a:r>
            <a:r>
              <a:rPr lang="en-IN" sz="1600" dirty="0" err="1">
                <a:solidFill>
                  <a:schemeClr val="tx1"/>
                </a:solidFill>
              </a:rPr>
              <a:t>audi</a:t>
            </a:r>
            <a:r>
              <a:rPr lang="en-IN" sz="1600" dirty="0">
                <a:solidFill>
                  <a:schemeClr val="tx1"/>
                </a:solidFill>
              </a:rPr>
              <a:t>-&gt;</a:t>
            </a:r>
            <a:r>
              <a:rPr lang="en-IN" sz="1600" dirty="0" err="1">
                <a:solidFill>
                  <a:schemeClr val="tx1"/>
                </a:solidFill>
              </a:rPr>
              <a:t>set_color</a:t>
            </a:r>
            <a:r>
              <a:rPr lang="en-IN" sz="1600" dirty="0">
                <a:solidFill>
                  <a:schemeClr val="tx1"/>
                </a:solidFill>
              </a:rPr>
              <a:t>('Black');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echo $</a:t>
            </a:r>
            <a:r>
              <a:rPr lang="en-IN" sz="1600" dirty="0" err="1">
                <a:solidFill>
                  <a:schemeClr val="tx1"/>
                </a:solidFill>
              </a:rPr>
              <a:t>audi</a:t>
            </a:r>
            <a:r>
              <a:rPr lang="en-IN" sz="1600" dirty="0">
                <a:solidFill>
                  <a:schemeClr val="tx1"/>
                </a:solidFill>
              </a:rPr>
              <a:t>-&gt;</a:t>
            </a:r>
            <a:r>
              <a:rPr lang="en-IN" sz="1600" dirty="0" err="1">
                <a:solidFill>
                  <a:schemeClr val="tx1"/>
                </a:solidFill>
              </a:rPr>
              <a:t>get_name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echo "&lt;</a:t>
            </a:r>
            <a:r>
              <a:rPr lang="en-IN" sz="1600" dirty="0" err="1">
                <a:solidFill>
                  <a:schemeClr val="tx1"/>
                </a:solidFill>
              </a:rPr>
              <a:t>br</a:t>
            </a:r>
            <a:r>
              <a:rPr lang="en-IN" sz="1600" dirty="0">
                <a:solidFill>
                  <a:schemeClr val="tx1"/>
                </a:solidFill>
              </a:rPr>
              <a:t>&gt;";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echo $</a:t>
            </a:r>
            <a:r>
              <a:rPr lang="en-IN" sz="1600" dirty="0" err="1">
                <a:solidFill>
                  <a:schemeClr val="tx1"/>
                </a:solidFill>
              </a:rPr>
              <a:t>audi</a:t>
            </a:r>
            <a:r>
              <a:rPr lang="en-IN" sz="1600" dirty="0">
                <a:solidFill>
                  <a:schemeClr val="tx1"/>
                </a:solidFill>
              </a:rPr>
              <a:t>-&gt;</a:t>
            </a:r>
            <a:r>
              <a:rPr lang="en-IN" sz="1600" dirty="0" err="1">
                <a:solidFill>
                  <a:schemeClr val="tx1"/>
                </a:solidFill>
              </a:rPr>
              <a:t>get_color</a:t>
            </a:r>
            <a:r>
              <a:rPr lang="en-IN" sz="16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?&gt;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&lt;/html&gt;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1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Var_dump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41593" y="745483"/>
            <a:ext cx="8175010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is used to display the structured information(type and value) about one or more objects.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algn="just"/>
            <a:r>
              <a:rPr lang="en-US" sz="2800" dirty="0"/>
              <a:t>&lt;?php </a:t>
            </a:r>
          </a:p>
          <a:p>
            <a:pPr lvl="1" algn="just"/>
            <a:r>
              <a:rPr lang="en-US" sz="2800" dirty="0"/>
              <a:t>		class fruit{</a:t>
            </a:r>
          </a:p>
          <a:p>
            <a:pPr lvl="1" algn="just"/>
            <a:r>
              <a:rPr lang="en-US" sz="2800" dirty="0"/>
              <a:t>			public $name;</a:t>
            </a:r>
          </a:p>
          <a:p>
            <a:pPr lvl="1" algn="just"/>
            <a:r>
              <a:rPr lang="en-US" sz="2800" dirty="0"/>
              <a:t>			public $color;</a:t>
            </a:r>
          </a:p>
          <a:p>
            <a:pPr lvl="1" algn="just"/>
            <a:r>
              <a:rPr lang="en-US" sz="2800" dirty="0"/>
              <a:t>		}</a:t>
            </a:r>
          </a:p>
          <a:p>
            <a:pPr lvl="1" algn="just"/>
            <a:r>
              <a:rPr lang="en-US" sz="2800" dirty="0"/>
              <a:t>		$</a:t>
            </a:r>
            <a:r>
              <a:rPr lang="en-US" sz="2800" dirty="0" err="1"/>
              <a:t>obj</a:t>
            </a:r>
            <a:r>
              <a:rPr lang="en-US" sz="2800" dirty="0"/>
              <a:t> = new fruit();</a:t>
            </a:r>
          </a:p>
          <a:p>
            <a:pPr lvl="1" algn="just"/>
            <a:r>
              <a:rPr lang="en-US" sz="2800" dirty="0"/>
              <a:t>		$</a:t>
            </a:r>
            <a:r>
              <a:rPr lang="en-US" sz="2800" dirty="0" err="1"/>
              <a:t>obj</a:t>
            </a:r>
            <a:r>
              <a:rPr lang="en-US" sz="2800" dirty="0"/>
              <a:t> -&gt;name=“Orange”;</a:t>
            </a:r>
          </a:p>
          <a:p>
            <a:pPr lvl="1" algn="just"/>
            <a:r>
              <a:rPr lang="en-US" sz="2800" dirty="0"/>
              <a:t>		echo </a:t>
            </a:r>
            <a:r>
              <a:rPr lang="en-US" sz="2800" dirty="0" err="1"/>
              <a:t>var_dump</a:t>
            </a:r>
            <a:r>
              <a:rPr lang="en-US" sz="2800" dirty="0"/>
              <a:t>($</a:t>
            </a:r>
            <a:r>
              <a:rPr lang="en-US" sz="2800" dirty="0" err="1"/>
              <a:t>obj</a:t>
            </a:r>
            <a:r>
              <a:rPr lang="en-US" sz="2800" dirty="0"/>
              <a:t>);</a:t>
            </a:r>
          </a:p>
          <a:p>
            <a:pPr lvl="1" algn="just"/>
            <a:r>
              <a:rPr lang="en-US" sz="2800" dirty="0"/>
              <a:t>?&gt;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66" y="6008462"/>
            <a:ext cx="7950400" cy="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Instanceof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16656" y="577495"/>
            <a:ext cx="8175010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is used to check if object belongs to a specific class or not.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algn="just"/>
            <a:r>
              <a:rPr lang="en-US" sz="2800" dirty="0"/>
              <a:t>&lt;?php </a:t>
            </a:r>
          </a:p>
          <a:p>
            <a:pPr lvl="1" algn="just"/>
            <a:r>
              <a:rPr lang="en-US" sz="2800" dirty="0"/>
              <a:t>		class fruit{</a:t>
            </a:r>
          </a:p>
          <a:p>
            <a:pPr lvl="1" algn="just"/>
            <a:r>
              <a:rPr lang="en-US" sz="2800" dirty="0"/>
              <a:t>			public $name;</a:t>
            </a:r>
          </a:p>
          <a:p>
            <a:pPr lvl="1" algn="just"/>
            <a:r>
              <a:rPr lang="en-US" sz="2800" dirty="0"/>
              <a:t> 		}</a:t>
            </a:r>
          </a:p>
          <a:p>
            <a:pPr lvl="1" algn="just"/>
            <a:r>
              <a:rPr lang="en-US" sz="2800" dirty="0"/>
              <a:t>		$</a:t>
            </a:r>
            <a:r>
              <a:rPr lang="en-US" sz="2800" dirty="0" err="1"/>
              <a:t>obj</a:t>
            </a:r>
            <a:r>
              <a:rPr lang="en-US" sz="2800" dirty="0"/>
              <a:t> = new fruit();</a:t>
            </a:r>
          </a:p>
          <a:p>
            <a:pPr lvl="1" algn="just"/>
            <a:r>
              <a:rPr lang="en-US" sz="2800" dirty="0"/>
              <a:t>		echo </a:t>
            </a:r>
            <a:r>
              <a:rPr lang="en-US" sz="2800" dirty="0" err="1"/>
              <a:t>var_dump</a:t>
            </a:r>
            <a:r>
              <a:rPr lang="en-US" sz="2800" dirty="0"/>
              <a:t>($</a:t>
            </a:r>
            <a:r>
              <a:rPr lang="en-US" sz="2800" dirty="0" err="1"/>
              <a:t>obj</a:t>
            </a:r>
            <a:r>
              <a:rPr lang="en-US" sz="2800" dirty="0"/>
              <a:t> </a:t>
            </a:r>
            <a:r>
              <a:rPr lang="en-US" sz="2800" dirty="0" err="1"/>
              <a:t>instanceof</a:t>
            </a:r>
            <a:r>
              <a:rPr lang="en-US" sz="2800" dirty="0"/>
              <a:t> fruit);</a:t>
            </a:r>
          </a:p>
          <a:p>
            <a:pPr lvl="1" algn="just"/>
            <a:r>
              <a:rPr lang="en-US" sz="2800" dirty="0"/>
              <a:t>?&gt; 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Output:</a:t>
            </a:r>
          </a:p>
          <a:p>
            <a:pPr lvl="1" algn="just"/>
            <a:r>
              <a:rPr lang="en-US" sz="2800" dirty="0" err="1"/>
              <a:t>bool</a:t>
            </a:r>
            <a:r>
              <a:rPr lang="en-US" sz="2800" dirty="0"/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287082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Method: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16656" y="762160"/>
            <a:ext cx="817501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special built-in method, added with PHP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/>
              <a:t>, allows developers to declare for classes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 initialize object properties ( i.e. the values of properties) when an object is created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Classes which have a constructor method execute automatically when an object is created.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constructor is not required if you don't want to pass any property values or perform any actions when the object is created.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 only ever calls one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98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gu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Classes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Methods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Constructor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Destructor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Getter and Setter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Encapsulation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Inheritance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Abstraction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563725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16656" y="1493092"/>
            <a:ext cx="8175010" cy="42319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Encourage re-usability avoiding re-initializing whenever instance of the class is created 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ability to pass parameters which are helpful in automatic initialization of the member variables during creation time 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can call class member methods and functions.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can call other Constructors even from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24818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32411" y="1246909"/>
            <a:ext cx="8393374" cy="43550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'construct' method starts with two underscores (__)</a:t>
            </a:r>
          </a:p>
          <a:p>
            <a:pPr lvl="2" algn="just"/>
            <a:r>
              <a:rPr lang="en-US" sz="2800" dirty="0"/>
              <a:t>function __construct([argument1, argument2, ..., argumentN])</a:t>
            </a:r>
          </a:p>
          <a:p>
            <a:pPr lvl="2" algn="just"/>
            <a:r>
              <a:rPr lang="en-US" sz="2800" dirty="0"/>
              <a:t>{</a:t>
            </a:r>
          </a:p>
          <a:p>
            <a:pPr lvl="2" algn="just"/>
            <a:r>
              <a:rPr lang="en-US" sz="2800" dirty="0"/>
              <a:t>	/* Class initialization code */</a:t>
            </a:r>
          </a:p>
          <a:p>
            <a:pPr lvl="2" algn="just"/>
            <a:r>
              <a:rPr lang="en-US" sz="2800" dirty="0"/>
              <a:t>}</a:t>
            </a:r>
          </a:p>
          <a:p>
            <a:pPr marL="457200" indent="-4572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type of argument1, argument2,.......,argumentN are mixed.</a:t>
            </a:r>
          </a:p>
        </p:txBody>
      </p:sp>
    </p:spTree>
    <p:extLst>
      <p:ext uri="{BB962C8B-B14F-4D97-AF65-F5344CB8AC3E}">
        <p14:creationId xmlns:p14="http://schemas.microsoft.com/office/powerpoint/2010/main" val="344380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35021" y="169259"/>
            <a:ext cx="8175010" cy="66171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class Car {</a:t>
            </a:r>
          </a:p>
          <a:p>
            <a:r>
              <a:rPr lang="en-IN" dirty="0"/>
              <a:t>public $name;</a:t>
            </a:r>
          </a:p>
          <a:p>
            <a:r>
              <a:rPr lang="en-IN" dirty="0"/>
              <a:t>public $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br>
              <a:rPr lang="en-IN" dirty="0"/>
            </a:br>
            <a:r>
              <a:rPr lang="en-IN" dirty="0"/>
              <a:t>function __construct($name, $</a:t>
            </a:r>
            <a:r>
              <a:rPr lang="en-IN" dirty="0" err="1"/>
              <a:t>color</a:t>
            </a:r>
            <a:r>
              <a:rPr lang="en-IN" dirty="0"/>
              <a:t>) {</a:t>
            </a:r>
          </a:p>
          <a:p>
            <a:r>
              <a:rPr lang="en-IN" dirty="0"/>
              <a:t>$this-&gt;name = $name; </a:t>
            </a:r>
          </a:p>
          <a:p>
            <a:r>
              <a:rPr lang="en-IN" dirty="0"/>
              <a:t>$this-&gt;</a:t>
            </a:r>
            <a:r>
              <a:rPr lang="en-IN" dirty="0" err="1"/>
              <a:t>color</a:t>
            </a:r>
            <a:r>
              <a:rPr lang="en-IN" dirty="0"/>
              <a:t> = $</a:t>
            </a:r>
            <a:r>
              <a:rPr lang="en-IN" dirty="0" err="1"/>
              <a:t>color</a:t>
            </a:r>
            <a:r>
              <a:rPr lang="en-IN" dirty="0"/>
              <a:t>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function </a:t>
            </a:r>
            <a:r>
              <a:rPr lang="en-IN" dirty="0" err="1"/>
              <a:t>get_name</a:t>
            </a:r>
            <a:r>
              <a:rPr lang="en-IN" dirty="0"/>
              <a:t>() {</a:t>
            </a:r>
          </a:p>
          <a:p>
            <a:r>
              <a:rPr lang="en-IN" dirty="0"/>
              <a:t>return $this-&gt;name;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function </a:t>
            </a:r>
            <a:r>
              <a:rPr lang="en-IN" dirty="0" err="1"/>
              <a:t>get_color</a:t>
            </a:r>
            <a:r>
              <a:rPr lang="en-IN" dirty="0"/>
              <a:t>() {</a:t>
            </a:r>
          </a:p>
          <a:p>
            <a:r>
              <a:rPr lang="en-IN" dirty="0"/>
              <a:t>return $this-&gt;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audi</a:t>
            </a:r>
            <a:r>
              <a:rPr lang="en-IN" dirty="0"/>
              <a:t> = new Car("Audi", "red");</a:t>
            </a:r>
          </a:p>
          <a:p>
            <a:r>
              <a:rPr lang="en-IN" dirty="0"/>
              <a:t>echo $</a:t>
            </a:r>
            <a:r>
              <a:rPr lang="en-IN" dirty="0" err="1"/>
              <a:t>audi</a:t>
            </a:r>
            <a:r>
              <a:rPr lang="en-IN" dirty="0"/>
              <a:t>-&gt;</a:t>
            </a:r>
            <a:r>
              <a:rPr lang="en-IN" dirty="0" err="1"/>
              <a:t>get_name</a:t>
            </a:r>
            <a:r>
              <a:rPr lang="en-IN" dirty="0"/>
              <a:t>();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echo $</a:t>
            </a:r>
            <a:r>
              <a:rPr lang="en-IN" dirty="0" err="1"/>
              <a:t>audi</a:t>
            </a:r>
            <a:r>
              <a:rPr lang="en-IN" dirty="0"/>
              <a:t>-&gt;</a:t>
            </a:r>
            <a:r>
              <a:rPr lang="en-IN" dirty="0" err="1"/>
              <a:t>get_color</a:t>
            </a:r>
            <a:r>
              <a:rPr lang="en-IN" dirty="0"/>
              <a:t>();</a:t>
            </a:r>
          </a:p>
          <a:p>
            <a:r>
              <a:rPr lang="en-IN" dirty="0"/>
              <a:t>?&gt;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507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of parent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83538" y="2224099"/>
            <a:ext cx="8158002" cy="24776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Two ways to define constructor using </a:t>
            </a:r>
            <a:r>
              <a:rPr lang="en-US" sz="2800" b="1" dirty="0"/>
              <a:t>"__construct" or same name as class name</a:t>
            </a:r>
            <a:r>
              <a:rPr lang="en-US" sz="2800" dirty="0"/>
              <a:t>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Parent constructors are not called implicitly if the child class defines a constructor. In order to run a parent constructor, a call to </a:t>
            </a:r>
            <a:r>
              <a:rPr lang="en-US" sz="2800" b="1" dirty="0"/>
              <a:t>parent::__construct()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21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of parent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33998" y="1565023"/>
            <a:ext cx="8158002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800" dirty="0"/>
              <a:t>&lt;?php  </a:t>
            </a:r>
          </a:p>
          <a:p>
            <a:pPr lvl="1" algn="just"/>
            <a:r>
              <a:rPr lang="en-US" sz="2800" dirty="0"/>
              <a:t>    class TC1  </a:t>
            </a:r>
          </a:p>
          <a:p>
            <a:pPr lvl="1" algn="just"/>
            <a:r>
              <a:rPr lang="en-US" sz="2800" dirty="0"/>
              <a:t>    {  </a:t>
            </a:r>
          </a:p>
          <a:p>
            <a:pPr lvl="2" algn="just"/>
            <a:r>
              <a:rPr lang="en-US" sz="2800" dirty="0"/>
              <a:t>        public function TC1()  </a:t>
            </a:r>
          </a:p>
          <a:p>
            <a:pPr lvl="2" algn="just"/>
            <a:r>
              <a:rPr lang="en-US" sz="2800" dirty="0"/>
              <a:t>        {  </a:t>
            </a:r>
          </a:p>
          <a:p>
            <a:pPr lvl="2" algn="just"/>
            <a:r>
              <a:rPr lang="en-US" sz="2800" dirty="0"/>
              <a:t>            echo "constructor TC1";  </a:t>
            </a:r>
          </a:p>
          <a:p>
            <a:pPr lvl="2" algn="just"/>
            <a:r>
              <a:rPr lang="en-US" sz="2800" dirty="0"/>
              <a:t>        }  </a:t>
            </a:r>
          </a:p>
          <a:p>
            <a:pPr lvl="1" algn="just"/>
            <a:r>
              <a:rPr lang="en-US" sz="2800" dirty="0"/>
              <a:t>    }  </a:t>
            </a:r>
          </a:p>
          <a:p>
            <a:pPr algn="just"/>
            <a:r>
              <a:rPr lang="en-US" sz="2800" dirty="0"/>
              <a:t>      </a:t>
            </a:r>
          </a:p>
          <a:p>
            <a:pPr algn="just"/>
            <a:r>
              <a:rPr lang="en-US" sz="2800" dirty="0"/>
              <a:t>   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629098" y="1826633"/>
            <a:ext cx="2096087" cy="898165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Constructor using class name</a:t>
            </a:r>
            <a:endParaRPr lang="gu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16203" y="5720006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24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2955" y="1123837"/>
            <a:ext cx="3070746" cy="46011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of parent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50347" y="1133015"/>
            <a:ext cx="815800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 algn="just"/>
            <a:r>
              <a:rPr lang="en-US" sz="2800" dirty="0"/>
              <a:t>class </a:t>
            </a:r>
            <a:r>
              <a:rPr lang="en-US" sz="2800" dirty="0" err="1"/>
              <a:t>Abatch</a:t>
            </a:r>
            <a:r>
              <a:rPr lang="en-US" sz="2800" dirty="0"/>
              <a:t> extends TC1  </a:t>
            </a:r>
          </a:p>
          <a:p>
            <a:pPr lvl="1" algn="just"/>
            <a:r>
              <a:rPr lang="en-US" sz="2800" dirty="0"/>
              <a:t> {  </a:t>
            </a:r>
          </a:p>
          <a:p>
            <a:pPr lvl="2" algn="just"/>
            <a:r>
              <a:rPr lang="en-US" sz="2800" dirty="0"/>
              <a:t>        public function __construct()  </a:t>
            </a:r>
          </a:p>
          <a:p>
            <a:pPr lvl="2" algn="just"/>
            <a:r>
              <a:rPr lang="en-US" sz="2800" dirty="0"/>
              <a:t>        {  </a:t>
            </a:r>
          </a:p>
          <a:p>
            <a:pPr lvl="4" algn="just"/>
            <a:r>
              <a:rPr lang="en-US" sz="2800" dirty="0"/>
              <a:t>      echo </a:t>
            </a:r>
            <a:r>
              <a:rPr lang="en-US" sz="2800" b="1" dirty="0"/>
              <a:t>parent::TC1()</a:t>
            </a:r>
            <a:r>
              <a:rPr lang="en-US" sz="2800" dirty="0"/>
              <a:t>;  </a:t>
            </a:r>
          </a:p>
          <a:p>
            <a:pPr lvl="4" algn="just"/>
            <a:r>
              <a:rPr lang="en-US" sz="2800" dirty="0"/>
              <a:t>	echo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pPr lvl="4" algn="just"/>
            <a:r>
              <a:rPr lang="en-US" sz="2800" dirty="0"/>
              <a:t>      echo "constructor A batch";  </a:t>
            </a:r>
          </a:p>
          <a:p>
            <a:pPr lvl="2" algn="just"/>
            <a:r>
              <a:rPr lang="en-US" sz="2800" dirty="0"/>
              <a:t>        }  </a:t>
            </a:r>
          </a:p>
          <a:p>
            <a:pPr lvl="1" algn="just"/>
            <a:r>
              <a:rPr lang="en-US" sz="2800" dirty="0"/>
              <a:t>}  </a:t>
            </a:r>
          </a:p>
          <a:p>
            <a:pPr lvl="1" algn="just"/>
            <a:r>
              <a:rPr lang="en-US" sz="2800" dirty="0"/>
              <a:t>$</a:t>
            </a:r>
            <a:r>
              <a:rPr lang="en-US" sz="2800" dirty="0" err="1"/>
              <a:t>obj</a:t>
            </a:r>
            <a:r>
              <a:rPr lang="en-US" sz="2800" dirty="0"/>
              <a:t>= new </a:t>
            </a:r>
            <a:r>
              <a:rPr lang="en-US" sz="2800" dirty="0" err="1"/>
              <a:t>Abatch</a:t>
            </a:r>
            <a:r>
              <a:rPr lang="en-US" sz="2800" dirty="0"/>
              <a:t>();  </a:t>
            </a:r>
          </a:p>
          <a:p>
            <a:pPr algn="just"/>
            <a:r>
              <a:rPr lang="en-US" sz="2800" dirty="0"/>
              <a:t>?&gt;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434316" y="767208"/>
            <a:ext cx="3029804" cy="1072409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Constructor using __construct() method</a:t>
            </a:r>
            <a:endParaRPr lang="gu-IN" b="1" dirty="0"/>
          </a:p>
        </p:txBody>
      </p:sp>
    </p:spTree>
    <p:extLst>
      <p:ext uri="{BB962C8B-B14F-4D97-AF65-F5344CB8AC3E}">
        <p14:creationId xmlns:p14="http://schemas.microsoft.com/office/powerpoint/2010/main" val="2153146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Method: Destructor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7598" y="1308464"/>
            <a:ext cx="818865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destructor is the counterpart of constructor.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destructor function is called when the object is destroyed.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destructor function cleans up any resources allocated to an object after the object is destroyed.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destructor function is commonly called in two ways: When a script ends or manually delete an object with the unset() function</a:t>
            </a:r>
            <a:endParaRPr lang="en-US" altLang="gu-IN" sz="2800" dirty="0">
              <a:latin typeface="Baskerville Old Face" panose="02020602080505020303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79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712191" y="877577"/>
            <a:ext cx="797029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destructor method starts with two underscores (__).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Cleaning up of resources before memory release or closing of files takes place in the destructor method, whenever they are no longer needed in the code.</a:t>
            </a:r>
            <a:endParaRPr lang="en-US" altLang="gu-IN" sz="2800" dirty="0">
              <a:latin typeface="Baskerville Old Face" panose="02020602080505020303" pitchFamily="18" charset="0"/>
              <a:ea typeface="ＭＳ Ｐゴシック" panose="020B0600070205080204" pitchFamily="34" charset="-128"/>
            </a:endParaRPr>
          </a:p>
          <a:p>
            <a:pPr lvl="2" algn="just">
              <a:spcAft>
                <a:spcPts val="600"/>
              </a:spcAft>
            </a:pPr>
            <a:r>
              <a:rPr lang="en-US" sz="2800" dirty="0"/>
              <a:t>function __destruct</a:t>
            </a:r>
          </a:p>
          <a:p>
            <a:pPr lvl="2" algn="just">
              <a:spcAft>
                <a:spcPts val="600"/>
              </a:spcAft>
            </a:pPr>
            <a:r>
              <a:rPr lang="en-US" altLang="gu-IN" sz="2800" dirty="0">
                <a:latin typeface="Baskerville Old Face" panose="02020602080505020303" pitchFamily="18" charset="0"/>
                <a:ea typeface="ＭＳ Ｐゴシック" panose="020B0600070205080204" pitchFamily="34" charset="-128"/>
              </a:rPr>
              <a:t>{</a:t>
            </a:r>
          </a:p>
          <a:p>
            <a:pPr lvl="3" algn="just">
              <a:spcAft>
                <a:spcPts val="600"/>
              </a:spcAft>
            </a:pPr>
            <a:r>
              <a:rPr lang="en-US" altLang="gu-IN" sz="2800" dirty="0">
                <a:latin typeface="Baskerville Old Face" panose="02020602080505020303" pitchFamily="18" charset="0"/>
                <a:ea typeface="ＭＳ Ｐゴシック" panose="020B0600070205080204" pitchFamily="34" charset="-128"/>
              </a:rPr>
              <a:t>//</a:t>
            </a:r>
            <a:r>
              <a:rPr lang="en-US" altLang="gu-IN" sz="2800" dirty="0">
                <a:ea typeface="ＭＳ Ｐゴシック" panose="020B0600070205080204" pitchFamily="34" charset="-128"/>
              </a:rPr>
              <a:t>cleanup code</a:t>
            </a:r>
          </a:p>
          <a:p>
            <a:pPr lvl="2" algn="just">
              <a:spcAft>
                <a:spcPts val="600"/>
              </a:spcAft>
            </a:pPr>
            <a:r>
              <a:rPr lang="en-US" altLang="gu-IN" sz="2800" dirty="0">
                <a:latin typeface="Baskerville Old Face" panose="02020602080505020303" pitchFamily="18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779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80723" y="189585"/>
            <a:ext cx="79702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&lt;?php</a:t>
            </a:r>
          </a:p>
          <a:p>
            <a:r>
              <a:rPr lang="en-IN" dirty="0"/>
              <a:t>class Car {</a:t>
            </a:r>
          </a:p>
          <a:p>
            <a:r>
              <a:rPr lang="en-IN" dirty="0"/>
              <a:t>public $name;</a:t>
            </a:r>
          </a:p>
          <a:p>
            <a:r>
              <a:rPr lang="en-IN" dirty="0"/>
              <a:t>public $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br>
              <a:rPr lang="en-IN" dirty="0"/>
            </a:br>
            <a:r>
              <a:rPr lang="en-IN" dirty="0"/>
              <a:t>function __construct($name, $</a:t>
            </a:r>
            <a:r>
              <a:rPr lang="en-IN" dirty="0" err="1"/>
              <a:t>color</a:t>
            </a:r>
            <a:r>
              <a:rPr lang="en-IN" dirty="0"/>
              <a:t>) {</a:t>
            </a:r>
          </a:p>
          <a:p>
            <a:r>
              <a:rPr lang="en-IN" dirty="0"/>
              <a:t>$this-&gt;name = $name; </a:t>
            </a:r>
          </a:p>
          <a:p>
            <a:r>
              <a:rPr lang="en-IN" dirty="0"/>
              <a:t>$this-&gt;</a:t>
            </a:r>
            <a:r>
              <a:rPr lang="en-IN" dirty="0" err="1"/>
              <a:t>color</a:t>
            </a:r>
            <a:r>
              <a:rPr lang="en-IN" dirty="0"/>
              <a:t> = $</a:t>
            </a:r>
            <a:r>
              <a:rPr lang="en-IN" dirty="0" err="1"/>
              <a:t>color</a:t>
            </a:r>
            <a:r>
              <a:rPr lang="en-IN" dirty="0"/>
              <a:t>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function __destruct() {</a:t>
            </a:r>
          </a:p>
          <a:p>
            <a:r>
              <a:rPr lang="en-IN" dirty="0"/>
              <a:t>echo "The Car is {$this-&gt;name} and the </a:t>
            </a:r>
            <a:r>
              <a:rPr lang="en-IN" dirty="0" err="1"/>
              <a:t>color</a:t>
            </a:r>
            <a:r>
              <a:rPr lang="en-IN" dirty="0"/>
              <a:t> is {$this-&gt;</a:t>
            </a:r>
            <a:r>
              <a:rPr lang="en-IN" dirty="0" err="1"/>
              <a:t>color</a:t>
            </a:r>
            <a:r>
              <a:rPr lang="en-IN" dirty="0"/>
              <a:t>}.";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r>
              <a:rPr lang="en-IN" dirty="0"/>
              <a:t>$apple = new Car("Audi", "red");</a:t>
            </a:r>
          </a:p>
          <a:p>
            <a:r>
              <a:rPr lang="en-IN" dirty="0"/>
              <a:t>?&gt;</a:t>
            </a:r>
          </a:p>
          <a:p>
            <a:pPr algn="just"/>
            <a:endParaRPr lang="en-US" altLang="gu-IN" sz="28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C78F9-9B1F-944D-8F82-0C95151197D2}"/>
              </a:ext>
            </a:extLst>
          </p:cNvPr>
          <p:cNvSpPr/>
          <p:nvPr/>
        </p:nvSpPr>
        <p:spPr>
          <a:xfrm>
            <a:off x="3754055" y="5393802"/>
            <a:ext cx="7970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The example has a __construct() function that is automatically called when you create an object from a class, and a __destruct() function that is automatically called at the end of the script: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and Setter Methods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16656" y="485162"/>
            <a:ext cx="797029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Getters</a:t>
            </a:r>
            <a:r>
              <a:rPr lang="en-US" sz="2800" dirty="0"/>
              <a:t> and </a:t>
            </a:r>
            <a:r>
              <a:rPr lang="en-US" sz="2800" b="1" dirty="0"/>
              <a:t>Setters</a:t>
            </a:r>
            <a:r>
              <a:rPr lang="en-US" sz="2800" dirty="0"/>
              <a:t> are object methods that allow you to control access to a certain class variables / properties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gu-IN" sz="2800" dirty="0">
                <a:ea typeface="ＭＳ Ｐゴシック" panose="020B0600070205080204" pitchFamily="34" charset="-128"/>
              </a:rPr>
              <a:t>T</a:t>
            </a:r>
            <a:r>
              <a:rPr lang="en-US" sz="2800" dirty="0"/>
              <a:t>hese functions are referred to as </a:t>
            </a:r>
            <a:r>
              <a:rPr lang="en-US" sz="2800" b="1" dirty="0" err="1"/>
              <a:t>mutator</a:t>
            </a:r>
            <a:r>
              <a:rPr lang="en-US" sz="2800" b="1" dirty="0"/>
              <a:t> methods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getter allows to you to retrieve or get a given property. 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A setter allows you to set the value of a given property.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gu-IN" sz="2800" dirty="0">
                <a:ea typeface="ＭＳ Ｐゴシック" panose="020B0600070205080204" pitchFamily="34" charset="-128"/>
              </a:rPr>
              <a:t>If any property has private access modifier then you can not directly called that property so create getter and setter function to access it.</a:t>
            </a:r>
          </a:p>
        </p:txBody>
      </p:sp>
    </p:spTree>
    <p:extLst>
      <p:ext uri="{BB962C8B-B14F-4D97-AF65-F5344CB8AC3E}">
        <p14:creationId xmlns:p14="http://schemas.microsoft.com/office/powerpoint/2010/main" val="10978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431575"/>
            <a:ext cx="81340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Procedural programming: Writing procedures or functions that perform operations on the data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Object-oriented programming: Creating objects that contain both data and functions.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Object-oriented programming is a programming model organized around </a:t>
            </a:r>
            <a:r>
              <a:rPr lang="en-US" sz="2600" b="1" dirty="0"/>
              <a:t>Object rather than the actions and data rather than logic</a:t>
            </a:r>
          </a:p>
        </p:txBody>
      </p:sp>
    </p:spTree>
    <p:extLst>
      <p:ext uri="{BB962C8B-B14F-4D97-AF65-F5344CB8AC3E}">
        <p14:creationId xmlns:p14="http://schemas.microsoft.com/office/powerpoint/2010/main" val="2335551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of Getter &amp; Setter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766781" y="2616514"/>
            <a:ext cx="79702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 provide access to our private properties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 add a layer of validation to prevent objects from being misused(see example)</a:t>
            </a:r>
            <a:endParaRPr lang="en-US" altLang="gu-IN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91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89357" y="623661"/>
            <a:ext cx="835243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&lt;?php</a:t>
            </a:r>
          </a:p>
          <a:p>
            <a:pPr lvl="1"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class Movie</a:t>
            </a:r>
          </a:p>
          <a:p>
            <a:pPr lvl="1"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{</a:t>
            </a:r>
          </a:p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public $name;</a:t>
            </a:r>
          </a:p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private $rating;//Not accessible outside the class</a:t>
            </a:r>
          </a:p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function __construct($name, $rating)</a:t>
            </a:r>
          </a:p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{</a:t>
            </a:r>
          </a:p>
          <a:p>
            <a:pPr lvl="1"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	$this-&gt;name = $name;</a:t>
            </a:r>
          </a:p>
          <a:p>
            <a:pPr lvl="1"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	$this-&gt;rating = $rating;</a:t>
            </a:r>
          </a:p>
          <a:p>
            <a:pPr lvl="1"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	$this-&gt;</a:t>
            </a:r>
            <a:r>
              <a:rPr lang="en-US" altLang="gu-IN" sz="2800" dirty="0" err="1">
                <a:ea typeface="ＭＳ Ｐゴシック" panose="020B0600070205080204" pitchFamily="34" charset="-128"/>
              </a:rPr>
              <a:t>setrating</a:t>
            </a:r>
            <a:r>
              <a:rPr lang="en-US" altLang="gu-IN" sz="2800" dirty="0">
                <a:ea typeface="ＭＳ Ｐゴシック" panose="020B0600070205080204" pitchFamily="34" charset="-128"/>
              </a:rPr>
              <a:t>($rating);</a:t>
            </a:r>
          </a:p>
          <a:p>
            <a:pPr algn="just">
              <a:spcAft>
                <a:spcPts val="600"/>
              </a:spcAft>
            </a:pPr>
            <a:r>
              <a:rPr lang="en-US" altLang="gu-IN" sz="2800" dirty="0">
                <a:ea typeface="ＭＳ Ｐゴシック" panose="020B0600070205080204" pitchFamily="34" charset="-128"/>
              </a:rPr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1988" y="6225194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89357" y="623661"/>
            <a:ext cx="83524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gu-IN" sz="2800" dirty="0">
                <a:ea typeface="ＭＳ Ｐゴシック" panose="020B0600070205080204" pitchFamily="34" charset="-128"/>
              </a:rPr>
              <a:t>function </a:t>
            </a:r>
            <a:r>
              <a:rPr lang="en-US" altLang="gu-IN" sz="2800" dirty="0" err="1">
                <a:ea typeface="ＭＳ Ｐゴシック" panose="020B0600070205080204" pitchFamily="34" charset="-128"/>
              </a:rPr>
              <a:t>setrating</a:t>
            </a:r>
            <a:r>
              <a:rPr lang="en-US" altLang="gu-IN" sz="2800" dirty="0">
                <a:ea typeface="ＭＳ Ｐゴシック" panose="020B0600070205080204" pitchFamily="34" charset="-128"/>
              </a:rPr>
              <a:t>($rating) //</a:t>
            </a:r>
            <a:r>
              <a:rPr lang="en-US" altLang="gu-IN" sz="2800" b="1" dirty="0">
                <a:ea typeface="ＭＳ Ｐゴシック" panose="020B0600070205080204" pitchFamily="34" charset="-128"/>
              </a:rPr>
              <a:t>setter</a:t>
            </a:r>
          </a:p>
          <a:p>
            <a:pPr lvl="1" algn="just"/>
            <a:r>
              <a:rPr lang="en-US" altLang="gu-IN" sz="2800" dirty="0">
                <a:ea typeface="ＭＳ Ｐゴシック" panose="020B0600070205080204" pitchFamily="34" charset="-128"/>
              </a:rPr>
              <a:t>{</a:t>
            </a:r>
          </a:p>
          <a:p>
            <a:pPr lvl="3" algn="just"/>
            <a:r>
              <a:rPr lang="en-US" altLang="gu-IN" sz="2800" dirty="0">
                <a:ea typeface="ＭＳ Ｐゴシック" panose="020B0600070205080204" pitchFamily="34" charset="-128"/>
              </a:rPr>
              <a:t>if($rating == "G" ||$rating == "PG" ||$rating == "PG-</a:t>
            </a:r>
            <a:r>
              <a:rPr lang="en-US" altLang="gu-I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13</a:t>
            </a:r>
            <a:r>
              <a:rPr lang="en-US" altLang="gu-IN" sz="2800" dirty="0">
                <a:ea typeface="ＭＳ Ｐゴシック" panose="020B0600070205080204" pitchFamily="34" charset="-128"/>
              </a:rPr>
              <a:t>" || $rating == "R" || $rating == "NR")</a:t>
            </a:r>
          </a:p>
          <a:p>
            <a:pPr lvl="3" algn="just"/>
            <a:r>
              <a:rPr lang="en-US" altLang="gu-IN" sz="2800" dirty="0">
                <a:ea typeface="ＭＳ Ｐゴシック" panose="020B0600070205080204" pitchFamily="34" charset="-128"/>
              </a:rPr>
              <a:t>//only valid rating accepted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{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		$this-&gt;rating=$rating;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}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else{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			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		$this-&gt;rating="NR";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}</a:t>
            </a:r>
          </a:p>
          <a:p>
            <a:pPr lvl="1" algn="just"/>
            <a:r>
              <a:rPr lang="en-US" altLang="gu-IN" sz="28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1988" y="6225194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62062" y="1654713"/>
            <a:ext cx="83524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function </a:t>
            </a:r>
            <a:r>
              <a:rPr lang="en-US" altLang="gu-IN" sz="2800" dirty="0" err="1">
                <a:ea typeface="ＭＳ Ｐゴシック" panose="020B0600070205080204" pitchFamily="34" charset="-128"/>
              </a:rPr>
              <a:t>getrating</a:t>
            </a:r>
            <a:r>
              <a:rPr lang="en-US" altLang="gu-IN" sz="2800" dirty="0">
                <a:ea typeface="ＭＳ Ｐゴシック" panose="020B0600070205080204" pitchFamily="34" charset="-128"/>
              </a:rPr>
              <a:t>() //</a:t>
            </a:r>
            <a:r>
              <a:rPr lang="en-US" altLang="gu-IN" sz="2800" b="1" dirty="0">
                <a:ea typeface="ＭＳ Ｐゴシック" panose="020B0600070205080204" pitchFamily="34" charset="-128"/>
              </a:rPr>
              <a:t>getter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{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			return $this-&gt;rating;</a:t>
            </a:r>
          </a:p>
          <a:p>
            <a:pPr lvl="2" algn="just"/>
            <a:r>
              <a:rPr lang="en-US" altLang="gu-IN" sz="2800" dirty="0">
                <a:ea typeface="ＭＳ Ｐゴシック" panose="020B0600070205080204" pitchFamily="34" charset="-128"/>
              </a:rPr>
              <a:t>}</a:t>
            </a:r>
          </a:p>
          <a:p>
            <a:pPr algn="just"/>
            <a:r>
              <a:rPr lang="en-US" altLang="gu-IN" sz="2800" dirty="0">
                <a:ea typeface="ＭＳ Ｐゴシック" panose="020B0600070205080204" pitchFamily="34" charset="-128"/>
              </a:rPr>
              <a:t>	}</a:t>
            </a:r>
          </a:p>
          <a:p>
            <a:pPr algn="just"/>
            <a:r>
              <a:rPr lang="en-US" altLang="gu-IN" sz="2800" dirty="0">
                <a:ea typeface="ＭＳ Ｐゴシック" panose="020B0600070205080204" pitchFamily="34" charset="-128"/>
              </a:rPr>
              <a:t>	$ZNMD=new Movie(”ZNMD","G");</a:t>
            </a:r>
          </a:p>
          <a:p>
            <a:pPr algn="just"/>
            <a:r>
              <a:rPr lang="en-US" altLang="gu-IN" sz="2800" dirty="0">
                <a:ea typeface="ＭＳ Ｐゴシック" panose="020B0600070205080204" pitchFamily="34" charset="-128"/>
              </a:rPr>
              <a:t> 	echo "Movie rating is:".$ZNMD-&gt;</a:t>
            </a:r>
            <a:r>
              <a:rPr lang="en-US" altLang="gu-IN" sz="2800" dirty="0" err="1">
                <a:ea typeface="ＭＳ Ｐゴシック" panose="020B0600070205080204" pitchFamily="34" charset="-128"/>
              </a:rPr>
              <a:t>getrating</a:t>
            </a:r>
            <a:r>
              <a:rPr lang="en-US" altLang="gu-IN" sz="2800" dirty="0">
                <a:ea typeface="ＭＳ Ｐゴシック" panose="020B0600070205080204" pitchFamily="34" charset="-128"/>
              </a:rPr>
              <a:t>();</a:t>
            </a:r>
          </a:p>
          <a:p>
            <a:pPr algn="just"/>
            <a:r>
              <a:rPr lang="en-US" altLang="gu-IN" sz="2800" dirty="0">
                <a:ea typeface="ＭＳ Ｐゴシック" panose="020B0600070205080204" pitchFamily="34" charset="-128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2282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62062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62062" y="1423880"/>
            <a:ext cx="835243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Whenever data modified in one function affects the other functions.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 overcome this problem concept of Encapsulation is used.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Enclosing the internal details of the object to protect from external sources.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It’s the bundling of properties and behavior in a single class unit</a:t>
            </a:r>
          </a:p>
        </p:txBody>
      </p:sp>
    </p:spTree>
    <p:extLst>
      <p:ext uri="{BB962C8B-B14F-4D97-AF65-F5344CB8AC3E}">
        <p14:creationId xmlns:p14="http://schemas.microsoft.com/office/powerpoint/2010/main" val="95900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62062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62062" y="877577"/>
            <a:ext cx="814771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Encapsulation can be used if the properties of the object are private and updating them through public methods</a:t>
            </a:r>
            <a:endParaRPr lang="en-US" altLang="gu-IN" sz="2800" dirty="0">
              <a:ea typeface="ＭＳ Ｐゴシック" panose="020B0600070205080204" pitchFamily="34" charset="-128"/>
            </a:endParaRP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Encapsulation in PHP can be achieved using the implementation of access specifiers(Private).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is very careful about OOPs concept of inheritance as many times inheritance can undermine the concept of encapsulation.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Inheritance exposes some details of a parent class, effectively breaking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398125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07475" cy="460118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Encapsulation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21369" y="1177659"/>
            <a:ext cx="81477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Hiding and Abstraction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security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Reduces complexity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Reusability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Reliability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Easier testing of code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Increased flexibility</a:t>
            </a:r>
          </a:p>
        </p:txBody>
      </p:sp>
    </p:spTree>
    <p:extLst>
      <p:ext uri="{BB962C8B-B14F-4D97-AF65-F5344CB8AC3E}">
        <p14:creationId xmlns:p14="http://schemas.microsoft.com/office/powerpoint/2010/main" val="125923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21369" y="0"/>
            <a:ext cx="814771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&lt;?php</a:t>
            </a:r>
          </a:p>
          <a:p>
            <a:pPr lvl="1" algn="just"/>
            <a:r>
              <a:rPr lang="en-US" sz="2800" dirty="0"/>
              <a:t>class student{</a:t>
            </a:r>
          </a:p>
          <a:p>
            <a:pPr algn="just"/>
            <a:r>
              <a:rPr lang="en-US" sz="2800" dirty="0"/>
              <a:t>		private $name;</a:t>
            </a:r>
          </a:p>
          <a:p>
            <a:pPr algn="just"/>
            <a:r>
              <a:rPr lang="en-US" sz="2800" dirty="0"/>
              <a:t>		private $gender;</a:t>
            </a:r>
          </a:p>
          <a:p>
            <a:pPr algn="just"/>
            <a:r>
              <a:rPr lang="en-US" sz="2800" dirty="0"/>
              <a:t>		public function </a:t>
            </a:r>
            <a:r>
              <a:rPr lang="en-US" sz="2800" dirty="0" err="1"/>
              <a:t>setname</a:t>
            </a:r>
            <a:r>
              <a:rPr lang="en-US" sz="2800" dirty="0"/>
              <a:t>($name){</a:t>
            </a:r>
          </a:p>
          <a:p>
            <a:pPr lvl="1" algn="just"/>
            <a:r>
              <a:rPr lang="en-US" sz="2800" dirty="0"/>
              <a:t>			$this-&gt;name=$name;</a:t>
            </a:r>
          </a:p>
          <a:p>
            <a:pPr lvl="1" algn="just"/>
            <a:r>
              <a:rPr lang="en-US" sz="2800" dirty="0"/>
              <a:t>			echo "Name is ".$name;</a:t>
            </a:r>
          </a:p>
          <a:p>
            <a:pPr lvl="1" algn="just"/>
            <a:r>
              <a:rPr lang="en-US" sz="2800" dirty="0"/>
              <a:t>			echo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pPr algn="just"/>
            <a:r>
              <a:rPr lang="en-US" sz="2800" dirty="0"/>
              <a:t>		}</a:t>
            </a:r>
          </a:p>
          <a:p>
            <a:pPr algn="just"/>
            <a:r>
              <a:rPr lang="en-US" sz="2800" dirty="0"/>
              <a:t>		public function </a:t>
            </a:r>
            <a:r>
              <a:rPr lang="en-US" sz="2800" dirty="0" err="1"/>
              <a:t>setgender</a:t>
            </a:r>
            <a:r>
              <a:rPr lang="en-US" sz="2800" dirty="0"/>
              <a:t>($gender){</a:t>
            </a:r>
          </a:p>
          <a:p>
            <a:pPr algn="just"/>
            <a:r>
              <a:rPr lang="en-US" sz="2800" dirty="0"/>
              <a:t>			if($gender == "Male" || $gender == "Female")</a:t>
            </a:r>
          </a:p>
          <a:p>
            <a:pPr algn="just"/>
            <a:r>
              <a:rPr lang="en-US" sz="2800" dirty="0"/>
              <a:t>			{</a:t>
            </a:r>
          </a:p>
          <a:p>
            <a:pPr algn="just"/>
            <a:r>
              <a:rPr lang="en-US" sz="2800" dirty="0"/>
              <a:t>				$this-&gt;gender=$gender;</a:t>
            </a:r>
          </a:p>
          <a:p>
            <a:pPr algn="just"/>
            <a:r>
              <a:rPr lang="en-US" sz="2800" dirty="0"/>
              <a:t>				echo "Gender is ".$gender;</a:t>
            </a:r>
          </a:p>
          <a:p>
            <a:pPr algn="just"/>
            <a:r>
              <a:rPr lang="en-US" sz="2800" dirty="0"/>
              <a:t>			}</a:t>
            </a:r>
          </a:p>
          <a:p>
            <a:pPr algn="just"/>
            <a:r>
              <a:rPr lang="en-US" sz="2800" dirty="0"/>
              <a:t>		}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911988" y="687109"/>
            <a:ext cx="1692322" cy="87345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Setter</a:t>
            </a:r>
            <a:endParaRPr lang="gu-IN" sz="2400" b="1" dirty="0"/>
          </a:p>
        </p:txBody>
      </p:sp>
      <p:sp>
        <p:nvSpPr>
          <p:cNvPr id="6" name="Oval Callout 5"/>
          <p:cNvSpPr/>
          <p:nvPr/>
        </p:nvSpPr>
        <p:spPr>
          <a:xfrm>
            <a:off x="9894626" y="3056536"/>
            <a:ext cx="1692322" cy="87345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Setter</a:t>
            </a:r>
            <a:endParaRPr lang="gu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11988" y="6365557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6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48664" y="1077218"/>
            <a:ext cx="81477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		public function </a:t>
            </a:r>
            <a:r>
              <a:rPr lang="en-US" sz="2800" dirty="0" err="1"/>
              <a:t>getname</a:t>
            </a:r>
            <a:r>
              <a:rPr lang="en-US" sz="2800" dirty="0"/>
              <a:t>(){</a:t>
            </a:r>
          </a:p>
          <a:p>
            <a:pPr algn="just"/>
            <a:r>
              <a:rPr lang="en-US" sz="2800" dirty="0"/>
              <a:t>			return $this-&gt;name;</a:t>
            </a:r>
          </a:p>
          <a:p>
            <a:pPr algn="just"/>
            <a:r>
              <a:rPr lang="en-US" sz="2800" dirty="0"/>
              <a:t>		}	</a:t>
            </a:r>
          </a:p>
          <a:p>
            <a:pPr algn="just"/>
            <a:r>
              <a:rPr lang="en-US" sz="2800" dirty="0"/>
              <a:t>		public function </a:t>
            </a:r>
            <a:r>
              <a:rPr lang="en-US" sz="2800" dirty="0" err="1"/>
              <a:t>getgender</a:t>
            </a:r>
            <a:r>
              <a:rPr lang="en-US" sz="2800" dirty="0"/>
              <a:t>(){</a:t>
            </a:r>
          </a:p>
          <a:p>
            <a:pPr algn="just"/>
            <a:r>
              <a:rPr lang="en-US" sz="2800" dirty="0"/>
              <a:t>			return $this-&gt;gender;</a:t>
            </a:r>
          </a:p>
          <a:p>
            <a:pPr algn="just"/>
            <a:r>
              <a:rPr lang="en-US" sz="2800" dirty="0"/>
              <a:t>		}	</a:t>
            </a:r>
          </a:p>
          <a:p>
            <a:pPr algn="just"/>
            <a:r>
              <a:rPr lang="en-US" sz="2800" dirty="0"/>
              <a:t>	}</a:t>
            </a:r>
          </a:p>
          <a:p>
            <a:pPr algn="just"/>
            <a:r>
              <a:rPr lang="en-US" sz="2800" dirty="0"/>
              <a:t>	$Moon = new student();</a:t>
            </a:r>
          </a:p>
          <a:p>
            <a:pPr algn="just"/>
            <a:r>
              <a:rPr lang="en-US" sz="2800" dirty="0"/>
              <a:t>	$ Moon -&gt;</a:t>
            </a:r>
            <a:r>
              <a:rPr lang="en-US" sz="2800" dirty="0" err="1"/>
              <a:t>setname</a:t>
            </a:r>
            <a:r>
              <a:rPr lang="en-US" sz="2800" dirty="0"/>
              <a:t>(”ML");</a:t>
            </a:r>
          </a:p>
          <a:p>
            <a:pPr algn="just"/>
            <a:r>
              <a:rPr lang="en-US" sz="2800" dirty="0"/>
              <a:t>	$ Moon -&gt;</a:t>
            </a:r>
            <a:r>
              <a:rPr lang="en-US" sz="2800" dirty="0" err="1"/>
              <a:t>setgender</a:t>
            </a:r>
            <a:r>
              <a:rPr lang="en-US" sz="2800" dirty="0"/>
              <a:t>(”Male");</a:t>
            </a:r>
          </a:p>
          <a:p>
            <a:pPr algn="just"/>
            <a:r>
              <a:rPr lang="en-US" sz="2800" dirty="0"/>
              <a:t>?&gt;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274256" y="203762"/>
            <a:ext cx="1692322" cy="87345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Getter</a:t>
            </a:r>
            <a:endParaRPr lang="gu-IN" sz="2400" b="1" dirty="0"/>
          </a:p>
        </p:txBody>
      </p:sp>
      <p:sp>
        <p:nvSpPr>
          <p:cNvPr id="6" name="Oval Callout 5"/>
          <p:cNvSpPr/>
          <p:nvPr/>
        </p:nvSpPr>
        <p:spPr>
          <a:xfrm>
            <a:off x="8734566" y="1623521"/>
            <a:ext cx="1692322" cy="873456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Getter</a:t>
            </a:r>
            <a:endParaRPr lang="gu-IN" sz="2400" b="1" dirty="0"/>
          </a:p>
        </p:txBody>
      </p:sp>
    </p:spTree>
    <p:extLst>
      <p:ext uri="{BB962C8B-B14F-4D97-AF65-F5344CB8AC3E}">
        <p14:creationId xmlns:p14="http://schemas.microsoft.com/office/powerpoint/2010/main" val="23207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gu-IN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68" y="131489"/>
            <a:ext cx="4443484" cy="65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OOP?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71247" y="1000687"/>
            <a:ext cx="799758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600" b="1" dirty="0">
                <a:solidFill>
                  <a:srgbClr val="C00000"/>
                </a:solidFill>
              </a:rPr>
              <a:t>Advantages: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Faster and easier to execute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Provides a clear structure for the programs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OOP helps to keep the PHP code DRY "Don't Repeat Yourself“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To make the code easier to maintain, modify and debug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To create full reusable applications with less code and shorter development time</a:t>
            </a:r>
            <a:endParaRPr lang="gu-IN" sz="26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5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gu-IN" sz="4400" dirty="0"/>
          </a:p>
        </p:txBody>
      </p:sp>
      <p:sp>
        <p:nvSpPr>
          <p:cNvPr id="2" name="Rectangle 1"/>
          <p:cNvSpPr/>
          <p:nvPr/>
        </p:nvSpPr>
        <p:spPr>
          <a:xfrm>
            <a:off x="3703093" y="977604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Inheritance = When a class derives from another class.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child class will inherit all the public and protected properties and methods from the parent class.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Inheritance allows reusing code.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Super class is the base class or parent class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Sub class or derived class or child class can add properties and methods</a:t>
            </a:r>
            <a:endParaRPr lang="gu-IN" sz="2800" dirty="0"/>
          </a:p>
        </p:txBody>
      </p:sp>
    </p:spTree>
    <p:extLst>
      <p:ext uri="{BB962C8B-B14F-4D97-AF65-F5344CB8AC3E}">
        <p14:creationId xmlns:p14="http://schemas.microsoft.com/office/powerpoint/2010/main" val="212461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1623935"/>
            <a:ext cx="796574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defTabSz="9144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gu-IN" altLang="gu-IN" sz="2800" dirty="0">
                <a:solidFill>
                  <a:srgbClr val="000000"/>
                </a:solidFill>
              </a:rPr>
              <a:t>An inherited class is defined by using the </a:t>
            </a:r>
            <a:r>
              <a:rPr lang="gu-IN" altLang="gu-IN" sz="2800" dirty="0">
                <a:solidFill>
                  <a:srgbClr val="DC143C"/>
                </a:solidFill>
                <a:cs typeface="Consolas" panose="020B0609020204030204" pitchFamily="49" charset="0"/>
              </a:rPr>
              <a:t>extends</a:t>
            </a:r>
            <a:r>
              <a:rPr lang="gu-IN" altLang="gu-IN" sz="2800" dirty="0">
                <a:solidFill>
                  <a:srgbClr val="000000"/>
                </a:solidFill>
              </a:rPr>
              <a:t> keyword.</a:t>
            </a:r>
            <a:r>
              <a:rPr lang="gu-IN" altLang="gu-IN" sz="2800" dirty="0"/>
              <a:t> </a:t>
            </a:r>
          </a:p>
          <a:p>
            <a:pPr marL="457200" lvl="0" indent="-457200" algn="just" defTabSz="9144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gu-IN" altLang="gu-IN" sz="2800" dirty="0"/>
              <a:t>T</a:t>
            </a:r>
            <a:r>
              <a:rPr lang="en-US" altLang="gu-IN" sz="2800" dirty="0"/>
              <a:t>ypes of inheritance</a:t>
            </a:r>
          </a:p>
          <a:p>
            <a:pPr marL="971550" lvl="1" indent="-514350" algn="just" defTabSz="9144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altLang="gu-IN" sz="2800" dirty="0"/>
              <a:t>Single inheritance</a:t>
            </a:r>
          </a:p>
          <a:p>
            <a:pPr marL="971550" lvl="1" indent="-514350" algn="just" defTabSz="9144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altLang="gu-IN" sz="2800" dirty="0"/>
              <a:t>Multi-level inheritance</a:t>
            </a:r>
          </a:p>
          <a:p>
            <a:pPr marL="971550" lvl="1" indent="-514350" algn="just" defTabSz="9144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altLang="gu-IN" sz="2800" dirty="0"/>
              <a:t>Multiple inheritance(Not Supported)</a:t>
            </a:r>
            <a:endParaRPr lang="gu-IN" altLang="gu-IN" sz="2800" dirty="0"/>
          </a:p>
        </p:txBody>
      </p:sp>
    </p:spTree>
    <p:extLst>
      <p:ext uri="{BB962C8B-B14F-4D97-AF65-F5344CB8AC3E}">
        <p14:creationId xmlns:p14="http://schemas.microsoft.com/office/powerpoint/2010/main" val="2470864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71330" y="0"/>
            <a:ext cx="796574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&lt;?php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class books{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$title;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$author;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$price;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function __construct($</a:t>
            </a:r>
            <a:r>
              <a:rPr lang="en-US" altLang="gu-IN" sz="2800" dirty="0" err="1"/>
              <a:t>t,$a,$p</a:t>
            </a:r>
            <a:r>
              <a:rPr lang="en-US" altLang="gu-IN" sz="2800" dirty="0"/>
              <a:t>){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$this-&gt;title=$t;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$this-&gt;author=$a;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$this-&gt;price=$p;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}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function </a:t>
            </a:r>
            <a:r>
              <a:rPr lang="en-US" altLang="gu-IN" sz="2800" dirty="0" err="1"/>
              <a:t>get_values</a:t>
            </a:r>
            <a:r>
              <a:rPr lang="en-US" altLang="gu-IN" sz="2800" dirty="0"/>
              <a:t>(){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echo "Title is:".$this-&gt;title."&lt;</a:t>
            </a:r>
            <a:r>
              <a:rPr lang="en-US" altLang="gu-IN" sz="2800" dirty="0" err="1"/>
              <a:t>br</a:t>
            </a:r>
            <a:r>
              <a:rPr lang="en-US" altLang="gu-IN" sz="2800" dirty="0"/>
              <a:t>&gt;“;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echo "Author is:".$this-&gt;author."&lt;</a:t>
            </a:r>
            <a:r>
              <a:rPr lang="en-US" altLang="gu-IN" sz="2800" dirty="0" err="1"/>
              <a:t>br</a:t>
            </a:r>
            <a:r>
              <a:rPr lang="en-US" altLang="gu-IN" sz="2800" dirty="0"/>
              <a:t>&gt;”;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echo “Price is:".$this-&gt;price;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}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}</a:t>
            </a:r>
            <a:endParaRPr lang="gu-IN" altLang="gu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11988" y="6365557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0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71330" y="146607"/>
            <a:ext cx="81704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class </a:t>
            </a:r>
            <a:r>
              <a:rPr lang="en-US" altLang="gu-IN" sz="2800" dirty="0" err="1"/>
              <a:t>technicalbooks</a:t>
            </a:r>
            <a:r>
              <a:rPr lang="en-US" altLang="gu-IN" sz="2800" dirty="0"/>
              <a:t> extends books{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$publication;	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function set($p){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	$this-&gt;publication=$p;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}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public function get(){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      echo "&lt;</a:t>
            </a:r>
            <a:r>
              <a:rPr lang="en-US" altLang="gu-IN" sz="2800" dirty="0" err="1"/>
              <a:t>br</a:t>
            </a:r>
            <a:r>
              <a:rPr lang="en-US" altLang="gu-IN" sz="2800" dirty="0"/>
              <a:t>&gt;Publication is:".$this-&gt;publication;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	}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}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$AWT=new </a:t>
            </a:r>
            <a:r>
              <a:rPr lang="en-US" altLang="gu-IN" sz="2800" dirty="0" err="1"/>
              <a:t>technicalbooks</a:t>
            </a:r>
            <a:r>
              <a:rPr lang="en-US" altLang="gu-IN" sz="2800" dirty="0"/>
              <a:t>("Advance web Technology", "XYZ","350");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$AWT-&gt;set("Mc Grill");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$AWT-&gt;</a:t>
            </a:r>
            <a:r>
              <a:rPr lang="en-US" altLang="gu-IN" sz="2800" dirty="0" err="1"/>
              <a:t>get_values</a:t>
            </a:r>
            <a:r>
              <a:rPr lang="en-US" altLang="gu-IN" sz="2800" dirty="0"/>
              <a:t>();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$AWT-&gt;get();</a:t>
            </a:r>
          </a:p>
          <a:p>
            <a:pPr lvl="0" algn="just" defTabSz="914400" eaLnBrk="0" fontAlgn="base" hangingPunct="0">
              <a:spcBef>
                <a:spcPct val="0"/>
              </a:spcBef>
            </a:pPr>
            <a:r>
              <a:rPr lang="en-US" altLang="gu-IN" sz="2800" dirty="0"/>
              <a:t>?&gt;</a:t>
            </a:r>
            <a:endParaRPr lang="gu-IN" altLang="gu-IN" sz="2800" dirty="0"/>
          </a:p>
        </p:txBody>
      </p:sp>
    </p:spTree>
    <p:extLst>
      <p:ext uri="{BB962C8B-B14F-4D97-AF65-F5344CB8AC3E}">
        <p14:creationId xmlns:p14="http://schemas.microsoft.com/office/powerpoint/2010/main" val="3288198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2" name="Rectangle 1"/>
          <p:cNvSpPr/>
          <p:nvPr/>
        </p:nvSpPr>
        <p:spPr>
          <a:xfrm>
            <a:off x="3507475" y="1062281"/>
            <a:ext cx="8161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PHP doesn’t support multiple inheritance but by using Interfaces in PHP or using Traits in PHP instead of classes, we can implement it.</a:t>
            </a:r>
            <a:endParaRPr lang="gu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47" y="2647330"/>
            <a:ext cx="6313574" cy="285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2" name="Rectangle 1"/>
          <p:cNvSpPr/>
          <p:nvPr/>
        </p:nvSpPr>
        <p:spPr>
          <a:xfrm>
            <a:off x="3507475" y="977604"/>
            <a:ext cx="81613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class that is fully abstract is called an interface.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 interface is similar to a class except that it cannot contain code.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interface can define method names and arguments, but not the contents of the methods.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Any classes implementing an interface must implement </a:t>
            </a:r>
            <a:r>
              <a:rPr lang="en-US" sz="2800" b="1" dirty="0"/>
              <a:t>all methods</a:t>
            </a:r>
            <a:r>
              <a:rPr lang="en-US" sz="2800" dirty="0"/>
              <a:t> defined by the interface.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Interfaces</a:t>
            </a:r>
            <a:r>
              <a:rPr lang="en-US" sz="2800" dirty="0"/>
              <a:t> can't maintain Non-abstract methods.</a:t>
            </a:r>
            <a:endParaRPr lang="gu-IN" sz="2800" dirty="0"/>
          </a:p>
        </p:txBody>
      </p:sp>
    </p:spTree>
    <p:extLst>
      <p:ext uri="{BB962C8B-B14F-4D97-AF65-F5344CB8AC3E}">
        <p14:creationId xmlns:p14="http://schemas.microsoft.com/office/powerpoint/2010/main" val="1450221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2" name="Rectangle 1"/>
          <p:cNvSpPr/>
          <p:nvPr/>
        </p:nvSpPr>
        <p:spPr>
          <a:xfrm>
            <a:off x="3507475" y="877577"/>
            <a:ext cx="816136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Derived classes may implement more than one interface.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Interfaces may inherit from other interfaces using the </a:t>
            </a:r>
            <a:r>
              <a:rPr lang="en-US" sz="2800" b="1" dirty="0"/>
              <a:t>extends</a:t>
            </a:r>
            <a:r>
              <a:rPr lang="en-US" sz="2800" dirty="0"/>
              <a:t> keyword.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When a class implements multiple interfaces there cannot be any naming collision between methods defined in the different interfaces.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methods are assumed to be public in the interface definition can be defined explicitly as public or implicitly.</a:t>
            </a:r>
            <a:endParaRPr lang="gu-IN" sz="2800" dirty="0"/>
          </a:p>
        </p:txBody>
      </p:sp>
    </p:spTree>
    <p:extLst>
      <p:ext uri="{BB962C8B-B14F-4D97-AF65-F5344CB8AC3E}">
        <p14:creationId xmlns:p14="http://schemas.microsoft.com/office/powerpoint/2010/main" val="3567069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of Interface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2" name="Rectangle 1"/>
          <p:cNvSpPr/>
          <p:nvPr/>
        </p:nvSpPr>
        <p:spPr>
          <a:xfrm>
            <a:off x="3632578" y="2070211"/>
            <a:ext cx="816136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To implement multiple inheritance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referred to as the next level of abstraction(Define method but how is it implemented that is not given)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ensures to maintain a sort of metadata for all the methods that programmer wishes to work on.</a:t>
            </a:r>
            <a:endParaRPr lang="gu-IN" sz="2800" dirty="0"/>
          </a:p>
        </p:txBody>
      </p:sp>
    </p:spTree>
    <p:extLst>
      <p:ext uri="{BB962C8B-B14F-4D97-AF65-F5344CB8AC3E}">
        <p14:creationId xmlns:p14="http://schemas.microsoft.com/office/powerpoint/2010/main" val="655913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2" name="Rectangle 1"/>
          <p:cNvSpPr/>
          <p:nvPr/>
        </p:nvSpPr>
        <p:spPr>
          <a:xfrm>
            <a:off x="3757683" y="363915"/>
            <a:ext cx="816136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interface </a:t>
            </a:r>
            <a:r>
              <a:rPr lang="en-US" sz="2600" dirty="0" err="1"/>
              <a:t>MyInterface</a:t>
            </a:r>
            <a:endParaRPr lang="en-US" sz="2600" dirty="0"/>
          </a:p>
          <a:p>
            <a:pPr algn="just"/>
            <a:r>
              <a:rPr lang="en-US" sz="2600" dirty="0"/>
              <a:t>{</a:t>
            </a:r>
          </a:p>
          <a:p>
            <a:pPr lvl="1" algn="just"/>
            <a:r>
              <a:rPr lang="en-US" sz="2600" dirty="0"/>
              <a:t>   function method1();</a:t>
            </a:r>
          </a:p>
          <a:p>
            <a:pPr lvl="1" algn="just"/>
            <a:r>
              <a:rPr lang="en-US" sz="2600" dirty="0"/>
              <a:t>   function method2();  </a:t>
            </a:r>
          </a:p>
          <a:p>
            <a:pPr algn="just"/>
            <a:r>
              <a:rPr lang="en-US" sz="2600" dirty="0"/>
              <a:t>} </a:t>
            </a:r>
          </a:p>
          <a:p>
            <a:pPr algn="just"/>
            <a:r>
              <a:rPr lang="en-US" sz="2600" dirty="0"/>
              <a:t>class </a:t>
            </a:r>
            <a:r>
              <a:rPr lang="en-US" sz="2600" dirty="0" err="1"/>
              <a:t>MyClass</a:t>
            </a:r>
            <a:r>
              <a:rPr lang="en-US" sz="2600" dirty="0"/>
              <a:t> implements </a:t>
            </a:r>
            <a:r>
              <a:rPr lang="en-US" sz="2600" dirty="0" err="1"/>
              <a:t>MyInterface</a:t>
            </a:r>
            <a:r>
              <a:rPr lang="en-US" sz="2600" dirty="0"/>
              <a:t>  </a:t>
            </a:r>
          </a:p>
          <a:p>
            <a:pPr algn="just"/>
            <a:r>
              <a:rPr lang="en-US" sz="2600" dirty="0"/>
              <a:t>{ </a:t>
            </a:r>
          </a:p>
          <a:p>
            <a:pPr lvl="1" algn="just"/>
            <a:r>
              <a:rPr lang="en-US" sz="2600" dirty="0"/>
              <a:t>   function method1() </a:t>
            </a:r>
          </a:p>
          <a:p>
            <a:pPr lvl="1" algn="just"/>
            <a:r>
              <a:rPr lang="en-US" sz="2600" dirty="0"/>
              <a:t>    { </a:t>
            </a:r>
          </a:p>
          <a:p>
            <a:pPr lvl="1" algn="just"/>
            <a:r>
              <a:rPr lang="en-US" sz="2600" dirty="0"/>
              <a:t> 	    // definition of method1 </a:t>
            </a:r>
          </a:p>
          <a:p>
            <a:pPr lvl="1" algn="just"/>
            <a:r>
              <a:rPr lang="en-US" sz="2600" dirty="0"/>
              <a:t>    }</a:t>
            </a:r>
          </a:p>
          <a:p>
            <a:pPr lvl="1" algn="just"/>
            <a:r>
              <a:rPr lang="en-US" sz="2600" dirty="0"/>
              <a:t>   function method2()</a:t>
            </a:r>
          </a:p>
          <a:p>
            <a:pPr lvl="1" algn="just"/>
            <a:r>
              <a:rPr lang="en-US" sz="2600" dirty="0"/>
              <a:t>    {</a:t>
            </a:r>
          </a:p>
          <a:p>
            <a:pPr lvl="1" algn="just"/>
            <a:r>
              <a:rPr lang="en-US" sz="2600" dirty="0"/>
              <a:t>	   // definition of method2</a:t>
            </a:r>
          </a:p>
          <a:p>
            <a:pPr lvl="1" algn="just"/>
            <a:r>
              <a:rPr lang="en-US" sz="2600" dirty="0"/>
              <a:t>    }</a:t>
            </a:r>
          </a:p>
          <a:p>
            <a:pPr algn="just"/>
            <a:r>
              <a:rPr lang="en-US" sz="2600" dirty="0"/>
              <a:t>}</a:t>
            </a:r>
            <a:endParaRPr lang="gu-IN" sz="2600" dirty="0"/>
          </a:p>
        </p:txBody>
      </p:sp>
    </p:spTree>
    <p:extLst>
      <p:ext uri="{BB962C8B-B14F-4D97-AF65-F5344CB8AC3E}">
        <p14:creationId xmlns:p14="http://schemas.microsoft.com/office/powerpoint/2010/main" val="2715338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862227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gu-IN" altLang="gu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90D04-BFB1-8E44-922F-D97B29A1FE35}"/>
              </a:ext>
            </a:extLst>
          </p:cNvPr>
          <p:cNvSpPr/>
          <p:nvPr/>
        </p:nvSpPr>
        <p:spPr>
          <a:xfrm>
            <a:off x="4103077" y="60827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    interface </a:t>
            </a:r>
            <a:r>
              <a:rPr lang="en-US" dirty="0" err="1"/>
              <a:t>Getdata</a:t>
            </a:r>
            <a:r>
              <a:rPr lang="en-US" dirty="0"/>
              <a:t>{</a:t>
            </a:r>
          </a:p>
          <a:p>
            <a:r>
              <a:rPr lang="en-US" dirty="0"/>
              <a:t>        public function get();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interface </a:t>
            </a:r>
            <a:r>
              <a:rPr lang="en-US" dirty="0" err="1"/>
              <a:t>Printdata</a:t>
            </a:r>
            <a:r>
              <a:rPr lang="en-US" dirty="0"/>
              <a:t>{</a:t>
            </a:r>
          </a:p>
          <a:p>
            <a:r>
              <a:rPr lang="en-US" dirty="0"/>
              <a:t>        public function put();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class class1 implements </a:t>
            </a:r>
            <a:r>
              <a:rPr lang="en-US" dirty="0" err="1"/>
              <a:t>Getdata</a:t>
            </a:r>
            <a:r>
              <a:rPr lang="en-US" dirty="0"/>
              <a:t>, </a:t>
            </a:r>
            <a:r>
              <a:rPr lang="en-US" dirty="0" err="1"/>
              <a:t>Printdata</a:t>
            </a:r>
            <a:r>
              <a:rPr lang="en-US" dirty="0"/>
              <a:t>{</a:t>
            </a:r>
          </a:p>
          <a:p>
            <a:r>
              <a:rPr lang="en-US" dirty="0"/>
              <a:t>        public function get(){</a:t>
            </a:r>
          </a:p>
          <a:p>
            <a:r>
              <a:rPr lang="en-US" dirty="0"/>
              <a:t>            echo "Get data method is called";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function put(){</a:t>
            </a:r>
          </a:p>
          <a:p>
            <a:r>
              <a:rPr lang="en-US" dirty="0"/>
              <a:t>            echo "&lt;</a:t>
            </a:r>
            <a:r>
              <a:rPr lang="en-US" dirty="0" err="1"/>
              <a:t>br</a:t>
            </a:r>
            <a:r>
              <a:rPr lang="en-US" dirty="0"/>
              <a:t>&gt;Put data method is called";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$obj=new class1;</a:t>
            </a:r>
          </a:p>
          <a:p>
            <a:r>
              <a:rPr lang="en-US" dirty="0"/>
              <a:t>    $obj-&gt;get();</a:t>
            </a:r>
          </a:p>
          <a:p>
            <a:r>
              <a:rPr lang="en-US" dirty="0"/>
              <a:t>    $obj-&gt;put();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238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Concepts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03008" y="862188"/>
            <a:ext cx="799758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Classes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Objects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Inheritance 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Polymorphism 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 Abstraction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Encapsulation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Constructor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Destructor 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endParaRPr lang="gu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82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700605"/>
            <a:ext cx="791115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What if a class needs to inherit multiple behaviors? 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trait is a type of class which enables multiple inheritance.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Traits are used to declare methods that can be used in multiple classes.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Traits can have methods and abstract methods that can be used in multiple classes, and the methods can have any access modifier 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Reduces code duplication because  no need to redeclare same methods over and over again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7683" y="577495"/>
            <a:ext cx="81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79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Traits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585189"/>
            <a:ext cx="7911153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&lt;?php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trait </a:t>
            </a:r>
            <a:r>
              <a:rPr lang="en-US" sz="2800" dirty="0" err="1"/>
              <a:t>TraitName</a:t>
            </a:r>
            <a:r>
              <a:rPr lang="en-US" sz="2800" dirty="0"/>
              <a:t>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// some code...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?&gt;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800" dirty="0"/>
              <a:t>To use a trait in a class, use the </a:t>
            </a:r>
            <a:r>
              <a:rPr lang="en-US" sz="2800" b="1" dirty="0"/>
              <a:t>use</a:t>
            </a:r>
            <a:r>
              <a:rPr lang="en-US" sz="2800" dirty="0"/>
              <a:t> keyword: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&lt;?php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class </a:t>
            </a:r>
            <a:r>
              <a:rPr lang="en-US" sz="2800" dirty="0" err="1"/>
              <a:t>MyClass</a:t>
            </a:r>
            <a:r>
              <a:rPr lang="en-US" sz="2800" dirty="0"/>
              <a:t>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use </a:t>
            </a:r>
            <a:r>
              <a:rPr lang="en-US" sz="2800" dirty="0" err="1"/>
              <a:t>TraitName</a:t>
            </a:r>
            <a:r>
              <a:rPr lang="en-US" sz="2800" dirty="0"/>
              <a:t>;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?&gt;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7683" y="577495"/>
            <a:ext cx="81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511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Traits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585189"/>
            <a:ext cx="791115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&lt;?php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b="1" dirty="0"/>
              <a:t>trait</a:t>
            </a:r>
            <a:r>
              <a:rPr lang="en-US" sz="2800" dirty="0"/>
              <a:t> message1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public function msg1()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    echo "Trait 1: msg1 called";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b="1" dirty="0"/>
              <a:t>trait</a:t>
            </a:r>
            <a:r>
              <a:rPr lang="en-US" sz="2800" dirty="0"/>
              <a:t> message2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public function msg2() {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    echo "Trait 2: msg2 called";</a:t>
            </a:r>
          </a:p>
          <a:p>
            <a:pPr lvl="3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7683" y="577495"/>
            <a:ext cx="81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11988" y="6365557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89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Traits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662149" y="285107"/>
            <a:ext cx="791115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class class1 {</a:t>
            </a:r>
          </a:p>
          <a:p>
            <a:pPr lvl="3" algn="just" defTabSz="914400" eaLnBrk="0" fontAlgn="base" hangingPunct="0">
              <a:spcBef>
                <a:spcPct val="0"/>
              </a:spcBef>
            </a:pPr>
            <a:r>
              <a:rPr lang="en-US" sz="2800" dirty="0"/>
              <a:t>    </a:t>
            </a:r>
            <a:r>
              <a:rPr lang="en-US" sz="2800" b="1" dirty="0"/>
              <a:t>use</a:t>
            </a:r>
            <a:r>
              <a:rPr lang="en-US" sz="2800" dirty="0"/>
              <a:t> message1;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 }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class class2 {</a:t>
            </a:r>
          </a:p>
          <a:p>
            <a:pPr lvl="3" algn="just" defTabSz="914400" eaLnBrk="0" fontAlgn="base" hangingPunct="0">
              <a:spcBef>
                <a:spcPct val="0"/>
              </a:spcBef>
            </a:pPr>
            <a:r>
              <a:rPr lang="en-US" sz="2800" dirty="0"/>
              <a:t>    </a:t>
            </a:r>
            <a:r>
              <a:rPr lang="en-US" sz="2800" b="1" dirty="0"/>
              <a:t>use</a:t>
            </a:r>
            <a:r>
              <a:rPr lang="en-US" sz="2800" dirty="0"/>
              <a:t> message1, message2;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 }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$</a:t>
            </a:r>
            <a:r>
              <a:rPr lang="en-US" sz="2800" dirty="0" err="1"/>
              <a:t>obj</a:t>
            </a:r>
            <a:r>
              <a:rPr lang="en-US" sz="2800" dirty="0"/>
              <a:t> = new class1();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$</a:t>
            </a:r>
            <a:r>
              <a:rPr lang="en-US" sz="2800" dirty="0" err="1"/>
              <a:t>obj</a:t>
            </a:r>
            <a:r>
              <a:rPr lang="en-US" sz="2800" dirty="0"/>
              <a:t>-&gt;msg1();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800" dirty="0"/>
              <a:t>echo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$obj2 = new class2();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$obj2-&gt;msg1();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echo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800" dirty="0"/>
              <a:t>$obj2-&gt;msg2();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sz="2800" dirty="0"/>
              <a:t>?&gt;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757683" y="577495"/>
            <a:ext cx="81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414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Abstraction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981144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632578" y="977604"/>
            <a:ext cx="81613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Abstraction is the any representation of data in which the implementation details are hidden.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contains at least one abstract method.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abstract method is a method that is declared, but not implemented in the code.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Abstract class can not be instantiated.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Abstract class can contain abstract methods or non-abstract methods or constructors also.</a:t>
            </a:r>
          </a:p>
        </p:txBody>
      </p:sp>
    </p:spTree>
    <p:extLst>
      <p:ext uri="{BB962C8B-B14F-4D97-AF65-F5344CB8AC3E}">
        <p14:creationId xmlns:p14="http://schemas.microsoft.com/office/powerpoint/2010/main" val="3535396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Abstraction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981144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632579" y="762160"/>
            <a:ext cx="80362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800" dirty="0"/>
              <a:t>When a child class is inherited from an abstract class,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child class method must be defined with the same name and it redeclares the parent abstract method.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child class method must be defined with the same or a less restricted access modifier.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number of required arguments must be the same. However, the child class may have optional arguments in addition.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210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Abstract class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981144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07476" y="408217"/>
            <a:ext cx="832513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 abstract class or method is defined with the </a:t>
            </a:r>
            <a:r>
              <a:rPr lang="en-US" sz="2800" b="1" dirty="0"/>
              <a:t>abstract</a:t>
            </a:r>
            <a:r>
              <a:rPr lang="en-US" sz="2800" dirty="0"/>
              <a:t> keyword: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&lt;?php</a:t>
            </a:r>
          </a:p>
          <a:p>
            <a:pPr lvl="1" algn="just">
              <a:spcAft>
                <a:spcPts val="600"/>
              </a:spcAft>
            </a:pPr>
            <a:r>
              <a:rPr lang="en-US" sz="2800" b="1" dirty="0"/>
              <a:t>abstract</a:t>
            </a:r>
            <a:r>
              <a:rPr lang="en-US" sz="2800" dirty="0"/>
              <a:t> class </a:t>
            </a:r>
            <a:r>
              <a:rPr lang="en-US" sz="2800" dirty="0" err="1"/>
              <a:t>ParentClass</a:t>
            </a:r>
            <a:r>
              <a:rPr lang="en-US" sz="2800" dirty="0"/>
              <a:t> {</a:t>
            </a:r>
          </a:p>
          <a:p>
            <a:pPr lvl="2">
              <a:spcAft>
                <a:spcPts val="600"/>
              </a:spcAft>
            </a:pPr>
            <a:r>
              <a:rPr lang="en-US" sz="2800" b="1" dirty="0"/>
              <a:t>abstract</a:t>
            </a:r>
            <a:r>
              <a:rPr lang="en-US" sz="2800" dirty="0"/>
              <a:t> public function someMethod1();</a:t>
            </a:r>
          </a:p>
          <a:p>
            <a:pPr lvl="2">
              <a:spcAft>
                <a:spcPts val="600"/>
              </a:spcAft>
            </a:pPr>
            <a:r>
              <a:rPr lang="en-US" sz="2800" b="1" dirty="0"/>
              <a:t>abstract</a:t>
            </a:r>
            <a:r>
              <a:rPr lang="en-US" sz="2800" dirty="0"/>
              <a:t> public function someMethod2($name, $color);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public function someMethod3(){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	//Some code here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 lvl="1" algn="just"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73617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Abstract class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981144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50692" y="177385"/>
            <a:ext cx="83251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&lt;?php</a:t>
            </a:r>
          </a:p>
          <a:p>
            <a:pPr lvl="1" algn="just"/>
            <a:r>
              <a:rPr lang="en-US" sz="2600" dirty="0"/>
              <a:t>abstract class class1 {</a:t>
            </a:r>
          </a:p>
          <a:p>
            <a:pPr lvl="2" algn="just"/>
            <a:r>
              <a:rPr lang="en-US" sz="2600" dirty="0"/>
              <a:t>abstract protected function </a:t>
            </a:r>
            <a:r>
              <a:rPr lang="en-US" sz="2600" dirty="0" err="1"/>
              <a:t>prefixName</a:t>
            </a:r>
            <a:r>
              <a:rPr lang="en-US" sz="2600" dirty="0"/>
              <a:t>($name);</a:t>
            </a:r>
          </a:p>
          <a:p>
            <a:pPr lvl="1" algn="just"/>
            <a:r>
              <a:rPr lang="en-US" sz="2600" dirty="0"/>
              <a:t>}</a:t>
            </a:r>
          </a:p>
          <a:p>
            <a:pPr lvl="1" algn="just"/>
            <a:r>
              <a:rPr lang="en-US" sz="2600" dirty="0"/>
              <a:t>class class2 extends class1 {</a:t>
            </a:r>
          </a:p>
          <a:p>
            <a:pPr lvl="2" algn="just"/>
            <a:r>
              <a:rPr lang="en-US" sz="2600" dirty="0"/>
              <a:t>    public function </a:t>
            </a:r>
            <a:r>
              <a:rPr lang="en-US" sz="2600" dirty="0" err="1"/>
              <a:t>prefixName</a:t>
            </a:r>
            <a:r>
              <a:rPr lang="en-US" sz="2600" dirty="0"/>
              <a:t>($name) {</a:t>
            </a:r>
          </a:p>
          <a:p>
            <a:pPr lvl="2" algn="just"/>
            <a:r>
              <a:rPr lang="en-US" sz="2600" dirty="0"/>
              <a:t>        if ($name == ”Moon") {</a:t>
            </a:r>
          </a:p>
          <a:p>
            <a:pPr lvl="2" algn="just"/>
            <a:r>
              <a:rPr lang="en-US" sz="2600" dirty="0"/>
              <a:t>        $prefix = "Mr.";</a:t>
            </a:r>
          </a:p>
          <a:p>
            <a:pPr lvl="2" algn="just"/>
            <a:r>
              <a:rPr lang="en-US" sz="2600" dirty="0"/>
              <a:t>        } elseif ($name == ”</a:t>
            </a:r>
            <a:r>
              <a:rPr lang="en-US" sz="2600" dirty="0" err="1"/>
              <a:t>Munindra</a:t>
            </a:r>
            <a:r>
              <a:rPr lang="en-US" sz="2600" dirty="0"/>
              <a:t>") {</a:t>
            </a:r>
          </a:p>
          <a:p>
            <a:pPr lvl="2" algn="just"/>
            <a:r>
              <a:rPr lang="en-US" sz="2600" dirty="0"/>
              <a:t>        $prefix = ”Mr.";</a:t>
            </a:r>
          </a:p>
          <a:p>
            <a:pPr lvl="2" algn="just"/>
            <a:r>
              <a:rPr lang="en-US" sz="2600" dirty="0"/>
              <a:t>        } else {</a:t>
            </a:r>
          </a:p>
          <a:p>
            <a:pPr lvl="2" algn="just"/>
            <a:r>
              <a:rPr lang="en-US" sz="2600" dirty="0"/>
              <a:t>        $prefix = "";</a:t>
            </a:r>
          </a:p>
          <a:p>
            <a:pPr lvl="2" algn="just"/>
            <a:r>
              <a:rPr lang="en-US" sz="2600" dirty="0"/>
              <a:t>        }</a:t>
            </a:r>
          </a:p>
          <a:p>
            <a:pPr lvl="2" algn="just"/>
            <a:r>
              <a:rPr lang="en-US" sz="2600" dirty="0"/>
              <a:t>        return "{$prefix} {$name}";</a:t>
            </a:r>
          </a:p>
          <a:p>
            <a:pPr lvl="2" algn="just"/>
            <a:r>
              <a:rPr lang="en-US" sz="2600" dirty="0"/>
              <a:t>    }</a:t>
            </a:r>
          </a:p>
          <a:p>
            <a:pPr lvl="1" algn="just"/>
            <a:r>
              <a:rPr lang="en-US" sz="2600" dirty="0"/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1988" y="6365557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8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Abstract class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57683" y="981144"/>
            <a:ext cx="7911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757683" y="2265492"/>
            <a:ext cx="832513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600" dirty="0"/>
              <a:t>$class = new class2;</a:t>
            </a:r>
          </a:p>
          <a:p>
            <a:pPr lvl="2" algn="just"/>
            <a:r>
              <a:rPr lang="en-US" sz="2600" dirty="0"/>
              <a:t> echo $class-&gt;</a:t>
            </a:r>
            <a:r>
              <a:rPr lang="en-US" sz="2600" dirty="0" err="1"/>
              <a:t>prefixName</a:t>
            </a:r>
            <a:r>
              <a:rPr lang="en-US" sz="2600" dirty="0"/>
              <a:t>(”</a:t>
            </a:r>
            <a:r>
              <a:rPr lang="en-US" sz="2600" dirty="0" err="1"/>
              <a:t>Munindra</a:t>
            </a:r>
            <a:r>
              <a:rPr lang="en-US" sz="2600" dirty="0"/>
              <a:t>");</a:t>
            </a:r>
          </a:p>
          <a:p>
            <a:pPr lvl="2" algn="just"/>
            <a:r>
              <a:rPr lang="en-US" sz="2600" dirty="0"/>
              <a:t> echo "&lt;</a:t>
            </a:r>
            <a:r>
              <a:rPr lang="en-US" sz="2600" dirty="0" err="1"/>
              <a:t>br</a:t>
            </a:r>
            <a:r>
              <a:rPr lang="en-US" sz="2600" dirty="0"/>
              <a:t>&gt;";</a:t>
            </a:r>
          </a:p>
          <a:p>
            <a:pPr lvl="2" algn="just"/>
            <a:r>
              <a:rPr lang="en-US" sz="2600" dirty="0"/>
              <a:t> echo $class-&gt;</a:t>
            </a:r>
            <a:r>
              <a:rPr lang="en-US" sz="2600" dirty="0" err="1"/>
              <a:t>prefixName</a:t>
            </a:r>
            <a:r>
              <a:rPr lang="en-US" sz="2600" dirty="0"/>
              <a:t>(”Moon");</a:t>
            </a:r>
          </a:p>
          <a:p>
            <a:pPr algn="just"/>
            <a:r>
              <a:rPr lang="en-US" sz="2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39764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Spl_autoload_register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16739" y="777549"/>
            <a:ext cx="791115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spl</a:t>
            </a:r>
            <a:r>
              <a:rPr lang="en-US" sz="2800" dirty="0"/>
              <a:t> = Standard PHP library is collection of classes and interfaces to solve common problems.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One of the biggest annoyances is having to write a long list of needed includes at the beginning of each script (one for each class). 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__</a:t>
            </a:r>
            <a:r>
              <a:rPr lang="en-US" sz="2800" dirty="0" err="1"/>
              <a:t>autoload</a:t>
            </a:r>
            <a:r>
              <a:rPr lang="en-US" sz="2800" dirty="0"/>
              <a:t>() function was used to automatically load classes. 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 of PHP 5.1.2 a new function </a:t>
            </a:r>
            <a:r>
              <a:rPr lang="en-US" sz="2800" dirty="0" err="1"/>
              <a:t>spl_autoload_register</a:t>
            </a:r>
            <a:r>
              <a:rPr lang="en-US" sz="2800" dirty="0"/>
              <a:t>() is introduced which provides a more flexible alternative for </a:t>
            </a:r>
            <a:r>
              <a:rPr lang="en-US" sz="2800" dirty="0" err="1"/>
              <a:t>autoloading</a:t>
            </a:r>
            <a:r>
              <a:rPr lang="en-US" sz="2800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8966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endParaRPr lang="gu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84895" y="1480834"/>
            <a:ext cx="4148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Programmer-defined data type, which includes local functions as well as local data. 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Blueprint or Prototype or a set of instruction to build a specific type of object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gu-IN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69" y="862188"/>
            <a:ext cx="37909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0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Spl_autoload_register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630303" y="423606"/>
            <a:ext cx="80658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800" b="1" dirty="0" err="1"/>
              <a:t>bool</a:t>
            </a:r>
            <a:r>
              <a:rPr lang="en-US" sz="2800" b="1" dirty="0"/>
              <a:t> </a:t>
            </a:r>
            <a:r>
              <a:rPr lang="en-US" sz="2800" b="1" dirty="0" err="1"/>
              <a:t>spl_autoload_register</a:t>
            </a:r>
            <a:r>
              <a:rPr lang="en-US" sz="2800" b="1" dirty="0"/>
              <a:t> ([ callable $</a:t>
            </a:r>
            <a:r>
              <a:rPr lang="en-US" sz="2800" b="1" dirty="0" err="1"/>
              <a:t>autoload_function</a:t>
            </a:r>
            <a:r>
              <a:rPr lang="en-US" sz="2800" b="1" dirty="0"/>
              <a:t> [, </a:t>
            </a:r>
            <a:r>
              <a:rPr lang="en-US" sz="2800" b="1" dirty="0" err="1"/>
              <a:t>bool</a:t>
            </a:r>
            <a:r>
              <a:rPr lang="en-US" sz="2800" b="1" dirty="0"/>
              <a:t> $throw = true [, </a:t>
            </a:r>
            <a:r>
              <a:rPr lang="en-US" sz="2800" b="1" dirty="0" err="1"/>
              <a:t>bool</a:t>
            </a:r>
            <a:r>
              <a:rPr lang="en-US" sz="2800" b="1" dirty="0"/>
              <a:t> $prepend = false ]]] )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autoload_function</a:t>
            </a:r>
            <a:r>
              <a:rPr lang="en-US" sz="2800" b="1" dirty="0"/>
              <a:t>: </a:t>
            </a:r>
            <a:r>
              <a:rPr lang="en-US" sz="2800" dirty="0"/>
              <a:t>The </a:t>
            </a:r>
            <a:r>
              <a:rPr lang="en-US" sz="2800" dirty="0" err="1"/>
              <a:t>autoload</a:t>
            </a:r>
            <a:r>
              <a:rPr lang="en-US" sz="2800" dirty="0"/>
              <a:t> function being registered. If no parameter is provided, then the default implementation of </a:t>
            </a:r>
            <a:r>
              <a:rPr lang="en-US" sz="2800" dirty="0" err="1"/>
              <a:t>spl_autoload</a:t>
            </a:r>
            <a:r>
              <a:rPr lang="en-US" sz="2800" dirty="0"/>
              <a:t>() will be registered.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Throw: </a:t>
            </a:r>
            <a:r>
              <a:rPr lang="en-US" sz="2800" dirty="0" err="1"/>
              <a:t>spl_autoload_register</a:t>
            </a:r>
            <a:r>
              <a:rPr lang="en-US" sz="2800" dirty="0"/>
              <a:t>() should throw exceptions when the </a:t>
            </a:r>
            <a:r>
              <a:rPr lang="en-US" sz="2800" dirty="0" err="1"/>
              <a:t>autoload_function</a:t>
            </a:r>
            <a:r>
              <a:rPr lang="en-US" sz="2800" dirty="0"/>
              <a:t> cannot be registered.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Prepend</a:t>
            </a:r>
            <a:r>
              <a:rPr lang="en-US" sz="2800" dirty="0"/>
              <a:t>: If true, </a:t>
            </a:r>
            <a:r>
              <a:rPr lang="en-US" sz="2800" dirty="0" err="1"/>
              <a:t>spl_autoload_register</a:t>
            </a:r>
            <a:r>
              <a:rPr lang="en-US" sz="2800" dirty="0"/>
              <a:t>() will prepend the autoloader on the </a:t>
            </a:r>
            <a:r>
              <a:rPr lang="en-US" sz="2800" dirty="0" err="1"/>
              <a:t>autoload</a:t>
            </a:r>
            <a:r>
              <a:rPr lang="en-US" sz="2800" dirty="0"/>
              <a:t> stack instead of appending it.</a:t>
            </a:r>
          </a:p>
        </p:txBody>
      </p:sp>
    </p:spTree>
    <p:extLst>
      <p:ext uri="{BB962C8B-B14F-4D97-AF65-F5344CB8AC3E}">
        <p14:creationId xmlns:p14="http://schemas.microsoft.com/office/powerpoint/2010/main" val="3736553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Spl_autoload_register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507475" y="177385"/>
            <a:ext cx="80658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</a:pPr>
            <a:r>
              <a:rPr lang="en-US" sz="2600" b="1" dirty="0"/>
              <a:t>Class1.php</a:t>
            </a:r>
          </a:p>
          <a:p>
            <a:pPr defTabSz="914400" eaLnBrk="0" fontAlgn="base" hangingPunct="0">
              <a:spcBef>
                <a:spcPct val="0"/>
              </a:spcBef>
            </a:pPr>
            <a:r>
              <a:rPr lang="en-US" sz="2600" dirty="0"/>
              <a:t>&lt;?php</a:t>
            </a:r>
          </a:p>
          <a:p>
            <a:pPr lvl="1" defTabSz="914400" eaLnBrk="0" fontAlgn="base" hangingPunct="0">
              <a:spcBef>
                <a:spcPct val="0"/>
              </a:spcBef>
            </a:pPr>
            <a:r>
              <a:rPr lang="en-US" sz="2600" dirty="0"/>
              <a:t>    class class1{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private $</a:t>
            </a:r>
            <a:r>
              <a:rPr lang="en-US" sz="2600" dirty="0" err="1"/>
              <a:t>font_color</a:t>
            </a:r>
            <a:r>
              <a:rPr lang="en-US" sz="2600" dirty="0"/>
              <a:t>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private $</a:t>
            </a:r>
            <a:r>
              <a:rPr lang="en-US" sz="2600" dirty="0" err="1"/>
              <a:t>font_text</a:t>
            </a:r>
            <a:r>
              <a:rPr lang="en-US" sz="2600" dirty="0"/>
              <a:t>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function __construct($</a:t>
            </a:r>
            <a:r>
              <a:rPr lang="en-US" sz="2600" dirty="0" err="1"/>
              <a:t>f,$s</a:t>
            </a:r>
            <a:r>
              <a:rPr lang="en-US" sz="2600" dirty="0"/>
              <a:t>){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font_color</a:t>
            </a:r>
            <a:r>
              <a:rPr lang="en-US" sz="2600" dirty="0"/>
              <a:t>=$f;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font_text</a:t>
            </a:r>
            <a:r>
              <a:rPr lang="en-US" sz="2600" dirty="0"/>
              <a:t>=$s;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print_msg</a:t>
            </a:r>
            <a:r>
              <a:rPr lang="en-US" sz="2600" dirty="0"/>
              <a:t>();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}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function </a:t>
            </a:r>
            <a:r>
              <a:rPr lang="en-US" sz="2600" dirty="0" err="1"/>
              <a:t>print_msg</a:t>
            </a:r>
            <a:r>
              <a:rPr lang="en-US" sz="2600" dirty="0"/>
              <a:t>(){</a:t>
            </a:r>
          </a:p>
          <a:p>
            <a:pPr lvl="4" defTabSz="914400" eaLnBrk="0" fontAlgn="base" hangingPunct="0">
              <a:spcBef>
                <a:spcPct val="0"/>
              </a:spcBef>
            </a:pPr>
            <a:r>
              <a:rPr lang="en-US" sz="2600" dirty="0"/>
              <a:t> echo "&lt;p style=color:".$this-&gt;</a:t>
            </a:r>
            <a:r>
              <a:rPr lang="en-US" sz="2600" dirty="0" err="1"/>
              <a:t>font_color</a:t>
            </a:r>
            <a:r>
              <a:rPr lang="en-US" sz="2600" dirty="0"/>
              <a:t>.";&gt;".$this-&gt;</a:t>
            </a:r>
            <a:r>
              <a:rPr lang="en-US" sz="2600" dirty="0" err="1"/>
              <a:t>font_text</a:t>
            </a:r>
            <a:r>
              <a:rPr lang="en-US" sz="2600" dirty="0"/>
              <a:t>."&lt;/p&gt;";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}</a:t>
            </a:r>
          </a:p>
          <a:p>
            <a:pPr lvl="1" defTabSz="914400" eaLnBrk="0" fontAlgn="base" hangingPunct="0">
              <a:spcBef>
                <a:spcPct val="0"/>
              </a:spcBef>
            </a:pPr>
            <a:r>
              <a:rPr lang="en-US" sz="2600" dirty="0"/>
              <a:t>    }</a:t>
            </a:r>
          </a:p>
          <a:p>
            <a:pPr defTabSz="914400" eaLnBrk="0" fontAlgn="base" hangingPunct="0">
              <a:spcBef>
                <a:spcPct val="0"/>
              </a:spcBef>
            </a:pPr>
            <a:r>
              <a:rPr lang="en-US" sz="2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59787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Spl_autoload_register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616655" y="177385"/>
            <a:ext cx="80658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</a:pPr>
            <a:r>
              <a:rPr lang="en-US" sz="2600" b="1" dirty="0"/>
              <a:t>Class2.php</a:t>
            </a:r>
          </a:p>
          <a:p>
            <a:pPr defTabSz="914400" eaLnBrk="0" fontAlgn="base" hangingPunct="0">
              <a:spcBef>
                <a:spcPct val="0"/>
              </a:spcBef>
            </a:pPr>
            <a:r>
              <a:rPr lang="en-US" sz="2600" dirty="0"/>
              <a:t>&lt;?php</a:t>
            </a:r>
          </a:p>
          <a:p>
            <a:pPr lvl="1" defTabSz="914400" eaLnBrk="0" fontAlgn="base" hangingPunct="0">
              <a:spcBef>
                <a:spcPct val="0"/>
              </a:spcBef>
            </a:pPr>
            <a:r>
              <a:rPr lang="en-US" sz="2600" dirty="0"/>
              <a:t>    class class2{</a:t>
            </a:r>
          </a:p>
          <a:p>
            <a:pPr lvl="3" defTabSz="914400" eaLnBrk="0" fontAlgn="base" hangingPunct="0">
              <a:spcBef>
                <a:spcPct val="0"/>
              </a:spcBef>
            </a:pPr>
            <a:r>
              <a:rPr lang="en-US" sz="2600" dirty="0"/>
              <a:t>private $</a:t>
            </a:r>
            <a:r>
              <a:rPr lang="en-US" sz="2600" dirty="0" err="1"/>
              <a:t>font_size</a:t>
            </a:r>
            <a:r>
              <a:rPr lang="en-US" sz="2600" dirty="0"/>
              <a:t>;</a:t>
            </a:r>
          </a:p>
          <a:p>
            <a:pPr lvl="3" defTabSz="914400" eaLnBrk="0" fontAlgn="base" hangingPunct="0">
              <a:spcBef>
                <a:spcPct val="0"/>
              </a:spcBef>
            </a:pPr>
            <a:r>
              <a:rPr lang="en-US" sz="2600" dirty="0"/>
              <a:t>private $</a:t>
            </a:r>
            <a:r>
              <a:rPr lang="en-US" sz="2600" dirty="0" err="1"/>
              <a:t>font_text</a:t>
            </a:r>
            <a:r>
              <a:rPr lang="en-US" sz="2600" dirty="0"/>
              <a:t>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function __construct($</a:t>
            </a:r>
            <a:r>
              <a:rPr lang="en-US" sz="2600" dirty="0" err="1"/>
              <a:t>f,$s</a:t>
            </a:r>
            <a:r>
              <a:rPr lang="en-US" sz="2600" dirty="0"/>
              <a:t>){</a:t>
            </a:r>
          </a:p>
          <a:p>
            <a:pPr lvl="3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font_size</a:t>
            </a:r>
            <a:r>
              <a:rPr lang="en-US" sz="2600" dirty="0"/>
              <a:t>=$f;</a:t>
            </a:r>
          </a:p>
          <a:p>
            <a:pPr lvl="3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font_text</a:t>
            </a:r>
            <a:r>
              <a:rPr lang="en-US" sz="2600" dirty="0"/>
              <a:t>=$s;</a:t>
            </a:r>
          </a:p>
          <a:p>
            <a:pPr lvl="3" defTabSz="914400" eaLnBrk="0" fontAlgn="base" hangingPunct="0">
              <a:spcBef>
                <a:spcPct val="0"/>
              </a:spcBef>
            </a:pPr>
            <a:r>
              <a:rPr lang="en-US" sz="2600" dirty="0"/>
              <a:t>            $this-&gt;</a:t>
            </a:r>
            <a:r>
              <a:rPr lang="en-US" sz="2600" dirty="0" err="1"/>
              <a:t>print_msg</a:t>
            </a:r>
            <a:r>
              <a:rPr lang="en-US" sz="2600" dirty="0"/>
              <a:t>();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}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function </a:t>
            </a:r>
            <a:r>
              <a:rPr lang="en-US" sz="2600" dirty="0" err="1"/>
              <a:t>print_msg</a:t>
            </a:r>
            <a:r>
              <a:rPr lang="en-US" sz="2600" dirty="0"/>
              <a:t>(){</a:t>
            </a:r>
          </a:p>
          <a:p>
            <a:pPr lvl="5" defTabSz="914400" eaLnBrk="0" fontAlgn="base" hangingPunct="0">
              <a:spcBef>
                <a:spcPct val="0"/>
              </a:spcBef>
            </a:pPr>
            <a:r>
              <a:rPr lang="en-US" sz="2600" dirty="0"/>
              <a:t>echo "&lt;p style=font-size:".$this-&gt;</a:t>
            </a:r>
            <a:r>
              <a:rPr lang="en-US" sz="2600" dirty="0" err="1"/>
              <a:t>font_size</a:t>
            </a:r>
            <a:r>
              <a:rPr lang="en-US" sz="2600" dirty="0"/>
              <a:t>.";&gt;".$this-&gt;</a:t>
            </a:r>
            <a:r>
              <a:rPr lang="en-US" sz="2600" dirty="0" err="1"/>
              <a:t>font_text</a:t>
            </a:r>
            <a:r>
              <a:rPr lang="en-US" sz="2600" dirty="0"/>
              <a:t>."&lt;/p&gt;";</a:t>
            </a:r>
          </a:p>
          <a:p>
            <a:pPr lvl="2" defTabSz="914400" eaLnBrk="0" fontAlgn="base" hangingPunct="0">
              <a:spcBef>
                <a:spcPct val="0"/>
              </a:spcBef>
            </a:pPr>
            <a:r>
              <a:rPr lang="en-US" sz="2600" dirty="0"/>
              <a:t>        }</a:t>
            </a:r>
          </a:p>
          <a:p>
            <a:pPr lvl="1" defTabSz="914400" eaLnBrk="0" fontAlgn="base" hangingPunct="0">
              <a:spcBef>
                <a:spcPct val="0"/>
              </a:spcBef>
            </a:pPr>
            <a:r>
              <a:rPr lang="en-US" sz="2600" dirty="0"/>
              <a:t>    }</a:t>
            </a:r>
          </a:p>
          <a:p>
            <a:pPr defTabSz="914400" eaLnBrk="0" fontAlgn="base" hangingPunct="0">
              <a:spcBef>
                <a:spcPct val="0"/>
              </a:spcBef>
            </a:pPr>
            <a:r>
              <a:rPr lang="en-US" sz="2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72594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Spl_autoload_register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739485" y="1323797"/>
            <a:ext cx="806582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</a:pPr>
            <a:r>
              <a:rPr lang="en-US" sz="2600" b="1" dirty="0" err="1"/>
              <a:t>autoload.php</a:t>
            </a:r>
            <a:endParaRPr lang="en-US" sz="2600" b="1" dirty="0"/>
          </a:p>
          <a:p>
            <a:endParaRPr lang="en-IN" dirty="0"/>
          </a:p>
          <a:p>
            <a:r>
              <a:rPr lang="en-IN" sz="2800" dirty="0"/>
              <a:t>&lt;?php</a:t>
            </a:r>
          </a:p>
          <a:p>
            <a:r>
              <a:rPr lang="en-IN" sz="2800" dirty="0" err="1"/>
              <a:t>spl_autoload_register</a:t>
            </a:r>
            <a:r>
              <a:rPr lang="en-IN" sz="2800" dirty="0"/>
              <a:t>(function($class)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include $class. '.php';</a:t>
            </a:r>
          </a:p>
          <a:p>
            <a:br>
              <a:rPr lang="en-IN" sz="2800" dirty="0"/>
            </a:br>
            <a:r>
              <a:rPr lang="en-IN" sz="2800" dirty="0"/>
              <a:t>});</a:t>
            </a:r>
          </a:p>
          <a:p>
            <a:r>
              <a:rPr lang="en-IN" sz="2800" dirty="0"/>
              <a:t>$p1=new class1("</a:t>
            </a:r>
            <a:r>
              <a:rPr lang="en-IN" sz="2800" dirty="0" err="1"/>
              <a:t>red","AWT</a:t>
            </a:r>
            <a:r>
              <a:rPr lang="en-IN" sz="2800" dirty="0"/>
              <a:t>");</a:t>
            </a:r>
          </a:p>
          <a:p>
            <a:r>
              <a:rPr lang="en-IN" sz="2800" dirty="0"/>
              <a:t>$p1=new class2("28","AWT");</a:t>
            </a:r>
          </a:p>
          <a:p>
            <a:r>
              <a:rPr lang="en-IN" sz="2800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986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Cloning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507475" y="485162"/>
            <a:ext cx="806582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Cloning is used to create a copy of an object by using the </a:t>
            </a:r>
            <a:r>
              <a:rPr lang="en-US" sz="2800" b="1" dirty="0"/>
              <a:t>clone</a:t>
            </a:r>
            <a:r>
              <a:rPr lang="en-US" sz="2800" dirty="0"/>
              <a:t> keyword.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When an object is cloned, PHP 5 will perform a shallow copy of all of the object's properties.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Any properties that are references to other variables, will remain references.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 provides a special method __clone to copy an object.</a:t>
            </a:r>
          </a:p>
          <a:p>
            <a:pPr marL="457200" indent="-457200" algn="just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if a __clone() method(magic method) is defined, then the newly created object's __clone() method will be called, to allow any necessary properties that need to be changed.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3421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Object Cloning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4126173" y="0"/>
            <a:ext cx="8065827" cy="67403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</a:pPr>
            <a:r>
              <a:rPr lang="en-US" sz="2400" dirty="0"/>
              <a:t>&lt;?php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class class1{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public $x;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private $y;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public function __construct($</a:t>
            </a:r>
            <a:r>
              <a:rPr lang="en-US" sz="2400" dirty="0" err="1"/>
              <a:t>x,$y</a:t>
            </a:r>
            <a:r>
              <a:rPr lang="en-US" sz="2400" dirty="0"/>
              <a:t>){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    $this-&gt;x=$x;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    $this-&gt;y=$y;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}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function __clone(){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    $this-&gt;x="Z";</a:t>
            </a:r>
          </a:p>
          <a:p>
            <a:pPr lvl="2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    }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}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$a = new class1("AWT","</a:t>
            </a:r>
            <a:r>
              <a:rPr lang="en-US" sz="2400" dirty="0" err="1"/>
              <a:t>Sem</a:t>
            </a:r>
            <a:r>
              <a:rPr lang="en-US" sz="2400" dirty="0"/>
              <a:t> 7");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$b = clone $a;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</a:t>
            </a:r>
            <a:r>
              <a:rPr lang="en-US" sz="2400" dirty="0" err="1"/>
              <a:t>var_dump</a:t>
            </a:r>
            <a:r>
              <a:rPr lang="en-US" sz="2400" dirty="0"/>
              <a:t>($a);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echo "&lt;</a:t>
            </a:r>
            <a:r>
              <a:rPr lang="en-US" sz="2400" dirty="0" err="1"/>
              <a:t>br</a:t>
            </a:r>
            <a:r>
              <a:rPr lang="en-US" sz="2400" dirty="0"/>
              <a:t>&gt;";</a:t>
            </a:r>
          </a:p>
          <a:p>
            <a:pPr lvl="1" algn="just" defTabSz="914400" eaLnBrk="0" fontAlgn="base" hangingPunct="0">
              <a:spcBef>
                <a:spcPct val="0"/>
              </a:spcBef>
            </a:pPr>
            <a:r>
              <a:rPr lang="en-US" sz="2400" dirty="0"/>
              <a:t>    </a:t>
            </a:r>
            <a:r>
              <a:rPr lang="en-US" sz="2400" dirty="0" err="1"/>
              <a:t>var_dump</a:t>
            </a:r>
            <a:r>
              <a:rPr lang="en-US" sz="2400" dirty="0"/>
              <a:t>($b);</a:t>
            </a:r>
          </a:p>
          <a:p>
            <a:pPr algn="just" defTabSz="914400" eaLnBrk="0" fontAlgn="base" hangingPunct="0">
              <a:spcBef>
                <a:spcPct val="0"/>
              </a:spcBef>
            </a:pPr>
            <a:r>
              <a:rPr lang="en-US" sz="2400" dirty="0"/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2676075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Magic Methods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507476" y="1123837"/>
            <a:ext cx="8329684" cy="50167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b="1" dirty="0"/>
              <a:t>PHP reserves all function names starting with __ as magical.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__call(): </a:t>
            </a:r>
            <a:r>
              <a:rPr lang="en-US" sz="2800" dirty="0"/>
              <a:t>It is triggered when invoking inaccessible methods in an object context.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mixed __call ( string $name , array $arguments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</a:t>
            </a:r>
            <a:r>
              <a:rPr lang="en-US" sz="2800" b="1" dirty="0" err="1"/>
              <a:t>callStatic</a:t>
            </a:r>
            <a:r>
              <a:rPr lang="en-US" sz="2800" b="1" dirty="0"/>
              <a:t>(): </a:t>
            </a:r>
            <a:r>
              <a:rPr lang="en-US" sz="2800" dirty="0"/>
              <a:t>It is triggered when invoking inaccessible methods in a static context.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mixed __call ( string $name , array $arguments )</a:t>
            </a:r>
          </a:p>
        </p:txBody>
      </p:sp>
    </p:spTree>
    <p:extLst>
      <p:ext uri="{BB962C8B-B14F-4D97-AF65-F5344CB8AC3E}">
        <p14:creationId xmlns:p14="http://schemas.microsoft.com/office/powerpoint/2010/main" val="86352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Magic Methods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507475" y="839105"/>
            <a:ext cx="8329684" cy="51706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__get(): </a:t>
            </a:r>
            <a:r>
              <a:rPr lang="en-US" sz="2800" dirty="0"/>
              <a:t>It is utilized for reading data from inaccessible properties.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mixed __get ( string $name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__set(): </a:t>
            </a:r>
            <a:r>
              <a:rPr lang="en-US" sz="2800" dirty="0"/>
              <a:t>It is run when writing data to inaccessible properties.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void __set ( string $name , mixed $value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</a:t>
            </a:r>
            <a:r>
              <a:rPr lang="en-US" sz="2800" b="1" dirty="0" err="1"/>
              <a:t>isset</a:t>
            </a:r>
            <a:r>
              <a:rPr lang="en-US" sz="2800" b="1" dirty="0"/>
              <a:t>(): </a:t>
            </a:r>
            <a:r>
              <a:rPr lang="en-US" sz="2800" dirty="0"/>
              <a:t>It is triggered by calling </a:t>
            </a:r>
            <a:r>
              <a:rPr lang="en-US" sz="2800" dirty="0" err="1"/>
              <a:t>isset</a:t>
            </a:r>
            <a:r>
              <a:rPr lang="en-US" sz="2800" dirty="0"/>
              <a:t>() or empty() on inaccessible properties.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</a:t>
            </a:r>
            <a:r>
              <a:rPr lang="en-US" sz="2800" dirty="0" err="1"/>
              <a:t>bool</a:t>
            </a:r>
            <a:r>
              <a:rPr lang="en-US" sz="2800" dirty="0"/>
              <a:t> __</a:t>
            </a:r>
            <a:r>
              <a:rPr lang="en-US" sz="2800" dirty="0" err="1"/>
              <a:t>isset</a:t>
            </a:r>
            <a:r>
              <a:rPr lang="en-US" sz="2800" dirty="0"/>
              <a:t> ( string $name )</a:t>
            </a:r>
          </a:p>
        </p:txBody>
      </p:sp>
    </p:spTree>
    <p:extLst>
      <p:ext uri="{BB962C8B-B14F-4D97-AF65-F5344CB8AC3E}">
        <p14:creationId xmlns:p14="http://schemas.microsoft.com/office/powerpoint/2010/main" val="3878510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Magic Methods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507475" y="388729"/>
            <a:ext cx="8329684" cy="60324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__unset(): </a:t>
            </a:r>
            <a:r>
              <a:rPr lang="en-US" sz="2800" dirty="0"/>
              <a:t>It is invoked when unset() is used on inaccessible properties.</a:t>
            </a:r>
          </a:p>
          <a:p>
            <a:pPr lvl="1" algn="just">
              <a:spcAft>
                <a:spcPts val="1200"/>
              </a:spcAft>
            </a:pPr>
            <a:r>
              <a:rPr lang="en-US" sz="2800" b="1" dirty="0"/>
              <a:t>Syntax : </a:t>
            </a:r>
            <a:r>
              <a:rPr lang="en-US" sz="2800" dirty="0"/>
              <a:t>public void __unset ( string $name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__sleep(): </a:t>
            </a:r>
            <a:r>
              <a:rPr lang="en-US" sz="2800" dirty="0"/>
              <a:t>It is used to commit pending data or perform similar cleanup tasks. Also, the function is useful if you have very large objects which do not need to be saved completely.</a:t>
            </a:r>
          </a:p>
          <a:p>
            <a:pPr lvl="1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array __sleep ( void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__wakeup(): </a:t>
            </a:r>
            <a:r>
              <a:rPr lang="en-US" sz="2800" dirty="0"/>
              <a:t>It is used to reestablish any database connections that may have been lost during serialization and perform other reinitialization tasks.</a:t>
            </a:r>
          </a:p>
          <a:p>
            <a:pPr lvl="1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void __wakeup ( void )</a:t>
            </a:r>
          </a:p>
        </p:txBody>
      </p:sp>
    </p:spTree>
    <p:extLst>
      <p:ext uri="{BB962C8B-B14F-4D97-AF65-F5344CB8AC3E}">
        <p14:creationId xmlns:p14="http://schemas.microsoft.com/office/powerpoint/2010/main" val="517127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Magic Methods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603009" y="866401"/>
            <a:ext cx="7997588" cy="63401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</a:t>
            </a:r>
            <a:r>
              <a:rPr lang="en-US" sz="2800" b="1" dirty="0" err="1"/>
              <a:t>toString</a:t>
            </a:r>
            <a:r>
              <a:rPr lang="en-US" sz="2800" b="1" dirty="0"/>
              <a:t>(): </a:t>
            </a:r>
            <a:r>
              <a:rPr lang="en-US" sz="2800" dirty="0"/>
              <a:t>This method allows a class to decide how it will react when it is treated like a string.</a:t>
            </a:r>
          </a:p>
          <a:p>
            <a:pPr lvl="1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public string __</a:t>
            </a:r>
            <a:r>
              <a:rPr lang="en-US" sz="2800" dirty="0" err="1"/>
              <a:t>toString</a:t>
            </a:r>
            <a:r>
              <a:rPr lang="en-US" sz="2800" dirty="0"/>
              <a:t> ( void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__invoke(): </a:t>
            </a:r>
            <a:r>
              <a:rPr lang="en-US" sz="2800" dirty="0"/>
              <a:t>This method is called when a script tries to call an object as a function.</a:t>
            </a:r>
          </a:p>
          <a:p>
            <a:pPr lvl="1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mixed __invoke ([ $... ] 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</a:t>
            </a:r>
            <a:r>
              <a:rPr lang="en-US" sz="2800" b="1" dirty="0" err="1"/>
              <a:t>set_state</a:t>
            </a:r>
            <a:r>
              <a:rPr lang="en-US" sz="2800" b="1" dirty="0"/>
              <a:t>(): </a:t>
            </a:r>
            <a:r>
              <a:rPr lang="en-US" sz="2800" dirty="0"/>
              <a:t>This static method is called for classes exported by </a:t>
            </a:r>
            <a:r>
              <a:rPr lang="en-US" sz="2800" dirty="0" err="1"/>
              <a:t>var_export</a:t>
            </a:r>
            <a:r>
              <a:rPr lang="en-US" sz="2800" dirty="0"/>
              <a:t>() since PHP 5.1.0.</a:t>
            </a:r>
          </a:p>
          <a:p>
            <a:pPr lvl="1">
              <a:spcAft>
                <a:spcPts val="1200"/>
              </a:spcAft>
            </a:pPr>
            <a:r>
              <a:rPr lang="en-US" sz="2800" b="1" dirty="0"/>
              <a:t>Syntax</a:t>
            </a:r>
            <a:r>
              <a:rPr lang="en-US" sz="2800" dirty="0"/>
              <a:t> : static object __</a:t>
            </a:r>
            <a:r>
              <a:rPr lang="en-US" sz="2800" dirty="0" err="1"/>
              <a:t>set_state</a:t>
            </a:r>
            <a:r>
              <a:rPr lang="en-US" sz="2800" dirty="0"/>
              <a:t> ( array $properties 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37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endParaRPr lang="gu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78" y="1937284"/>
            <a:ext cx="8360909" cy="2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8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182" y="1123837"/>
            <a:ext cx="3398293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PHP: Magic Methods</a:t>
            </a:r>
            <a:endParaRPr lang="gu-IN" sz="4400" dirty="0"/>
          </a:p>
        </p:txBody>
      </p:sp>
      <p:sp>
        <p:nvSpPr>
          <p:cNvPr id="7" name="Rectangle 6"/>
          <p:cNvSpPr/>
          <p:nvPr/>
        </p:nvSpPr>
        <p:spPr>
          <a:xfrm>
            <a:off x="3835021" y="2578042"/>
            <a:ext cx="7997588" cy="169277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__clone():</a:t>
            </a:r>
            <a:r>
              <a:rPr lang="en-US" sz="2800" dirty="0"/>
              <a:t> As discussed earlier.</a:t>
            </a:r>
            <a:endParaRPr lang="en-US" sz="2800" b="1" dirty="0"/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__construct(): </a:t>
            </a:r>
            <a:r>
              <a:rPr lang="en-US" sz="2800" dirty="0"/>
              <a:t>As discussed earlier.</a:t>
            </a:r>
            <a:endParaRPr lang="en-US" sz="2800" b="1" dirty="0"/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__destruct(): </a:t>
            </a:r>
            <a:r>
              <a:rPr lang="en-US" sz="2800" dirty="0"/>
              <a:t>As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2659665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07475" cy="460118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endParaRPr lang="gu-IN" sz="4200" dirty="0"/>
          </a:p>
        </p:txBody>
      </p:sp>
      <p:sp>
        <p:nvSpPr>
          <p:cNvPr id="7" name="Rectangle 6"/>
          <p:cNvSpPr/>
          <p:nvPr/>
        </p:nvSpPr>
        <p:spPr>
          <a:xfrm>
            <a:off x="3753134" y="1678245"/>
            <a:ext cx="7997588" cy="38472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Poly (meaning many) and morph (meaning forms).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class has varying functionality while sharing a common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types of Polymorphism; they are: 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Compile time (function overloading)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Run time (function overriding)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0820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07475" cy="460118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endParaRPr lang="gu-IN" sz="4200" dirty="0"/>
          </a:p>
        </p:txBody>
      </p:sp>
      <p:sp>
        <p:nvSpPr>
          <p:cNvPr id="7" name="Rectangle 6"/>
          <p:cNvSpPr/>
          <p:nvPr/>
        </p:nvSpPr>
        <p:spPr>
          <a:xfrm>
            <a:off x="3671247" y="2008656"/>
            <a:ext cx="7997588" cy="32624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Method Overloading:</a:t>
            </a:r>
            <a:r>
              <a:rPr lang="en-US" sz="2800" dirty="0"/>
              <a:t> Same method name with different signature, since PHP doesn't support method overloading concept (magic method __call() is used to achieve this)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Method Overriding:</a:t>
            </a:r>
            <a:r>
              <a:rPr lang="en-US" sz="2800" dirty="0"/>
              <a:t> When same methods defined in parents and child class with same signature </a:t>
            </a:r>
            <a:r>
              <a:rPr lang="en-US" sz="2800" dirty="0" err="1"/>
              <a:t>i.e</a:t>
            </a:r>
            <a:r>
              <a:rPr lang="en-US" sz="2800" dirty="0"/>
              <a:t> know as 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982856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07475" cy="460118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Run time Polymorphism(Method Overriding)</a:t>
            </a:r>
            <a:endParaRPr lang="gu-IN" sz="4200" dirty="0"/>
          </a:p>
        </p:txBody>
      </p:sp>
      <p:sp>
        <p:nvSpPr>
          <p:cNvPr id="7" name="Rectangle 6"/>
          <p:cNvSpPr/>
          <p:nvPr/>
        </p:nvSpPr>
        <p:spPr>
          <a:xfrm>
            <a:off x="3698542" y="577495"/>
            <a:ext cx="7997588" cy="569386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2600" dirty="0"/>
              <a:t>&lt;?php</a:t>
            </a:r>
          </a:p>
          <a:p>
            <a:pPr lvl="1" algn="just"/>
            <a:r>
              <a:rPr lang="en-US" sz="2600" dirty="0"/>
              <a:t>interface Shape1 {</a:t>
            </a:r>
          </a:p>
          <a:p>
            <a:pPr lvl="2" algn="just"/>
            <a:r>
              <a:rPr lang="en-US" sz="2600" dirty="0"/>
              <a:t>      public function </a:t>
            </a:r>
            <a:r>
              <a:rPr lang="en-US" sz="2600" dirty="0" err="1"/>
              <a:t>calcTask</a:t>
            </a:r>
            <a:r>
              <a:rPr lang="en-US" sz="2600" dirty="0"/>
              <a:t>();</a:t>
            </a:r>
          </a:p>
          <a:p>
            <a:pPr lvl="1" algn="just"/>
            <a:r>
              <a:rPr lang="en-US" sz="2600" dirty="0"/>
              <a:t>}</a:t>
            </a:r>
          </a:p>
          <a:p>
            <a:pPr lvl="1" algn="just"/>
            <a:r>
              <a:rPr lang="en-US" sz="2600" dirty="0"/>
              <a:t>class Circle implements Shape1 {</a:t>
            </a:r>
          </a:p>
          <a:p>
            <a:pPr lvl="2" algn="just"/>
            <a:r>
              <a:rPr lang="en-US" sz="2600" dirty="0"/>
              <a:t>      private $radius;</a:t>
            </a:r>
          </a:p>
          <a:p>
            <a:pPr lvl="2" algn="just"/>
            <a:r>
              <a:rPr lang="en-US" sz="2600" dirty="0"/>
              <a:t>      public function __construct($radius){</a:t>
            </a:r>
          </a:p>
          <a:p>
            <a:pPr lvl="4" algn="just"/>
            <a:r>
              <a:rPr lang="en-US" sz="2600" dirty="0"/>
              <a:t>      $this -&gt; radius = $radius;</a:t>
            </a:r>
          </a:p>
          <a:p>
            <a:pPr lvl="2" algn="just"/>
            <a:r>
              <a:rPr lang="en-US" sz="2600" dirty="0"/>
              <a:t>      }</a:t>
            </a:r>
          </a:p>
          <a:p>
            <a:pPr lvl="2" algn="just"/>
            <a:r>
              <a:rPr lang="en-US" sz="2600" dirty="0"/>
              <a:t>      public function </a:t>
            </a:r>
            <a:r>
              <a:rPr lang="en-US" sz="2600" dirty="0" err="1"/>
              <a:t>calcTask</a:t>
            </a:r>
            <a:r>
              <a:rPr lang="en-US" sz="2600" dirty="0"/>
              <a:t>(){</a:t>
            </a:r>
          </a:p>
          <a:p>
            <a:pPr lvl="5" algn="just"/>
            <a:r>
              <a:rPr lang="en-US" sz="2600" dirty="0"/>
              <a:t>return $this -&gt; radius * $this -&gt; radius * pi();</a:t>
            </a:r>
          </a:p>
          <a:p>
            <a:pPr lvl="3" algn="just"/>
            <a:r>
              <a:rPr lang="en-US" sz="2600" dirty="0"/>
              <a:t>}</a:t>
            </a:r>
          </a:p>
          <a:p>
            <a:pPr lvl="1" algn="just"/>
            <a:r>
              <a:rPr lang="en-US" sz="2600" dirty="0"/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1988" y="6225194"/>
            <a:ext cx="3675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Program Continues…</a:t>
            </a:r>
            <a:endParaRPr lang="gu-IN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81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507475" cy="460118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Run time Polymorphism(Method Overriding)</a:t>
            </a:r>
            <a:endParaRPr lang="gu-IN" sz="4200" dirty="0"/>
          </a:p>
        </p:txBody>
      </p:sp>
      <p:sp>
        <p:nvSpPr>
          <p:cNvPr id="7" name="Rectangle 6"/>
          <p:cNvSpPr/>
          <p:nvPr/>
        </p:nvSpPr>
        <p:spPr>
          <a:xfrm>
            <a:off x="3684894" y="177385"/>
            <a:ext cx="7997588" cy="64940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1" algn="just"/>
            <a:r>
              <a:rPr lang="en-US" sz="2600" dirty="0"/>
              <a:t>class Rectangle implements Shape1 {</a:t>
            </a:r>
          </a:p>
          <a:p>
            <a:pPr lvl="2" algn="just"/>
            <a:r>
              <a:rPr lang="en-US" sz="2600" dirty="0"/>
              <a:t>      private $width;</a:t>
            </a:r>
          </a:p>
          <a:p>
            <a:pPr lvl="2" algn="just"/>
            <a:r>
              <a:rPr lang="en-US" sz="2600" dirty="0"/>
              <a:t>      private $height;</a:t>
            </a:r>
          </a:p>
          <a:p>
            <a:pPr lvl="2" algn="just"/>
            <a:r>
              <a:rPr lang="en-US" sz="2600" dirty="0"/>
              <a:t>      public function __construct($width, $height){</a:t>
            </a:r>
          </a:p>
          <a:p>
            <a:pPr lvl="4" algn="just"/>
            <a:r>
              <a:rPr lang="en-US" sz="2600" dirty="0"/>
              <a:t>         $this -&gt; width = $width;</a:t>
            </a:r>
          </a:p>
          <a:p>
            <a:pPr lvl="4" algn="just"/>
            <a:r>
              <a:rPr lang="en-US" sz="2600" dirty="0"/>
              <a:t>         $this -&gt; height = $height;</a:t>
            </a:r>
          </a:p>
          <a:p>
            <a:pPr lvl="2" algn="just"/>
            <a:r>
              <a:rPr lang="en-US" sz="2600" dirty="0"/>
              <a:t>      }</a:t>
            </a:r>
          </a:p>
          <a:p>
            <a:pPr lvl="2" algn="just"/>
            <a:r>
              <a:rPr lang="en-US" sz="2600" dirty="0"/>
              <a:t>      public function </a:t>
            </a:r>
            <a:r>
              <a:rPr lang="en-US" sz="2600" dirty="0" err="1"/>
              <a:t>calcTask</a:t>
            </a:r>
            <a:r>
              <a:rPr lang="en-US" sz="2600" dirty="0"/>
              <a:t>(){</a:t>
            </a:r>
          </a:p>
          <a:p>
            <a:pPr lvl="4" algn="just"/>
            <a:r>
              <a:rPr lang="en-US" sz="2600" dirty="0"/>
              <a:t>         return $this -&gt; width * $this -&gt; height;</a:t>
            </a:r>
          </a:p>
          <a:p>
            <a:pPr lvl="2" algn="just"/>
            <a:r>
              <a:rPr lang="en-US" sz="2600" dirty="0"/>
              <a:t>      }</a:t>
            </a:r>
          </a:p>
          <a:p>
            <a:pPr lvl="1" algn="just"/>
            <a:r>
              <a:rPr lang="en-US" sz="2600" dirty="0"/>
              <a:t>   }</a:t>
            </a:r>
          </a:p>
          <a:p>
            <a:pPr lvl="1" algn="just"/>
            <a:r>
              <a:rPr lang="en-US" sz="2600" dirty="0"/>
              <a:t>   $</a:t>
            </a:r>
            <a:r>
              <a:rPr lang="en-US" sz="2600" dirty="0" err="1"/>
              <a:t>mycirc</a:t>
            </a:r>
            <a:r>
              <a:rPr lang="en-US" sz="2600" dirty="0"/>
              <a:t> = new Circle(3);</a:t>
            </a:r>
          </a:p>
          <a:p>
            <a:pPr lvl="1" algn="just"/>
            <a:r>
              <a:rPr lang="en-US" sz="2600" dirty="0"/>
              <a:t>   $</a:t>
            </a:r>
            <a:r>
              <a:rPr lang="en-US" sz="2600" dirty="0" err="1"/>
              <a:t>myrect</a:t>
            </a:r>
            <a:r>
              <a:rPr lang="en-US" sz="2600" dirty="0"/>
              <a:t> = new Rectangle(3,4);</a:t>
            </a:r>
          </a:p>
          <a:p>
            <a:pPr lvl="1" algn="just"/>
            <a:r>
              <a:rPr lang="en-US" sz="2600" dirty="0"/>
              <a:t>   echo "Area of circle is: ".$</a:t>
            </a:r>
            <a:r>
              <a:rPr lang="en-US" sz="2600" dirty="0" err="1"/>
              <a:t>mycirc</a:t>
            </a:r>
            <a:r>
              <a:rPr lang="en-US" sz="2600" dirty="0"/>
              <a:t>-&gt;</a:t>
            </a:r>
            <a:r>
              <a:rPr lang="en-US" sz="2600" dirty="0" err="1"/>
              <a:t>calcTask</a:t>
            </a:r>
            <a:r>
              <a:rPr lang="en-US" sz="2600" dirty="0"/>
              <a:t>()."&lt;</a:t>
            </a:r>
            <a:r>
              <a:rPr lang="en-US" sz="2600" dirty="0" err="1"/>
              <a:t>br</a:t>
            </a:r>
            <a:r>
              <a:rPr lang="en-US" sz="2600" dirty="0"/>
              <a:t>&gt;";</a:t>
            </a:r>
          </a:p>
          <a:p>
            <a:pPr lvl="1" algn="just"/>
            <a:r>
              <a:rPr lang="en-US" sz="2600" dirty="0"/>
              <a:t>   echo "Area of rectangle is: ".$</a:t>
            </a:r>
            <a:r>
              <a:rPr lang="en-US" sz="2600" dirty="0" err="1"/>
              <a:t>myrect</a:t>
            </a:r>
            <a:r>
              <a:rPr lang="en-US" sz="2600" dirty="0"/>
              <a:t>-&gt;</a:t>
            </a:r>
            <a:r>
              <a:rPr lang="en-US" sz="2600" dirty="0" err="1"/>
              <a:t>calcTask</a:t>
            </a:r>
            <a:r>
              <a:rPr lang="en-US" sz="2600" dirty="0"/>
              <a:t>();</a:t>
            </a:r>
          </a:p>
          <a:p>
            <a:pPr algn="just"/>
            <a:r>
              <a:rPr lang="en-US" sz="2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309019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9848" y="916312"/>
            <a:ext cx="7315200" cy="3255264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188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class definition starts with the keyword class followed by a class name, then followed by a set of curly braces({}). 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Classes enclose constants, variables (called "properties"), and functions (called "methods") belonging to the class.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 names usually begin with an uppercase letter to distinguish them from other identifiers.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2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123837"/>
            <a:ext cx="3480179" cy="4601183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Class </a:t>
            </a:r>
            <a:endParaRPr lang="gu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616656" y="1303413"/>
            <a:ext cx="802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16910" y="1191312"/>
            <a:ext cx="80248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&lt;?php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 		class </a:t>
            </a:r>
            <a:r>
              <a:rPr lang="en-US" sz="2800" dirty="0" err="1"/>
              <a:t>Myclass</a:t>
            </a:r>
            <a:endParaRPr lang="en-US" sz="2800" dirty="0"/>
          </a:p>
          <a:p>
            <a:pPr algn="just">
              <a:spcAft>
                <a:spcPts val="1200"/>
              </a:spcAft>
            </a:pPr>
            <a:r>
              <a:rPr lang="en-US" sz="2800" dirty="0"/>
              <a:t>		{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	//Add property statements here 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	//Add the methods here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		}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?&gt;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98795" y="5513702"/>
            <a:ext cx="3657600" cy="4913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Class = Template for objects</a:t>
            </a:r>
            <a:endParaRPr lang="gu-IN" sz="2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917975" y="5500052"/>
            <a:ext cx="3723565" cy="49131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Object = Instance of class</a:t>
            </a:r>
            <a:endParaRPr lang="gu-IN" sz="2200" b="1" dirty="0"/>
          </a:p>
        </p:txBody>
      </p:sp>
    </p:spTree>
    <p:extLst>
      <p:ext uri="{BB962C8B-B14F-4D97-AF65-F5344CB8AC3E}">
        <p14:creationId xmlns:p14="http://schemas.microsoft.com/office/powerpoint/2010/main" val="10955799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3221</TotalTime>
  <Words>4799</Words>
  <Application>Microsoft Macintosh PowerPoint</Application>
  <PresentationFormat>Widescreen</PresentationFormat>
  <Paragraphs>752</Paragraphs>
  <Slides>75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Baskerville Old Face</vt:lpstr>
      <vt:lpstr>Calibri</vt:lpstr>
      <vt:lpstr>CastleT</vt:lpstr>
      <vt:lpstr>Corbel</vt:lpstr>
      <vt:lpstr>Times New Roman</vt:lpstr>
      <vt:lpstr>Wingdings 2</vt:lpstr>
      <vt:lpstr>Frame</vt:lpstr>
      <vt:lpstr>PowerPoint Presentation</vt:lpstr>
      <vt:lpstr>Outline</vt:lpstr>
      <vt:lpstr>Object Oriented Programming</vt:lpstr>
      <vt:lpstr>Why OOP?</vt:lpstr>
      <vt:lpstr>OOP Concepts</vt:lpstr>
      <vt:lpstr>Classes </vt:lpstr>
      <vt:lpstr>Classes </vt:lpstr>
      <vt:lpstr>Classes </vt:lpstr>
      <vt:lpstr>Syntax of Class </vt:lpstr>
      <vt:lpstr>Properties</vt:lpstr>
      <vt:lpstr>Properties</vt:lpstr>
      <vt:lpstr>Example</vt:lpstr>
      <vt:lpstr>Two ways to initialize properties</vt:lpstr>
      <vt:lpstr>Directly changing the property value</vt:lpstr>
      <vt:lpstr>Methods</vt:lpstr>
      <vt:lpstr>Example</vt:lpstr>
      <vt:lpstr>Var_dump()</vt:lpstr>
      <vt:lpstr>Instanceof()</vt:lpstr>
      <vt:lpstr>Magic Method: Constructor</vt:lpstr>
      <vt:lpstr>Advantages of Constructor</vt:lpstr>
      <vt:lpstr>Syntax </vt:lpstr>
      <vt:lpstr>Example</vt:lpstr>
      <vt:lpstr>Calling of parent constructor</vt:lpstr>
      <vt:lpstr>Calling of parent constructor</vt:lpstr>
      <vt:lpstr>Calling of parent constructor</vt:lpstr>
      <vt:lpstr>Magic Method: Destructor</vt:lpstr>
      <vt:lpstr>Syntax </vt:lpstr>
      <vt:lpstr>Example </vt:lpstr>
      <vt:lpstr>Getter and Setter Methods</vt:lpstr>
      <vt:lpstr>Usage of Getter &amp; Setter</vt:lpstr>
      <vt:lpstr>Example</vt:lpstr>
      <vt:lpstr>Example</vt:lpstr>
      <vt:lpstr>Example</vt:lpstr>
      <vt:lpstr>Encapsulation</vt:lpstr>
      <vt:lpstr>Encapsulation</vt:lpstr>
      <vt:lpstr>Advantages of Encapsulation</vt:lpstr>
      <vt:lpstr>Example</vt:lpstr>
      <vt:lpstr>Example</vt:lpstr>
      <vt:lpstr>Inheritance</vt:lpstr>
      <vt:lpstr>Inheritance</vt:lpstr>
      <vt:lpstr>Inheritance</vt:lpstr>
      <vt:lpstr>Example</vt:lpstr>
      <vt:lpstr>Example</vt:lpstr>
      <vt:lpstr>Interface</vt:lpstr>
      <vt:lpstr>Interface</vt:lpstr>
      <vt:lpstr>Interface</vt:lpstr>
      <vt:lpstr>Usage of Interface</vt:lpstr>
      <vt:lpstr>Syntax</vt:lpstr>
      <vt:lpstr>Example</vt:lpstr>
      <vt:lpstr>Traits</vt:lpstr>
      <vt:lpstr>Syntax of Traits</vt:lpstr>
      <vt:lpstr>Example of Traits</vt:lpstr>
      <vt:lpstr>Example of Traits</vt:lpstr>
      <vt:lpstr>Data Abstraction</vt:lpstr>
      <vt:lpstr>Data Abstraction</vt:lpstr>
      <vt:lpstr>Syntax of Abstract class</vt:lpstr>
      <vt:lpstr>Example of Abstract class</vt:lpstr>
      <vt:lpstr>Example of Abstract class</vt:lpstr>
      <vt:lpstr>Spl_autoload_register()</vt:lpstr>
      <vt:lpstr>Syntax of Spl_autoload_register()</vt:lpstr>
      <vt:lpstr>Example of Spl_autoload_register()</vt:lpstr>
      <vt:lpstr>Example of Spl_autoload_register()</vt:lpstr>
      <vt:lpstr>Example of Spl_autoload_register()</vt:lpstr>
      <vt:lpstr>Object Cloning</vt:lpstr>
      <vt:lpstr>Example of Object Cloning</vt:lpstr>
      <vt:lpstr>PHP: Magic Methods</vt:lpstr>
      <vt:lpstr>PHP: Magic Methods</vt:lpstr>
      <vt:lpstr>PHP: Magic Methods</vt:lpstr>
      <vt:lpstr>PHP: Magic Methods</vt:lpstr>
      <vt:lpstr>PHP: Magic Methods</vt:lpstr>
      <vt:lpstr>Polymorphism</vt:lpstr>
      <vt:lpstr>Polymorphism</vt:lpstr>
      <vt:lpstr>Example of Run time Polymorphism(Method Overriding)</vt:lpstr>
      <vt:lpstr>Example of Run time Polymorphism(Method Overriding)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Munindra Lunagaria</cp:lastModifiedBy>
  <cp:revision>525</cp:revision>
  <dcterms:created xsi:type="dcterms:W3CDTF">2019-05-12T04:30:40Z</dcterms:created>
  <dcterms:modified xsi:type="dcterms:W3CDTF">2020-08-29T04:52:15Z</dcterms:modified>
</cp:coreProperties>
</file>