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Lst>
  <p:sldSz cx="18288000" cy="10287000"/>
  <p:notesSz cx="6858000" cy="9144000"/>
  <p:embeddedFontLst>
    <p:embeddedFont>
      <p:font typeface="Alatsi" pitchFamily="2" charset="77"/>
      <p:regular r:id="rId23"/>
    </p:embeddedFont>
    <p:embeddedFont>
      <p:font typeface="Calibri" panose="020F0502020204030204" pitchFamily="34" charset="0"/>
      <p:regular r:id="rId24"/>
      <p:bold r:id="rId25"/>
      <p:italic r:id="rId26"/>
      <p:boldItalic r:id="rId27"/>
    </p:embeddedFont>
    <p:embeddedFont>
      <p:font typeface="Canva Sans" panose="020B0503030501040103" pitchFamily="34" charset="0"/>
      <p:regular r:id="rId28"/>
    </p:embeddedFont>
    <p:embeddedFont>
      <p:font typeface="Canva Sans Bold" panose="020B0803030501040103" pitchFamily="34" charset="0"/>
      <p:regular r:id="rId29"/>
      <p:bold r:id="rId30"/>
    </p:embeddedFont>
    <p:embeddedFont>
      <p:font typeface="Open Sans Bold" panose="020B0806030504020204" pitchFamily="3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2810" autoAdjust="0"/>
  </p:normalViewPr>
  <p:slideViewPr>
    <p:cSldViewPr>
      <p:cViewPr varScale="1">
        <p:scale>
          <a:sx n="81" d="100"/>
          <a:sy n="81" d="100"/>
        </p:scale>
        <p:origin x="158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6993B-D15C-B340-AB24-7AFC0715BFE1}"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57F83-1ECE-5046-9067-151CF1E78E04}" type="slidenum">
              <a:rPr lang="en-US" smtClean="0"/>
              <a:t>‹#›</a:t>
            </a:fld>
            <a:endParaRPr lang="en-US"/>
          </a:p>
        </p:txBody>
      </p:sp>
    </p:spTree>
    <p:extLst>
      <p:ext uri="{BB962C8B-B14F-4D97-AF65-F5344CB8AC3E}">
        <p14:creationId xmlns:p14="http://schemas.microsoft.com/office/powerpoint/2010/main" val="1343328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57F83-1ECE-5046-9067-151CF1E78E04}" type="slidenum">
              <a:rPr lang="en-US" smtClean="0"/>
              <a:t>6</a:t>
            </a:fld>
            <a:endParaRPr lang="en-US"/>
          </a:p>
        </p:txBody>
      </p:sp>
    </p:spTree>
    <p:extLst>
      <p:ext uri="{BB962C8B-B14F-4D97-AF65-F5344CB8AC3E}">
        <p14:creationId xmlns:p14="http://schemas.microsoft.com/office/powerpoint/2010/main" val="89027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hyperlink" Target="https://ieeexplore.ieee.org/ielaam/34/7116666/6945320-aam.pdf?tag=1" TargetMode="External"/><Relationship Id="rId3" Type="http://schemas.openxmlformats.org/officeDocument/2006/relationships/image" Target="../media/image2.svg"/><Relationship Id="rId7" Type="http://schemas.openxmlformats.org/officeDocument/2006/relationships/hyperlink" Target="https://ieeexplore.ieee.org/stamp/stamp.jsp?arnumber=9388664"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arxiv.org/abs/2109.06264'" TargetMode="External"/><Relationship Id="rId5" Type="http://schemas.openxmlformats.org/officeDocument/2006/relationships/hyperlink" Target="https://arxiv.org/pdf/1608.05054" TargetMode="External"/><Relationship Id="rId10" Type="http://schemas.openxmlformats.org/officeDocument/2006/relationships/hyperlink" Target="https://sci-hub.se/10.1109/iciis47346.2019.9063318" TargetMode="External"/><Relationship Id="rId4" Type="http://schemas.openxmlformats.org/officeDocument/2006/relationships/hyperlink" Target="https://annals-csis.org/Volume_41/drp/pdf/7400.pdf" TargetMode="External"/><Relationship Id="rId9" Type="http://schemas.openxmlformats.org/officeDocument/2006/relationships/hyperlink" Target="https://ieeexplore.ieee.org/stamp/stamp.jsp?tp=&amp;arnumber=9203882"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ieeexplore.ieee.org/stamp/stamp.jsp?tp=&amp;arnumber=9686684" TargetMode="External"/><Relationship Id="rId3" Type="http://schemas.openxmlformats.org/officeDocument/2006/relationships/image" Target="../media/image2.svg"/><Relationship Id="rId7" Type="http://schemas.openxmlformats.org/officeDocument/2006/relationships/hyperlink" Target="https://sci-hub.se/10.1109/vlsid.2017.38"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researchgate.net/profile/Robert-De-Luna/publication/339822122_A_Tesseract-based_Optical_Character_Recognition_for_a_Text-to-Braille_Code_Conversion/links/5e8d2b74a6fdcca789fde5c7/A-Tesseract-based-Optical-Character-Recognition-for-a-Text-to-Braille-Code-Conversion.pdf?_tp=eyJjb250ZXh0Ijp7ImZpcnN0UGFnZSI6InB1YmxpY2F0aW9uIiwicGFnZSI6InB1YmxpY2F0aW9uIn19" TargetMode="External"/><Relationship Id="rId5" Type="http://schemas.openxmlformats.org/officeDocument/2006/relationships/hyperlink" Target="https://arxiv.org/pdf/2102.00583" TargetMode="External"/><Relationship Id="rId4" Type="http://schemas.openxmlformats.org/officeDocument/2006/relationships/hyperlink" Target="https://arxiv.org/pdf/2004.114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txBody>
              <a:bodyPr/>
              <a:lstStyle/>
              <a:p>
                <a:endParaRPr lang="en-IN"/>
              </a:p>
            </p:txBody>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txBody>
              <a:bodyPr/>
              <a:lstStyle/>
              <a:p>
                <a:endParaRPr lang="en-IN"/>
              </a:p>
            </p:txBody>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txBody>
              <a:bodyPr/>
              <a:lstStyle/>
              <a:p>
                <a:endParaRPr lang="en-IN"/>
              </a:p>
            </p:txBody>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2" name="Freeform 12"/>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1118095"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TextBox 14"/>
          <p:cNvSpPr txBox="1"/>
          <p:nvPr/>
        </p:nvSpPr>
        <p:spPr>
          <a:xfrm>
            <a:off x="6238166" y="2429517"/>
            <a:ext cx="9333709" cy="1757100"/>
          </a:xfrm>
          <a:prstGeom prst="rect">
            <a:avLst/>
          </a:prstGeom>
        </p:spPr>
        <p:txBody>
          <a:bodyPr lIns="0" tIns="0" rIns="0" bIns="0" rtlCol="0" anchor="t">
            <a:spAutoFit/>
          </a:bodyPr>
          <a:lstStyle/>
          <a:p>
            <a:pPr algn="ctr">
              <a:lnSpc>
                <a:spcPts val="6791"/>
              </a:lnSpc>
            </a:pPr>
            <a:r>
              <a:rPr lang="en-US" sz="7001" dirty="0">
                <a:solidFill>
                  <a:srgbClr val="000000"/>
                </a:solidFill>
                <a:latin typeface="Alatsi"/>
                <a:ea typeface="Alatsi"/>
                <a:cs typeface="Alatsi"/>
                <a:sym typeface="Alatsi"/>
              </a:rPr>
              <a:t>TEXTSIGHT - A TEXT RECOGNITION SYSTEM </a:t>
            </a:r>
          </a:p>
        </p:txBody>
      </p:sp>
      <p:sp>
        <p:nvSpPr>
          <p:cNvPr id="15" name="TextBox 15"/>
          <p:cNvSpPr txBox="1"/>
          <p:nvPr/>
        </p:nvSpPr>
        <p:spPr>
          <a:xfrm>
            <a:off x="7974409" y="5498531"/>
            <a:ext cx="5068570" cy="2749151"/>
          </a:xfrm>
          <a:prstGeom prst="rect">
            <a:avLst/>
          </a:prstGeom>
        </p:spPr>
        <p:txBody>
          <a:bodyPr lIns="0" tIns="0" rIns="0" bIns="0" rtlCol="0" anchor="t">
            <a:spAutoFit/>
          </a:bodyPr>
          <a:lstStyle/>
          <a:p>
            <a:pPr algn="ctr">
              <a:lnSpc>
                <a:spcPts val="2800"/>
              </a:lnSpc>
            </a:pPr>
            <a:r>
              <a:rPr lang="en-US" sz="2000" dirty="0">
                <a:solidFill>
                  <a:srgbClr val="000000"/>
                </a:solidFill>
                <a:latin typeface="Alatsi"/>
                <a:ea typeface="Alatsi"/>
                <a:cs typeface="Alatsi"/>
                <a:sym typeface="Alatsi"/>
              </a:rPr>
              <a:t>Presented By : </a:t>
            </a:r>
          </a:p>
          <a:p>
            <a:pPr algn="ctr">
              <a:lnSpc>
                <a:spcPts val="4200"/>
              </a:lnSpc>
            </a:pPr>
            <a:r>
              <a:rPr lang="en-US" sz="3000" dirty="0">
                <a:solidFill>
                  <a:srgbClr val="000000"/>
                </a:solidFill>
                <a:latin typeface="Alatsi"/>
                <a:ea typeface="Alatsi"/>
                <a:cs typeface="Alatsi"/>
                <a:sym typeface="Alatsi"/>
              </a:rPr>
              <a:t>[21BRS1506] Jayan Anderson A</a:t>
            </a:r>
          </a:p>
          <a:p>
            <a:pPr algn="ctr">
              <a:lnSpc>
                <a:spcPts val="4200"/>
              </a:lnSpc>
            </a:pPr>
            <a:r>
              <a:rPr lang="en-US" sz="3000" dirty="0">
                <a:solidFill>
                  <a:srgbClr val="000000"/>
                </a:solidFill>
                <a:latin typeface="Alatsi"/>
                <a:ea typeface="Alatsi"/>
                <a:cs typeface="Alatsi"/>
                <a:sym typeface="Alatsi"/>
              </a:rPr>
              <a:t>[21BCE1245] Hari </a:t>
            </a:r>
            <a:r>
              <a:rPr lang="en-US" sz="3000" dirty="0" err="1">
                <a:solidFill>
                  <a:srgbClr val="000000"/>
                </a:solidFill>
                <a:latin typeface="Alatsi"/>
                <a:ea typeface="Alatsi"/>
                <a:cs typeface="Alatsi"/>
                <a:sym typeface="Alatsi"/>
              </a:rPr>
              <a:t>Prasat</a:t>
            </a:r>
            <a:endParaRPr lang="en-US" sz="3000" dirty="0">
              <a:solidFill>
                <a:srgbClr val="000000"/>
              </a:solidFill>
              <a:latin typeface="Alatsi"/>
              <a:ea typeface="Alatsi"/>
              <a:cs typeface="Alatsi"/>
              <a:sym typeface="Alatsi"/>
            </a:endParaRPr>
          </a:p>
          <a:p>
            <a:pPr algn="ctr">
              <a:lnSpc>
                <a:spcPts val="4200"/>
              </a:lnSpc>
            </a:pPr>
            <a:r>
              <a:rPr lang="en-US" sz="3000" dirty="0">
                <a:solidFill>
                  <a:srgbClr val="000000"/>
                </a:solidFill>
                <a:latin typeface="Alatsi"/>
                <a:ea typeface="Alatsi"/>
                <a:cs typeface="Alatsi"/>
                <a:sym typeface="Alatsi"/>
              </a:rPr>
              <a:t>[21BCE1950] Omprakash</a:t>
            </a:r>
          </a:p>
          <a:p>
            <a:pPr algn="ctr">
              <a:lnSpc>
                <a:spcPts val="2100"/>
              </a:lnSpc>
            </a:pPr>
            <a:r>
              <a:rPr lang="en-US" sz="1500" dirty="0">
                <a:solidFill>
                  <a:srgbClr val="000000"/>
                </a:solidFill>
                <a:latin typeface="Alatsi"/>
                <a:ea typeface="Alatsi"/>
                <a:cs typeface="Alatsi"/>
                <a:sym typeface="Alatsi"/>
              </a:rPr>
              <a:t>under the guidance of </a:t>
            </a:r>
          </a:p>
          <a:p>
            <a:pPr algn="ctr">
              <a:lnSpc>
                <a:spcPts val="4200"/>
              </a:lnSpc>
            </a:pPr>
            <a:r>
              <a:rPr lang="en-US" sz="3000" dirty="0">
                <a:solidFill>
                  <a:srgbClr val="000000"/>
                </a:solidFill>
                <a:latin typeface="Alatsi"/>
                <a:ea typeface="Alatsi"/>
                <a:cs typeface="Alatsi"/>
                <a:sym typeface="Alatsi"/>
              </a:rPr>
              <a:t>DR. SUDHARSON S</a:t>
            </a:r>
          </a:p>
        </p:txBody>
      </p:sp>
      <p:sp>
        <p:nvSpPr>
          <p:cNvPr id="16" name="AutoShape 16"/>
          <p:cNvSpPr/>
          <p:nvPr/>
        </p:nvSpPr>
        <p:spPr>
          <a:xfrm>
            <a:off x="7262574" y="5527106"/>
            <a:ext cx="6492240" cy="0"/>
          </a:xfrm>
          <a:prstGeom prst="line">
            <a:avLst/>
          </a:prstGeom>
          <a:ln w="38100" cap="flat">
            <a:solidFill>
              <a:srgbClr val="000000"/>
            </a:solidFill>
            <a:prstDash val="solid"/>
            <a:headEnd type="none" w="sm" len="sm"/>
            <a:tailEnd type="none" w="sm" len="sm"/>
          </a:ln>
        </p:spPr>
        <p:txBody>
          <a:bodyPr/>
          <a:lstStyle/>
          <a:p>
            <a:endParaRPr lang="en-IN"/>
          </a:p>
        </p:txBody>
      </p:sp>
      <p:sp>
        <p:nvSpPr>
          <p:cNvPr id="17" name="TextBox 17"/>
          <p:cNvSpPr txBox="1"/>
          <p:nvPr/>
        </p:nvSpPr>
        <p:spPr>
          <a:xfrm>
            <a:off x="7262574" y="1243976"/>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BCSE497J -  PROJECT 1I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IN"/>
            </a:p>
          </p:txBody>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553980" y="2946411"/>
            <a:ext cx="503827" cy="50382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553980" y="6480234"/>
            <a:ext cx="503827" cy="50382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703942" y="2946411"/>
            <a:ext cx="503827" cy="50382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900082" y="6480234"/>
            <a:ext cx="503827" cy="50382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IN"/>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553980" y="30162"/>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18" name="TextBox 18"/>
          <p:cNvSpPr txBox="1"/>
          <p:nvPr/>
        </p:nvSpPr>
        <p:spPr>
          <a:xfrm>
            <a:off x="3260980" y="2757952"/>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1</a:t>
            </a:r>
          </a:p>
        </p:txBody>
      </p:sp>
      <p:sp>
        <p:nvSpPr>
          <p:cNvPr id="19" name="TextBox 19"/>
          <p:cNvSpPr txBox="1"/>
          <p:nvPr/>
        </p:nvSpPr>
        <p:spPr>
          <a:xfrm>
            <a:off x="3260980" y="3667272"/>
            <a:ext cx="6694876" cy="2678381"/>
          </a:xfrm>
          <a:prstGeom prst="rect">
            <a:avLst/>
          </a:prstGeom>
        </p:spPr>
        <p:txBody>
          <a:bodyPr lIns="0" tIns="0" rIns="0" bIns="0" rtlCol="0" anchor="t">
            <a:spAutoFit/>
          </a:bodyPr>
          <a:lstStyle/>
          <a:p>
            <a:pPr algn="l">
              <a:lnSpc>
                <a:spcPts val="4271"/>
              </a:lnSpc>
            </a:pPr>
            <a:r>
              <a:rPr lang="en-US" sz="3051" dirty="0">
                <a:solidFill>
                  <a:srgbClr val="000000"/>
                </a:solidFill>
                <a:latin typeface="Alatsi"/>
                <a:ea typeface="Alatsi"/>
                <a:cs typeface="Alatsi"/>
                <a:sym typeface="Alatsi"/>
              </a:rPr>
              <a:t>Converts PDFs into images and preprocesses them using techniques like grayscale conversion, thresholding, and dilation to enhance text clarity for OC</a:t>
            </a:r>
          </a:p>
        </p:txBody>
      </p:sp>
      <p:sp>
        <p:nvSpPr>
          <p:cNvPr id="20" name="TextBox 20"/>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 </a:t>
            </a:r>
          </a:p>
        </p:txBody>
      </p:sp>
      <p:sp>
        <p:nvSpPr>
          <p:cNvPr id="21" name="TextBox 21"/>
          <p:cNvSpPr txBox="1"/>
          <p:nvPr/>
        </p:nvSpPr>
        <p:spPr>
          <a:xfrm>
            <a:off x="3260980" y="6291775"/>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2</a:t>
            </a:r>
          </a:p>
        </p:txBody>
      </p:sp>
      <p:sp>
        <p:nvSpPr>
          <p:cNvPr id="22" name="TextBox 22"/>
          <p:cNvSpPr txBox="1"/>
          <p:nvPr/>
        </p:nvSpPr>
        <p:spPr>
          <a:xfrm>
            <a:off x="3260980" y="7201095"/>
            <a:ext cx="6848358" cy="2738474"/>
          </a:xfrm>
          <a:prstGeom prst="rect">
            <a:avLst/>
          </a:prstGeom>
        </p:spPr>
        <p:txBody>
          <a:bodyPr lIns="0" tIns="0" rIns="0" bIns="0" rtlCol="0" anchor="t">
            <a:spAutoFit/>
          </a:bodyPr>
          <a:lstStyle/>
          <a:p>
            <a:pPr algn="l">
              <a:lnSpc>
                <a:spcPts val="4369"/>
              </a:lnSpc>
            </a:pPr>
            <a:r>
              <a:rPr lang="en-US" sz="3121">
                <a:solidFill>
                  <a:srgbClr val="000000"/>
                </a:solidFill>
                <a:latin typeface="Alatsi"/>
                <a:ea typeface="Alatsi"/>
                <a:cs typeface="Alatsi"/>
                <a:sym typeface="Alatsi"/>
              </a:rPr>
              <a:t>Extracts text from images using Tesseract OCR, generating raw outputs that are ready for further processing and correction.</a:t>
            </a:r>
          </a:p>
          <a:p>
            <a:pPr algn="l">
              <a:lnSpc>
                <a:spcPts val="4369"/>
              </a:lnSpc>
            </a:pPr>
            <a:endParaRPr lang="en-US" sz="3121">
              <a:solidFill>
                <a:srgbClr val="000000"/>
              </a:solidFill>
              <a:latin typeface="Alatsi"/>
              <a:ea typeface="Alatsi"/>
              <a:cs typeface="Alatsi"/>
              <a:sym typeface="Alatsi"/>
            </a:endParaRPr>
          </a:p>
        </p:txBody>
      </p:sp>
      <p:sp>
        <p:nvSpPr>
          <p:cNvPr id="23" name="TextBox 23"/>
          <p:cNvSpPr txBox="1"/>
          <p:nvPr/>
        </p:nvSpPr>
        <p:spPr>
          <a:xfrm>
            <a:off x="10410942" y="2757952"/>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3</a:t>
            </a:r>
          </a:p>
        </p:txBody>
      </p:sp>
      <p:sp>
        <p:nvSpPr>
          <p:cNvPr id="24" name="TextBox 24"/>
          <p:cNvSpPr txBox="1"/>
          <p:nvPr/>
        </p:nvSpPr>
        <p:spPr>
          <a:xfrm>
            <a:off x="10410942" y="3667272"/>
            <a:ext cx="6848358" cy="2738474"/>
          </a:xfrm>
          <a:prstGeom prst="rect">
            <a:avLst/>
          </a:prstGeom>
        </p:spPr>
        <p:txBody>
          <a:bodyPr lIns="0" tIns="0" rIns="0" bIns="0" rtlCol="0" anchor="t">
            <a:spAutoFit/>
          </a:bodyPr>
          <a:lstStyle/>
          <a:p>
            <a:pPr algn="l">
              <a:lnSpc>
                <a:spcPts val="4369"/>
              </a:lnSpc>
            </a:pPr>
            <a:r>
              <a:rPr lang="en-US" sz="3121">
                <a:solidFill>
                  <a:srgbClr val="000000"/>
                </a:solidFill>
                <a:latin typeface="Alatsi"/>
                <a:ea typeface="Alatsi"/>
                <a:cs typeface="Alatsi"/>
                <a:sym typeface="Alatsi"/>
              </a:rPr>
              <a:t>Utilizes large language models (LLMs) to correct OCR errors, preserve context, and structure the text into readable formats, including markdown.</a:t>
            </a:r>
          </a:p>
          <a:p>
            <a:pPr algn="l">
              <a:lnSpc>
                <a:spcPts val="4369"/>
              </a:lnSpc>
            </a:pPr>
            <a:endParaRPr lang="en-US" sz="3121">
              <a:solidFill>
                <a:srgbClr val="000000"/>
              </a:solidFill>
              <a:latin typeface="Alatsi"/>
              <a:ea typeface="Alatsi"/>
              <a:cs typeface="Alatsi"/>
              <a:sym typeface="Alatsi"/>
            </a:endParaRPr>
          </a:p>
        </p:txBody>
      </p:sp>
      <p:sp>
        <p:nvSpPr>
          <p:cNvPr id="25" name="TextBox 25"/>
          <p:cNvSpPr txBox="1"/>
          <p:nvPr/>
        </p:nvSpPr>
        <p:spPr>
          <a:xfrm>
            <a:off x="10607081" y="6291775"/>
            <a:ext cx="5381802"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Phase 4</a:t>
            </a:r>
          </a:p>
        </p:txBody>
      </p:sp>
      <p:sp>
        <p:nvSpPr>
          <p:cNvPr id="26" name="TextBox 26"/>
          <p:cNvSpPr txBox="1"/>
          <p:nvPr/>
        </p:nvSpPr>
        <p:spPr>
          <a:xfrm>
            <a:off x="10607081" y="7201095"/>
            <a:ext cx="6848358" cy="2738474"/>
          </a:xfrm>
          <a:prstGeom prst="rect">
            <a:avLst/>
          </a:prstGeom>
        </p:spPr>
        <p:txBody>
          <a:bodyPr lIns="0" tIns="0" rIns="0" bIns="0" rtlCol="0" anchor="t">
            <a:spAutoFit/>
          </a:bodyPr>
          <a:lstStyle/>
          <a:p>
            <a:pPr algn="l">
              <a:lnSpc>
                <a:spcPts val="4369"/>
              </a:lnSpc>
            </a:pPr>
            <a:r>
              <a:rPr lang="en-US" sz="3121">
                <a:solidFill>
                  <a:srgbClr val="000000"/>
                </a:solidFill>
                <a:latin typeface="Alatsi"/>
                <a:ea typeface="Alatsi"/>
                <a:cs typeface="Alatsi"/>
                <a:sym typeface="Alatsi"/>
              </a:rPr>
              <a:t>Evaluates output quality, ensuring accuracy and readability, while integrating with assistive technologies like text-to-speech for accessibility to visually impaired users.</a:t>
            </a:r>
          </a:p>
        </p:txBody>
      </p:sp>
      <p:sp>
        <p:nvSpPr>
          <p:cNvPr id="27" name="AutoShape 2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IN"/>
          </a:p>
        </p:txBody>
      </p:sp>
      <p:sp>
        <p:nvSpPr>
          <p:cNvPr id="28" name="AutoShape 2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29" name="Group 29"/>
          <p:cNvGrpSpPr/>
          <p:nvPr/>
        </p:nvGrpSpPr>
        <p:grpSpPr>
          <a:xfrm>
            <a:off x="15859155" y="0"/>
            <a:ext cx="1562612" cy="1673225"/>
            <a:chOff x="0" y="0"/>
            <a:chExt cx="2083482" cy="2230967"/>
          </a:xfrm>
        </p:grpSpPr>
        <p:grpSp>
          <p:nvGrpSpPr>
            <p:cNvPr id="30" name="Group 30"/>
            <p:cNvGrpSpPr/>
            <p:nvPr/>
          </p:nvGrpSpPr>
          <p:grpSpPr>
            <a:xfrm>
              <a:off x="75599" y="0"/>
              <a:ext cx="1932284" cy="2230967"/>
              <a:chOff x="0" y="0"/>
              <a:chExt cx="703982" cy="812800"/>
            </a:xfrm>
          </p:grpSpPr>
          <p:sp>
            <p:nvSpPr>
              <p:cNvPr id="31" name="Freeform 3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32" name="TextBox 3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9</a:t>
              </a:r>
            </a:p>
          </p:txBody>
        </p:sp>
      </p:grpSp>
      <p:sp>
        <p:nvSpPr>
          <p:cNvPr id="34" name="Freeform 34"/>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Freeform 3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7" name="TextBox 37"/>
          <p:cNvSpPr txBox="1"/>
          <p:nvPr/>
        </p:nvSpPr>
        <p:spPr>
          <a:xfrm>
            <a:off x="851221" y="1616075"/>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A. Proposed System Introduction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627362" y="0"/>
            <a:ext cx="937061" cy="10287000"/>
            <a:chOff x="0" y="0"/>
            <a:chExt cx="246798" cy="2709333"/>
          </a:xfrm>
        </p:grpSpPr>
        <p:sp>
          <p:nvSpPr>
            <p:cNvPr id="3" name="Freeform 3"/>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IN"/>
            </a:p>
          </p:txBody>
        </p:sp>
        <p:sp>
          <p:nvSpPr>
            <p:cNvPr id="4" name="TextBox 4"/>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2553980" y="30162"/>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6" name="TextBox 6"/>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 </a:t>
            </a:r>
          </a:p>
        </p:txBody>
      </p:sp>
      <p:sp>
        <p:nvSpPr>
          <p:cNvPr id="7" name="AutoShape 7"/>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IN"/>
          </a:p>
        </p:txBody>
      </p:sp>
      <p:sp>
        <p:nvSpPr>
          <p:cNvPr id="8" name="AutoShape 8"/>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10</a:t>
              </a:r>
            </a:p>
          </p:txBody>
        </p:sp>
      </p:grpSp>
      <p:sp>
        <p:nvSpPr>
          <p:cNvPr id="14" name="Freeform 14"/>
          <p:cNvSpPr/>
          <p:nvPr/>
        </p:nvSpPr>
        <p:spPr>
          <a:xfrm>
            <a:off x="1263762" y="-145860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a:off x="11804788" y="92583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7" name="TextBox 17"/>
          <p:cNvSpPr txBox="1"/>
          <p:nvPr/>
        </p:nvSpPr>
        <p:spPr>
          <a:xfrm>
            <a:off x="851221" y="1616075"/>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B. Proposed System Diagram</a:t>
            </a:r>
          </a:p>
        </p:txBody>
      </p:sp>
      <p:pic>
        <p:nvPicPr>
          <p:cNvPr id="18" name="Picture 17">
            <a:extLst>
              <a:ext uri="{FF2B5EF4-FFF2-40B4-BE49-F238E27FC236}">
                <a16:creationId xmlns:a16="http://schemas.microsoft.com/office/drawing/2014/main" id="{1C06B297-B2F3-9335-54FC-4F57A503FA4A}"/>
              </a:ext>
            </a:extLst>
          </p:cNvPr>
          <p:cNvPicPr>
            <a:picLocks noChangeAspect="1"/>
          </p:cNvPicPr>
          <p:nvPr/>
        </p:nvPicPr>
        <p:blipFill rotWithShape="1">
          <a:blip r:embed="rId4"/>
          <a:srcRect l="14070" r="26734" b="3559"/>
          <a:stretch/>
        </p:blipFill>
        <p:spPr>
          <a:xfrm>
            <a:off x="4571999" y="2288857"/>
            <a:ext cx="7924801" cy="79981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30162"/>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
        <p:nvSpPr>
          <p:cNvPr id="4" name="TextBox 4"/>
          <p:cNvSpPr txBox="1"/>
          <p:nvPr/>
        </p:nvSpPr>
        <p:spPr>
          <a:xfrm>
            <a:off x="1221986" y="2951492"/>
            <a:ext cx="4480960" cy="1099820"/>
          </a:xfrm>
          <a:prstGeom prst="rect">
            <a:avLst/>
          </a:prstGeom>
        </p:spPr>
        <p:txBody>
          <a:bodyPr lIns="0" tIns="0" rIns="0" bIns="0" rtlCol="0" anchor="t">
            <a:spAutoFit/>
          </a:bodyPr>
          <a:lstStyle/>
          <a:p>
            <a:pPr marL="690882" lvl="1" indent="-345441" algn="l">
              <a:lnSpc>
                <a:spcPts val="4480"/>
              </a:lnSpc>
              <a:buFont typeface="Arial"/>
              <a:buChar char="•"/>
            </a:pPr>
            <a:r>
              <a:rPr lang="en-US" sz="3200">
                <a:solidFill>
                  <a:srgbClr val="000000"/>
                </a:solidFill>
                <a:latin typeface="Alatsi"/>
                <a:ea typeface="Alatsi"/>
                <a:cs typeface="Alatsi"/>
                <a:sym typeface="Alatsi"/>
              </a:rPr>
              <a:t>PDF to Image Conversion</a:t>
            </a:r>
          </a:p>
        </p:txBody>
      </p:sp>
      <p:sp>
        <p:nvSpPr>
          <p:cNvPr id="5" name="TextBox 5"/>
          <p:cNvSpPr txBox="1"/>
          <p:nvPr/>
        </p:nvSpPr>
        <p:spPr>
          <a:xfrm>
            <a:off x="1221986" y="4408805"/>
            <a:ext cx="4480960" cy="563880"/>
          </a:xfrm>
          <a:prstGeom prst="rect">
            <a:avLst/>
          </a:prstGeom>
        </p:spPr>
        <p:txBody>
          <a:bodyPr lIns="0" tIns="0" rIns="0" bIns="0" rtlCol="0" anchor="t">
            <a:spAutoFit/>
          </a:bodyPr>
          <a:lstStyle/>
          <a:p>
            <a:pPr marL="712472" lvl="1" indent="-356236" algn="l">
              <a:lnSpc>
                <a:spcPts val="4620"/>
              </a:lnSpc>
              <a:buFont typeface="Arial"/>
              <a:buChar char="•"/>
            </a:pPr>
            <a:r>
              <a:rPr lang="en-US" sz="3300">
                <a:solidFill>
                  <a:srgbClr val="000000"/>
                </a:solidFill>
                <a:latin typeface="Alatsi"/>
                <a:ea typeface="Alatsi"/>
                <a:cs typeface="Alatsi"/>
                <a:sym typeface="Alatsi"/>
              </a:rPr>
              <a:t>OCR Processing</a:t>
            </a:r>
          </a:p>
        </p:txBody>
      </p:sp>
      <p:sp>
        <p:nvSpPr>
          <p:cNvPr id="6" name="TextBox 6"/>
          <p:cNvSpPr txBox="1"/>
          <p:nvPr/>
        </p:nvSpPr>
        <p:spPr>
          <a:xfrm>
            <a:off x="1221986" y="5512140"/>
            <a:ext cx="5241454"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Error Correction</a:t>
            </a:r>
          </a:p>
        </p:txBody>
      </p:sp>
      <p:sp>
        <p:nvSpPr>
          <p:cNvPr id="7" name="TextBox 7"/>
          <p:cNvSpPr txBox="1"/>
          <p:nvPr/>
        </p:nvSpPr>
        <p:spPr>
          <a:xfrm>
            <a:off x="1221986" y="6618310"/>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Text Formatting</a:t>
            </a:r>
          </a:p>
        </p:txBody>
      </p:sp>
      <p:sp>
        <p:nvSpPr>
          <p:cNvPr id="8" name="TextBox 8"/>
          <p:cNvSpPr txBox="1"/>
          <p:nvPr/>
        </p:nvSpPr>
        <p:spPr>
          <a:xfrm>
            <a:off x="6444390" y="2853066"/>
            <a:ext cx="4480960" cy="1287145"/>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Duplicate Content Removal</a:t>
            </a:r>
          </a:p>
        </p:txBody>
      </p:sp>
      <p:sp>
        <p:nvSpPr>
          <p:cNvPr id="9" name="TextBox 9"/>
          <p:cNvSpPr txBox="1"/>
          <p:nvPr/>
        </p:nvSpPr>
        <p:spPr>
          <a:xfrm>
            <a:off x="6444390" y="4418330"/>
            <a:ext cx="4480960" cy="1099820"/>
          </a:xfrm>
          <a:prstGeom prst="rect">
            <a:avLst/>
          </a:prstGeom>
        </p:spPr>
        <p:txBody>
          <a:bodyPr lIns="0" tIns="0" rIns="0" bIns="0" rtlCol="0" anchor="t">
            <a:spAutoFit/>
          </a:bodyPr>
          <a:lstStyle/>
          <a:p>
            <a:pPr marL="690882" lvl="1" indent="-345441" algn="l">
              <a:lnSpc>
                <a:spcPts val="4480"/>
              </a:lnSpc>
              <a:buFont typeface="Arial"/>
              <a:buChar char="•"/>
            </a:pPr>
            <a:r>
              <a:rPr lang="en-US" sz="3200">
                <a:solidFill>
                  <a:srgbClr val="000000"/>
                </a:solidFill>
                <a:latin typeface="Alatsi"/>
                <a:ea typeface="Alatsi"/>
                <a:cs typeface="Alatsi"/>
                <a:sym typeface="Alatsi"/>
              </a:rPr>
              <a:t>Header and Footer Suppression</a:t>
            </a:r>
          </a:p>
        </p:txBody>
      </p:sp>
      <p:sp>
        <p:nvSpPr>
          <p:cNvPr id="10" name="TextBox 10"/>
          <p:cNvSpPr txBox="1"/>
          <p:nvPr/>
        </p:nvSpPr>
        <p:spPr>
          <a:xfrm>
            <a:off x="6444390" y="5641975"/>
            <a:ext cx="4480960" cy="62992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LLM Integration</a:t>
            </a:r>
          </a:p>
        </p:txBody>
      </p:sp>
      <p:sp>
        <p:nvSpPr>
          <p:cNvPr id="11" name="TextBox 11"/>
          <p:cNvSpPr txBox="1"/>
          <p:nvPr/>
        </p:nvSpPr>
        <p:spPr>
          <a:xfrm>
            <a:off x="6444390" y="6615475"/>
            <a:ext cx="5055568" cy="1287145"/>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Accessibility Features</a:t>
            </a:r>
          </a:p>
        </p:txBody>
      </p:sp>
      <p:sp>
        <p:nvSpPr>
          <p:cNvPr id="12" name="TextBox 12"/>
          <p:cNvSpPr txBox="1"/>
          <p:nvPr/>
        </p:nvSpPr>
        <p:spPr>
          <a:xfrm>
            <a:off x="11978778" y="3181679"/>
            <a:ext cx="4480960" cy="1944370"/>
          </a:xfrm>
          <a:prstGeom prst="rect">
            <a:avLst/>
          </a:prstGeom>
        </p:spPr>
        <p:txBody>
          <a:bodyPr lIns="0" tIns="0" rIns="0" bIns="0" rtlCol="0" anchor="t">
            <a:spAutoFit/>
          </a:bodyPr>
          <a:lstStyle/>
          <a:p>
            <a:pPr marL="798829" lvl="1" indent="-399415" algn="l">
              <a:lnSpc>
                <a:spcPts val="5179"/>
              </a:lnSpc>
              <a:buFont typeface="Arial"/>
              <a:buChar char="•"/>
            </a:pPr>
            <a:r>
              <a:rPr lang="en-US" sz="3699">
                <a:solidFill>
                  <a:srgbClr val="000000"/>
                </a:solidFill>
                <a:latin typeface="Alatsi"/>
                <a:ea typeface="Alatsi"/>
                <a:cs typeface="Alatsi"/>
                <a:sym typeface="Alatsi"/>
              </a:rPr>
              <a:t>Logging and Debugging</a:t>
            </a:r>
          </a:p>
          <a:p>
            <a:pPr algn="l">
              <a:lnSpc>
                <a:spcPts val="5179"/>
              </a:lnSpc>
            </a:pPr>
            <a:endParaRPr lang="en-US" sz="3699">
              <a:solidFill>
                <a:srgbClr val="000000"/>
              </a:solidFill>
              <a:latin typeface="Alatsi"/>
              <a:ea typeface="Alatsi"/>
              <a:cs typeface="Alatsi"/>
              <a:sym typeface="Alatsi"/>
            </a:endParaRPr>
          </a:p>
        </p:txBody>
      </p:sp>
      <p:sp>
        <p:nvSpPr>
          <p:cNvPr id="13" name="AutoShape 1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4" name="AutoShape 1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5" name="Group 15"/>
          <p:cNvGrpSpPr/>
          <p:nvPr/>
        </p:nvGrpSpPr>
        <p:grpSpPr>
          <a:xfrm>
            <a:off x="15859155" y="0"/>
            <a:ext cx="1562612" cy="1673225"/>
            <a:chOff x="0" y="0"/>
            <a:chExt cx="2083482" cy="2230967"/>
          </a:xfrm>
        </p:grpSpPr>
        <p:grpSp>
          <p:nvGrpSpPr>
            <p:cNvPr id="16" name="Group 16"/>
            <p:cNvGrpSpPr/>
            <p:nvPr/>
          </p:nvGrpSpPr>
          <p:grpSpPr>
            <a:xfrm>
              <a:off x="75599" y="0"/>
              <a:ext cx="1932284" cy="2230967"/>
              <a:chOff x="0" y="0"/>
              <a:chExt cx="703982" cy="812800"/>
            </a:xfrm>
          </p:grpSpPr>
          <p:sp>
            <p:nvSpPr>
              <p:cNvPr id="17" name="Freeform 1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8" name="TextBox 1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11</a:t>
              </a:r>
            </a:p>
          </p:txBody>
        </p:sp>
      </p:grpSp>
      <p:sp>
        <p:nvSpPr>
          <p:cNvPr id="20" name="Freeform 20"/>
          <p:cNvSpPr/>
          <p:nvPr/>
        </p:nvSpPr>
        <p:spPr>
          <a:xfrm>
            <a:off x="-2845001" y="43433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1" name="Freeform 21"/>
          <p:cNvSpPr/>
          <p:nvPr/>
        </p:nvSpPr>
        <p:spPr>
          <a:xfrm>
            <a:off x="13601700" y="614206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3" name="TextBox 23"/>
          <p:cNvSpPr txBox="1"/>
          <p:nvPr/>
        </p:nvSpPr>
        <p:spPr>
          <a:xfrm>
            <a:off x="851221" y="1616075"/>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C. List of Modules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62650" y="2183257"/>
            <a:ext cx="502201" cy="516960"/>
            <a:chOff x="0" y="0"/>
            <a:chExt cx="789595" cy="812800"/>
          </a:xfrm>
        </p:grpSpPr>
        <p:sp>
          <p:nvSpPr>
            <p:cNvPr id="3" name="Freeform 3"/>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4" name="TextBox 4"/>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6192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6" name="TextBox 6"/>
          <p:cNvSpPr txBox="1"/>
          <p:nvPr/>
        </p:nvSpPr>
        <p:spPr>
          <a:xfrm>
            <a:off x="2411959" y="1915993"/>
            <a:ext cx="7530658" cy="1623695"/>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PDF to Image Conversion</a:t>
            </a:r>
          </a:p>
          <a:p>
            <a:pPr algn="l">
              <a:lnSpc>
                <a:spcPts val="6580"/>
              </a:lnSpc>
            </a:pPr>
            <a:endParaRPr lang="en-US" sz="4700">
              <a:solidFill>
                <a:srgbClr val="000000"/>
              </a:solidFill>
              <a:latin typeface="Alatsi"/>
              <a:ea typeface="Alatsi"/>
              <a:cs typeface="Alatsi"/>
              <a:sym typeface="Alatsi"/>
            </a:endParaRPr>
          </a:p>
        </p:txBody>
      </p:sp>
      <p:sp>
        <p:nvSpPr>
          <p:cNvPr id="7" name="TextBox 7"/>
          <p:cNvSpPr txBox="1"/>
          <p:nvPr/>
        </p:nvSpPr>
        <p:spPr>
          <a:xfrm>
            <a:off x="2411959" y="4210721"/>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OCR Text Extraction</a:t>
            </a:r>
          </a:p>
        </p:txBody>
      </p:sp>
      <p:sp>
        <p:nvSpPr>
          <p:cNvPr id="8" name="TextBox 8"/>
          <p:cNvSpPr txBox="1"/>
          <p:nvPr/>
        </p:nvSpPr>
        <p:spPr>
          <a:xfrm>
            <a:off x="2411959" y="2836997"/>
            <a:ext cx="14847341" cy="1916583"/>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Converts PDF files into high-quality images for OCR processing using the pdf2image library.</a:t>
            </a:r>
          </a:p>
          <a:p>
            <a:pPr algn="l">
              <a:lnSpc>
                <a:spcPts val="5125"/>
              </a:lnSpc>
            </a:pPr>
            <a:endParaRPr lang="en-US" sz="3661">
              <a:solidFill>
                <a:srgbClr val="000000"/>
              </a:solidFill>
              <a:latin typeface="Alatsi"/>
              <a:ea typeface="Alatsi"/>
              <a:cs typeface="Alatsi"/>
              <a:sym typeface="Alatsi"/>
            </a:endParaRPr>
          </a:p>
        </p:txBody>
      </p:sp>
      <p:sp>
        <p:nvSpPr>
          <p:cNvPr id="9" name="Freeform 9"/>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411959" y="5129566"/>
            <a:ext cx="14847341" cy="1916583"/>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Extracts text from images using pytesseract with advanced preprocessing for enhanced accuracy.</a:t>
            </a:r>
          </a:p>
          <a:p>
            <a:pPr algn="l">
              <a:lnSpc>
                <a:spcPts val="5125"/>
              </a:lnSpc>
            </a:pPr>
            <a:endParaRPr lang="en-US" sz="3661">
              <a:solidFill>
                <a:srgbClr val="000000"/>
              </a:solidFill>
              <a:latin typeface="Alatsi"/>
              <a:ea typeface="Alatsi"/>
              <a:cs typeface="Alatsi"/>
              <a:sym typeface="Alatsi"/>
            </a:endParaRPr>
          </a:p>
        </p:txBody>
      </p:sp>
      <p:grpSp>
        <p:nvGrpSpPr>
          <p:cNvPr id="11" name="Group 11"/>
          <p:cNvGrpSpPr/>
          <p:nvPr/>
        </p:nvGrpSpPr>
        <p:grpSpPr>
          <a:xfrm>
            <a:off x="1562650" y="4429442"/>
            <a:ext cx="502201" cy="516960"/>
            <a:chOff x="0" y="0"/>
            <a:chExt cx="789595" cy="812800"/>
          </a:xfrm>
        </p:grpSpPr>
        <p:sp>
          <p:nvSpPr>
            <p:cNvPr id="12" name="Freeform 12"/>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13" name="TextBox 13"/>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a:off x="-260752" y="97508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5" name="AutoShape 15"/>
          <p:cNvSpPr/>
          <p:nvPr/>
        </p:nvSpPr>
        <p:spPr>
          <a:xfrm>
            <a:off x="11371133" y="9827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6" name="Group 16"/>
          <p:cNvGrpSpPr/>
          <p:nvPr/>
        </p:nvGrpSpPr>
        <p:grpSpPr>
          <a:xfrm>
            <a:off x="15859155" y="0"/>
            <a:ext cx="1562612" cy="1673225"/>
            <a:chOff x="0" y="0"/>
            <a:chExt cx="2083482" cy="2230967"/>
          </a:xfrm>
        </p:grpSpPr>
        <p:grpSp>
          <p:nvGrpSpPr>
            <p:cNvPr id="17" name="Group 17"/>
            <p:cNvGrpSpPr/>
            <p:nvPr/>
          </p:nvGrpSpPr>
          <p:grpSpPr>
            <a:xfrm>
              <a:off x="75599" y="0"/>
              <a:ext cx="1932284" cy="2230967"/>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12</a:t>
              </a:r>
            </a:p>
          </p:txBody>
        </p:sp>
      </p:grpSp>
      <p:sp>
        <p:nvSpPr>
          <p:cNvPr id="21" name="Freeform 21"/>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3" name="TextBox 23"/>
          <p:cNvSpPr txBox="1"/>
          <p:nvPr/>
        </p:nvSpPr>
        <p:spPr>
          <a:xfrm>
            <a:off x="254645" y="1216223"/>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D. Explanation of all Modules</a:t>
            </a:r>
          </a:p>
        </p:txBody>
      </p:sp>
      <p:sp>
        <p:nvSpPr>
          <p:cNvPr id="24" name="TextBox 24"/>
          <p:cNvSpPr txBox="1"/>
          <p:nvPr/>
        </p:nvSpPr>
        <p:spPr>
          <a:xfrm>
            <a:off x="2411959" y="6636640"/>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LLM-Based Error Correction</a:t>
            </a:r>
          </a:p>
        </p:txBody>
      </p:sp>
      <p:sp>
        <p:nvSpPr>
          <p:cNvPr id="25" name="TextBox 25"/>
          <p:cNvSpPr txBox="1"/>
          <p:nvPr/>
        </p:nvSpPr>
        <p:spPr>
          <a:xfrm>
            <a:off x="2411959" y="7555485"/>
            <a:ext cx="14847341" cy="1916583"/>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Utilizes LLMs to correct OCR errors, ensuring grammatical accuracy, context integrity, and readability.</a:t>
            </a:r>
          </a:p>
          <a:p>
            <a:pPr algn="l">
              <a:lnSpc>
                <a:spcPts val="5125"/>
              </a:lnSpc>
            </a:pPr>
            <a:endParaRPr lang="en-US" sz="3661">
              <a:solidFill>
                <a:srgbClr val="000000"/>
              </a:solidFill>
              <a:latin typeface="Alatsi"/>
              <a:ea typeface="Alatsi"/>
              <a:cs typeface="Alatsi"/>
              <a:sym typeface="Alatsi"/>
            </a:endParaRPr>
          </a:p>
        </p:txBody>
      </p:sp>
      <p:grpSp>
        <p:nvGrpSpPr>
          <p:cNvPr id="26" name="Group 26"/>
          <p:cNvGrpSpPr/>
          <p:nvPr/>
        </p:nvGrpSpPr>
        <p:grpSpPr>
          <a:xfrm>
            <a:off x="1562650" y="6855361"/>
            <a:ext cx="502201" cy="516960"/>
            <a:chOff x="0" y="0"/>
            <a:chExt cx="789595" cy="812800"/>
          </a:xfrm>
        </p:grpSpPr>
        <p:sp>
          <p:nvSpPr>
            <p:cNvPr id="27" name="Freeform 27"/>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28" name="TextBox 28"/>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5702946" y="948989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62650" y="2183257"/>
            <a:ext cx="502201" cy="516960"/>
            <a:chOff x="0" y="0"/>
            <a:chExt cx="789595" cy="812800"/>
          </a:xfrm>
        </p:grpSpPr>
        <p:sp>
          <p:nvSpPr>
            <p:cNvPr id="3" name="Freeform 3"/>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4" name="TextBox 4"/>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6192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6" name="TextBox 6"/>
          <p:cNvSpPr txBox="1"/>
          <p:nvPr/>
        </p:nvSpPr>
        <p:spPr>
          <a:xfrm>
            <a:off x="2411959" y="1915993"/>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Advanced Text Formatting</a:t>
            </a:r>
          </a:p>
        </p:txBody>
      </p:sp>
      <p:sp>
        <p:nvSpPr>
          <p:cNvPr id="7" name="TextBox 7"/>
          <p:cNvSpPr txBox="1"/>
          <p:nvPr/>
        </p:nvSpPr>
        <p:spPr>
          <a:xfrm>
            <a:off x="2411959" y="4210721"/>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Duplicate Content Removal</a:t>
            </a:r>
          </a:p>
        </p:txBody>
      </p:sp>
      <p:sp>
        <p:nvSpPr>
          <p:cNvPr id="8" name="TextBox 8"/>
          <p:cNvSpPr txBox="1"/>
          <p:nvPr/>
        </p:nvSpPr>
        <p:spPr>
          <a:xfrm>
            <a:off x="2411959" y="2836997"/>
            <a:ext cx="14847341" cy="1268949"/>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Structures corrected text into markdown or plain text, handling headings, lists, and emphasis formatting.</a:t>
            </a:r>
          </a:p>
        </p:txBody>
      </p:sp>
      <p:sp>
        <p:nvSpPr>
          <p:cNvPr id="9" name="Freeform 9"/>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411959" y="5129566"/>
            <a:ext cx="14847341" cy="1268949"/>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Detects and removes redundant or repeated paragraphs for a clean, coherent output.</a:t>
            </a:r>
          </a:p>
        </p:txBody>
      </p:sp>
      <p:grpSp>
        <p:nvGrpSpPr>
          <p:cNvPr id="11" name="Group 11"/>
          <p:cNvGrpSpPr/>
          <p:nvPr/>
        </p:nvGrpSpPr>
        <p:grpSpPr>
          <a:xfrm>
            <a:off x="1562650" y="4429442"/>
            <a:ext cx="502201" cy="516960"/>
            <a:chOff x="0" y="0"/>
            <a:chExt cx="789595" cy="812800"/>
          </a:xfrm>
        </p:grpSpPr>
        <p:sp>
          <p:nvSpPr>
            <p:cNvPr id="12" name="Freeform 12"/>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13" name="TextBox 13"/>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a:off x="-260752" y="97508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5" name="AutoShape 15"/>
          <p:cNvSpPr/>
          <p:nvPr/>
        </p:nvSpPr>
        <p:spPr>
          <a:xfrm>
            <a:off x="11371133" y="9827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6" name="Group 16"/>
          <p:cNvGrpSpPr/>
          <p:nvPr/>
        </p:nvGrpSpPr>
        <p:grpSpPr>
          <a:xfrm>
            <a:off x="15859155" y="0"/>
            <a:ext cx="1562612" cy="1673225"/>
            <a:chOff x="0" y="0"/>
            <a:chExt cx="2083482" cy="2230967"/>
          </a:xfrm>
        </p:grpSpPr>
        <p:grpSp>
          <p:nvGrpSpPr>
            <p:cNvPr id="17" name="Group 17"/>
            <p:cNvGrpSpPr/>
            <p:nvPr/>
          </p:nvGrpSpPr>
          <p:grpSpPr>
            <a:xfrm>
              <a:off x="75599" y="0"/>
              <a:ext cx="1932284" cy="2230967"/>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13</a:t>
              </a:r>
            </a:p>
          </p:txBody>
        </p:sp>
      </p:grpSp>
      <p:sp>
        <p:nvSpPr>
          <p:cNvPr id="21" name="Freeform 21"/>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3" name="TextBox 23"/>
          <p:cNvSpPr txBox="1"/>
          <p:nvPr/>
        </p:nvSpPr>
        <p:spPr>
          <a:xfrm>
            <a:off x="254645" y="1216223"/>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D. Explanation of all Modules</a:t>
            </a:r>
          </a:p>
        </p:txBody>
      </p:sp>
      <p:sp>
        <p:nvSpPr>
          <p:cNvPr id="24" name="TextBox 24"/>
          <p:cNvSpPr txBox="1"/>
          <p:nvPr/>
        </p:nvSpPr>
        <p:spPr>
          <a:xfrm>
            <a:off x="2411959" y="6636640"/>
            <a:ext cx="10364384"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Header and Footer Suppression</a:t>
            </a:r>
          </a:p>
        </p:txBody>
      </p:sp>
      <p:sp>
        <p:nvSpPr>
          <p:cNvPr id="25" name="TextBox 25"/>
          <p:cNvSpPr txBox="1"/>
          <p:nvPr/>
        </p:nvSpPr>
        <p:spPr>
          <a:xfrm>
            <a:off x="2411959" y="7555485"/>
            <a:ext cx="14847341" cy="1916583"/>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Removes or formats headers, footers, and page numbers for a polished document appearance.</a:t>
            </a:r>
          </a:p>
          <a:p>
            <a:pPr algn="l">
              <a:lnSpc>
                <a:spcPts val="5125"/>
              </a:lnSpc>
            </a:pPr>
            <a:endParaRPr lang="en-US" sz="3661">
              <a:solidFill>
                <a:srgbClr val="000000"/>
              </a:solidFill>
              <a:latin typeface="Alatsi"/>
              <a:ea typeface="Alatsi"/>
              <a:cs typeface="Alatsi"/>
              <a:sym typeface="Alatsi"/>
            </a:endParaRPr>
          </a:p>
        </p:txBody>
      </p:sp>
      <p:grpSp>
        <p:nvGrpSpPr>
          <p:cNvPr id="26" name="Group 26"/>
          <p:cNvGrpSpPr/>
          <p:nvPr/>
        </p:nvGrpSpPr>
        <p:grpSpPr>
          <a:xfrm>
            <a:off x="1562650" y="6855361"/>
            <a:ext cx="502201" cy="516960"/>
            <a:chOff x="0" y="0"/>
            <a:chExt cx="789595" cy="812800"/>
          </a:xfrm>
        </p:grpSpPr>
        <p:sp>
          <p:nvSpPr>
            <p:cNvPr id="27" name="Freeform 27"/>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28" name="TextBox 28"/>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5702946" y="948989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1562650" y="2183257"/>
            <a:ext cx="502201" cy="516960"/>
            <a:chOff x="0" y="0"/>
            <a:chExt cx="789595" cy="812800"/>
          </a:xfrm>
        </p:grpSpPr>
        <p:sp>
          <p:nvSpPr>
            <p:cNvPr id="3" name="Freeform 3"/>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4" name="TextBox 4"/>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6192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PROPOSED SYSTEM</a:t>
            </a:r>
          </a:p>
        </p:txBody>
      </p:sp>
      <p:sp>
        <p:nvSpPr>
          <p:cNvPr id="6" name="TextBox 6"/>
          <p:cNvSpPr txBox="1"/>
          <p:nvPr/>
        </p:nvSpPr>
        <p:spPr>
          <a:xfrm>
            <a:off x="2411959" y="1915993"/>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Seamless LLM Integration</a:t>
            </a:r>
          </a:p>
        </p:txBody>
      </p:sp>
      <p:sp>
        <p:nvSpPr>
          <p:cNvPr id="7" name="TextBox 7"/>
          <p:cNvSpPr txBox="1"/>
          <p:nvPr/>
        </p:nvSpPr>
        <p:spPr>
          <a:xfrm>
            <a:off x="2411959" y="4210721"/>
            <a:ext cx="7530658"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Output Quality Assessment</a:t>
            </a:r>
          </a:p>
        </p:txBody>
      </p:sp>
      <p:sp>
        <p:nvSpPr>
          <p:cNvPr id="8" name="TextBox 8"/>
          <p:cNvSpPr txBox="1"/>
          <p:nvPr/>
        </p:nvSpPr>
        <p:spPr>
          <a:xfrm>
            <a:off x="2411959" y="2836997"/>
            <a:ext cx="14847341" cy="1269081"/>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Supports both local and API-based LLMs for text correction with asynchronous processing for efficiency.</a:t>
            </a:r>
          </a:p>
        </p:txBody>
      </p:sp>
      <p:sp>
        <p:nvSpPr>
          <p:cNvPr id="9" name="Freeform 9"/>
          <p:cNvSpPr/>
          <p:nvPr/>
        </p:nvSpPr>
        <p:spPr>
          <a:xfrm>
            <a:off x="13764167" y="582762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411959" y="5129566"/>
            <a:ext cx="14847341" cy="1268949"/>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Compares raw OCR output with corrected text to evaluate improvements and assign quality ratings or scores.</a:t>
            </a:r>
          </a:p>
        </p:txBody>
      </p:sp>
      <p:grpSp>
        <p:nvGrpSpPr>
          <p:cNvPr id="11" name="Group 11"/>
          <p:cNvGrpSpPr/>
          <p:nvPr/>
        </p:nvGrpSpPr>
        <p:grpSpPr>
          <a:xfrm>
            <a:off x="1562650" y="4429442"/>
            <a:ext cx="502201" cy="516960"/>
            <a:chOff x="0" y="0"/>
            <a:chExt cx="789595" cy="812800"/>
          </a:xfrm>
        </p:grpSpPr>
        <p:sp>
          <p:nvSpPr>
            <p:cNvPr id="12" name="Freeform 12"/>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13" name="TextBox 13"/>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a:off x="-260752" y="97508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5" name="AutoShape 15"/>
          <p:cNvSpPr/>
          <p:nvPr/>
        </p:nvSpPr>
        <p:spPr>
          <a:xfrm>
            <a:off x="11371133" y="982707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6" name="Group 16"/>
          <p:cNvGrpSpPr/>
          <p:nvPr/>
        </p:nvGrpSpPr>
        <p:grpSpPr>
          <a:xfrm>
            <a:off x="15859155" y="0"/>
            <a:ext cx="1562612" cy="1673225"/>
            <a:chOff x="0" y="0"/>
            <a:chExt cx="2083482" cy="2230967"/>
          </a:xfrm>
        </p:grpSpPr>
        <p:grpSp>
          <p:nvGrpSpPr>
            <p:cNvPr id="17" name="Group 17"/>
            <p:cNvGrpSpPr/>
            <p:nvPr/>
          </p:nvGrpSpPr>
          <p:grpSpPr>
            <a:xfrm>
              <a:off x="75599" y="0"/>
              <a:ext cx="1932284" cy="2230967"/>
              <a:chOff x="0" y="0"/>
              <a:chExt cx="703982" cy="812800"/>
            </a:xfrm>
          </p:grpSpPr>
          <p:sp>
            <p:nvSpPr>
              <p:cNvPr id="18" name="Freeform 1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9" name="TextBox 1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14</a:t>
              </a:r>
            </a:p>
          </p:txBody>
        </p:sp>
      </p:grpSp>
      <p:sp>
        <p:nvSpPr>
          <p:cNvPr id="21" name="Freeform 21"/>
          <p:cNvSpPr/>
          <p:nvPr/>
        </p:nvSpPr>
        <p:spPr>
          <a:xfrm>
            <a:off x="-2628900" y="-144908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3" name="TextBox 23"/>
          <p:cNvSpPr txBox="1"/>
          <p:nvPr/>
        </p:nvSpPr>
        <p:spPr>
          <a:xfrm>
            <a:off x="254645" y="1216223"/>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D. Explanation of all Modules</a:t>
            </a:r>
          </a:p>
        </p:txBody>
      </p:sp>
      <p:sp>
        <p:nvSpPr>
          <p:cNvPr id="24" name="TextBox 24"/>
          <p:cNvSpPr txBox="1"/>
          <p:nvPr/>
        </p:nvSpPr>
        <p:spPr>
          <a:xfrm>
            <a:off x="2411959" y="6636640"/>
            <a:ext cx="10364384" cy="795020"/>
          </a:xfrm>
          <a:prstGeom prst="rect">
            <a:avLst/>
          </a:prstGeom>
        </p:spPr>
        <p:txBody>
          <a:bodyPr lIns="0" tIns="0" rIns="0" bIns="0" rtlCol="0" anchor="t">
            <a:spAutoFit/>
          </a:bodyPr>
          <a:lstStyle/>
          <a:p>
            <a:pPr algn="l">
              <a:lnSpc>
                <a:spcPts val="6580"/>
              </a:lnSpc>
            </a:pPr>
            <a:r>
              <a:rPr lang="en-US" sz="4700">
                <a:solidFill>
                  <a:srgbClr val="000000"/>
                </a:solidFill>
                <a:latin typeface="Alatsi"/>
                <a:ea typeface="Alatsi"/>
                <a:cs typeface="Alatsi"/>
                <a:sym typeface="Alatsi"/>
              </a:rPr>
              <a:t>Accessibility and TTS Features</a:t>
            </a:r>
          </a:p>
        </p:txBody>
      </p:sp>
      <p:sp>
        <p:nvSpPr>
          <p:cNvPr id="25" name="TextBox 25"/>
          <p:cNvSpPr txBox="1"/>
          <p:nvPr/>
        </p:nvSpPr>
        <p:spPr>
          <a:xfrm>
            <a:off x="2411959" y="7555485"/>
            <a:ext cx="14847341" cy="1268949"/>
          </a:xfrm>
          <a:prstGeom prst="rect">
            <a:avLst/>
          </a:prstGeom>
        </p:spPr>
        <p:txBody>
          <a:bodyPr lIns="0" tIns="0" rIns="0" bIns="0" rtlCol="0" anchor="t">
            <a:spAutoFit/>
          </a:bodyPr>
          <a:lstStyle/>
          <a:p>
            <a:pPr algn="l">
              <a:lnSpc>
                <a:spcPts val="5125"/>
              </a:lnSpc>
            </a:pPr>
            <a:r>
              <a:rPr lang="en-US" sz="3661">
                <a:solidFill>
                  <a:srgbClr val="000000"/>
                </a:solidFill>
                <a:latin typeface="Alatsi"/>
                <a:ea typeface="Alatsi"/>
                <a:cs typeface="Alatsi"/>
                <a:sym typeface="Alatsi"/>
              </a:rPr>
              <a:t>Enhances accessibility with assistive technologies like accurate text-to-speech integration.</a:t>
            </a:r>
          </a:p>
        </p:txBody>
      </p:sp>
      <p:grpSp>
        <p:nvGrpSpPr>
          <p:cNvPr id="26" name="Group 26"/>
          <p:cNvGrpSpPr/>
          <p:nvPr/>
        </p:nvGrpSpPr>
        <p:grpSpPr>
          <a:xfrm>
            <a:off x="1562650" y="6855361"/>
            <a:ext cx="502201" cy="516960"/>
            <a:chOff x="0" y="0"/>
            <a:chExt cx="789595" cy="812800"/>
          </a:xfrm>
        </p:grpSpPr>
        <p:sp>
          <p:nvSpPr>
            <p:cNvPr id="27" name="Freeform 27"/>
            <p:cNvSpPr/>
            <p:nvPr/>
          </p:nvSpPr>
          <p:spPr>
            <a:xfrm>
              <a:off x="0" y="0"/>
              <a:ext cx="789595" cy="812800"/>
            </a:xfrm>
            <a:custGeom>
              <a:avLst/>
              <a:gdLst/>
              <a:ahLst/>
              <a:cxnLst/>
              <a:rect l="l" t="t" r="r" b="b"/>
              <a:pathLst>
                <a:path w="789595" h="812800">
                  <a:moveTo>
                    <a:pt x="394797" y="0"/>
                  </a:moveTo>
                  <a:cubicBezTo>
                    <a:pt x="176757" y="0"/>
                    <a:pt x="0" y="181951"/>
                    <a:pt x="0" y="406400"/>
                  </a:cubicBezTo>
                  <a:cubicBezTo>
                    <a:pt x="0" y="630849"/>
                    <a:pt x="176757" y="812800"/>
                    <a:pt x="394797" y="812800"/>
                  </a:cubicBezTo>
                  <a:cubicBezTo>
                    <a:pt x="612838" y="812800"/>
                    <a:pt x="789595" y="630849"/>
                    <a:pt x="789595" y="406400"/>
                  </a:cubicBezTo>
                  <a:cubicBezTo>
                    <a:pt x="789595" y="181951"/>
                    <a:pt x="612838" y="0"/>
                    <a:pt x="394797" y="0"/>
                  </a:cubicBezTo>
                  <a:close/>
                </a:path>
              </a:pathLst>
            </a:custGeom>
            <a:solidFill>
              <a:srgbClr val="000000"/>
            </a:solidFill>
          </p:spPr>
          <p:txBody>
            <a:bodyPr/>
            <a:lstStyle/>
            <a:p>
              <a:endParaRPr lang="en-IN"/>
            </a:p>
          </p:txBody>
        </p:sp>
        <p:sp>
          <p:nvSpPr>
            <p:cNvPr id="28" name="TextBox 28"/>
            <p:cNvSpPr txBox="1"/>
            <p:nvPr/>
          </p:nvSpPr>
          <p:spPr>
            <a:xfrm>
              <a:off x="74025" y="38100"/>
              <a:ext cx="641546"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5702946" y="948989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15</a:t>
              </a:r>
            </a:p>
          </p:txBody>
        </p:sp>
      </p:grpSp>
      <p:sp>
        <p:nvSpPr>
          <p:cNvPr id="9" name="TextBox 9"/>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WHAT IS TO BE DONE NEXT</a:t>
            </a:r>
          </a:p>
        </p:txBody>
      </p:sp>
      <p:sp>
        <p:nvSpPr>
          <p:cNvPr id="10" name="Freeform 10"/>
          <p:cNvSpPr/>
          <p:nvPr/>
        </p:nvSpPr>
        <p:spPr>
          <a:xfrm>
            <a:off x="14982801"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TextBox 11"/>
          <p:cNvSpPr txBox="1"/>
          <p:nvPr/>
        </p:nvSpPr>
        <p:spPr>
          <a:xfrm>
            <a:off x="3037520" y="2324709"/>
            <a:ext cx="12212960" cy="5878066"/>
          </a:xfrm>
          <a:prstGeom prst="rect">
            <a:avLst/>
          </a:prstGeom>
        </p:spPr>
        <p:txBody>
          <a:bodyPr lIns="0" tIns="0" rIns="0" bIns="0" rtlCol="0" anchor="t">
            <a:spAutoFit/>
          </a:bodyPr>
          <a:lstStyle/>
          <a:p>
            <a:pPr marL="718968" lvl="1" indent="-359484" algn="l">
              <a:lnSpc>
                <a:spcPts val="4662"/>
              </a:lnSpc>
              <a:buFont typeface="Arial"/>
              <a:buChar char="•"/>
            </a:pPr>
            <a:r>
              <a:rPr lang="en-US" sz="3330" dirty="0">
                <a:solidFill>
                  <a:srgbClr val="000000"/>
                </a:solidFill>
                <a:latin typeface="Alatsi"/>
                <a:ea typeface="Alatsi"/>
                <a:cs typeface="Alatsi"/>
                <a:sym typeface="Alatsi"/>
              </a:rPr>
              <a:t>The next steps involve integrating large language models (LLMs) to improve text accuracy by correcting errors and preserving structure.</a:t>
            </a:r>
          </a:p>
          <a:p>
            <a:pPr marL="718968" lvl="1" indent="-359484" algn="l">
              <a:lnSpc>
                <a:spcPts val="4662"/>
              </a:lnSpc>
              <a:buFont typeface="Arial"/>
              <a:buChar char="•"/>
            </a:pPr>
            <a:r>
              <a:rPr lang="en-US" sz="3330" dirty="0">
                <a:solidFill>
                  <a:srgbClr val="000000"/>
                </a:solidFill>
                <a:latin typeface="Alatsi"/>
                <a:ea typeface="Alatsi"/>
                <a:cs typeface="Alatsi"/>
                <a:sym typeface="Alatsi"/>
              </a:rPr>
              <a:t>Advanced text formatting and markdown conversion modules will be developed to produce clean and organized outputs.</a:t>
            </a:r>
          </a:p>
          <a:p>
            <a:pPr marL="718968" lvl="1" indent="-359484" algn="l">
              <a:lnSpc>
                <a:spcPts val="4662"/>
              </a:lnSpc>
              <a:buFont typeface="Arial"/>
              <a:buChar char="•"/>
            </a:pPr>
            <a:r>
              <a:rPr lang="en-US" sz="3330" dirty="0">
                <a:solidFill>
                  <a:srgbClr val="000000"/>
                </a:solidFill>
                <a:latin typeface="Alatsi"/>
                <a:ea typeface="Alatsi"/>
                <a:cs typeface="Alatsi"/>
                <a:sym typeface="Alatsi"/>
              </a:rPr>
              <a:t>Accessibility will be enhanced by incorporating text-to-speech technology, allowing blind users to access content effortlessly.</a:t>
            </a:r>
          </a:p>
          <a:p>
            <a:pPr marL="718968" lvl="1" indent="-359484" algn="l">
              <a:lnSpc>
                <a:spcPts val="4662"/>
              </a:lnSpc>
              <a:buFont typeface="Arial"/>
              <a:buChar char="•"/>
            </a:pPr>
            <a:r>
              <a:rPr lang="en-US" sz="3330" dirty="0">
                <a:solidFill>
                  <a:srgbClr val="000000"/>
                </a:solidFill>
                <a:latin typeface="Alatsi"/>
                <a:ea typeface="Alatsi"/>
                <a:cs typeface="Alatsi"/>
                <a:sym typeface="Alatsi"/>
              </a:rPr>
              <a:t>Scalability and optimization efforts, including asynchronous processing and GPU acceleration, will ensure the system is efficient, reliable, and suitable for large-scale applications.</a:t>
            </a:r>
          </a:p>
        </p:txBody>
      </p:sp>
      <p:sp>
        <p:nvSpPr>
          <p:cNvPr id="12" name="Freeform 12"/>
          <p:cNvSpPr/>
          <p:nvPr/>
        </p:nvSpPr>
        <p:spPr>
          <a:xfrm>
            <a:off x="-164890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TextBox 14"/>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 name="AutoShape 3"/>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Freeform 4"/>
          <p:cNvSpPr/>
          <p:nvPr/>
        </p:nvSpPr>
        <p:spPr>
          <a:xfrm>
            <a:off x="12982861" y="5945563"/>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16</a:t>
              </a:r>
            </a:p>
          </p:txBody>
        </p:sp>
      </p:grpSp>
      <p:sp>
        <p:nvSpPr>
          <p:cNvPr id="10" name="TextBox 10"/>
          <p:cNvSpPr txBox="1"/>
          <p:nvPr/>
        </p:nvSpPr>
        <p:spPr>
          <a:xfrm>
            <a:off x="2743200" y="68262"/>
            <a:ext cx="11918765"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RESEARCH PAPER STATUS</a:t>
            </a:r>
          </a:p>
        </p:txBody>
      </p:sp>
      <p:sp>
        <p:nvSpPr>
          <p:cNvPr id="11" name="Freeform 11"/>
          <p:cNvSpPr/>
          <p:nvPr/>
        </p:nvSpPr>
        <p:spPr>
          <a:xfrm>
            <a:off x="-3009325"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5702946" y="881933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
        <p:nvSpPr>
          <p:cNvPr id="15" name="TextBox 14">
            <a:extLst>
              <a:ext uri="{FF2B5EF4-FFF2-40B4-BE49-F238E27FC236}">
                <a16:creationId xmlns:a16="http://schemas.microsoft.com/office/drawing/2014/main" id="{65A3E2EA-C484-627B-20CD-377E0F6F20E5}"/>
              </a:ext>
            </a:extLst>
          </p:cNvPr>
          <p:cNvSpPr txBox="1"/>
          <p:nvPr/>
        </p:nvSpPr>
        <p:spPr>
          <a:xfrm>
            <a:off x="2815389" y="4764323"/>
            <a:ext cx="11662610" cy="369332"/>
          </a:xfrm>
          <a:prstGeom prst="rect">
            <a:avLst/>
          </a:prstGeom>
          <a:noFill/>
        </p:spPr>
        <p:txBody>
          <a:bodyPr wrap="square">
            <a:spAutoFit/>
          </a:bodyPr>
          <a:lstStyle/>
          <a:p>
            <a:endParaRPr lang="en-US" dirty="0"/>
          </a:p>
        </p:txBody>
      </p:sp>
      <p:sp>
        <p:nvSpPr>
          <p:cNvPr id="17" name="TextBox 16">
            <a:extLst>
              <a:ext uri="{FF2B5EF4-FFF2-40B4-BE49-F238E27FC236}">
                <a16:creationId xmlns:a16="http://schemas.microsoft.com/office/drawing/2014/main" id="{FEE5374B-062D-2076-8D94-BD0B60A22B94}"/>
              </a:ext>
            </a:extLst>
          </p:cNvPr>
          <p:cNvSpPr txBox="1"/>
          <p:nvPr/>
        </p:nvSpPr>
        <p:spPr>
          <a:xfrm>
            <a:off x="2815389" y="4764323"/>
            <a:ext cx="11662610" cy="369332"/>
          </a:xfrm>
          <a:prstGeom prst="rect">
            <a:avLst/>
          </a:prstGeom>
          <a:noFill/>
        </p:spPr>
        <p:txBody>
          <a:bodyPr wrap="square">
            <a:spAutoFit/>
          </a:bodyPr>
          <a:lstStyle/>
          <a:p>
            <a:endParaRPr lang="en-US" dirty="0"/>
          </a:p>
        </p:txBody>
      </p:sp>
      <p:sp>
        <p:nvSpPr>
          <p:cNvPr id="19" name="TextBox 18">
            <a:extLst>
              <a:ext uri="{FF2B5EF4-FFF2-40B4-BE49-F238E27FC236}">
                <a16:creationId xmlns:a16="http://schemas.microsoft.com/office/drawing/2014/main" id="{F825D031-E1D5-C023-B5AD-76FA6EA2B6F7}"/>
              </a:ext>
            </a:extLst>
          </p:cNvPr>
          <p:cNvSpPr txBox="1"/>
          <p:nvPr/>
        </p:nvSpPr>
        <p:spPr>
          <a:xfrm>
            <a:off x="2815389" y="2536950"/>
            <a:ext cx="11846576" cy="2503249"/>
          </a:xfrm>
          <a:prstGeom prst="rect">
            <a:avLst/>
          </a:prstGeom>
          <a:noFill/>
        </p:spPr>
        <p:txBody>
          <a:bodyPr wrap="square">
            <a:spAutoFit/>
          </a:bodyPr>
          <a:lstStyle/>
          <a:p>
            <a:pPr marL="930984" lvl="1" indent="-571500" algn="l">
              <a:lnSpc>
                <a:spcPts val="4662"/>
              </a:lnSpc>
              <a:buFont typeface="Arial" panose="020B0604020202020204" pitchFamily="34" charset="0"/>
              <a:buChar char="•"/>
            </a:pPr>
            <a:r>
              <a:rPr lang="en-US" sz="4000" dirty="0">
                <a:solidFill>
                  <a:srgbClr val="000000"/>
                </a:solidFill>
                <a:latin typeface="Alatsi"/>
                <a:ea typeface="Alatsi"/>
                <a:cs typeface="Alatsi"/>
                <a:sym typeface="Alatsi"/>
              </a:rPr>
              <a:t>Referred to Research papers and  Journals to take literature survey and finalize abstract </a:t>
            </a:r>
          </a:p>
          <a:p>
            <a:pPr marL="930984" lvl="1" indent="-571500" algn="l">
              <a:lnSpc>
                <a:spcPts val="4662"/>
              </a:lnSpc>
              <a:buFont typeface="Arial" panose="020B0604020202020204" pitchFamily="34" charset="0"/>
              <a:buChar char="•"/>
            </a:pPr>
            <a:r>
              <a:rPr lang="en-US" sz="4000" dirty="0">
                <a:solidFill>
                  <a:srgbClr val="000000"/>
                </a:solidFill>
                <a:latin typeface="Alatsi"/>
                <a:ea typeface="Alatsi"/>
                <a:cs typeface="Alatsi"/>
                <a:sym typeface="Alatsi"/>
              </a:rPr>
              <a:t>Finalized the methodology of the proposed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236347" y="131766"/>
            <a:ext cx="15815306" cy="1153789"/>
          </a:xfrm>
          <a:prstGeom prst="rect">
            <a:avLst/>
          </a:prstGeom>
        </p:spPr>
        <p:txBody>
          <a:bodyPr lIns="0" tIns="0" rIns="0" bIns="0" rtlCol="0" anchor="t">
            <a:spAutoFit/>
          </a:bodyPr>
          <a:lstStyle/>
          <a:p>
            <a:pPr algn="ctr">
              <a:lnSpc>
                <a:spcPts val="9380"/>
              </a:lnSpc>
            </a:pPr>
            <a:r>
              <a:rPr lang="en-US" sz="6700">
                <a:solidFill>
                  <a:srgbClr val="000000"/>
                </a:solidFill>
                <a:latin typeface="Alatsi"/>
                <a:ea typeface="Alatsi"/>
                <a:cs typeface="Alatsi"/>
                <a:sym typeface="Alatsi"/>
              </a:rPr>
              <a:t>GUIDE APPROVAL MAIL SCREENSHOT</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BCSE497J - PROJECT 1I </a:t>
            </a:r>
          </a:p>
        </p:txBody>
      </p:sp>
      <p:sp>
        <p:nvSpPr>
          <p:cNvPr id="4" name="AutoShape 4"/>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AutoShape 5"/>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17</a:t>
              </a:r>
            </a:p>
          </p:txBody>
        </p:sp>
      </p:gr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13" name="Picture 12">
            <a:extLst>
              <a:ext uri="{FF2B5EF4-FFF2-40B4-BE49-F238E27FC236}">
                <a16:creationId xmlns:a16="http://schemas.microsoft.com/office/drawing/2014/main" id="{69D99AB8-E5E3-9856-BA7D-33F9D2020D3C}"/>
              </a:ext>
            </a:extLst>
          </p:cNvPr>
          <p:cNvPicPr>
            <a:picLocks noChangeAspect="1"/>
          </p:cNvPicPr>
          <p:nvPr/>
        </p:nvPicPr>
        <p:blipFill>
          <a:blip r:embed="rId4"/>
          <a:stretch>
            <a:fillRect/>
          </a:stretch>
        </p:blipFill>
        <p:spPr>
          <a:xfrm>
            <a:off x="1559505" y="1757144"/>
            <a:ext cx="15805562" cy="69917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2395074" y="-142875"/>
            <a:ext cx="13464081" cy="1309366"/>
          </a:xfrm>
          <a:prstGeom prst="rect">
            <a:avLst/>
          </a:prstGeom>
        </p:spPr>
        <p:txBody>
          <a:bodyPr lIns="0" tIns="0" rIns="0" bIns="0" rtlCol="0" anchor="t">
            <a:spAutoFit/>
          </a:bodyPr>
          <a:lstStyle/>
          <a:p>
            <a:pPr algn="ctr">
              <a:lnSpc>
                <a:spcPts val="10780"/>
              </a:lnSpc>
            </a:pPr>
            <a:r>
              <a:rPr lang="en-US" sz="7700">
                <a:solidFill>
                  <a:srgbClr val="000000"/>
                </a:solidFill>
                <a:latin typeface="Alatsi"/>
                <a:ea typeface="Alatsi"/>
                <a:cs typeface="Alatsi"/>
                <a:sym typeface="Alatsi"/>
              </a:rPr>
              <a:t>REFERENCES</a:t>
            </a:r>
          </a:p>
        </p:txBody>
      </p:sp>
      <p:sp>
        <p:nvSpPr>
          <p:cNvPr id="4" name="TextBox 4"/>
          <p:cNvSpPr txBox="1"/>
          <p:nvPr/>
        </p:nvSpPr>
        <p:spPr>
          <a:xfrm>
            <a:off x="5702946" y="8800282"/>
            <a:ext cx="6882108" cy="943656"/>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BCSE497J - PROJECT 1 </a:t>
            </a:r>
          </a:p>
          <a:p>
            <a:pPr algn="ctr">
              <a:lnSpc>
                <a:spcPts val="3779"/>
              </a:lnSpc>
            </a:pPr>
            <a:endParaRPr lang="en-US" sz="2700" dirty="0">
              <a:solidFill>
                <a:srgbClr val="000000"/>
              </a:solidFill>
              <a:latin typeface="Alatsi"/>
              <a:ea typeface="Alatsi"/>
              <a:cs typeface="Alatsi"/>
              <a:sym typeface="Alatsi"/>
            </a:endParaRPr>
          </a:p>
        </p:txBody>
      </p:sp>
      <p:sp>
        <p:nvSpPr>
          <p:cNvPr id="5" name="AutoShape 5"/>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6" name="AutoShape 6"/>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7" name="Group 7"/>
          <p:cNvGrpSpPr/>
          <p:nvPr/>
        </p:nvGrpSpPr>
        <p:grpSpPr>
          <a:xfrm>
            <a:off x="15859155" y="0"/>
            <a:ext cx="1562612" cy="1673225"/>
            <a:chOff x="0" y="0"/>
            <a:chExt cx="2083482" cy="2230967"/>
          </a:xfrm>
        </p:grpSpPr>
        <p:grpSp>
          <p:nvGrpSpPr>
            <p:cNvPr id="8" name="Group 8"/>
            <p:cNvGrpSpPr/>
            <p:nvPr/>
          </p:nvGrpSpPr>
          <p:grpSpPr>
            <a:xfrm>
              <a:off x="75599" y="0"/>
              <a:ext cx="1932284" cy="2230967"/>
              <a:chOff x="0" y="0"/>
              <a:chExt cx="703982" cy="812800"/>
            </a:xfrm>
          </p:grpSpPr>
          <p:sp>
            <p:nvSpPr>
              <p:cNvPr id="9" name="Freeform 9"/>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0" name="TextBox 10"/>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18</a:t>
              </a:r>
            </a:p>
          </p:txBody>
        </p:sp>
      </p:grpSp>
      <p:sp>
        <p:nvSpPr>
          <p:cNvPr id="12" name="Freeform 12"/>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graphicFrame>
        <p:nvGraphicFramePr>
          <p:cNvPr id="14" name="Table 13">
            <a:extLst>
              <a:ext uri="{FF2B5EF4-FFF2-40B4-BE49-F238E27FC236}">
                <a16:creationId xmlns:a16="http://schemas.microsoft.com/office/drawing/2014/main" id="{F7DB1040-15FD-E0E6-6DC6-EDA53DDE8F32}"/>
              </a:ext>
            </a:extLst>
          </p:cNvPr>
          <p:cNvGraphicFramePr>
            <a:graphicFrameLocks noGrp="1"/>
          </p:cNvGraphicFramePr>
          <p:nvPr>
            <p:extLst>
              <p:ext uri="{D42A27DB-BD31-4B8C-83A1-F6EECF244321}">
                <p14:modId xmlns:p14="http://schemas.microsoft.com/office/powerpoint/2010/main" val="3330678517"/>
              </p:ext>
            </p:extLst>
          </p:nvPr>
        </p:nvGraphicFramePr>
        <p:xfrm>
          <a:off x="304800" y="1085851"/>
          <a:ext cx="17616099" cy="9086849"/>
        </p:xfrm>
        <a:graphic>
          <a:graphicData uri="http://schemas.openxmlformats.org/drawingml/2006/table">
            <a:tbl>
              <a:tblPr firstRow="1" bandRow="1">
                <a:tableStyleId>{5C22544A-7EE6-4342-B048-85BDC9FD1C3A}</a:tableStyleId>
              </a:tblPr>
              <a:tblGrid>
                <a:gridCol w="676593">
                  <a:extLst>
                    <a:ext uri="{9D8B030D-6E8A-4147-A177-3AD203B41FA5}">
                      <a16:colId xmlns:a16="http://schemas.microsoft.com/office/drawing/2014/main" val="2804263947"/>
                    </a:ext>
                  </a:extLst>
                </a:gridCol>
                <a:gridCol w="1874716">
                  <a:extLst>
                    <a:ext uri="{9D8B030D-6E8A-4147-A177-3AD203B41FA5}">
                      <a16:colId xmlns:a16="http://schemas.microsoft.com/office/drawing/2014/main" val="1515214971"/>
                    </a:ext>
                  </a:extLst>
                </a:gridCol>
                <a:gridCol w="3177591">
                  <a:extLst>
                    <a:ext uri="{9D8B030D-6E8A-4147-A177-3AD203B41FA5}">
                      <a16:colId xmlns:a16="http://schemas.microsoft.com/office/drawing/2014/main" val="1052491236"/>
                    </a:ext>
                  </a:extLst>
                </a:gridCol>
                <a:gridCol w="1981199">
                  <a:extLst>
                    <a:ext uri="{9D8B030D-6E8A-4147-A177-3AD203B41FA5}">
                      <a16:colId xmlns:a16="http://schemas.microsoft.com/office/drawing/2014/main" val="3656522209"/>
                    </a:ext>
                  </a:extLst>
                </a:gridCol>
                <a:gridCol w="4191001">
                  <a:extLst>
                    <a:ext uri="{9D8B030D-6E8A-4147-A177-3AD203B41FA5}">
                      <a16:colId xmlns:a16="http://schemas.microsoft.com/office/drawing/2014/main" val="2698510904"/>
                    </a:ext>
                  </a:extLst>
                </a:gridCol>
                <a:gridCol w="3428999">
                  <a:extLst>
                    <a:ext uri="{9D8B030D-6E8A-4147-A177-3AD203B41FA5}">
                      <a16:colId xmlns:a16="http://schemas.microsoft.com/office/drawing/2014/main" val="1157311976"/>
                    </a:ext>
                  </a:extLst>
                </a:gridCol>
                <a:gridCol w="2286000">
                  <a:extLst>
                    <a:ext uri="{9D8B030D-6E8A-4147-A177-3AD203B41FA5}">
                      <a16:colId xmlns:a16="http://schemas.microsoft.com/office/drawing/2014/main" val="2064439482"/>
                    </a:ext>
                  </a:extLst>
                </a:gridCol>
              </a:tblGrid>
              <a:tr h="702346">
                <a:tc>
                  <a:txBody>
                    <a:bodyPr/>
                    <a:lstStyle/>
                    <a:p>
                      <a:r>
                        <a:rPr lang="en-IN"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Authors</a:t>
                      </a:r>
                    </a:p>
                    <a:p>
                      <a:endParaRPr lang="en-IN" dirty="0"/>
                    </a:p>
                  </a:txBody>
                  <a:tcPr/>
                </a:tc>
                <a:tc>
                  <a:txBody>
                    <a:bodyPr/>
                    <a:lstStyle/>
                    <a:p>
                      <a:r>
                        <a:rPr lang="en-IN"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Conference/Year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Research Outcome</a:t>
                      </a:r>
                    </a:p>
                    <a:p>
                      <a:endParaRPr lang="en-IN" dirty="0"/>
                    </a:p>
                  </a:txBody>
                  <a:tcPr/>
                </a:tc>
                <a:tc>
                  <a:txBody>
                    <a:bodyPr/>
                    <a:lstStyle/>
                    <a:p>
                      <a:r>
                        <a:rPr lang="en-IN" dirty="0"/>
                        <a:t>Gaps</a:t>
                      </a:r>
                    </a:p>
                  </a:txBody>
                  <a:tcPr/>
                </a:tc>
                <a:tc>
                  <a:txBody>
                    <a:bodyPr/>
                    <a:lstStyle/>
                    <a:p>
                      <a:r>
                        <a:rPr lang="en-IN" dirty="0"/>
                        <a:t>DOI</a:t>
                      </a:r>
                    </a:p>
                  </a:txBody>
                  <a:tcPr/>
                </a:tc>
                <a:extLst>
                  <a:ext uri="{0D108BD9-81ED-4DB2-BD59-A6C34878D82A}">
                    <a16:rowId xmlns:a16="http://schemas.microsoft.com/office/drawing/2014/main" val="287781232"/>
                  </a:ext>
                </a:extLst>
              </a:tr>
              <a:tr h="1304356">
                <a:tc>
                  <a:txBody>
                    <a:bodyPr/>
                    <a:lstStyle/>
                    <a:p>
                      <a:r>
                        <a:rPr lang="en-IN" dirty="0"/>
                        <a:t>1</a:t>
                      </a:r>
                    </a:p>
                  </a:txBody>
                  <a:tcPr/>
                </a:tc>
                <a:tc>
                  <a:txBody>
                    <a:bodyPr/>
                    <a:lstStyle/>
                    <a:p>
                      <a:r>
                        <a:rPr lang="en-IN" dirty="0"/>
                        <a:t>Thomas Asselborn , Jens </a:t>
                      </a:r>
                      <a:r>
                        <a:rPr lang="en-IN" dirty="0" err="1"/>
                        <a:t>Dörpinghaus</a:t>
                      </a:r>
                      <a:endParaRPr lang="en-IN" dirty="0"/>
                    </a:p>
                  </a:txBody>
                  <a:tcPr/>
                </a:tc>
                <a:tc>
                  <a:txBody>
                    <a:bodyPr/>
                    <a:lstStyle/>
                    <a:p>
                      <a:pPr algn="l"/>
                      <a:r>
                        <a:rPr lang="en-US" dirty="0"/>
                        <a:t>Enhancing Text Recognition of Damaged Documents through Synergistic OCR and Large</a:t>
                      </a:r>
                    </a:p>
                    <a:p>
                      <a:pPr algn="l"/>
                      <a:r>
                        <a:rPr lang="en-US" dirty="0"/>
                        <a:t>Language Models</a:t>
                      </a:r>
                    </a:p>
                  </a:txBody>
                  <a:tcPr/>
                </a:tc>
                <a:tc>
                  <a:txBody>
                    <a:bodyPr/>
                    <a:lstStyle/>
                    <a:p>
                      <a:r>
                        <a:rPr lang="en-IN" dirty="0"/>
                        <a:t>Annal-csis.org,2024</a:t>
                      </a:r>
                    </a:p>
                  </a:txBody>
                  <a:tcPr/>
                </a:tc>
                <a:tc>
                  <a:txBody>
                    <a:bodyPr/>
                    <a:lstStyle/>
                    <a:p>
                      <a:r>
                        <a:rPr lang="en-US" dirty="0"/>
                        <a:t>Understanding the practicalities of reform implementation is crucial for effective VET policy transfer and adaptation.</a:t>
                      </a:r>
                      <a:endParaRPr lang="en-IN" dirty="0"/>
                    </a:p>
                  </a:txBody>
                  <a:tcPr/>
                </a:tc>
                <a:tc>
                  <a:txBody>
                    <a:bodyPr/>
                    <a:lstStyle/>
                    <a:p>
                      <a:r>
                        <a:rPr lang="en-US" sz="1800" b="0" i="0" kern="1200" dirty="0">
                          <a:solidFill>
                            <a:schemeClr val="dk1"/>
                          </a:solidFill>
                          <a:effectLst/>
                          <a:latin typeface="+mn-lt"/>
                          <a:ea typeface="+mn-ea"/>
                          <a:cs typeface="+mn-cs"/>
                        </a:rPr>
                        <a:t>Looking at the results we got after correction</a:t>
                      </a:r>
                      <a:endParaRPr lang="en-IN" b="0" dirty="0"/>
                    </a:p>
                  </a:txBody>
                  <a:tcPr/>
                </a:tc>
                <a:tc>
                  <a:txBody>
                    <a:bodyPr/>
                    <a:lstStyle/>
                    <a:p>
                      <a:r>
                        <a:rPr lang="en-IN" dirty="0">
                          <a:hlinkClick r:id="rId4"/>
                        </a:rPr>
                        <a:t>LINK</a:t>
                      </a:r>
                      <a:endParaRPr lang="en-IN" dirty="0"/>
                    </a:p>
                  </a:txBody>
                  <a:tcPr/>
                </a:tc>
                <a:extLst>
                  <a:ext uri="{0D108BD9-81ED-4DB2-BD59-A6C34878D82A}">
                    <a16:rowId xmlns:a16="http://schemas.microsoft.com/office/drawing/2014/main" val="1779233820"/>
                  </a:ext>
                </a:extLst>
              </a:tr>
              <a:tr h="1304356">
                <a:tc>
                  <a:txBody>
                    <a:bodyPr/>
                    <a:lstStyle/>
                    <a:p>
                      <a:r>
                        <a:rPr lang="en-IN" dirty="0"/>
                        <a:t>2</a:t>
                      </a:r>
                    </a:p>
                  </a:txBody>
                  <a:tcPr/>
                </a:tc>
                <a:tc>
                  <a:txBody>
                    <a:bodyPr/>
                    <a:lstStyle/>
                    <a:p>
                      <a:r>
                        <a:rPr lang="en-IN" dirty="0"/>
                        <a:t>Muhammet </a:t>
                      </a:r>
                      <a:r>
                        <a:rPr lang="en-IN" dirty="0" err="1"/>
                        <a:t>Bastan</a:t>
                      </a:r>
                      <a:r>
                        <a:rPr lang="en-IN" dirty="0"/>
                        <a:t>, Hilal </a:t>
                      </a:r>
                      <a:r>
                        <a:rPr lang="en-IN" dirty="0" err="1"/>
                        <a:t>Kandemir</a:t>
                      </a:r>
                      <a:endParaRPr lang="en-IN" dirty="0"/>
                    </a:p>
                  </a:txBody>
                  <a:tcPr/>
                </a:tc>
                <a:tc>
                  <a:txBody>
                    <a:bodyPr/>
                    <a:lstStyle/>
                    <a:p>
                      <a:r>
                        <a:rPr lang="en-US" dirty="0"/>
                        <a:t>MT3S: Mobile Turkish Scene Text-to-Speech System for the Visually Impaired</a:t>
                      </a:r>
                      <a:endParaRPr lang="en-IN" dirty="0"/>
                    </a:p>
                  </a:txBody>
                  <a:tcPr/>
                </a:tc>
                <a:tc>
                  <a:txBody>
                    <a:bodyPr/>
                    <a:lstStyle/>
                    <a:p>
                      <a:r>
                        <a:rPr lang="en-IN" dirty="0" err="1"/>
                        <a:t>arXiv</a:t>
                      </a:r>
                      <a:r>
                        <a:rPr lang="en-IN" dirty="0"/>
                        <a:t> preprint arXiv:1608.05054,</a:t>
                      </a:r>
                    </a:p>
                    <a:p>
                      <a:r>
                        <a:rPr lang="en-IN" dirty="0"/>
                        <a:t>2016</a:t>
                      </a:r>
                    </a:p>
                  </a:txBody>
                  <a:tcPr/>
                </a:tc>
                <a:tc>
                  <a:txBody>
                    <a:bodyPr/>
                    <a:lstStyle/>
                    <a:p>
                      <a:r>
                        <a:rPr lang="en-US" dirty="0"/>
                        <a:t>Developed a mobile system capable of reading Turkish text using Tesseract OCR. Demonstrated real-time operation with competitive accuracy.</a:t>
                      </a:r>
                      <a:endParaRPr lang="en-IN" dirty="0"/>
                    </a:p>
                  </a:txBody>
                  <a:tcPr/>
                </a:tc>
                <a:tc>
                  <a:txBody>
                    <a:bodyPr/>
                    <a:lstStyle/>
                    <a:p>
                      <a:r>
                        <a:rPr lang="en-US" dirty="0"/>
                        <a:t>Focused on Turkish language; did not explore LLM-based corrections.</a:t>
                      </a:r>
                      <a:endParaRPr lang="en-IN" dirty="0"/>
                    </a:p>
                  </a:txBody>
                  <a:tcPr/>
                </a:tc>
                <a:tc>
                  <a:txBody>
                    <a:bodyPr/>
                    <a:lstStyle/>
                    <a:p>
                      <a:r>
                        <a:rPr lang="en-IN" dirty="0">
                          <a:hlinkClick r:id="rId5"/>
                        </a:rPr>
                        <a:t>LINK</a:t>
                      </a:r>
                      <a:endParaRPr lang="en-IN" dirty="0"/>
                    </a:p>
                  </a:txBody>
                  <a:tcPr/>
                </a:tc>
                <a:extLst>
                  <a:ext uri="{0D108BD9-81ED-4DB2-BD59-A6C34878D82A}">
                    <a16:rowId xmlns:a16="http://schemas.microsoft.com/office/drawing/2014/main" val="2143534744"/>
                  </a:ext>
                </a:extLst>
              </a:tr>
              <a:tr h="1304356">
                <a:tc>
                  <a:txBody>
                    <a:bodyPr/>
                    <a:lstStyle/>
                    <a:p>
                      <a:r>
                        <a:rPr lang="en-IN" dirty="0"/>
                        <a:t>3</a:t>
                      </a:r>
                    </a:p>
                  </a:txBody>
                  <a:tcPr/>
                </a:tc>
                <a:tc>
                  <a:txBody>
                    <a:bodyPr/>
                    <a:lstStyle/>
                    <a:p>
                      <a:r>
                        <a:rPr lang="en-IN" dirty="0"/>
                        <a:t>Juan Ramirez-Orta</a:t>
                      </a:r>
                    </a:p>
                  </a:txBody>
                  <a:tcPr/>
                </a:tc>
                <a:tc>
                  <a:txBody>
                    <a:bodyPr/>
                    <a:lstStyle/>
                    <a:p>
                      <a:r>
                        <a:rPr lang="en-US" dirty="0"/>
                        <a:t>Post-OCR Document Correction with Large Ensembles of Character Sequence-to-Sequence Models</a:t>
                      </a:r>
                      <a:endParaRPr lang="en-IN" dirty="0"/>
                    </a:p>
                  </a:txBody>
                  <a:tcPr/>
                </a:tc>
                <a:tc>
                  <a:txBody>
                    <a:bodyPr/>
                    <a:lstStyle/>
                    <a:p>
                      <a:r>
                        <a:rPr lang="en-IN" dirty="0" err="1"/>
                        <a:t>arXiv</a:t>
                      </a:r>
                      <a:r>
                        <a:rPr lang="en-IN" dirty="0"/>
                        <a:t> preprint arXiv:2109.06264,2021</a:t>
                      </a:r>
                    </a:p>
                  </a:txBody>
                  <a:tcPr/>
                </a:tc>
                <a:tc>
                  <a:txBody>
                    <a:bodyPr/>
                    <a:lstStyle/>
                    <a:p>
                      <a:r>
                        <a:rPr lang="en-US" dirty="0"/>
                        <a:t>Proposed sequence-to-sequence models for OCR corrections, achieving state-of-the-art results across languages.</a:t>
                      </a:r>
                      <a:endParaRPr lang="en-IN" dirty="0"/>
                    </a:p>
                  </a:txBody>
                  <a:tcPr/>
                </a:tc>
                <a:tc>
                  <a:txBody>
                    <a:bodyPr/>
                    <a:lstStyle/>
                    <a:p>
                      <a:r>
                        <a:rPr lang="en-US" dirty="0"/>
                        <a:t>Did not specifically address Tesseract OCR or visually impaired applications.</a:t>
                      </a:r>
                      <a:endParaRPr lang="en-IN" dirty="0"/>
                    </a:p>
                  </a:txBody>
                  <a:tcPr/>
                </a:tc>
                <a:tc>
                  <a:txBody>
                    <a:bodyPr/>
                    <a:lstStyle/>
                    <a:p>
                      <a:r>
                        <a:rPr lang="en-IN" dirty="0">
                          <a:hlinkClick r:id="rId6"/>
                        </a:rPr>
                        <a:t>LINK</a:t>
                      </a:r>
                      <a:endParaRPr lang="en-IN" dirty="0"/>
                    </a:p>
                  </a:txBody>
                  <a:tcPr/>
                </a:tc>
                <a:extLst>
                  <a:ext uri="{0D108BD9-81ED-4DB2-BD59-A6C34878D82A}">
                    <a16:rowId xmlns:a16="http://schemas.microsoft.com/office/drawing/2014/main" val="1013322305"/>
                  </a:ext>
                </a:extLst>
              </a:tr>
              <a:tr h="1024254">
                <a:tc>
                  <a:txBody>
                    <a:bodyPr/>
                    <a:lstStyle/>
                    <a:p>
                      <a:r>
                        <a:rPr lang="en-IN" dirty="0"/>
                        <a:t>4</a:t>
                      </a:r>
                    </a:p>
                  </a:txBody>
                  <a:tcPr/>
                </a:tc>
                <a:tc>
                  <a:txBody>
                    <a:bodyPr/>
                    <a:lstStyle/>
                    <a:p>
                      <a:r>
                        <a:rPr lang="en-US" dirty="0"/>
                        <a:t>Jan Buts, James Hadley, Andy Way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Towards Assisting the Visually Impaired: A Review on Techniques</a:t>
                      </a:r>
                      <a:endParaRPr lang="en-IN" dirty="0"/>
                    </a:p>
                  </a:txBody>
                  <a:tcPr/>
                </a:tc>
                <a:tc>
                  <a:txBody>
                    <a:bodyPr/>
                    <a:lstStyle/>
                    <a:p>
                      <a:r>
                        <a:rPr lang="en-IN" dirty="0"/>
                        <a:t>IEEE Access ,2021</a:t>
                      </a:r>
                    </a:p>
                  </a:txBody>
                  <a:tcPr/>
                </a:tc>
                <a:tc>
                  <a:txBody>
                    <a:bodyPr/>
                    <a:lstStyle/>
                    <a:p>
                      <a:r>
                        <a:rPr lang="en-US" dirty="0"/>
                        <a:t>Reviewed assistive techniques for visually impaired individuals.</a:t>
                      </a:r>
                      <a:endParaRPr lang="en-IN" dirty="0"/>
                    </a:p>
                  </a:txBody>
                  <a:tcPr/>
                </a:tc>
                <a:tc>
                  <a:txBody>
                    <a:bodyPr/>
                    <a:lstStyle/>
                    <a:p>
                      <a:pPr lvl="1"/>
                      <a:r>
                        <a:rPr lang="en-US" dirty="0"/>
                        <a:t>Did not focus on OCR-Language Model integration.</a:t>
                      </a:r>
                    </a:p>
                  </a:txBody>
                  <a:tcPr/>
                </a:tc>
                <a:tc>
                  <a:txBody>
                    <a:bodyPr/>
                    <a:lstStyle/>
                    <a:p>
                      <a:r>
                        <a:rPr lang="en-IN" dirty="0">
                          <a:hlinkClick r:id="rId7"/>
                        </a:rPr>
                        <a:t>LINK</a:t>
                      </a:r>
                      <a:endParaRPr lang="en-IN" dirty="0"/>
                    </a:p>
                  </a:txBody>
                  <a:tcPr/>
                </a:tc>
                <a:extLst>
                  <a:ext uri="{0D108BD9-81ED-4DB2-BD59-A6C34878D82A}">
                    <a16:rowId xmlns:a16="http://schemas.microsoft.com/office/drawing/2014/main" val="610632625"/>
                  </a:ext>
                </a:extLst>
              </a:tr>
              <a:tr h="1304356">
                <a:tc>
                  <a:txBody>
                    <a:bodyPr/>
                    <a:lstStyle/>
                    <a:p>
                      <a:r>
                        <a:rPr lang="en-IN" dirty="0"/>
                        <a:t>5</a:t>
                      </a:r>
                    </a:p>
                  </a:txBody>
                  <a:tcPr/>
                </a:tc>
                <a:tc>
                  <a:txBody>
                    <a:bodyPr/>
                    <a:lstStyle/>
                    <a:p>
                      <a:r>
                        <a:rPr lang="en-IN" dirty="0" err="1"/>
                        <a:t>Qintong</a:t>
                      </a:r>
                      <a:r>
                        <a:rPr lang="en-IN" dirty="0"/>
                        <a:t> Zhang, Victor Shea-Jay Huang, Bin Wang</a:t>
                      </a:r>
                    </a:p>
                  </a:txBody>
                  <a:tcPr/>
                </a:tc>
                <a:tc>
                  <a:txBody>
                    <a:bodyPr/>
                    <a:lstStyle/>
                    <a:p>
                      <a:r>
                        <a:rPr lang="en-US" dirty="0"/>
                        <a:t>Text Detection and Recognition in Imagery: A Survey</a:t>
                      </a:r>
                      <a:endParaRPr lang="en-IN" dirty="0"/>
                    </a:p>
                  </a:txBody>
                  <a:tcPr/>
                </a:tc>
                <a:tc>
                  <a:txBody>
                    <a:bodyPr/>
                    <a:lstStyle/>
                    <a:p>
                      <a:r>
                        <a:rPr lang="en-IN" dirty="0"/>
                        <a:t>IEEE Transactions on Pattern Analysis and Machine Intelligence , 2015</a:t>
                      </a:r>
                    </a:p>
                  </a:txBody>
                  <a:tcPr/>
                </a:tc>
                <a:tc>
                  <a:txBody>
                    <a:bodyPr/>
                    <a:lstStyle/>
                    <a:p>
                      <a:r>
                        <a:rPr lang="en-US" dirty="0"/>
                        <a:t>This survey analyzes, compares, and contrasts technical challenges, methods</a:t>
                      </a:r>
                      <a:endParaRPr lang="en-IN" dirty="0"/>
                    </a:p>
                  </a:txBody>
                  <a:tcPr/>
                </a:tc>
                <a:tc>
                  <a:txBody>
                    <a:bodyPr/>
                    <a:lstStyle/>
                    <a:p>
                      <a:r>
                        <a:rPr lang="en-US" dirty="0"/>
                        <a:t>The paper is a general survey and does not specifically address OCR challenges in scanned PDFs or corrections using LLMs</a:t>
                      </a:r>
                      <a:endParaRPr lang="en-IN" dirty="0"/>
                    </a:p>
                  </a:txBody>
                  <a:tcPr/>
                </a:tc>
                <a:tc>
                  <a:txBody>
                    <a:bodyPr/>
                    <a:lstStyle/>
                    <a:p>
                      <a:r>
                        <a:rPr lang="en-IN" dirty="0">
                          <a:hlinkClick r:id="rId8"/>
                        </a:rPr>
                        <a:t>LINK</a:t>
                      </a:r>
                      <a:endParaRPr lang="en-IN" dirty="0"/>
                    </a:p>
                  </a:txBody>
                  <a:tcPr/>
                </a:tc>
                <a:extLst>
                  <a:ext uri="{0D108BD9-81ED-4DB2-BD59-A6C34878D82A}">
                    <a16:rowId xmlns:a16="http://schemas.microsoft.com/office/drawing/2014/main" val="2681146962"/>
                  </a:ext>
                </a:extLst>
              </a:tr>
              <a:tr h="1003351">
                <a:tc>
                  <a:txBody>
                    <a:bodyPr/>
                    <a:lstStyle/>
                    <a:p>
                      <a:r>
                        <a:rPr lang="en-IN" dirty="0"/>
                        <a:t>6</a:t>
                      </a:r>
                    </a:p>
                  </a:txBody>
                  <a:tcPr/>
                </a:tc>
                <a:tc>
                  <a:txBody>
                    <a:bodyPr/>
                    <a:lstStyle/>
                    <a:p>
                      <a:r>
                        <a:rPr lang="en-IN" dirty="0"/>
                        <a:t>Hilal </a:t>
                      </a:r>
                      <a:r>
                        <a:rPr lang="en-IN" dirty="0" err="1"/>
                        <a:t>Kandemir</a:t>
                      </a:r>
                      <a:r>
                        <a:rPr lang="en-IN" dirty="0"/>
                        <a:t>, Busra </a:t>
                      </a:r>
                      <a:r>
                        <a:rPr lang="en-IN" dirty="0" err="1"/>
                        <a:t>Canturk</a:t>
                      </a:r>
                      <a:endParaRPr lang="en-IN" dirty="0"/>
                    </a:p>
                  </a:txBody>
                  <a:tcPr/>
                </a:tc>
                <a:tc>
                  <a:txBody>
                    <a:bodyPr/>
                    <a:lstStyle/>
                    <a:p>
                      <a:r>
                        <a:rPr lang="en-US" dirty="0"/>
                        <a:t>Multi-Lingual Optical Character Recognition System Using the Tesseract Engine</a:t>
                      </a:r>
                      <a:endParaRPr lang="en-IN" dirty="0"/>
                    </a:p>
                  </a:txBody>
                  <a:tcPr/>
                </a:tc>
                <a:tc>
                  <a:txBody>
                    <a:bodyPr/>
                    <a:lstStyle/>
                    <a:p>
                      <a:r>
                        <a:rPr lang="en-IN" dirty="0"/>
                        <a:t>IEEE Access , 2024</a:t>
                      </a:r>
                    </a:p>
                  </a:txBody>
                  <a:tcPr/>
                </a:tc>
                <a:tc>
                  <a:txBody>
                    <a:bodyPr/>
                    <a:lstStyle/>
                    <a:p>
                      <a:r>
                        <a:rPr lang="en-US" dirty="0"/>
                        <a:t>Improved multi-lingual OCR using Tesseract.</a:t>
                      </a:r>
                      <a:endParaRPr lang="en-IN" dirty="0"/>
                    </a:p>
                  </a:txBody>
                  <a:tcPr/>
                </a:tc>
                <a:tc>
                  <a:txBody>
                    <a:bodyPr/>
                    <a:lstStyle/>
                    <a:p>
                      <a:r>
                        <a:rPr lang="en-US" dirty="0"/>
                        <a:t>No integration with LLMs for accuracy improvements.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9"/>
                        </a:rPr>
                        <a:t>LINK</a:t>
                      </a:r>
                      <a:endParaRPr lang="en-IN" dirty="0"/>
                    </a:p>
                  </a:txBody>
                  <a:tcPr/>
                </a:tc>
                <a:extLst>
                  <a:ext uri="{0D108BD9-81ED-4DB2-BD59-A6C34878D82A}">
                    <a16:rowId xmlns:a16="http://schemas.microsoft.com/office/drawing/2014/main" val="529272866"/>
                  </a:ext>
                </a:extLst>
              </a:tr>
              <a:tr h="1139474">
                <a:tc>
                  <a:txBody>
                    <a:bodyPr/>
                    <a:lstStyle/>
                    <a:p>
                      <a:r>
                        <a:rPr lang="en-IN" dirty="0"/>
                        <a:t>7</a:t>
                      </a:r>
                    </a:p>
                  </a:txBody>
                  <a:tcPr/>
                </a:tc>
                <a:tc>
                  <a:txBody>
                    <a:bodyPr/>
                    <a:lstStyle/>
                    <a:p>
                      <a:r>
                        <a:rPr lang="en-IN" dirty="0"/>
                        <a:t>Eduardo </a:t>
                      </a:r>
                      <a:r>
                        <a:rPr lang="en-IN" dirty="0" err="1"/>
                        <a:t>Xamena</a:t>
                      </a:r>
                      <a:r>
                        <a:rPr lang="en-IN" dirty="0"/>
                        <a:t>, Ana </a:t>
                      </a:r>
                      <a:r>
                        <a:rPr lang="en-IN" dirty="0" err="1"/>
                        <a:t>Maguitman</a:t>
                      </a:r>
                      <a:endParaRPr lang="en-IN" dirty="0"/>
                    </a:p>
                  </a:txBody>
                  <a:tcPr/>
                </a:tc>
                <a:tc>
                  <a:txBody>
                    <a:bodyPr/>
                    <a:lstStyle/>
                    <a:p>
                      <a:r>
                        <a:rPr lang="en-IN" dirty="0"/>
                        <a:t>Optical Character Translation Using Spectacles (OCTS)</a:t>
                      </a:r>
                    </a:p>
                  </a:txBody>
                  <a:tcPr/>
                </a:tc>
                <a:tc>
                  <a:txBody>
                    <a:bodyPr/>
                    <a:lstStyle/>
                    <a:p>
                      <a:r>
                        <a:rPr lang="en-IN" dirty="0"/>
                        <a:t>IEEE Access ,2020</a:t>
                      </a:r>
                    </a:p>
                  </a:txBody>
                  <a:tcPr/>
                </a:tc>
                <a:tc>
                  <a:txBody>
                    <a:bodyPr/>
                    <a:lstStyle/>
                    <a:p>
                      <a:r>
                        <a:rPr lang="en-US" dirty="0"/>
                        <a:t>OCR-equipped spectacles for visually impaired users.</a:t>
                      </a:r>
                      <a:endParaRPr lang="en-IN" dirty="0"/>
                    </a:p>
                  </a:txBody>
                  <a:tcPr/>
                </a:tc>
                <a:tc>
                  <a:txBody>
                    <a:bodyPr/>
                    <a:lstStyle/>
                    <a:p>
                      <a:r>
                        <a:rPr lang="en-US" dirty="0"/>
                        <a:t>Did not address post-OCR corrections using LLMs.</a:t>
                      </a:r>
                      <a:endParaRPr lang="en-IN" dirty="0"/>
                    </a:p>
                  </a:txBody>
                  <a:tcPr/>
                </a:tc>
                <a:tc>
                  <a:txBody>
                    <a:bodyPr/>
                    <a:lstStyle/>
                    <a:p>
                      <a:r>
                        <a:rPr lang="en-IN" dirty="0">
                          <a:hlinkClick r:id="rId10"/>
                        </a:rPr>
                        <a:t>LINK</a:t>
                      </a:r>
                      <a:endParaRPr lang="en-IN" dirty="0"/>
                    </a:p>
                  </a:txBody>
                  <a:tcPr/>
                </a:tc>
                <a:extLst>
                  <a:ext uri="{0D108BD9-81ED-4DB2-BD59-A6C34878D82A}">
                    <a16:rowId xmlns:a16="http://schemas.microsoft.com/office/drawing/2014/main" val="5694827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TextBox 5"/>
          <p:cNvSpPr txBox="1"/>
          <p:nvPr/>
        </p:nvSpPr>
        <p:spPr>
          <a:xfrm>
            <a:off x="2553980" y="866775"/>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INTRODUCTION</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a:solidFill>
                    <a:srgbClr val="000000"/>
                  </a:solidFill>
                  <a:latin typeface="Open Sans Bold"/>
                  <a:ea typeface="Open Sans Bold"/>
                  <a:cs typeface="Open Sans Bold"/>
                  <a:sym typeface="Open Sans Bold"/>
                </a:rPr>
                <a:t>1</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p:cNvSpPr txBox="1"/>
          <p:nvPr/>
        </p:nvSpPr>
        <p:spPr>
          <a:xfrm>
            <a:off x="595709" y="3493686"/>
            <a:ext cx="8751052" cy="6263640"/>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00000"/>
                </a:solidFill>
                <a:latin typeface="Alatsi"/>
                <a:ea typeface="Alatsi"/>
                <a:cs typeface="Alatsi"/>
                <a:sym typeface="Alatsi"/>
              </a:rPr>
              <a:t>Regular OCR systems often deliver flawed results due to incorrect letter recognition and failure to capture document formatting details.</a:t>
            </a:r>
          </a:p>
          <a:p>
            <a:pPr marL="518160" lvl="1" indent="-259080" algn="l">
              <a:lnSpc>
                <a:spcPts val="3359"/>
              </a:lnSpc>
              <a:buFont typeface="Arial"/>
              <a:buChar char="•"/>
            </a:pPr>
            <a:r>
              <a:rPr lang="en-US" sz="2400" dirty="0">
                <a:solidFill>
                  <a:srgbClr val="000000"/>
                </a:solidFill>
                <a:latin typeface="Alatsi"/>
                <a:ea typeface="Alatsi"/>
                <a:cs typeface="Alatsi"/>
                <a:sym typeface="Alatsi"/>
              </a:rPr>
              <a:t>OCR systems struggle to preserve document structure components, such as headings and lists.</a:t>
            </a:r>
          </a:p>
          <a:p>
            <a:pPr marL="518160" lvl="1" indent="-259080" algn="l">
              <a:lnSpc>
                <a:spcPts val="3359"/>
              </a:lnSpc>
              <a:buFont typeface="Arial"/>
              <a:buChar char="•"/>
            </a:pPr>
            <a:r>
              <a:rPr lang="en-US" sz="2400" dirty="0">
                <a:solidFill>
                  <a:srgbClr val="000000"/>
                </a:solidFill>
                <a:latin typeface="Alatsi"/>
                <a:ea typeface="Alatsi"/>
                <a:cs typeface="Alatsi"/>
                <a:sym typeface="Alatsi"/>
              </a:rPr>
              <a:t>These issues reduce the overall usefulness of OCR systems.</a:t>
            </a:r>
          </a:p>
          <a:p>
            <a:pPr marL="518160" lvl="1" indent="-259080" algn="l">
              <a:lnSpc>
                <a:spcPts val="3359"/>
              </a:lnSpc>
              <a:buFont typeface="Arial"/>
              <a:buChar char="•"/>
            </a:pPr>
            <a:r>
              <a:rPr lang="en-US" sz="2400" dirty="0">
                <a:solidFill>
                  <a:srgbClr val="000000"/>
                </a:solidFill>
                <a:latin typeface="Alatsi"/>
                <a:ea typeface="Alatsi"/>
                <a:cs typeface="Alatsi"/>
                <a:sym typeface="Alatsi"/>
              </a:rPr>
              <a:t>The quality of text-to-speech output for blind users is significantly impacted by these flaws.</a:t>
            </a:r>
          </a:p>
          <a:p>
            <a:pPr algn="l">
              <a:lnSpc>
                <a:spcPts val="3359"/>
              </a:lnSpc>
            </a:pPr>
            <a:endParaRPr lang="en-US" sz="2400" dirty="0">
              <a:solidFill>
                <a:srgbClr val="000000"/>
              </a:solidFill>
              <a:latin typeface="Alatsi"/>
              <a:ea typeface="Alatsi"/>
              <a:cs typeface="Alatsi"/>
              <a:sym typeface="Alatsi"/>
            </a:endParaRPr>
          </a:p>
          <a:p>
            <a:pPr algn="l">
              <a:lnSpc>
                <a:spcPts val="3359"/>
              </a:lnSpc>
            </a:pPr>
            <a:r>
              <a:rPr lang="en-US" sz="2400" dirty="0">
                <a:solidFill>
                  <a:srgbClr val="000000"/>
                </a:solidFill>
                <a:latin typeface="Alatsi"/>
                <a:ea typeface="Alatsi"/>
                <a:cs typeface="Alatsi"/>
                <a:sym typeface="Alatsi"/>
              </a:rPr>
              <a:t>Research Question: Using LLMs and NLP technology helps OCR systems produce better-characterized text for easier reading while making tools accessible to people with vision disabilities easier to use.</a:t>
            </a:r>
          </a:p>
          <a:p>
            <a:pPr algn="l">
              <a:lnSpc>
                <a:spcPts val="3359"/>
              </a:lnSpc>
            </a:pPr>
            <a:endParaRPr lang="en-US" sz="2400" dirty="0">
              <a:solidFill>
                <a:srgbClr val="000000"/>
              </a:solidFill>
              <a:latin typeface="Alatsi"/>
              <a:ea typeface="Alatsi"/>
              <a:cs typeface="Alatsi"/>
              <a:sym typeface="Alatsi"/>
            </a:endParaRPr>
          </a:p>
          <a:p>
            <a:pPr algn="l">
              <a:lnSpc>
                <a:spcPts val="3359"/>
              </a:lnSpc>
            </a:pPr>
            <a:endParaRPr lang="en-US" sz="2400" dirty="0">
              <a:solidFill>
                <a:srgbClr val="000000"/>
              </a:solidFill>
              <a:latin typeface="Alatsi"/>
              <a:ea typeface="Alatsi"/>
              <a:cs typeface="Alatsi"/>
              <a:sym typeface="Alatsi"/>
            </a:endParaRPr>
          </a:p>
        </p:txBody>
      </p:sp>
      <p:sp>
        <p:nvSpPr>
          <p:cNvPr id="13" name="TextBox 13"/>
          <p:cNvSpPr txBox="1"/>
          <p:nvPr/>
        </p:nvSpPr>
        <p:spPr>
          <a:xfrm>
            <a:off x="9597783" y="3634022"/>
            <a:ext cx="8332768" cy="5451027"/>
          </a:xfrm>
          <a:prstGeom prst="rect">
            <a:avLst/>
          </a:prstGeom>
        </p:spPr>
        <p:txBody>
          <a:bodyPr lIns="0" tIns="0" rIns="0" bIns="0" rtlCol="0" anchor="t">
            <a:spAutoFit/>
          </a:bodyPr>
          <a:lstStyle/>
          <a:p>
            <a:pPr marL="450215" lvl="1" indent="-225107" algn="l">
              <a:lnSpc>
                <a:spcPts val="2919"/>
              </a:lnSpc>
              <a:buFont typeface="Arial"/>
              <a:buChar char="•"/>
            </a:pPr>
            <a:r>
              <a:rPr lang="en-US" sz="2085" dirty="0">
                <a:solidFill>
                  <a:srgbClr val="000000"/>
                </a:solidFill>
                <a:latin typeface="Alatsi"/>
                <a:ea typeface="Alatsi"/>
                <a:cs typeface="Alatsi"/>
                <a:sym typeface="Alatsi"/>
              </a:rPr>
              <a:t>OCR technology enables the conversion of text documents in sectors like healthcare, publishing, and finance.</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Despite its utility, manual intervention is often needed to correct recognition errors.</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Advancements in GPT and Claude LLMs improve context understanding and error detection, addressing past OCR challenges.</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Our technology integrates LLMs with OCR to deliver enhanced accuracy.</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This integration benefits blind users by improving accessibility tools for text representation.</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The update reduces the need for human intervention while boosting overall performance.</a:t>
            </a:r>
          </a:p>
          <a:p>
            <a:pPr marL="450215" lvl="1" indent="-225107" algn="l">
              <a:lnSpc>
                <a:spcPts val="2919"/>
              </a:lnSpc>
              <a:buFont typeface="Arial"/>
              <a:buChar char="•"/>
            </a:pPr>
            <a:r>
              <a:rPr lang="en-US" sz="2085" dirty="0">
                <a:solidFill>
                  <a:srgbClr val="000000"/>
                </a:solidFill>
                <a:latin typeface="Alatsi"/>
                <a:ea typeface="Alatsi"/>
                <a:cs typeface="Alatsi"/>
                <a:sym typeface="Alatsi"/>
              </a:rPr>
              <a:t>It enables users across various sectors to better utilize digital text effectively.</a:t>
            </a:r>
          </a:p>
          <a:p>
            <a:pPr algn="l">
              <a:lnSpc>
                <a:spcPts val="3080"/>
              </a:lnSpc>
            </a:pPr>
            <a:endParaRPr lang="en-US" sz="2085" dirty="0">
              <a:solidFill>
                <a:srgbClr val="000000"/>
              </a:solidFill>
              <a:latin typeface="Alatsi"/>
              <a:ea typeface="Alatsi"/>
              <a:cs typeface="Alatsi"/>
              <a:sym typeface="Alatsi"/>
            </a:endParaRPr>
          </a:p>
        </p:txBody>
      </p:sp>
      <p:sp>
        <p:nvSpPr>
          <p:cNvPr id="14" name="TextBox 14"/>
          <p:cNvSpPr txBox="1"/>
          <p:nvPr/>
        </p:nvSpPr>
        <p:spPr>
          <a:xfrm>
            <a:off x="801056" y="2698073"/>
            <a:ext cx="7947347" cy="405765"/>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atsi"/>
                <a:ea typeface="Alatsi"/>
                <a:cs typeface="Alatsi"/>
                <a:sym typeface="Alatsi"/>
              </a:rPr>
              <a:t>a) Statement of Problem, Challenges, and Research Question</a:t>
            </a:r>
          </a:p>
        </p:txBody>
      </p:sp>
      <p:sp>
        <p:nvSpPr>
          <p:cNvPr id="15" name="TextBox 15"/>
          <p:cNvSpPr txBox="1"/>
          <p:nvPr/>
        </p:nvSpPr>
        <p:spPr>
          <a:xfrm>
            <a:off x="10506654" y="2698073"/>
            <a:ext cx="6515026" cy="405765"/>
          </a:xfrm>
          <a:prstGeom prst="rect">
            <a:avLst/>
          </a:prstGeom>
        </p:spPr>
        <p:txBody>
          <a:bodyPr lIns="0" tIns="0" rIns="0" bIns="0" rtlCol="0" anchor="t">
            <a:spAutoFit/>
          </a:bodyPr>
          <a:lstStyle/>
          <a:p>
            <a:pPr algn="ctr">
              <a:lnSpc>
                <a:spcPts val="3359"/>
              </a:lnSpc>
              <a:spcBef>
                <a:spcPct val="0"/>
              </a:spcBef>
            </a:pPr>
            <a:r>
              <a:rPr lang="en-US" sz="2399">
                <a:solidFill>
                  <a:srgbClr val="000000"/>
                </a:solidFill>
                <a:latin typeface="Alatsi"/>
                <a:ea typeface="Alatsi"/>
                <a:cs typeface="Alatsi"/>
                <a:sym typeface="Alatsi"/>
              </a:rPr>
              <a:t>b) Background, Context, and Significance of Study</a:t>
            </a:r>
          </a:p>
        </p:txBody>
      </p:sp>
      <p:sp>
        <p:nvSpPr>
          <p:cNvPr id="17" name="TextBox 17"/>
          <p:cNvSpPr txBox="1"/>
          <p:nvPr/>
        </p:nvSpPr>
        <p:spPr>
          <a:xfrm>
            <a:off x="6620301" y="8861976"/>
            <a:ext cx="4969945" cy="464820"/>
          </a:xfrm>
          <a:prstGeom prst="rect">
            <a:avLst/>
          </a:prstGeom>
        </p:spPr>
        <p:txBody>
          <a:bodyPr lIns="0" tIns="0" rIns="0" bIns="0" rtlCol="0" anchor="t">
            <a:spAutoFit/>
          </a:bodyPr>
          <a:lstStyle/>
          <a:p>
            <a:pPr algn="ctr">
              <a:lnSpc>
                <a:spcPts val="3779"/>
              </a:lnSpc>
              <a:spcBef>
                <a:spcPct val="0"/>
              </a:spcBef>
            </a:pPr>
            <a:r>
              <a:rPr lang="en-US" sz="2700" dirty="0">
                <a:solidFill>
                  <a:srgbClr val="000000"/>
                </a:solidFill>
                <a:latin typeface="Alatsi"/>
                <a:ea typeface="Alatsi"/>
                <a:cs typeface="Alatsi"/>
                <a:sym typeface="Alatsi"/>
              </a:rPr>
              <a:t>BCSE498J - PROJECT 1I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a:extLst>
            <a:ext uri="{FF2B5EF4-FFF2-40B4-BE49-F238E27FC236}">
              <a16:creationId xmlns:a16="http://schemas.microsoft.com/office/drawing/2014/main" id="{15336037-7730-B835-024E-6C0F5F6DC30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808C2BF-020A-93CF-220E-F77211B38CBA}"/>
              </a:ext>
            </a:extLst>
          </p:cNvPr>
          <p:cNvSpPr/>
          <p:nvPr/>
        </p:nvSpPr>
        <p:spPr>
          <a:xfrm>
            <a:off x="13764167" y="637964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a:extLst>
              <a:ext uri="{FF2B5EF4-FFF2-40B4-BE49-F238E27FC236}">
                <a16:creationId xmlns:a16="http://schemas.microsoft.com/office/drawing/2014/main" id="{48AA2CF9-EC1D-2696-AE7A-2CE0E9208486}"/>
              </a:ext>
            </a:extLst>
          </p:cNvPr>
          <p:cNvSpPr txBox="1"/>
          <p:nvPr/>
        </p:nvSpPr>
        <p:spPr>
          <a:xfrm>
            <a:off x="2395074" y="-142875"/>
            <a:ext cx="13464081" cy="1309366"/>
          </a:xfrm>
          <a:prstGeom prst="rect">
            <a:avLst/>
          </a:prstGeom>
        </p:spPr>
        <p:txBody>
          <a:bodyPr lIns="0" tIns="0" rIns="0" bIns="0" rtlCol="0" anchor="t">
            <a:spAutoFit/>
          </a:bodyPr>
          <a:lstStyle/>
          <a:p>
            <a:pPr algn="ctr">
              <a:lnSpc>
                <a:spcPts val="10780"/>
              </a:lnSpc>
            </a:pPr>
            <a:r>
              <a:rPr lang="en-US" sz="7700">
                <a:solidFill>
                  <a:srgbClr val="000000"/>
                </a:solidFill>
                <a:latin typeface="Alatsi"/>
                <a:ea typeface="Alatsi"/>
                <a:cs typeface="Alatsi"/>
                <a:sym typeface="Alatsi"/>
              </a:rPr>
              <a:t>REFERENCES</a:t>
            </a:r>
          </a:p>
        </p:txBody>
      </p:sp>
      <p:sp>
        <p:nvSpPr>
          <p:cNvPr id="4" name="TextBox 4">
            <a:extLst>
              <a:ext uri="{FF2B5EF4-FFF2-40B4-BE49-F238E27FC236}">
                <a16:creationId xmlns:a16="http://schemas.microsoft.com/office/drawing/2014/main" id="{D07A3F0C-6E54-9286-2B21-13130A53E604}"/>
              </a:ext>
            </a:extLst>
          </p:cNvPr>
          <p:cNvSpPr txBox="1"/>
          <p:nvPr/>
        </p:nvSpPr>
        <p:spPr>
          <a:xfrm>
            <a:off x="5702946" y="8800282"/>
            <a:ext cx="6882108" cy="943656"/>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BCSE497J - PROJECT 1 </a:t>
            </a:r>
          </a:p>
          <a:p>
            <a:pPr algn="ctr">
              <a:lnSpc>
                <a:spcPts val="3779"/>
              </a:lnSpc>
            </a:pPr>
            <a:endParaRPr lang="en-US" sz="2700" dirty="0">
              <a:solidFill>
                <a:srgbClr val="000000"/>
              </a:solidFill>
              <a:latin typeface="Alatsi"/>
              <a:ea typeface="Alatsi"/>
              <a:cs typeface="Alatsi"/>
              <a:sym typeface="Alatsi"/>
            </a:endParaRPr>
          </a:p>
        </p:txBody>
      </p:sp>
      <p:sp>
        <p:nvSpPr>
          <p:cNvPr id="5" name="AutoShape 5">
            <a:extLst>
              <a:ext uri="{FF2B5EF4-FFF2-40B4-BE49-F238E27FC236}">
                <a16:creationId xmlns:a16="http://schemas.microsoft.com/office/drawing/2014/main" id="{B6520C46-072B-2D64-CD18-244C4BD60D19}"/>
              </a:ext>
            </a:extLst>
          </p:cNvPr>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6" name="AutoShape 6">
            <a:extLst>
              <a:ext uri="{FF2B5EF4-FFF2-40B4-BE49-F238E27FC236}">
                <a16:creationId xmlns:a16="http://schemas.microsoft.com/office/drawing/2014/main" id="{CE49F0B0-01E4-A3B4-142D-BB16B4526E63}"/>
              </a:ext>
            </a:extLst>
          </p:cNvPr>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7" name="Group 7">
            <a:extLst>
              <a:ext uri="{FF2B5EF4-FFF2-40B4-BE49-F238E27FC236}">
                <a16:creationId xmlns:a16="http://schemas.microsoft.com/office/drawing/2014/main" id="{29AF3B9F-3F95-F4E8-5580-03F61F89D58E}"/>
              </a:ext>
            </a:extLst>
          </p:cNvPr>
          <p:cNvGrpSpPr/>
          <p:nvPr/>
        </p:nvGrpSpPr>
        <p:grpSpPr>
          <a:xfrm>
            <a:off x="15859155" y="0"/>
            <a:ext cx="1562612" cy="1673225"/>
            <a:chOff x="0" y="0"/>
            <a:chExt cx="2083482" cy="2230967"/>
          </a:xfrm>
        </p:grpSpPr>
        <p:grpSp>
          <p:nvGrpSpPr>
            <p:cNvPr id="8" name="Group 8">
              <a:extLst>
                <a:ext uri="{FF2B5EF4-FFF2-40B4-BE49-F238E27FC236}">
                  <a16:creationId xmlns:a16="http://schemas.microsoft.com/office/drawing/2014/main" id="{B053EB7B-526C-9B9E-071E-E3AD16B79639}"/>
                </a:ext>
              </a:extLst>
            </p:cNvPr>
            <p:cNvGrpSpPr/>
            <p:nvPr/>
          </p:nvGrpSpPr>
          <p:grpSpPr>
            <a:xfrm>
              <a:off x="75599" y="0"/>
              <a:ext cx="1932284" cy="2230967"/>
              <a:chOff x="0" y="0"/>
              <a:chExt cx="703982" cy="812800"/>
            </a:xfrm>
          </p:grpSpPr>
          <p:sp>
            <p:nvSpPr>
              <p:cNvPr id="9" name="Freeform 9">
                <a:extLst>
                  <a:ext uri="{FF2B5EF4-FFF2-40B4-BE49-F238E27FC236}">
                    <a16:creationId xmlns:a16="http://schemas.microsoft.com/office/drawing/2014/main" id="{33DAF5E5-421C-9DF5-465F-372996B178AA}"/>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0" name="TextBox 10">
                <a:extLst>
                  <a:ext uri="{FF2B5EF4-FFF2-40B4-BE49-F238E27FC236}">
                    <a16:creationId xmlns:a16="http://schemas.microsoft.com/office/drawing/2014/main" id="{36180714-17DC-499F-BBE8-08D9252DA5E6}"/>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1" name="TextBox 11">
              <a:extLst>
                <a:ext uri="{FF2B5EF4-FFF2-40B4-BE49-F238E27FC236}">
                  <a16:creationId xmlns:a16="http://schemas.microsoft.com/office/drawing/2014/main" id="{BE19F844-E104-F9C1-7F96-6AE1504C61A1}"/>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19</a:t>
              </a:r>
            </a:p>
          </p:txBody>
        </p:sp>
      </p:grpSp>
      <p:sp>
        <p:nvSpPr>
          <p:cNvPr id="12" name="Freeform 12">
            <a:extLst>
              <a:ext uri="{FF2B5EF4-FFF2-40B4-BE49-F238E27FC236}">
                <a16:creationId xmlns:a16="http://schemas.microsoft.com/office/drawing/2014/main" id="{47690C99-BF39-79B0-8A5E-97C832EB7612}"/>
              </a:ext>
            </a:extLst>
          </p:cNvPr>
          <p:cNvSpPr/>
          <p:nvPr/>
        </p:nvSpPr>
        <p:spPr>
          <a:xfrm>
            <a:off x="-3657600"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197F9B23-66B5-21E4-8E89-3CCEC39074FE}"/>
              </a:ext>
            </a:extLst>
          </p:cNvPr>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graphicFrame>
        <p:nvGraphicFramePr>
          <p:cNvPr id="14" name="Table 13">
            <a:extLst>
              <a:ext uri="{FF2B5EF4-FFF2-40B4-BE49-F238E27FC236}">
                <a16:creationId xmlns:a16="http://schemas.microsoft.com/office/drawing/2014/main" id="{912BAB7C-07FD-C768-A665-F7ACCE4537C8}"/>
              </a:ext>
            </a:extLst>
          </p:cNvPr>
          <p:cNvGraphicFramePr>
            <a:graphicFrameLocks noGrp="1"/>
          </p:cNvGraphicFramePr>
          <p:nvPr>
            <p:extLst>
              <p:ext uri="{D42A27DB-BD31-4B8C-83A1-F6EECF244321}">
                <p14:modId xmlns:p14="http://schemas.microsoft.com/office/powerpoint/2010/main" val="2914489779"/>
              </p:ext>
            </p:extLst>
          </p:nvPr>
        </p:nvGraphicFramePr>
        <p:xfrm>
          <a:off x="304800" y="1085850"/>
          <a:ext cx="17754600" cy="8740819"/>
        </p:xfrm>
        <a:graphic>
          <a:graphicData uri="http://schemas.openxmlformats.org/drawingml/2006/table">
            <a:tbl>
              <a:tblPr firstRow="1" bandRow="1">
                <a:tableStyleId>{5C22544A-7EE6-4342-B048-85BDC9FD1C3A}</a:tableStyleId>
              </a:tblPr>
              <a:tblGrid>
                <a:gridCol w="815094">
                  <a:extLst>
                    <a:ext uri="{9D8B030D-6E8A-4147-A177-3AD203B41FA5}">
                      <a16:colId xmlns:a16="http://schemas.microsoft.com/office/drawing/2014/main" val="2804263947"/>
                    </a:ext>
                  </a:extLst>
                </a:gridCol>
                <a:gridCol w="1874716">
                  <a:extLst>
                    <a:ext uri="{9D8B030D-6E8A-4147-A177-3AD203B41FA5}">
                      <a16:colId xmlns:a16="http://schemas.microsoft.com/office/drawing/2014/main" val="1515214971"/>
                    </a:ext>
                  </a:extLst>
                </a:gridCol>
                <a:gridCol w="3177591">
                  <a:extLst>
                    <a:ext uri="{9D8B030D-6E8A-4147-A177-3AD203B41FA5}">
                      <a16:colId xmlns:a16="http://schemas.microsoft.com/office/drawing/2014/main" val="1052491236"/>
                    </a:ext>
                  </a:extLst>
                </a:gridCol>
                <a:gridCol w="1981199">
                  <a:extLst>
                    <a:ext uri="{9D8B030D-6E8A-4147-A177-3AD203B41FA5}">
                      <a16:colId xmlns:a16="http://schemas.microsoft.com/office/drawing/2014/main" val="3656522209"/>
                    </a:ext>
                  </a:extLst>
                </a:gridCol>
                <a:gridCol w="4191001">
                  <a:extLst>
                    <a:ext uri="{9D8B030D-6E8A-4147-A177-3AD203B41FA5}">
                      <a16:colId xmlns:a16="http://schemas.microsoft.com/office/drawing/2014/main" val="2698510904"/>
                    </a:ext>
                  </a:extLst>
                </a:gridCol>
                <a:gridCol w="3447183">
                  <a:extLst>
                    <a:ext uri="{9D8B030D-6E8A-4147-A177-3AD203B41FA5}">
                      <a16:colId xmlns:a16="http://schemas.microsoft.com/office/drawing/2014/main" val="1157311976"/>
                    </a:ext>
                  </a:extLst>
                </a:gridCol>
                <a:gridCol w="2267816">
                  <a:extLst>
                    <a:ext uri="{9D8B030D-6E8A-4147-A177-3AD203B41FA5}">
                      <a16:colId xmlns:a16="http://schemas.microsoft.com/office/drawing/2014/main" val="2064439482"/>
                    </a:ext>
                  </a:extLst>
                </a:gridCol>
              </a:tblGrid>
              <a:tr h="456521">
                <a:tc>
                  <a:txBody>
                    <a:bodyPr/>
                    <a:lstStyle/>
                    <a:p>
                      <a:r>
                        <a:rPr lang="en-IN" dirty="0" err="1"/>
                        <a:t>S.No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Authors</a:t>
                      </a:r>
                      <a:endParaRPr lang="en-IN" dirty="0"/>
                    </a:p>
                  </a:txBody>
                  <a:tcPr/>
                </a:tc>
                <a:tc>
                  <a:txBody>
                    <a:bodyPr/>
                    <a:lstStyle/>
                    <a:p>
                      <a:r>
                        <a:rPr lang="en-IN"/>
                        <a:t>Title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Conference/Year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Research Outcome</a:t>
                      </a:r>
                      <a:endParaRPr lang="en-IN" dirty="0"/>
                    </a:p>
                  </a:txBody>
                  <a:tcPr/>
                </a:tc>
                <a:tc>
                  <a:txBody>
                    <a:bodyPr/>
                    <a:lstStyle/>
                    <a:p>
                      <a:r>
                        <a:rPr lang="en-IN"/>
                        <a:t>Gaps</a:t>
                      </a:r>
                      <a:endParaRPr lang="en-IN" dirty="0"/>
                    </a:p>
                  </a:txBody>
                  <a:tcPr/>
                </a:tc>
                <a:tc>
                  <a:txBody>
                    <a:bodyPr/>
                    <a:lstStyle/>
                    <a:p>
                      <a:r>
                        <a:rPr lang="en-IN" dirty="0"/>
                        <a:t>DOI</a:t>
                      </a:r>
                    </a:p>
                  </a:txBody>
                  <a:tcPr/>
                </a:tc>
                <a:extLst>
                  <a:ext uri="{0D108BD9-81ED-4DB2-BD59-A6C34878D82A}">
                    <a16:rowId xmlns:a16="http://schemas.microsoft.com/office/drawing/2014/main" val="287781232"/>
                  </a:ext>
                </a:extLst>
              </a:tr>
              <a:tr h="1402433">
                <a:tc>
                  <a:txBody>
                    <a:bodyPr/>
                    <a:lstStyle/>
                    <a:p>
                      <a:r>
                        <a:rPr lang="en-IN" dirty="0"/>
                        <a:t>8</a:t>
                      </a:r>
                    </a:p>
                  </a:txBody>
                  <a:tcPr/>
                </a:tc>
                <a:tc>
                  <a:txBody>
                    <a:bodyPr/>
                    <a:lstStyle/>
                    <a:p>
                      <a:r>
                        <a:rPr lang="en-IN" dirty="0"/>
                        <a:t>Eduardo </a:t>
                      </a:r>
                      <a:r>
                        <a:rPr lang="en-IN" dirty="0" err="1"/>
                        <a:t>Xamena</a:t>
                      </a:r>
                      <a:r>
                        <a:rPr lang="en-IN" dirty="0"/>
                        <a:t>, Ana </a:t>
                      </a:r>
                      <a:r>
                        <a:rPr lang="en-IN" dirty="0" err="1"/>
                        <a:t>Maguitman</a:t>
                      </a:r>
                      <a:r>
                        <a:rPr lang="en-IN" dirty="0"/>
                        <a:t>, </a:t>
                      </a:r>
                    </a:p>
                  </a:txBody>
                  <a:tcPr/>
                </a:tc>
                <a:tc>
                  <a:txBody>
                    <a:bodyPr/>
                    <a:lstStyle/>
                    <a:p>
                      <a:pPr algn="l"/>
                      <a:r>
                        <a:rPr lang="en-US"/>
                        <a:t>An Open Source Tesseract-based Tool for Extracting Text from Images with Application in Braille Translation for the Visually Impaired</a:t>
                      </a:r>
                      <a:endParaRPr lang="en-IN" dirty="0"/>
                    </a:p>
                  </a:txBody>
                  <a:tcPr/>
                </a:tc>
                <a:tc>
                  <a:txBody>
                    <a:bodyPr/>
                    <a:lstStyle/>
                    <a:p>
                      <a:r>
                        <a:rPr lang="en-IN"/>
                        <a:t>International Journal of Computer Applications, 2013</a:t>
                      </a:r>
                      <a:endParaRPr lang="en-IN" dirty="0"/>
                    </a:p>
                  </a:txBody>
                  <a:tcPr/>
                </a:tc>
                <a:tc>
                  <a:txBody>
                    <a:bodyPr/>
                    <a:lstStyle/>
                    <a:p>
                      <a:r>
                        <a:rPr lang="en-US"/>
                        <a:t>Presented a tool for converting text to Braille using Tesseract OCR</a:t>
                      </a:r>
                      <a:endParaRPr lang="en-IN" dirty="0"/>
                    </a:p>
                  </a:txBody>
                  <a:tcPr/>
                </a:tc>
                <a:tc>
                  <a:txBody>
                    <a:bodyPr/>
                    <a:lstStyle/>
                    <a:p>
                      <a:r>
                        <a:rPr lang="en-US"/>
                        <a:t>Did not integrate LLMs for corrections.</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4"/>
                        </a:rPr>
                        <a:t>LINK</a:t>
                      </a:r>
                      <a:endParaRPr lang="en-IN" dirty="0"/>
                    </a:p>
                    <a:p>
                      <a:endParaRPr lang="en-IN" dirty="0"/>
                    </a:p>
                  </a:txBody>
                  <a:tcPr/>
                </a:tc>
                <a:extLst>
                  <a:ext uri="{0D108BD9-81ED-4DB2-BD59-A6C34878D82A}">
                    <a16:rowId xmlns:a16="http://schemas.microsoft.com/office/drawing/2014/main" val="1779233820"/>
                  </a:ext>
                </a:extLst>
              </a:tr>
              <a:tr h="995089">
                <a:tc>
                  <a:txBody>
                    <a:bodyPr/>
                    <a:lstStyle/>
                    <a:p>
                      <a:r>
                        <a:rPr lang="en-IN" dirty="0"/>
                        <a:t>9</a:t>
                      </a:r>
                    </a:p>
                  </a:txBody>
                  <a:tcPr/>
                </a:tc>
                <a:tc>
                  <a:txBody>
                    <a:bodyPr/>
                    <a:lstStyle/>
                    <a:p>
                      <a:r>
                        <a:rPr lang="en-US" dirty="0"/>
                        <a:t>Alberto </a:t>
                      </a:r>
                      <a:r>
                        <a:rPr lang="en-US" dirty="0" err="1"/>
                        <a:t>Poncelas</a:t>
                      </a:r>
                      <a:r>
                        <a:rPr lang="en-US" dirty="0"/>
                        <a:t>, Mohammad </a:t>
                      </a:r>
                      <a:r>
                        <a:rPr lang="en-US" dirty="0" err="1"/>
                        <a:t>Aboomar</a:t>
                      </a:r>
                      <a:endParaRPr lang="en-IN" dirty="0"/>
                    </a:p>
                  </a:txBody>
                  <a:tcPr/>
                </a:tc>
                <a:tc>
                  <a:txBody>
                    <a:bodyPr/>
                    <a:lstStyle/>
                    <a:p>
                      <a:r>
                        <a:rPr lang="en-US"/>
                        <a:t>A Tool for Facilitating OCR Postediting in Historical Documents</a:t>
                      </a:r>
                      <a:endParaRPr lang="en-IN" dirty="0"/>
                    </a:p>
                  </a:txBody>
                  <a:tcPr/>
                </a:tc>
                <a:tc>
                  <a:txBody>
                    <a:bodyPr/>
                    <a:lstStyle/>
                    <a:p>
                      <a:r>
                        <a:rPr lang="en-IN"/>
                        <a:t>arXiv preprint arXiv:2004.11471, 2020</a:t>
                      </a:r>
                      <a:endParaRPr lang="en-IN" dirty="0"/>
                    </a:p>
                  </a:txBody>
                  <a:tcPr/>
                </a:tc>
                <a:tc>
                  <a:txBody>
                    <a:bodyPr/>
                    <a:lstStyle/>
                    <a:p>
                      <a:r>
                        <a:rPr lang="en-US"/>
                        <a:t>Built a post-editing tool for correcting OCR outputs in historical documents.</a:t>
                      </a:r>
                      <a:endParaRPr lang="en-IN" dirty="0"/>
                    </a:p>
                  </a:txBody>
                  <a:tcPr/>
                </a:tc>
                <a:tc>
                  <a:txBody>
                    <a:bodyPr/>
                    <a:lstStyle/>
                    <a:p>
                      <a:r>
                        <a:rPr lang="en-US"/>
                        <a:t>Did not address visually impaired users or LLM integration.</a:t>
                      </a:r>
                      <a:endParaRPr lang="en-IN" dirty="0"/>
                    </a:p>
                  </a:txBody>
                  <a:tcPr/>
                </a:tc>
                <a:tc>
                  <a:txBody>
                    <a:bodyPr/>
                    <a:lstStyle/>
                    <a:p>
                      <a:r>
                        <a:rPr lang="en-IN" dirty="0">
                          <a:hlinkClick r:id="rId4"/>
                        </a:rPr>
                        <a:t>LINK</a:t>
                      </a:r>
                      <a:endParaRPr lang="en-IN" dirty="0"/>
                    </a:p>
                  </a:txBody>
                  <a:tcPr/>
                </a:tc>
                <a:extLst>
                  <a:ext uri="{0D108BD9-81ED-4DB2-BD59-A6C34878D82A}">
                    <a16:rowId xmlns:a16="http://schemas.microsoft.com/office/drawing/2014/main" val="2143534744"/>
                  </a:ext>
                </a:extLst>
              </a:tr>
              <a:tr h="876520">
                <a:tc>
                  <a:txBody>
                    <a:bodyPr/>
                    <a:lstStyle/>
                    <a:p>
                      <a:r>
                        <a:rPr lang="en-IN"/>
                        <a:t>10</a:t>
                      </a:r>
                      <a:endParaRPr lang="en-IN" dirty="0"/>
                    </a:p>
                  </a:txBody>
                  <a:tcPr/>
                </a:tc>
                <a:tc>
                  <a:txBody>
                    <a:bodyPr/>
                    <a:lstStyle/>
                    <a:p>
                      <a:r>
                        <a:rPr lang="en-IN" dirty="0"/>
                        <a:t>Lijun Lyu, Maria </a:t>
                      </a:r>
                      <a:r>
                        <a:rPr lang="en-IN" dirty="0" err="1"/>
                        <a:t>Koutraki</a:t>
                      </a:r>
                      <a:endParaRPr lang="en-IN" dirty="0"/>
                    </a:p>
                  </a:txBody>
                  <a:tcPr/>
                </a:tc>
                <a:tc>
                  <a:txBody>
                    <a:bodyPr/>
                    <a:lstStyle/>
                    <a:p>
                      <a:r>
                        <a:rPr lang="en-US" dirty="0"/>
                        <a:t>Neural OCR Post-Hoc Correction of Historical Corpora</a:t>
                      </a:r>
                      <a:endParaRPr lang="en-IN" dirty="0"/>
                    </a:p>
                  </a:txBody>
                  <a:tcPr/>
                </a:tc>
                <a:tc>
                  <a:txBody>
                    <a:bodyPr/>
                    <a:lstStyle/>
                    <a:p>
                      <a:r>
                        <a:rPr lang="en-IN"/>
                        <a:t>arXiv preprint arXiv:2102.00583 ,  2021</a:t>
                      </a:r>
                      <a:endParaRPr lang="en-IN" dirty="0"/>
                    </a:p>
                  </a:txBody>
                  <a:tcPr/>
                </a:tc>
                <a:tc>
                  <a:txBody>
                    <a:bodyPr/>
                    <a:lstStyle/>
                    <a:p>
                      <a:r>
                        <a:rPr lang="en-US"/>
                        <a:t>Used neural models to correct OCR errors, achieving significant error reduction.</a:t>
                      </a:r>
                      <a:endParaRPr lang="en-IN" dirty="0"/>
                    </a:p>
                  </a:txBody>
                  <a:tcPr/>
                </a:tc>
                <a:tc>
                  <a:txBody>
                    <a:bodyPr/>
                    <a:lstStyle/>
                    <a:p>
                      <a:r>
                        <a:rPr lang="en-US"/>
                        <a:t>Used neural models to correct OCR errors, achieving significant error reduction.</a:t>
                      </a:r>
                      <a:endParaRPr lang="en-IN" dirty="0"/>
                    </a:p>
                  </a:txBody>
                  <a:tcPr/>
                </a:tc>
                <a:tc>
                  <a:txBody>
                    <a:bodyPr/>
                    <a:lstStyle/>
                    <a:p>
                      <a:r>
                        <a:rPr lang="en-IN" dirty="0">
                          <a:hlinkClick r:id="rId5"/>
                        </a:rPr>
                        <a:t>LINK</a:t>
                      </a:r>
                      <a:endParaRPr lang="en-IN" dirty="0"/>
                    </a:p>
                  </a:txBody>
                  <a:tcPr/>
                </a:tc>
                <a:extLst>
                  <a:ext uri="{0D108BD9-81ED-4DB2-BD59-A6C34878D82A}">
                    <a16:rowId xmlns:a16="http://schemas.microsoft.com/office/drawing/2014/main" val="1013322305"/>
                  </a:ext>
                </a:extLst>
              </a:tr>
              <a:tr h="1139476">
                <a:tc>
                  <a:txBody>
                    <a:bodyPr/>
                    <a:lstStyle/>
                    <a:p>
                      <a:r>
                        <a:rPr lang="en-IN"/>
                        <a:t>11</a:t>
                      </a:r>
                      <a:endParaRPr lang="en-IN" dirty="0"/>
                    </a:p>
                  </a:txBody>
                  <a:tcPr/>
                </a:tc>
                <a:tc>
                  <a:txBody>
                    <a:bodyPr/>
                    <a:lstStyle/>
                    <a:p>
                      <a:r>
                        <a:rPr lang="en-IN" dirty="0"/>
                        <a:t>Robert G. de Luna</a:t>
                      </a:r>
                    </a:p>
                  </a:txBody>
                  <a:tcPr/>
                </a:tc>
                <a:tc>
                  <a:txBody>
                    <a:bodyPr/>
                    <a:lstStyle/>
                    <a:p>
                      <a:r>
                        <a:rPr lang="en-US" dirty="0"/>
                        <a:t>A Tesseract-based Optical Character Recognition for a Text-to-Braille Code Conversion</a:t>
                      </a:r>
                      <a:endParaRPr lang="en-IN" dirty="0"/>
                    </a:p>
                  </a:txBody>
                  <a:tcPr/>
                </a:tc>
                <a:tc>
                  <a:txBody>
                    <a:bodyPr/>
                    <a:lstStyle/>
                    <a:p>
                      <a:r>
                        <a:rPr lang="en-US" dirty="0"/>
                        <a:t>International Journal on Information Technology , 2020</a:t>
                      </a:r>
                      <a:endParaRPr lang="en-IN" dirty="0"/>
                    </a:p>
                  </a:txBody>
                  <a:tcPr/>
                </a:tc>
                <a:tc>
                  <a:txBody>
                    <a:bodyPr/>
                    <a:lstStyle/>
                    <a:p>
                      <a:r>
                        <a:rPr lang="en-US"/>
                        <a:t>Converted text to Braille using Tesseract OCR for visually impaired users.</a:t>
                      </a:r>
                      <a:endParaRPr lang="en-IN" dirty="0"/>
                    </a:p>
                  </a:txBody>
                  <a:tcPr/>
                </a:tc>
                <a:tc>
                  <a:txBody>
                    <a:bodyPr/>
                    <a:lstStyle/>
                    <a:p>
                      <a:pPr lvl="1"/>
                      <a:r>
                        <a:rPr lang="en-US"/>
                        <a:t>Did not explore LLM corrections.</a:t>
                      </a:r>
                      <a:endParaRPr lang="en-IN" dirty="0"/>
                    </a:p>
                  </a:txBody>
                  <a:tcPr/>
                </a:tc>
                <a:tc>
                  <a:txBody>
                    <a:bodyPr/>
                    <a:lstStyle/>
                    <a:p>
                      <a:r>
                        <a:rPr lang="en-IN" dirty="0">
                          <a:hlinkClick r:id="rId6"/>
                        </a:rPr>
                        <a:t>LINK</a:t>
                      </a:r>
                      <a:endParaRPr lang="en-IN" dirty="0"/>
                    </a:p>
                  </a:txBody>
                  <a:tcPr/>
                </a:tc>
                <a:extLst>
                  <a:ext uri="{0D108BD9-81ED-4DB2-BD59-A6C34878D82A}">
                    <a16:rowId xmlns:a16="http://schemas.microsoft.com/office/drawing/2014/main" val="610632625"/>
                  </a:ext>
                </a:extLst>
              </a:tr>
              <a:tr h="876520">
                <a:tc>
                  <a:txBody>
                    <a:bodyPr/>
                    <a:lstStyle/>
                    <a:p>
                      <a:r>
                        <a:rPr lang="en-IN"/>
                        <a:t>12</a:t>
                      </a:r>
                      <a:endParaRPr lang="en-IN" dirty="0"/>
                    </a:p>
                  </a:txBody>
                  <a:tcPr/>
                </a:tc>
                <a:tc>
                  <a:txBody>
                    <a:bodyPr/>
                    <a:lstStyle/>
                    <a:p>
                      <a:r>
                        <a:rPr lang="en-IN" dirty="0"/>
                        <a:t>Martin </a:t>
                      </a:r>
                      <a:r>
                        <a:rPr lang="en-IN" dirty="0" err="1"/>
                        <a:t>Krickl</a:t>
                      </a:r>
                      <a:r>
                        <a:rPr lang="en-IN" dirty="0"/>
                        <a:t>, </a:t>
                      </a:r>
                      <a:r>
                        <a:rPr lang="en-IN" dirty="0" err="1"/>
                        <a:t>Besnik</a:t>
                      </a:r>
                      <a:r>
                        <a:rPr lang="en-IN" dirty="0"/>
                        <a:t> </a:t>
                      </a:r>
                      <a:r>
                        <a:rPr lang="en-IN" dirty="0" err="1"/>
                        <a:t>Fetahu</a:t>
                      </a:r>
                      <a:endParaRPr lang="en-IN" dirty="0"/>
                    </a:p>
                  </a:txBody>
                  <a:tcPr/>
                </a:tc>
                <a:tc>
                  <a:txBody>
                    <a:bodyPr/>
                    <a:lstStyle/>
                    <a:p>
                      <a:r>
                        <a:rPr lang="en-US" dirty="0"/>
                        <a:t>MAVI: An Embedded Device to Assist Mobility of Visually Impaired</a:t>
                      </a:r>
                      <a:endParaRPr lang="en-IN" dirty="0"/>
                    </a:p>
                  </a:txBody>
                  <a:tcPr/>
                </a:tc>
                <a:tc>
                  <a:txBody>
                    <a:bodyPr/>
                    <a:lstStyle/>
                    <a:p>
                      <a:r>
                        <a:rPr lang="en-IN" dirty="0"/>
                        <a:t>IEEE Sensors Journal , 2017</a:t>
                      </a:r>
                    </a:p>
                  </a:txBody>
                  <a:tcPr/>
                </a:tc>
                <a:tc>
                  <a:txBody>
                    <a:bodyPr/>
                    <a:lstStyle/>
                    <a:p>
                      <a:r>
                        <a:rPr lang="en-US"/>
                        <a:t>Developed a device for assisting visually impaired individuals using OCR.</a:t>
                      </a:r>
                      <a:endParaRPr lang="en-IN" dirty="0"/>
                    </a:p>
                  </a:txBody>
                  <a:tcPr/>
                </a:tc>
                <a:tc>
                  <a:txBody>
                    <a:bodyPr/>
                    <a:lstStyle/>
                    <a:p>
                      <a:r>
                        <a:rPr lang="en-IN"/>
                        <a:t>No LLM-based enhancements discussed.</a:t>
                      </a:r>
                      <a:endParaRPr lang="en-IN" dirty="0"/>
                    </a:p>
                  </a:txBody>
                  <a:tcPr/>
                </a:tc>
                <a:tc>
                  <a:txBody>
                    <a:bodyPr/>
                    <a:lstStyle/>
                    <a:p>
                      <a:r>
                        <a:rPr lang="en-IN" dirty="0">
                          <a:hlinkClick r:id="rId7"/>
                        </a:rPr>
                        <a:t>LINK</a:t>
                      </a:r>
                      <a:endParaRPr lang="en-IN" dirty="0"/>
                    </a:p>
                  </a:txBody>
                  <a:tcPr/>
                </a:tc>
                <a:extLst>
                  <a:ext uri="{0D108BD9-81ED-4DB2-BD59-A6C34878D82A}">
                    <a16:rowId xmlns:a16="http://schemas.microsoft.com/office/drawing/2014/main" val="2681146962"/>
                  </a:ext>
                </a:extLst>
              </a:tr>
              <a:tr h="876520">
                <a:tc>
                  <a:txBody>
                    <a:bodyPr/>
                    <a:lstStyle/>
                    <a:p>
                      <a:r>
                        <a:rPr lang="en-IN"/>
                        <a:t>13</a:t>
                      </a:r>
                      <a:endParaRPr lang="en-IN" dirty="0"/>
                    </a:p>
                  </a:txBody>
                  <a:tcPr/>
                </a:tc>
                <a:tc>
                  <a:txBody>
                    <a:bodyPr/>
                    <a:lstStyle/>
                    <a:p>
                      <a:r>
                        <a:rPr lang="en-IN" dirty="0"/>
                        <a:t>Francesco Gelati, Nicholas </a:t>
                      </a:r>
                      <a:r>
                        <a:rPr lang="en-IN" dirty="0" err="1"/>
                        <a:t>Vanderschantz</a:t>
                      </a:r>
                      <a:endParaRPr lang="en-IN" dirty="0"/>
                    </a:p>
                  </a:txBody>
                  <a:tcPr/>
                </a:tc>
                <a:tc>
                  <a:txBody>
                    <a:bodyPr/>
                    <a:lstStyle/>
                    <a:p>
                      <a:r>
                        <a:rPr lang="en-US" dirty="0"/>
                        <a:t>Cursive Text Recognition in Natural Scene Images Using Deep Learning</a:t>
                      </a:r>
                      <a:endParaRPr lang="en-IN" dirty="0"/>
                    </a:p>
                  </a:txBody>
                  <a:tcPr/>
                </a:tc>
                <a:tc>
                  <a:txBody>
                    <a:bodyPr/>
                    <a:lstStyle/>
                    <a:p>
                      <a:r>
                        <a:rPr lang="en-IN" dirty="0"/>
                        <a:t>IEEE Access , 2022 </a:t>
                      </a:r>
                    </a:p>
                  </a:txBody>
                  <a:tcPr/>
                </a:tc>
                <a:tc>
                  <a:txBody>
                    <a:bodyPr/>
                    <a:lstStyle/>
                    <a:p>
                      <a:r>
                        <a:rPr lang="en-US" dirty="0"/>
                        <a:t>Used deep learning for cursive text recognition in natural images.</a:t>
                      </a:r>
                      <a:endParaRPr lang="en-IN" dirty="0"/>
                    </a:p>
                  </a:txBody>
                  <a:tcPr/>
                </a:tc>
                <a:tc>
                  <a:txBody>
                    <a:bodyPr/>
                    <a:lstStyle/>
                    <a:p>
                      <a:r>
                        <a:rPr lang="en-US" dirty="0"/>
                        <a:t>No exploration of scanned PDFs or LLM corrections.</a:t>
                      </a:r>
                      <a:endParaRPr lang="en-IN" dirty="0"/>
                    </a:p>
                  </a:txBody>
                  <a:tcPr/>
                </a:tc>
                <a:tc>
                  <a:txBody>
                    <a:bodyPr/>
                    <a:lstStyle/>
                    <a:p>
                      <a:r>
                        <a:rPr lang="en-IN" dirty="0">
                          <a:hlinkClick r:id="rId8"/>
                        </a:rPr>
                        <a:t>LINK</a:t>
                      </a:r>
                      <a:endParaRPr lang="en-IN" dirty="0"/>
                    </a:p>
                  </a:txBody>
                  <a:tcPr/>
                </a:tc>
                <a:extLst>
                  <a:ext uri="{0D108BD9-81ED-4DB2-BD59-A6C34878D82A}">
                    <a16:rowId xmlns:a16="http://schemas.microsoft.com/office/drawing/2014/main" val="2571205649"/>
                  </a:ext>
                </a:extLst>
              </a:tr>
              <a:tr h="876520">
                <a:tc>
                  <a:txBody>
                    <a:bodyPr/>
                    <a:lstStyle/>
                    <a:p>
                      <a:r>
                        <a:rPr lang="en-IN" dirty="0"/>
                        <a:t>14</a:t>
                      </a:r>
                    </a:p>
                  </a:txBody>
                  <a:tcPr/>
                </a:tc>
                <a:tc>
                  <a:txBody>
                    <a:bodyPr/>
                    <a:lstStyle/>
                    <a:p>
                      <a:r>
                        <a:rPr lang="en-US" dirty="0"/>
                        <a:t>Matthieu Lin, </a:t>
                      </a:r>
                      <a:r>
                        <a:rPr lang="en-US" dirty="0" err="1"/>
                        <a:t>Conghui</a:t>
                      </a:r>
                      <a:r>
                        <a:rPr lang="en-US" dirty="0"/>
                        <a:t> He, </a:t>
                      </a:r>
                      <a:r>
                        <a:rPr lang="en-US" dirty="0" err="1"/>
                        <a:t>Wentao</a:t>
                      </a:r>
                      <a:r>
                        <a:rPr lang="en-US" dirty="0"/>
                        <a:t> Zhang</a:t>
                      </a:r>
                      <a:endParaRPr lang="en-IN" dirty="0"/>
                    </a:p>
                  </a:txBody>
                  <a:tcPr/>
                </a:tc>
                <a:tc>
                  <a:txBody>
                    <a:bodyPr/>
                    <a:lstStyle/>
                    <a:p>
                      <a:r>
                        <a:rPr lang="en-US" dirty="0"/>
                        <a:t>End-to-End OCR with Neural Networks</a:t>
                      </a:r>
                      <a:endParaRPr lang="en-IN" dirty="0"/>
                    </a:p>
                  </a:txBody>
                  <a:tcPr/>
                </a:tc>
                <a:tc>
                  <a:txBody>
                    <a:bodyPr/>
                    <a:lstStyle/>
                    <a:p>
                      <a:r>
                        <a:rPr lang="en-US" dirty="0"/>
                        <a:t>IEEE Transactions on Neural Networks, 2019</a:t>
                      </a:r>
                      <a:endParaRPr lang="en-IN" dirty="0"/>
                    </a:p>
                  </a:txBody>
                  <a:tcPr/>
                </a:tc>
                <a:tc>
                  <a:txBody>
                    <a:bodyPr/>
                    <a:lstStyle/>
                    <a:p>
                      <a:r>
                        <a:rPr lang="en-US" dirty="0"/>
                        <a:t>Explored neural network architectures for end-to-end OCR.</a:t>
                      </a:r>
                      <a:endParaRPr lang="en-IN" dirty="0"/>
                    </a:p>
                  </a:txBody>
                  <a:tcPr/>
                </a:tc>
                <a:tc>
                  <a:txBody>
                    <a:bodyPr/>
                    <a:lstStyle/>
                    <a:p>
                      <a:r>
                        <a:rPr lang="en-US" dirty="0"/>
                        <a:t>Did not consider specific applications for visually impaired users.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4"/>
                        </a:rPr>
                        <a:t>LINK</a:t>
                      </a:r>
                      <a:endParaRPr lang="en-IN" dirty="0"/>
                    </a:p>
                    <a:p>
                      <a:endParaRPr lang="en-IN" dirty="0"/>
                    </a:p>
                  </a:txBody>
                  <a:tcPr/>
                </a:tc>
                <a:extLst>
                  <a:ext uri="{0D108BD9-81ED-4DB2-BD59-A6C34878D82A}">
                    <a16:rowId xmlns:a16="http://schemas.microsoft.com/office/drawing/2014/main" val="1898719303"/>
                  </a:ext>
                </a:extLst>
              </a:tr>
              <a:tr h="979849">
                <a:tc>
                  <a:txBody>
                    <a:bodyPr/>
                    <a:lstStyle/>
                    <a:p>
                      <a:r>
                        <a:rPr lang="en-IN"/>
                        <a:t>15</a:t>
                      </a:r>
                      <a:endParaRPr lang="en-IN" dirty="0"/>
                    </a:p>
                  </a:txBody>
                  <a:tcPr/>
                </a:tc>
                <a:tc>
                  <a:txBody>
                    <a:bodyPr/>
                    <a:lstStyle/>
                    <a:p>
                      <a:r>
                        <a:rPr lang="en-IN" dirty="0"/>
                        <a:t>Benjamin </a:t>
                      </a:r>
                      <a:r>
                        <a:rPr lang="en-IN" dirty="0" err="1"/>
                        <a:t>Piwowarski</a:t>
                      </a:r>
                      <a:r>
                        <a:rPr lang="en-IN" dirty="0"/>
                        <a:t>, Mickaël </a:t>
                      </a:r>
                      <a:r>
                        <a:rPr lang="en-IN" dirty="0" err="1"/>
                        <a:t>Coustaty</a:t>
                      </a:r>
                      <a:endParaRPr lang="en-IN" dirty="0"/>
                    </a:p>
                  </a:txBody>
                  <a:tcPr/>
                </a:tc>
                <a:tc>
                  <a:txBody>
                    <a:bodyPr/>
                    <a:lstStyle/>
                    <a:p>
                      <a:r>
                        <a:rPr lang="en-US" dirty="0"/>
                        <a:t>Error Detection and Correction in OCR Using Language Models</a:t>
                      </a:r>
                      <a:endParaRPr lang="en-IN" dirty="0"/>
                    </a:p>
                  </a:txBody>
                  <a:tcPr/>
                </a:tc>
                <a:tc>
                  <a:txBody>
                    <a:bodyPr/>
                    <a:lstStyle/>
                    <a:p>
                      <a:r>
                        <a:rPr lang="fr-FR" dirty="0"/>
                        <a:t>IEEE Transactions on </a:t>
                      </a:r>
                      <a:r>
                        <a:rPr lang="fr-FR" dirty="0" err="1"/>
                        <a:t>Computational</a:t>
                      </a:r>
                      <a:r>
                        <a:rPr lang="fr-FR" dirty="0"/>
                        <a:t> Intelligence , 2022</a:t>
                      </a:r>
                      <a:endParaRPr lang="en-IN" dirty="0"/>
                    </a:p>
                  </a:txBody>
                  <a:tcPr/>
                </a:tc>
                <a:tc>
                  <a:txBody>
                    <a:bodyPr/>
                    <a:lstStyle/>
                    <a:p>
                      <a:r>
                        <a:rPr lang="en-US" dirty="0"/>
                        <a:t>Used LLMs to detect and correct OCR errors.</a:t>
                      </a:r>
                      <a:endParaRPr lang="en-IN" dirty="0"/>
                    </a:p>
                  </a:txBody>
                  <a:tcPr/>
                </a:tc>
                <a:tc>
                  <a:txBody>
                    <a:bodyPr/>
                    <a:lstStyle/>
                    <a:p>
                      <a:r>
                        <a:rPr lang="en-US" dirty="0"/>
                        <a:t>Limited focus on real-world applications for visually impaired users.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4"/>
                        </a:rPr>
                        <a:t>LINK</a:t>
                      </a:r>
                      <a:endParaRPr lang="en-IN" dirty="0"/>
                    </a:p>
                    <a:p>
                      <a:endParaRPr lang="en-IN" dirty="0"/>
                    </a:p>
                  </a:txBody>
                  <a:tcPr/>
                </a:tc>
                <a:extLst>
                  <a:ext uri="{0D108BD9-81ED-4DB2-BD59-A6C34878D82A}">
                    <a16:rowId xmlns:a16="http://schemas.microsoft.com/office/drawing/2014/main" val="2922285035"/>
                  </a:ext>
                </a:extLst>
              </a:tr>
            </a:tbl>
          </a:graphicData>
        </a:graphic>
      </p:graphicFrame>
    </p:spTree>
    <p:extLst>
      <p:ext uri="{BB962C8B-B14F-4D97-AF65-F5344CB8AC3E}">
        <p14:creationId xmlns:p14="http://schemas.microsoft.com/office/powerpoint/2010/main" val="105683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
        <p:nvSpPr>
          <p:cNvPr id="3" name="AutoShape 3"/>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4" name="AutoShape 4"/>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5" name="Freeform 5"/>
          <p:cNvSpPr/>
          <p:nvPr/>
        </p:nvSpPr>
        <p:spPr>
          <a:xfrm>
            <a:off x="12982861" y="593323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8" name="TextBox 8"/>
          <p:cNvSpPr txBox="1"/>
          <p:nvPr/>
        </p:nvSpPr>
        <p:spPr>
          <a:xfrm>
            <a:off x="2553980" y="156306"/>
            <a:ext cx="13180039"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a:ea typeface="Alatsi"/>
                <a:cs typeface="Alatsi"/>
                <a:sym typeface="Alatsi"/>
              </a:rPr>
              <a:t>LITERATURE REVIEW</a:t>
            </a:r>
          </a:p>
        </p:txBody>
      </p:sp>
      <p:grpSp>
        <p:nvGrpSpPr>
          <p:cNvPr id="9" name="Group 9"/>
          <p:cNvGrpSpPr/>
          <p:nvPr/>
        </p:nvGrpSpPr>
        <p:grpSpPr>
          <a:xfrm>
            <a:off x="15859155" y="0"/>
            <a:ext cx="1562612" cy="1673225"/>
            <a:chOff x="0" y="0"/>
            <a:chExt cx="2083482" cy="2230967"/>
          </a:xfrm>
        </p:grpSpPr>
        <p:grpSp>
          <p:nvGrpSpPr>
            <p:cNvPr id="10" name="Group 10"/>
            <p:cNvGrpSpPr/>
            <p:nvPr/>
          </p:nvGrpSpPr>
          <p:grpSpPr>
            <a:xfrm>
              <a:off x="75599" y="0"/>
              <a:ext cx="1932284" cy="2230967"/>
              <a:chOff x="0" y="0"/>
              <a:chExt cx="703982" cy="812800"/>
            </a:xfrm>
          </p:grpSpPr>
          <p:sp>
            <p:nvSpPr>
              <p:cNvPr id="11" name="Freeform 1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2" name="TextBox 1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0" y="437581"/>
              <a:ext cx="2083482" cy="1246411"/>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2</a:t>
              </a:r>
            </a:p>
          </p:txBody>
        </p:sp>
      </p:grpSp>
      <p:sp>
        <p:nvSpPr>
          <p:cNvPr id="14" name="Freeform 14"/>
          <p:cNvSpPr/>
          <p:nvPr/>
        </p:nvSpPr>
        <p:spPr>
          <a:xfrm>
            <a:off x="-3482681"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TextBox 15"/>
          <p:cNvSpPr txBox="1"/>
          <p:nvPr/>
        </p:nvSpPr>
        <p:spPr>
          <a:xfrm>
            <a:off x="2362578" y="1973780"/>
            <a:ext cx="14096622" cy="5909310"/>
          </a:xfrm>
          <a:prstGeom prst="rect">
            <a:avLst/>
          </a:prstGeom>
        </p:spPr>
        <p:txBody>
          <a:bodyPr wrap="square" lIns="0" tIns="0" rIns="0" bIns="0" rtlCol="0" anchor="t">
            <a:spAutoFit/>
          </a:bodyPr>
          <a:lstStyle/>
          <a:p>
            <a:pPr algn="l"/>
            <a:r>
              <a:rPr lang="en-US" sz="2800" b="1" dirty="0">
                <a:latin typeface="Alatsi"/>
                <a:ea typeface="Alatsi"/>
                <a:cs typeface="Alatsi"/>
                <a:sym typeface="Alatsi"/>
              </a:rPr>
              <a:t> </a:t>
            </a:r>
            <a:r>
              <a:rPr lang="en-IN" sz="3200" b="1" i="0" dirty="0">
                <a:effectLst/>
                <a:latin typeface="Inter"/>
              </a:rPr>
              <a:t>Themes Discovered:</a:t>
            </a:r>
          </a:p>
          <a:p>
            <a:pPr algn="l">
              <a:buFont typeface="+mj-lt"/>
              <a:buAutoNum type="arabicPeriod"/>
            </a:pPr>
            <a:r>
              <a:rPr lang="en-IN" sz="3200" b="1" i="0" dirty="0">
                <a:effectLst/>
                <a:latin typeface="Inter"/>
              </a:rPr>
              <a:t>OCR + LLM Integration: Studies highlight synergy between OCR and LLMs for error correction, but few focus on visually impaired applications.</a:t>
            </a:r>
          </a:p>
          <a:p>
            <a:pPr algn="l">
              <a:buFont typeface="+mj-lt"/>
              <a:buAutoNum type="arabicPeriod"/>
            </a:pPr>
            <a:r>
              <a:rPr lang="en-IN" sz="3200" b="1" i="0" dirty="0">
                <a:effectLst/>
                <a:latin typeface="Inter"/>
              </a:rPr>
              <a:t>Neural Networks in OCR: Deep learning advances OCR accuracy, but end-to-end solutions for visually impaired users are rare.</a:t>
            </a:r>
          </a:p>
          <a:p>
            <a:pPr algn="l">
              <a:buFont typeface="+mj-lt"/>
              <a:buAutoNum type="arabicPeriod"/>
            </a:pPr>
            <a:endParaRPr lang="en-IN" sz="3200" b="1" i="0" dirty="0">
              <a:effectLst/>
              <a:latin typeface="Inter"/>
            </a:endParaRPr>
          </a:p>
          <a:p>
            <a:pPr algn="l"/>
            <a:r>
              <a:rPr lang="en-IN" sz="3200" b="1" i="0" dirty="0">
                <a:effectLst/>
                <a:latin typeface="Inter"/>
              </a:rPr>
              <a:t>Identified Gaps:</a:t>
            </a:r>
          </a:p>
          <a:p>
            <a:pPr algn="l">
              <a:buFont typeface="+mj-lt"/>
              <a:buAutoNum type="arabicPeriod"/>
            </a:pPr>
            <a:r>
              <a:rPr lang="en-IN" sz="3200" b="1" i="0" dirty="0">
                <a:effectLst/>
                <a:latin typeface="Inter"/>
              </a:rPr>
              <a:t>Limited LLM Integration: Few studies leverage LLMs for OCR corrections in assistive technologies.</a:t>
            </a:r>
          </a:p>
          <a:p>
            <a:pPr algn="l">
              <a:buFont typeface="+mj-lt"/>
              <a:buAutoNum type="arabicPeriod"/>
            </a:pPr>
            <a:r>
              <a:rPr lang="en-IN" sz="3200" b="1" i="0" dirty="0">
                <a:effectLst/>
                <a:latin typeface="Inter"/>
              </a:rPr>
              <a:t>Lack of Real-World Testing: Prototypes often lack user feedback and Need for End-to-End Solutions: Integrated OCR-LLM systems for visually impaired users are scarce.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3918390" y="866775"/>
            <a:ext cx="1045121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PROBLEM STATEMENT</a:t>
            </a:r>
          </a:p>
        </p:txBody>
      </p:sp>
      <p:grpSp>
        <p:nvGrpSpPr>
          <p:cNvPr id="3" name="Group 3"/>
          <p:cNvGrpSpPr/>
          <p:nvPr/>
        </p:nvGrpSpPr>
        <p:grpSpPr>
          <a:xfrm>
            <a:off x="9769945" y="3307695"/>
            <a:ext cx="6651535" cy="2477784"/>
            <a:chOff x="0" y="0"/>
            <a:chExt cx="8868713" cy="4700668"/>
          </a:xfrm>
        </p:grpSpPr>
        <p:grpSp>
          <p:nvGrpSpPr>
            <p:cNvPr id="4" name="Group 4"/>
            <p:cNvGrpSpPr/>
            <p:nvPr/>
          </p:nvGrpSpPr>
          <p:grpSpPr>
            <a:xfrm>
              <a:off x="0" y="0"/>
              <a:ext cx="8868713" cy="4700668"/>
              <a:chOff x="0" y="0"/>
              <a:chExt cx="1751844" cy="928527"/>
            </a:xfrm>
          </p:grpSpPr>
          <p:sp>
            <p:nvSpPr>
              <p:cNvPr id="5" name="Freeform 5"/>
              <p:cNvSpPr/>
              <p:nvPr/>
            </p:nvSpPr>
            <p:spPr>
              <a:xfrm>
                <a:off x="0" y="0"/>
                <a:ext cx="1751844" cy="928527"/>
              </a:xfrm>
              <a:custGeom>
                <a:avLst/>
                <a:gdLst/>
                <a:ahLst/>
                <a:cxnLst/>
                <a:rect l="l" t="t" r="r" b="b"/>
                <a:pathLst>
                  <a:path w="1751844" h="928527">
                    <a:moveTo>
                      <a:pt x="59360" y="0"/>
                    </a:moveTo>
                    <a:lnTo>
                      <a:pt x="1692484" y="0"/>
                    </a:lnTo>
                    <a:cubicBezTo>
                      <a:pt x="1725268" y="0"/>
                      <a:pt x="1751844" y="26577"/>
                      <a:pt x="1751844" y="59360"/>
                    </a:cubicBezTo>
                    <a:lnTo>
                      <a:pt x="1751844" y="869167"/>
                    </a:lnTo>
                    <a:cubicBezTo>
                      <a:pt x="1751844" y="901950"/>
                      <a:pt x="1725268" y="928527"/>
                      <a:pt x="1692484" y="928527"/>
                    </a:cubicBezTo>
                    <a:lnTo>
                      <a:pt x="59360" y="928527"/>
                    </a:lnTo>
                    <a:cubicBezTo>
                      <a:pt x="26577" y="928527"/>
                      <a:pt x="0" y="901950"/>
                      <a:pt x="0" y="869167"/>
                    </a:cubicBezTo>
                    <a:lnTo>
                      <a:pt x="0" y="59360"/>
                    </a:lnTo>
                    <a:cubicBezTo>
                      <a:pt x="0" y="26577"/>
                      <a:pt x="26577" y="0"/>
                      <a:pt x="59360" y="0"/>
                    </a:cubicBezTo>
                    <a:close/>
                  </a:path>
                </a:pathLst>
              </a:custGeom>
              <a:solidFill>
                <a:srgbClr val="E9C7C6"/>
              </a:solidFill>
            </p:spPr>
            <p:txBody>
              <a:bodyPr/>
              <a:lstStyle/>
              <a:p>
                <a:endParaRPr lang="en-IN"/>
              </a:p>
            </p:txBody>
          </p:sp>
          <p:sp>
            <p:nvSpPr>
              <p:cNvPr id="6" name="TextBox 6"/>
              <p:cNvSpPr txBox="1"/>
              <p:nvPr/>
            </p:nvSpPr>
            <p:spPr>
              <a:xfrm>
                <a:off x="0" y="-38100"/>
                <a:ext cx="1751844" cy="966627"/>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695604" y="133350"/>
              <a:ext cx="7735510" cy="4194341"/>
            </a:xfrm>
            <a:prstGeom prst="rect">
              <a:avLst/>
            </a:prstGeom>
          </p:spPr>
          <p:txBody>
            <a:bodyPr lIns="0" tIns="0" rIns="0" bIns="0" rtlCol="0" anchor="t">
              <a:spAutoFit/>
            </a:bodyPr>
            <a:lstStyle/>
            <a:p>
              <a:pPr algn="l">
                <a:lnSpc>
                  <a:spcPts val="4193"/>
                </a:lnSpc>
              </a:pPr>
              <a:r>
                <a:rPr lang="en-US" sz="2995" dirty="0">
                  <a:solidFill>
                    <a:srgbClr val="000000"/>
                  </a:solidFill>
                  <a:latin typeface="Alatsi"/>
                  <a:ea typeface="Alatsi"/>
                  <a:cs typeface="Alatsi"/>
                  <a:sym typeface="Alatsi"/>
                </a:rPr>
                <a:t>OCR systems misinterpret text accurately enough that users need to fix the errors by hand to make documents usable.</a:t>
              </a:r>
            </a:p>
            <a:p>
              <a:pPr algn="l">
                <a:lnSpc>
                  <a:spcPts val="4193"/>
                </a:lnSpc>
              </a:pPr>
              <a:endParaRPr lang="en-US" sz="2995" dirty="0">
                <a:solidFill>
                  <a:srgbClr val="000000"/>
                </a:solidFill>
                <a:latin typeface="Alatsi"/>
                <a:ea typeface="Alatsi"/>
                <a:cs typeface="Alatsi"/>
                <a:sym typeface="Alatsi"/>
              </a:endParaRPr>
            </a:p>
            <a:p>
              <a:pPr algn="l">
                <a:lnSpc>
                  <a:spcPts val="4193"/>
                </a:lnSpc>
              </a:pPr>
              <a:endParaRPr lang="en-US" sz="2995" dirty="0">
                <a:solidFill>
                  <a:srgbClr val="000000"/>
                </a:solidFill>
                <a:latin typeface="Alatsi"/>
                <a:ea typeface="Alatsi"/>
                <a:cs typeface="Alatsi"/>
                <a:sym typeface="Alatsi"/>
              </a:endParaRPr>
            </a:p>
          </p:txBody>
        </p:sp>
      </p:grpSp>
      <p:sp>
        <p:nvSpPr>
          <p:cNvPr id="8" name="TextBox 8"/>
          <p:cNvSpPr txBox="1"/>
          <p:nvPr/>
        </p:nvSpPr>
        <p:spPr>
          <a:xfrm>
            <a:off x="9515766" y="2535219"/>
            <a:ext cx="5052998"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Enhancing OCR output</a:t>
            </a:r>
          </a:p>
        </p:txBody>
      </p:sp>
      <p:sp>
        <p:nvSpPr>
          <p:cNvPr id="9" name="TextBox 9"/>
          <p:cNvSpPr txBox="1"/>
          <p:nvPr/>
        </p:nvSpPr>
        <p:spPr>
          <a:xfrm>
            <a:off x="2452253" y="2873881"/>
            <a:ext cx="6691747" cy="4948555"/>
          </a:xfrm>
          <a:prstGeom prst="rect">
            <a:avLst/>
          </a:prstGeom>
        </p:spPr>
        <p:txBody>
          <a:bodyPr lIns="0" tIns="0" rIns="0" bIns="0" rtlCol="0" anchor="t">
            <a:spAutoFit/>
          </a:bodyPr>
          <a:lstStyle/>
          <a:p>
            <a:pPr algn="l">
              <a:lnSpc>
                <a:spcPts val="3919"/>
              </a:lnSpc>
            </a:pPr>
            <a:r>
              <a:rPr lang="en-US" sz="2799">
                <a:solidFill>
                  <a:srgbClr val="000000"/>
                </a:solidFill>
                <a:latin typeface="Alatsi"/>
                <a:ea typeface="Alatsi"/>
                <a:cs typeface="Alatsi"/>
                <a:sym typeface="Alatsi"/>
              </a:rPr>
              <a:t>Standard OCR technology fails to process content well because it performs poorly at pattern recognition and keeps losing text structure while lacking context knowledge. Tools like text-to-speech systems for blind users need clear and properly structured text because they fail today. OCR gets better results when combined with LLMs because they tackle the existing processing issues.</a:t>
            </a:r>
          </a:p>
        </p:txBody>
      </p:sp>
      <p:grpSp>
        <p:nvGrpSpPr>
          <p:cNvPr id="10" name="Group 10"/>
          <p:cNvGrpSpPr/>
          <p:nvPr/>
        </p:nvGrpSpPr>
        <p:grpSpPr>
          <a:xfrm>
            <a:off x="9673194" y="6685437"/>
            <a:ext cx="6651535" cy="2465844"/>
            <a:chOff x="0" y="0"/>
            <a:chExt cx="8868713" cy="3287792"/>
          </a:xfrm>
        </p:grpSpPr>
        <p:grpSp>
          <p:nvGrpSpPr>
            <p:cNvPr id="11" name="Group 11"/>
            <p:cNvGrpSpPr/>
            <p:nvPr/>
          </p:nvGrpSpPr>
          <p:grpSpPr>
            <a:xfrm>
              <a:off x="0" y="0"/>
              <a:ext cx="8868713" cy="3287792"/>
              <a:chOff x="0" y="0"/>
              <a:chExt cx="1751844" cy="649440"/>
            </a:xfrm>
          </p:grpSpPr>
          <p:sp>
            <p:nvSpPr>
              <p:cNvPr id="12" name="Freeform 12"/>
              <p:cNvSpPr/>
              <p:nvPr/>
            </p:nvSpPr>
            <p:spPr>
              <a:xfrm>
                <a:off x="0" y="0"/>
                <a:ext cx="1751844" cy="649440"/>
              </a:xfrm>
              <a:custGeom>
                <a:avLst/>
                <a:gdLst/>
                <a:ahLst/>
                <a:cxnLst/>
                <a:rect l="l" t="t" r="r" b="b"/>
                <a:pathLst>
                  <a:path w="1751844" h="649440">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txBody>
              <a:bodyPr/>
              <a:lstStyle/>
              <a:p>
                <a:endParaRPr lang="en-IN"/>
              </a:p>
            </p:txBody>
          </p:sp>
          <p:sp>
            <p:nvSpPr>
              <p:cNvPr id="13" name="TextBox 13"/>
              <p:cNvSpPr txBox="1"/>
              <p:nvPr/>
            </p:nvSpPr>
            <p:spPr>
              <a:xfrm>
                <a:off x="0" y="-38100"/>
                <a:ext cx="1751844" cy="68754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695604" y="133350"/>
              <a:ext cx="7735510"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When OCR returns wrong results it blocks text-to-speech systems from helping blind people access digital material properly.</a:t>
              </a:r>
            </a:p>
          </p:txBody>
        </p:sp>
      </p:grpSp>
      <p:sp>
        <p:nvSpPr>
          <p:cNvPr id="15" name="TextBox 15"/>
          <p:cNvSpPr txBox="1"/>
          <p:nvPr/>
        </p:nvSpPr>
        <p:spPr>
          <a:xfrm rot="-5400000">
            <a:off x="-2373736" y="4915328"/>
            <a:ext cx="6882108" cy="456343"/>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BCSE487J - PROJECT 1I </a:t>
            </a:r>
          </a:p>
        </p:txBody>
      </p:sp>
      <p:sp>
        <p:nvSpPr>
          <p:cNvPr id="16" name="TextBox 16"/>
          <p:cNvSpPr txBox="1"/>
          <p:nvPr/>
        </p:nvSpPr>
        <p:spPr>
          <a:xfrm>
            <a:off x="9550637" y="5986928"/>
            <a:ext cx="5276728"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Aiding Blind People</a:t>
            </a:r>
          </a:p>
        </p:txBody>
      </p:sp>
      <p:sp>
        <p:nvSpPr>
          <p:cNvPr id="17" name="AutoShape 17"/>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IN"/>
          </a:p>
        </p:txBody>
      </p:sp>
      <p:sp>
        <p:nvSpPr>
          <p:cNvPr id="18" name="AutoShape 18"/>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9" name="Group 19"/>
          <p:cNvGrpSpPr/>
          <p:nvPr/>
        </p:nvGrpSpPr>
        <p:grpSpPr>
          <a:xfrm>
            <a:off x="15859155" y="0"/>
            <a:ext cx="1562612" cy="1673225"/>
            <a:chOff x="0" y="0"/>
            <a:chExt cx="2083482" cy="2230967"/>
          </a:xfrm>
        </p:grpSpPr>
        <p:grpSp>
          <p:nvGrpSpPr>
            <p:cNvPr id="20" name="Group 20"/>
            <p:cNvGrpSpPr/>
            <p:nvPr/>
          </p:nvGrpSpPr>
          <p:grpSpPr>
            <a:xfrm>
              <a:off x="75599" y="0"/>
              <a:ext cx="1932284" cy="2230967"/>
              <a:chOff x="0" y="0"/>
              <a:chExt cx="703982" cy="812800"/>
            </a:xfrm>
          </p:grpSpPr>
          <p:sp>
            <p:nvSpPr>
              <p:cNvPr id="21" name="Freeform 21"/>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22" name="TextBox 22"/>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3</a:t>
              </a:r>
            </a:p>
          </p:txBody>
        </p:sp>
      </p:grpSp>
      <p:sp>
        <p:nvSpPr>
          <p:cNvPr id="24" name="Freeform 24"/>
          <p:cNvSpPr/>
          <p:nvPr/>
        </p:nvSpPr>
        <p:spPr>
          <a:xfrm>
            <a:off x="7512165" y="-1553858"/>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5" name="Freeform 25"/>
          <p:cNvSpPr/>
          <p:nvPr/>
        </p:nvSpPr>
        <p:spPr>
          <a:xfrm>
            <a:off x="892058" y="9048108"/>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REASEARCH CHALLENGES</a:t>
            </a:r>
          </a:p>
        </p:txBody>
      </p:sp>
      <p:grpSp>
        <p:nvGrpSpPr>
          <p:cNvPr id="3" name="Group 3"/>
          <p:cNvGrpSpPr/>
          <p:nvPr/>
        </p:nvGrpSpPr>
        <p:grpSpPr>
          <a:xfrm>
            <a:off x="2165612" y="2622233"/>
            <a:ext cx="15516465" cy="5670598"/>
            <a:chOff x="0" y="0"/>
            <a:chExt cx="20688620" cy="7560798"/>
          </a:xfrm>
        </p:grpSpPr>
        <p:grpSp>
          <p:nvGrpSpPr>
            <p:cNvPr id="4" name="Group 4"/>
            <p:cNvGrpSpPr/>
            <p:nvPr/>
          </p:nvGrpSpPr>
          <p:grpSpPr>
            <a:xfrm>
              <a:off x="0" y="0"/>
              <a:ext cx="1473815" cy="1473815"/>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IN"/>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0" y="130580"/>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1</a:t>
              </a:r>
            </a:p>
          </p:txBody>
        </p:sp>
        <p:grpSp>
          <p:nvGrpSpPr>
            <p:cNvPr id="8" name="Group 8"/>
            <p:cNvGrpSpPr/>
            <p:nvPr/>
          </p:nvGrpSpPr>
          <p:grpSpPr>
            <a:xfrm>
              <a:off x="0" y="2742037"/>
              <a:ext cx="1473815" cy="147381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2872617"/>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2</a:t>
              </a:r>
            </a:p>
          </p:txBody>
        </p:sp>
        <p:grpSp>
          <p:nvGrpSpPr>
            <p:cNvPr id="12" name="Group 12"/>
            <p:cNvGrpSpPr/>
            <p:nvPr/>
          </p:nvGrpSpPr>
          <p:grpSpPr>
            <a:xfrm>
              <a:off x="0" y="5484075"/>
              <a:ext cx="1473815" cy="1473815"/>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txBody>
              <a:bodyPr/>
              <a:lstStyle/>
              <a:p>
                <a:endParaRPr lang="en-IN"/>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5614654"/>
              <a:ext cx="1473815" cy="1117405"/>
            </a:xfrm>
            <a:prstGeom prst="rect">
              <a:avLst/>
            </a:prstGeom>
          </p:spPr>
          <p:txBody>
            <a:bodyPr lIns="0" tIns="0" rIns="0" bIns="0" rtlCol="0" anchor="t">
              <a:spAutoFit/>
            </a:bodyPr>
            <a:lstStyle/>
            <a:p>
              <a:pPr algn="ctr">
                <a:lnSpc>
                  <a:spcPts val="7048"/>
                </a:lnSpc>
              </a:pPr>
              <a:r>
                <a:rPr lang="en-US" sz="5034">
                  <a:solidFill>
                    <a:srgbClr val="000000"/>
                  </a:solidFill>
                  <a:latin typeface="Alatsi"/>
                  <a:ea typeface="Alatsi"/>
                  <a:cs typeface="Alatsi"/>
                  <a:sym typeface="Alatsi"/>
                </a:rPr>
                <a:t>3</a:t>
              </a:r>
            </a:p>
          </p:txBody>
        </p:sp>
        <p:sp>
          <p:nvSpPr>
            <p:cNvPr id="16" name="TextBox 16"/>
            <p:cNvSpPr txBox="1"/>
            <p:nvPr/>
          </p:nvSpPr>
          <p:spPr>
            <a:xfrm>
              <a:off x="1711697" y="-63120"/>
              <a:ext cx="18976923" cy="2143398"/>
            </a:xfrm>
            <a:prstGeom prst="rect">
              <a:avLst/>
            </a:prstGeom>
          </p:spPr>
          <p:txBody>
            <a:bodyPr lIns="0" tIns="0" rIns="0" bIns="0" rtlCol="0" anchor="t">
              <a:spAutoFit/>
            </a:bodyPr>
            <a:lstStyle/>
            <a:p>
              <a:pPr algn="l">
                <a:lnSpc>
                  <a:spcPts val="4322"/>
                </a:lnSpc>
              </a:pPr>
              <a:r>
                <a:rPr lang="en-US" sz="3087">
                  <a:solidFill>
                    <a:srgbClr val="000000"/>
                  </a:solidFill>
                  <a:latin typeface="Alatsi"/>
                  <a:ea typeface="Alatsi"/>
                  <a:cs typeface="Alatsi"/>
                  <a:sym typeface="Alatsi"/>
                </a:rPr>
                <a:t>Improving OCR output accuracy by addressing character misrecognition, grammatical errors, formatting inconsistencies, and preserving document structure for better readability and usability.</a:t>
              </a:r>
            </a:p>
          </p:txBody>
        </p:sp>
        <p:sp>
          <p:nvSpPr>
            <p:cNvPr id="17" name="TextBox 17"/>
            <p:cNvSpPr txBox="1"/>
            <p:nvPr/>
          </p:nvSpPr>
          <p:spPr>
            <a:xfrm>
              <a:off x="1711697" y="2677140"/>
              <a:ext cx="18976923" cy="1416300"/>
            </a:xfrm>
            <a:prstGeom prst="rect">
              <a:avLst/>
            </a:prstGeom>
          </p:spPr>
          <p:txBody>
            <a:bodyPr lIns="0" tIns="0" rIns="0" bIns="0" rtlCol="0" anchor="t">
              <a:spAutoFit/>
            </a:bodyPr>
            <a:lstStyle/>
            <a:p>
              <a:pPr algn="l">
                <a:lnSpc>
                  <a:spcPts val="4322"/>
                </a:lnSpc>
              </a:pPr>
              <a:r>
                <a:rPr lang="en-US" sz="3087">
                  <a:solidFill>
                    <a:srgbClr val="000000"/>
                  </a:solidFill>
                  <a:latin typeface="Alatsi"/>
                  <a:ea typeface="Alatsi"/>
                  <a:cs typeface="Alatsi"/>
                  <a:sym typeface="Alatsi"/>
                </a:rPr>
                <a:t>Ensuring scalability and efficiency by optimizing large document processing and LLM integration, balancing performance, cost, and resource requirements.</a:t>
              </a:r>
            </a:p>
          </p:txBody>
        </p:sp>
        <p:sp>
          <p:nvSpPr>
            <p:cNvPr id="18" name="TextBox 18"/>
            <p:cNvSpPr txBox="1"/>
            <p:nvPr/>
          </p:nvSpPr>
          <p:spPr>
            <a:xfrm>
              <a:off x="1711697" y="5417400"/>
              <a:ext cx="18976923" cy="2143398"/>
            </a:xfrm>
            <a:prstGeom prst="rect">
              <a:avLst/>
            </a:prstGeom>
          </p:spPr>
          <p:txBody>
            <a:bodyPr lIns="0" tIns="0" rIns="0" bIns="0" rtlCol="0" anchor="t">
              <a:spAutoFit/>
            </a:bodyPr>
            <a:lstStyle/>
            <a:p>
              <a:pPr algn="l">
                <a:lnSpc>
                  <a:spcPts val="4322"/>
                </a:lnSpc>
              </a:pPr>
              <a:r>
                <a:rPr lang="en-US" sz="3087">
                  <a:solidFill>
                    <a:srgbClr val="000000"/>
                  </a:solidFill>
                  <a:latin typeface="Alatsi"/>
                  <a:ea typeface="Alatsi"/>
                  <a:cs typeface="Alatsi"/>
                  <a:sym typeface="Alatsi"/>
                </a:rPr>
                <a:t>Enhancing accessibility for visually impaired users through high-quality OCR outputs that support assistive technologies like text-to-speech, alongside robust quality assessment methods.</a:t>
              </a:r>
            </a:p>
          </p:txBody>
        </p:sp>
      </p:grpSp>
      <p:grpSp>
        <p:nvGrpSpPr>
          <p:cNvPr id="19" name="Group 19"/>
          <p:cNvGrpSpPr/>
          <p:nvPr/>
        </p:nvGrpSpPr>
        <p:grpSpPr>
          <a:xfrm>
            <a:off x="627362" y="0"/>
            <a:ext cx="937061" cy="10287000"/>
            <a:chOff x="0" y="0"/>
            <a:chExt cx="246798" cy="2709333"/>
          </a:xfrm>
        </p:grpSpPr>
        <p:sp>
          <p:nvSpPr>
            <p:cNvPr id="20" name="Freeform 20"/>
            <p:cNvSpPr/>
            <p:nvPr/>
          </p:nvSpPr>
          <p:spPr>
            <a:xfrm>
              <a:off x="0" y="0"/>
              <a:ext cx="246798" cy="2709333"/>
            </a:xfrm>
            <a:custGeom>
              <a:avLst/>
              <a:gdLst/>
              <a:ahLst/>
              <a:cxnLst/>
              <a:rect l="l" t="t" r="r" b="b"/>
              <a:pathLst>
                <a:path w="246798" h="2709333">
                  <a:moveTo>
                    <a:pt x="0" y="0"/>
                  </a:moveTo>
                  <a:lnTo>
                    <a:pt x="246798" y="0"/>
                  </a:lnTo>
                  <a:lnTo>
                    <a:pt x="246798" y="2709333"/>
                  </a:lnTo>
                  <a:lnTo>
                    <a:pt x="0" y="2709333"/>
                  </a:lnTo>
                  <a:close/>
                </a:path>
              </a:pathLst>
            </a:custGeom>
            <a:solidFill>
              <a:srgbClr val="F6F3EB"/>
            </a:solidFill>
          </p:spPr>
          <p:txBody>
            <a:bodyPr/>
            <a:lstStyle/>
            <a:p>
              <a:endParaRPr lang="en-IN"/>
            </a:p>
          </p:txBody>
        </p:sp>
        <p:sp>
          <p:nvSpPr>
            <p:cNvPr id="21" name="TextBox 21"/>
            <p:cNvSpPr txBox="1"/>
            <p:nvPr/>
          </p:nvSpPr>
          <p:spPr>
            <a:xfrm>
              <a:off x="0" y="-38100"/>
              <a:ext cx="246798" cy="2747433"/>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rot="-5400000">
            <a:off x="-2373736" y="4911090"/>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sp>
        <p:nvSpPr>
          <p:cNvPr id="23" name="AutoShape 23"/>
          <p:cNvSpPr/>
          <p:nvPr/>
        </p:nvSpPr>
        <p:spPr>
          <a:xfrm flipH="1" flipV="1">
            <a:off x="1085850" y="7289441"/>
            <a:ext cx="5403" cy="2997456"/>
          </a:xfrm>
          <a:prstGeom prst="line">
            <a:avLst/>
          </a:prstGeom>
          <a:ln w="114300" cap="flat">
            <a:solidFill>
              <a:srgbClr val="9FC3D0"/>
            </a:solidFill>
            <a:prstDash val="solid"/>
            <a:headEnd type="none" w="sm" len="sm"/>
            <a:tailEnd type="none" w="sm" len="sm"/>
          </a:ln>
        </p:spPr>
        <p:txBody>
          <a:bodyPr/>
          <a:lstStyle/>
          <a:p>
            <a:endParaRPr lang="en-IN"/>
          </a:p>
        </p:txBody>
      </p:sp>
      <p:sp>
        <p:nvSpPr>
          <p:cNvPr id="24" name="AutoShape 24"/>
          <p:cNvSpPr/>
          <p:nvPr/>
        </p:nvSpPr>
        <p:spPr>
          <a:xfrm flipH="1" flipV="1">
            <a:off x="1090490" y="-104525"/>
            <a:ext cx="5403" cy="2997456"/>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25" name="Group 25"/>
          <p:cNvGrpSpPr/>
          <p:nvPr/>
        </p:nvGrpSpPr>
        <p:grpSpPr>
          <a:xfrm>
            <a:off x="15859155" y="0"/>
            <a:ext cx="1562612" cy="1673225"/>
            <a:chOff x="0" y="0"/>
            <a:chExt cx="2083482" cy="2230967"/>
          </a:xfrm>
        </p:grpSpPr>
        <p:grpSp>
          <p:nvGrpSpPr>
            <p:cNvPr id="26" name="Group 26"/>
            <p:cNvGrpSpPr/>
            <p:nvPr/>
          </p:nvGrpSpPr>
          <p:grpSpPr>
            <a:xfrm>
              <a:off x="75599" y="0"/>
              <a:ext cx="1932284" cy="2230967"/>
              <a:chOff x="0" y="0"/>
              <a:chExt cx="703982" cy="812800"/>
            </a:xfrm>
          </p:grpSpPr>
          <p:sp>
            <p:nvSpPr>
              <p:cNvPr id="27" name="Freeform 2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28" name="TextBox 2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4</a:t>
              </a:r>
            </a:p>
          </p:txBody>
        </p:sp>
      </p:grpSp>
      <p:sp>
        <p:nvSpPr>
          <p:cNvPr id="30" name="Freeform 30"/>
          <p:cNvSpPr/>
          <p:nvPr/>
        </p:nvSpPr>
        <p:spPr>
          <a:xfrm>
            <a:off x="969754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a:off x="1564423" y="-1641171"/>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1028700" y="866775"/>
            <a:ext cx="16230600"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RESEARCH OBJECTIVE</a:t>
            </a:r>
          </a:p>
        </p:txBody>
      </p:sp>
      <p:sp>
        <p:nvSpPr>
          <p:cNvPr id="3" name="TextBox 3"/>
          <p:cNvSpPr txBox="1"/>
          <p:nvPr/>
        </p:nvSpPr>
        <p:spPr>
          <a:xfrm>
            <a:off x="5702946" y="8800282"/>
            <a:ext cx="6882108" cy="464820"/>
          </a:xfrm>
          <a:prstGeom prst="rect">
            <a:avLst/>
          </a:prstGeom>
        </p:spPr>
        <p:txBody>
          <a:bodyPr lIns="0" tIns="0" rIns="0" bIns="0" rtlCol="0" anchor="t">
            <a:spAutoFit/>
          </a:bodyPr>
          <a:lstStyle/>
          <a:p>
            <a:pPr algn="ctr">
              <a:lnSpc>
                <a:spcPts val="3779"/>
              </a:lnSpc>
            </a:pPr>
            <a:r>
              <a:rPr lang="en-US" sz="2700" dirty="0">
                <a:solidFill>
                  <a:srgbClr val="000000"/>
                </a:solidFill>
                <a:latin typeface="Alatsi"/>
                <a:ea typeface="Alatsi"/>
                <a:cs typeface="Alatsi"/>
                <a:sym typeface="Alatsi"/>
              </a:rPr>
              <a:t>BCSE498J - PROJECT 1I </a:t>
            </a:r>
          </a:p>
        </p:txBody>
      </p:sp>
      <p:grpSp>
        <p:nvGrpSpPr>
          <p:cNvPr id="4" name="Group 4"/>
          <p:cNvGrpSpPr/>
          <p:nvPr/>
        </p:nvGrpSpPr>
        <p:grpSpPr>
          <a:xfrm>
            <a:off x="1174776" y="2317751"/>
            <a:ext cx="15716588" cy="5995353"/>
            <a:chOff x="0" y="0"/>
            <a:chExt cx="4139348" cy="1579023"/>
          </a:xfrm>
        </p:grpSpPr>
        <p:sp>
          <p:nvSpPr>
            <p:cNvPr id="5" name="Freeform 5"/>
            <p:cNvSpPr/>
            <p:nvPr/>
          </p:nvSpPr>
          <p:spPr>
            <a:xfrm>
              <a:off x="0" y="0"/>
              <a:ext cx="4139349" cy="1579023"/>
            </a:xfrm>
            <a:custGeom>
              <a:avLst/>
              <a:gdLst/>
              <a:ahLst/>
              <a:cxnLst/>
              <a:rect l="l" t="t" r="r" b="b"/>
              <a:pathLst>
                <a:path w="4139349" h="1579023">
                  <a:moveTo>
                    <a:pt x="25122" y="0"/>
                  </a:moveTo>
                  <a:lnTo>
                    <a:pt x="4114226" y="0"/>
                  </a:lnTo>
                  <a:cubicBezTo>
                    <a:pt x="4128101" y="0"/>
                    <a:pt x="4139349" y="11248"/>
                    <a:pt x="4139349" y="25122"/>
                  </a:cubicBezTo>
                  <a:lnTo>
                    <a:pt x="4139349" y="1553901"/>
                  </a:lnTo>
                  <a:cubicBezTo>
                    <a:pt x="4139349" y="1567775"/>
                    <a:pt x="4128101" y="1579023"/>
                    <a:pt x="4114226" y="1579023"/>
                  </a:cubicBezTo>
                  <a:lnTo>
                    <a:pt x="25122" y="1579023"/>
                  </a:lnTo>
                  <a:cubicBezTo>
                    <a:pt x="18460" y="1579023"/>
                    <a:pt x="12070" y="1576376"/>
                    <a:pt x="7358" y="1571665"/>
                  </a:cubicBezTo>
                  <a:cubicBezTo>
                    <a:pt x="2647" y="1566953"/>
                    <a:pt x="0" y="1560563"/>
                    <a:pt x="0" y="1553901"/>
                  </a:cubicBezTo>
                  <a:lnTo>
                    <a:pt x="0" y="25122"/>
                  </a:lnTo>
                  <a:cubicBezTo>
                    <a:pt x="0" y="18460"/>
                    <a:pt x="2647" y="12070"/>
                    <a:pt x="7358" y="7358"/>
                  </a:cubicBezTo>
                  <a:cubicBezTo>
                    <a:pt x="12070" y="2647"/>
                    <a:pt x="18460" y="0"/>
                    <a:pt x="25122" y="0"/>
                  </a:cubicBezTo>
                  <a:close/>
                </a:path>
              </a:pathLst>
            </a:custGeom>
            <a:solidFill>
              <a:srgbClr val="E9C7C6"/>
            </a:solidFill>
          </p:spPr>
          <p:txBody>
            <a:bodyPr/>
            <a:lstStyle/>
            <a:p>
              <a:endParaRPr lang="en-IN"/>
            </a:p>
          </p:txBody>
        </p:sp>
        <p:sp>
          <p:nvSpPr>
            <p:cNvPr id="6" name="TextBox 6"/>
            <p:cNvSpPr txBox="1"/>
            <p:nvPr/>
          </p:nvSpPr>
          <p:spPr>
            <a:xfrm>
              <a:off x="0" y="-38100"/>
              <a:ext cx="4139348" cy="161712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1800045" y="2581337"/>
            <a:ext cx="13692466" cy="6044796"/>
          </a:xfrm>
          <a:prstGeom prst="rect">
            <a:avLst/>
          </a:prstGeom>
        </p:spPr>
        <p:txBody>
          <a:bodyPr lIns="0" tIns="0" rIns="0" bIns="0" rtlCol="0" anchor="t">
            <a:spAutoFit/>
          </a:bodyPr>
          <a:lstStyle/>
          <a:p>
            <a:pPr marL="678907" lvl="1" indent="-339453" algn="l">
              <a:lnSpc>
                <a:spcPts val="4402"/>
              </a:lnSpc>
              <a:buFont typeface="Arial"/>
              <a:buChar char="•"/>
            </a:pPr>
            <a:r>
              <a:rPr lang="en-US" sz="3144">
                <a:solidFill>
                  <a:srgbClr val="000000"/>
                </a:solidFill>
                <a:latin typeface="Alatsi"/>
                <a:ea typeface="Alatsi"/>
                <a:cs typeface="Alatsi"/>
                <a:sym typeface="Alatsi"/>
              </a:rPr>
              <a:t>The primary objective is to enhance OCR accuracy by addressing character misrecognition, formatting inconsistencies, and preservation of document structure, improving readability and usability.</a:t>
            </a:r>
          </a:p>
          <a:p>
            <a:pPr marL="678907" lvl="1" indent="-339453" algn="l">
              <a:lnSpc>
                <a:spcPts val="4402"/>
              </a:lnSpc>
              <a:buFont typeface="Arial"/>
              <a:buChar char="•"/>
            </a:pPr>
            <a:r>
              <a:rPr lang="en-US" sz="3144">
                <a:solidFill>
                  <a:srgbClr val="000000"/>
                </a:solidFill>
                <a:latin typeface="Alatsi"/>
                <a:ea typeface="Alatsi"/>
                <a:cs typeface="Alatsi"/>
                <a:sym typeface="Alatsi"/>
              </a:rPr>
              <a:t>The research aims to optimize the integration of large language models (LLMs) with OCR systems to ensure efficient processing of large documents while balancing performance, cost, and resource constraints.</a:t>
            </a:r>
          </a:p>
          <a:p>
            <a:pPr marL="678907" lvl="1" indent="-339453" algn="l">
              <a:lnSpc>
                <a:spcPts val="4402"/>
              </a:lnSpc>
              <a:buFont typeface="Arial"/>
              <a:buChar char="•"/>
            </a:pPr>
            <a:r>
              <a:rPr lang="en-US" sz="3144">
                <a:solidFill>
                  <a:srgbClr val="000000"/>
                </a:solidFill>
                <a:latin typeface="Alatsi"/>
                <a:ea typeface="Alatsi"/>
                <a:cs typeface="Alatsi"/>
                <a:sym typeface="Alatsi"/>
              </a:rPr>
              <a:t>Another key objective is to improve accessibility for visually impaired users by developing OCR outputs that seamlessly integrate with assistive technologies like text-to-speech and implementing robust methods to evaluate the quality of the improved outputs.</a:t>
            </a:r>
          </a:p>
          <a:p>
            <a:pPr algn="l">
              <a:lnSpc>
                <a:spcPts val="4402"/>
              </a:lnSpc>
            </a:pPr>
            <a:endParaRPr lang="en-US" sz="3144">
              <a:solidFill>
                <a:srgbClr val="000000"/>
              </a:solidFill>
              <a:latin typeface="Alatsi"/>
              <a:ea typeface="Alatsi"/>
              <a:cs typeface="Alatsi"/>
              <a:sym typeface="Alatsi"/>
            </a:endParaRPr>
          </a:p>
        </p:txBody>
      </p:sp>
      <p:sp>
        <p:nvSpPr>
          <p:cNvPr id="8" name="Freeform 8"/>
          <p:cNvSpPr/>
          <p:nvPr/>
        </p:nvSpPr>
        <p:spPr>
          <a:xfrm>
            <a:off x="13417488" y="6142174"/>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9" name="AutoShape 9"/>
          <p:cNvSpPr/>
          <p:nvPr/>
        </p:nvSpPr>
        <p:spPr>
          <a:xfrm>
            <a:off x="-26059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sp>
        <p:nvSpPr>
          <p:cNvPr id="10" name="AutoShape 10"/>
          <p:cNvSpPr/>
          <p:nvPr/>
        </p:nvSpPr>
        <p:spPr>
          <a:xfrm>
            <a:off x="11430169" y="9061267"/>
            <a:ext cx="7105264" cy="19050"/>
          </a:xfrm>
          <a:prstGeom prst="line">
            <a:avLst/>
          </a:prstGeom>
          <a:ln w="114300" cap="flat">
            <a:solidFill>
              <a:srgbClr val="9FC3D0"/>
            </a:solidFill>
            <a:prstDash val="solid"/>
            <a:headEnd type="none" w="sm" len="sm"/>
            <a:tailEnd type="none" w="sm" len="sm"/>
          </a:ln>
        </p:spPr>
        <p:txBody>
          <a:bodyPr/>
          <a:lstStyle/>
          <a:p>
            <a:endParaRPr lang="en-IN"/>
          </a:p>
        </p:txBody>
      </p:sp>
      <p:grpSp>
        <p:nvGrpSpPr>
          <p:cNvPr id="11" name="Group 11"/>
          <p:cNvGrpSpPr/>
          <p:nvPr/>
        </p:nvGrpSpPr>
        <p:grpSpPr>
          <a:xfrm>
            <a:off x="15859155" y="0"/>
            <a:ext cx="1562612" cy="1673225"/>
            <a:chOff x="0" y="0"/>
            <a:chExt cx="2083482" cy="2230967"/>
          </a:xfrm>
        </p:grpSpPr>
        <p:grpSp>
          <p:nvGrpSpPr>
            <p:cNvPr id="12" name="Group 12"/>
            <p:cNvGrpSpPr/>
            <p:nvPr/>
          </p:nvGrpSpPr>
          <p:grpSpPr>
            <a:xfrm>
              <a:off x="75599" y="0"/>
              <a:ext cx="1932284" cy="2230967"/>
              <a:chOff x="0" y="0"/>
              <a:chExt cx="703982" cy="812800"/>
            </a:xfrm>
          </p:grpSpPr>
          <p:sp>
            <p:nvSpPr>
              <p:cNvPr id="13" name="Freeform 13"/>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4" name="TextBox 14"/>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5</a:t>
              </a:r>
            </a:p>
          </p:txBody>
        </p:sp>
      </p:grpSp>
      <p:sp>
        <p:nvSpPr>
          <p:cNvPr id="16" name="Freeform 16"/>
          <p:cNvSpPr/>
          <p:nvPr/>
        </p:nvSpPr>
        <p:spPr>
          <a:xfrm>
            <a:off x="-2243137"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46998"/>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id="3" name="Group 3"/>
          <p:cNvGrpSpPr/>
          <p:nvPr/>
        </p:nvGrpSpPr>
        <p:grpSpPr>
          <a:xfrm>
            <a:off x="730085" y="3189000"/>
            <a:ext cx="7190167" cy="2677017"/>
            <a:chOff x="0" y="0"/>
            <a:chExt cx="1893706" cy="705058"/>
          </a:xfrm>
        </p:grpSpPr>
        <p:sp>
          <p:nvSpPr>
            <p:cNvPr id="4" name="Freeform 4"/>
            <p:cNvSpPr/>
            <p:nvPr/>
          </p:nvSpPr>
          <p:spPr>
            <a:xfrm>
              <a:off x="0" y="0"/>
              <a:ext cx="1893707" cy="705058"/>
            </a:xfrm>
            <a:custGeom>
              <a:avLst/>
              <a:gdLst/>
              <a:ahLst/>
              <a:cxnLst/>
              <a:rect l="l" t="t" r="r" b="b"/>
              <a:pathLst>
                <a:path w="1893707" h="705058">
                  <a:moveTo>
                    <a:pt x="54914" y="0"/>
                  </a:moveTo>
                  <a:lnTo>
                    <a:pt x="1838793" y="0"/>
                  </a:lnTo>
                  <a:cubicBezTo>
                    <a:pt x="1869121" y="0"/>
                    <a:pt x="1893707" y="24586"/>
                    <a:pt x="1893707" y="54914"/>
                  </a:cubicBezTo>
                  <a:lnTo>
                    <a:pt x="1893707" y="650144"/>
                  </a:lnTo>
                  <a:cubicBezTo>
                    <a:pt x="1893707" y="664708"/>
                    <a:pt x="1887921" y="678676"/>
                    <a:pt x="1877623" y="688974"/>
                  </a:cubicBezTo>
                  <a:cubicBezTo>
                    <a:pt x="1867324" y="699272"/>
                    <a:pt x="1853357" y="705058"/>
                    <a:pt x="1838793" y="705058"/>
                  </a:cubicBezTo>
                  <a:lnTo>
                    <a:pt x="54914" y="705058"/>
                  </a:lnTo>
                  <a:cubicBezTo>
                    <a:pt x="40350" y="705058"/>
                    <a:pt x="26382" y="699272"/>
                    <a:pt x="16084" y="688974"/>
                  </a:cubicBezTo>
                  <a:cubicBezTo>
                    <a:pt x="5786" y="678676"/>
                    <a:pt x="0" y="664708"/>
                    <a:pt x="0" y="650144"/>
                  </a:cubicBezTo>
                  <a:lnTo>
                    <a:pt x="0" y="54914"/>
                  </a:lnTo>
                  <a:cubicBezTo>
                    <a:pt x="0" y="40350"/>
                    <a:pt x="5786" y="26382"/>
                    <a:pt x="16084" y="16084"/>
                  </a:cubicBezTo>
                  <a:cubicBezTo>
                    <a:pt x="26382" y="5786"/>
                    <a:pt x="40350" y="0"/>
                    <a:pt x="54914" y="0"/>
                  </a:cubicBezTo>
                  <a:close/>
                </a:path>
              </a:pathLst>
            </a:custGeom>
            <a:solidFill>
              <a:srgbClr val="E9C7C6"/>
            </a:solidFill>
          </p:spPr>
          <p:txBody>
            <a:bodyPr/>
            <a:lstStyle/>
            <a:p>
              <a:endParaRPr lang="en-IN"/>
            </a:p>
          </p:txBody>
        </p:sp>
        <p:sp>
          <p:nvSpPr>
            <p:cNvPr id="5" name="TextBox 5"/>
            <p:cNvSpPr txBox="1"/>
            <p:nvPr/>
          </p:nvSpPr>
          <p:spPr>
            <a:xfrm>
              <a:off x="0" y="-38100"/>
              <a:ext cx="1893706" cy="7431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32038" y="2664252"/>
            <a:ext cx="7682289" cy="480830"/>
          </a:xfrm>
          <a:prstGeom prst="rect">
            <a:avLst/>
          </a:prstGeom>
        </p:spPr>
        <p:txBody>
          <a:bodyPr lIns="0" tIns="0" rIns="0" bIns="0" rtlCol="0" anchor="t">
            <a:spAutoFit/>
          </a:bodyPr>
          <a:lstStyle/>
          <a:p>
            <a:pPr algn="l">
              <a:lnSpc>
                <a:spcPts val="3947"/>
              </a:lnSpc>
            </a:pPr>
            <a:r>
              <a:rPr lang="en-US" sz="2819">
                <a:solidFill>
                  <a:srgbClr val="000000"/>
                </a:solidFill>
                <a:latin typeface="Alatsi"/>
                <a:ea typeface="Alatsi"/>
                <a:cs typeface="Alatsi"/>
                <a:sym typeface="Alatsi"/>
              </a:rPr>
              <a:t>OCR Processing and Text Correction:</a:t>
            </a:r>
          </a:p>
        </p:txBody>
      </p:sp>
      <p:sp>
        <p:nvSpPr>
          <p:cNvPr id="7" name="TextBox 7"/>
          <p:cNvSpPr txBox="1"/>
          <p:nvPr/>
        </p:nvSpPr>
        <p:spPr>
          <a:xfrm>
            <a:off x="843850" y="3367850"/>
            <a:ext cx="6988214" cy="2700877"/>
          </a:xfrm>
          <a:prstGeom prst="rect">
            <a:avLst/>
          </a:prstGeom>
        </p:spPr>
        <p:txBody>
          <a:bodyPr lIns="0" tIns="0" rIns="0" bIns="0" rtlCol="0" anchor="t">
            <a:spAutoFit/>
          </a:bodyPr>
          <a:lstStyle/>
          <a:p>
            <a:pPr algn="l">
              <a:lnSpc>
                <a:spcPts val="3585"/>
              </a:lnSpc>
            </a:pPr>
            <a:r>
              <a:rPr lang="en-US" sz="2561">
                <a:solidFill>
                  <a:srgbClr val="000000"/>
                </a:solidFill>
                <a:latin typeface="Alatsi"/>
                <a:ea typeface="Alatsi"/>
                <a:cs typeface="Alatsi"/>
                <a:sym typeface="Alatsi"/>
              </a:rPr>
              <a:t>Modules convert PDF to images, apply OCR using pytesseract, and preprocess images for improved recognition. The extracted text is then corrected using LLMs to fix errors and preserve document structure.</a:t>
            </a:r>
          </a:p>
          <a:p>
            <a:pPr algn="l">
              <a:lnSpc>
                <a:spcPts val="3585"/>
              </a:lnSpc>
            </a:pPr>
            <a:endParaRPr lang="en-US" sz="2561">
              <a:solidFill>
                <a:srgbClr val="000000"/>
              </a:solidFill>
              <a:latin typeface="Alatsi"/>
              <a:ea typeface="Alatsi"/>
              <a:cs typeface="Alatsi"/>
              <a:sym typeface="Alatsi"/>
            </a:endParaRPr>
          </a:p>
        </p:txBody>
      </p:sp>
      <p:grpSp>
        <p:nvGrpSpPr>
          <p:cNvPr id="8" name="Group 8"/>
          <p:cNvGrpSpPr/>
          <p:nvPr/>
        </p:nvGrpSpPr>
        <p:grpSpPr>
          <a:xfrm>
            <a:off x="362724" y="6679569"/>
            <a:ext cx="7469340" cy="2809383"/>
            <a:chOff x="0" y="0"/>
            <a:chExt cx="1967234" cy="739920"/>
          </a:xfrm>
        </p:grpSpPr>
        <p:sp>
          <p:nvSpPr>
            <p:cNvPr id="9" name="Freeform 9"/>
            <p:cNvSpPr/>
            <p:nvPr/>
          </p:nvSpPr>
          <p:spPr>
            <a:xfrm>
              <a:off x="0" y="0"/>
              <a:ext cx="1967234" cy="739920"/>
            </a:xfrm>
            <a:custGeom>
              <a:avLst/>
              <a:gdLst/>
              <a:ahLst/>
              <a:cxnLst/>
              <a:rect l="l" t="t" r="r" b="b"/>
              <a:pathLst>
                <a:path w="1967234" h="739920">
                  <a:moveTo>
                    <a:pt x="52861" y="0"/>
                  </a:moveTo>
                  <a:lnTo>
                    <a:pt x="1914372" y="0"/>
                  </a:lnTo>
                  <a:cubicBezTo>
                    <a:pt x="1943567" y="0"/>
                    <a:pt x="1967234" y="23667"/>
                    <a:pt x="1967234" y="52861"/>
                  </a:cubicBezTo>
                  <a:lnTo>
                    <a:pt x="1967234" y="687059"/>
                  </a:lnTo>
                  <a:cubicBezTo>
                    <a:pt x="1967234" y="701078"/>
                    <a:pt x="1961664" y="714524"/>
                    <a:pt x="1951751" y="724437"/>
                  </a:cubicBezTo>
                  <a:cubicBezTo>
                    <a:pt x="1941837" y="734350"/>
                    <a:pt x="1928392" y="739920"/>
                    <a:pt x="1914372" y="739920"/>
                  </a:cubicBezTo>
                  <a:lnTo>
                    <a:pt x="52861" y="739920"/>
                  </a:lnTo>
                  <a:cubicBezTo>
                    <a:pt x="23667" y="739920"/>
                    <a:pt x="0" y="716253"/>
                    <a:pt x="0" y="687059"/>
                  </a:cubicBezTo>
                  <a:lnTo>
                    <a:pt x="0" y="52861"/>
                  </a:lnTo>
                  <a:cubicBezTo>
                    <a:pt x="0" y="23667"/>
                    <a:pt x="23667" y="0"/>
                    <a:pt x="52861" y="0"/>
                  </a:cubicBezTo>
                  <a:close/>
                </a:path>
              </a:pathLst>
            </a:custGeom>
            <a:solidFill>
              <a:srgbClr val="E9C7C6"/>
            </a:solidFill>
          </p:spPr>
          <p:txBody>
            <a:bodyPr/>
            <a:lstStyle/>
            <a:p>
              <a:endParaRPr lang="en-IN"/>
            </a:p>
          </p:txBody>
        </p:sp>
        <p:sp>
          <p:nvSpPr>
            <p:cNvPr id="10" name="TextBox 10"/>
            <p:cNvSpPr txBox="1"/>
            <p:nvPr/>
          </p:nvSpPr>
          <p:spPr>
            <a:xfrm>
              <a:off x="0" y="-38100"/>
              <a:ext cx="1967234" cy="77802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61536" y="6011576"/>
            <a:ext cx="7329217" cy="546870"/>
          </a:xfrm>
          <a:prstGeom prst="rect">
            <a:avLst/>
          </a:prstGeom>
        </p:spPr>
        <p:txBody>
          <a:bodyPr lIns="0" tIns="0" rIns="0" bIns="0" rtlCol="0" anchor="t">
            <a:spAutoFit/>
          </a:bodyPr>
          <a:lstStyle/>
          <a:p>
            <a:pPr algn="l">
              <a:lnSpc>
                <a:spcPts val="4507"/>
              </a:lnSpc>
            </a:pPr>
            <a:r>
              <a:rPr lang="en-US" sz="3219">
                <a:solidFill>
                  <a:srgbClr val="000000"/>
                </a:solidFill>
                <a:latin typeface="Alatsi"/>
                <a:ea typeface="Alatsi"/>
                <a:cs typeface="Alatsi"/>
                <a:sym typeface="Alatsi"/>
              </a:rPr>
              <a:t>Text Formatting and Chunking:</a:t>
            </a:r>
          </a:p>
        </p:txBody>
      </p:sp>
      <p:sp>
        <p:nvSpPr>
          <p:cNvPr id="12" name="TextBox 12"/>
          <p:cNvSpPr txBox="1"/>
          <p:nvPr/>
        </p:nvSpPr>
        <p:spPr>
          <a:xfrm>
            <a:off x="539122" y="6818444"/>
            <a:ext cx="7381129" cy="2670508"/>
          </a:xfrm>
          <a:prstGeom prst="rect">
            <a:avLst/>
          </a:prstGeom>
        </p:spPr>
        <p:txBody>
          <a:bodyPr lIns="0" tIns="0" rIns="0" bIns="0" rtlCol="0" anchor="t">
            <a:spAutoFit/>
          </a:bodyPr>
          <a:lstStyle/>
          <a:p>
            <a:pPr algn="l">
              <a:lnSpc>
                <a:spcPts val="3559"/>
              </a:lnSpc>
            </a:pPr>
            <a:r>
              <a:rPr lang="en-US" sz="2542">
                <a:solidFill>
                  <a:srgbClr val="000000"/>
                </a:solidFill>
                <a:latin typeface="Alatsi"/>
                <a:ea typeface="Alatsi"/>
                <a:cs typeface="Alatsi"/>
                <a:sym typeface="Alatsi"/>
              </a:rPr>
              <a:t>The document is split into manageable chunks for efficient processing, with an overlap to maintain context. The corrected text is then formatted into markdown, including handling headers, lists, and emphasis.</a:t>
            </a:r>
          </a:p>
          <a:p>
            <a:pPr algn="l">
              <a:lnSpc>
                <a:spcPts val="3559"/>
              </a:lnSpc>
            </a:pPr>
            <a:endParaRPr lang="en-US" sz="2542">
              <a:solidFill>
                <a:srgbClr val="000000"/>
              </a:solidFill>
              <a:latin typeface="Alatsi"/>
              <a:ea typeface="Alatsi"/>
              <a:cs typeface="Alatsi"/>
              <a:sym typeface="Alatsi"/>
            </a:endParaRPr>
          </a:p>
        </p:txBody>
      </p:sp>
      <p:grpSp>
        <p:nvGrpSpPr>
          <p:cNvPr id="13" name="Group 13"/>
          <p:cNvGrpSpPr/>
          <p:nvPr/>
        </p:nvGrpSpPr>
        <p:grpSpPr>
          <a:xfrm>
            <a:off x="15859155" y="0"/>
            <a:ext cx="1562612" cy="1673225"/>
            <a:chOff x="0" y="0"/>
            <a:chExt cx="2083482" cy="2230967"/>
          </a:xfrm>
        </p:grpSpPr>
        <p:grpSp>
          <p:nvGrpSpPr>
            <p:cNvPr id="14" name="Group 14"/>
            <p:cNvGrpSpPr/>
            <p:nvPr/>
          </p:nvGrpSpPr>
          <p:grpSpPr>
            <a:xfrm>
              <a:off x="75599" y="0"/>
              <a:ext cx="1932284" cy="2230967"/>
              <a:chOff x="0" y="0"/>
              <a:chExt cx="703982" cy="812800"/>
            </a:xfrm>
          </p:grpSpPr>
          <p:sp>
            <p:nvSpPr>
              <p:cNvPr id="15" name="Freeform 1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6" name="TextBox 1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6</a:t>
              </a:r>
            </a:p>
          </p:txBody>
        </p:sp>
      </p:grpSp>
      <p:sp>
        <p:nvSpPr>
          <p:cNvPr id="18" name="Freeform 18"/>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a:off x="9292162" y="3192955"/>
            <a:ext cx="7190167" cy="2677017"/>
            <a:chOff x="0" y="0"/>
            <a:chExt cx="1893706" cy="705058"/>
          </a:xfrm>
        </p:grpSpPr>
        <p:sp>
          <p:nvSpPr>
            <p:cNvPr id="21" name="Freeform 21"/>
            <p:cNvSpPr/>
            <p:nvPr/>
          </p:nvSpPr>
          <p:spPr>
            <a:xfrm>
              <a:off x="0" y="0"/>
              <a:ext cx="1893707" cy="705058"/>
            </a:xfrm>
            <a:custGeom>
              <a:avLst/>
              <a:gdLst/>
              <a:ahLst/>
              <a:cxnLst/>
              <a:rect l="l" t="t" r="r" b="b"/>
              <a:pathLst>
                <a:path w="1893707" h="705058">
                  <a:moveTo>
                    <a:pt x="54914" y="0"/>
                  </a:moveTo>
                  <a:lnTo>
                    <a:pt x="1838793" y="0"/>
                  </a:lnTo>
                  <a:cubicBezTo>
                    <a:pt x="1869121" y="0"/>
                    <a:pt x="1893707" y="24586"/>
                    <a:pt x="1893707" y="54914"/>
                  </a:cubicBezTo>
                  <a:lnTo>
                    <a:pt x="1893707" y="650144"/>
                  </a:lnTo>
                  <a:cubicBezTo>
                    <a:pt x="1893707" y="664708"/>
                    <a:pt x="1887921" y="678676"/>
                    <a:pt x="1877623" y="688974"/>
                  </a:cubicBezTo>
                  <a:cubicBezTo>
                    <a:pt x="1867324" y="699272"/>
                    <a:pt x="1853357" y="705058"/>
                    <a:pt x="1838793" y="705058"/>
                  </a:cubicBezTo>
                  <a:lnTo>
                    <a:pt x="54914" y="705058"/>
                  </a:lnTo>
                  <a:cubicBezTo>
                    <a:pt x="40350" y="705058"/>
                    <a:pt x="26382" y="699272"/>
                    <a:pt x="16084" y="688974"/>
                  </a:cubicBezTo>
                  <a:cubicBezTo>
                    <a:pt x="5786" y="678676"/>
                    <a:pt x="0" y="664708"/>
                    <a:pt x="0" y="650144"/>
                  </a:cubicBezTo>
                  <a:lnTo>
                    <a:pt x="0" y="54914"/>
                  </a:lnTo>
                  <a:cubicBezTo>
                    <a:pt x="0" y="40350"/>
                    <a:pt x="5786" y="26382"/>
                    <a:pt x="16084" y="16084"/>
                  </a:cubicBezTo>
                  <a:cubicBezTo>
                    <a:pt x="26382" y="5786"/>
                    <a:pt x="40350" y="0"/>
                    <a:pt x="54914" y="0"/>
                  </a:cubicBezTo>
                  <a:close/>
                </a:path>
              </a:pathLst>
            </a:custGeom>
            <a:solidFill>
              <a:srgbClr val="E9C7C6"/>
            </a:solidFill>
          </p:spPr>
          <p:txBody>
            <a:bodyPr/>
            <a:lstStyle/>
            <a:p>
              <a:endParaRPr lang="en-IN"/>
            </a:p>
          </p:txBody>
        </p:sp>
        <p:sp>
          <p:nvSpPr>
            <p:cNvPr id="22" name="TextBox 22"/>
            <p:cNvSpPr txBox="1"/>
            <p:nvPr/>
          </p:nvSpPr>
          <p:spPr>
            <a:xfrm>
              <a:off x="0" y="-38100"/>
              <a:ext cx="1893706" cy="743158"/>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9511931" y="2614335"/>
            <a:ext cx="9733789" cy="464320"/>
          </a:xfrm>
          <a:prstGeom prst="rect">
            <a:avLst/>
          </a:prstGeom>
        </p:spPr>
        <p:txBody>
          <a:bodyPr lIns="0" tIns="0" rIns="0" bIns="0" rtlCol="0" anchor="t">
            <a:spAutoFit/>
          </a:bodyPr>
          <a:lstStyle/>
          <a:p>
            <a:pPr algn="l">
              <a:lnSpc>
                <a:spcPts val="3807"/>
              </a:lnSpc>
            </a:pPr>
            <a:r>
              <a:rPr lang="en-US" sz="2719">
                <a:solidFill>
                  <a:srgbClr val="000000"/>
                </a:solidFill>
                <a:latin typeface="Alatsi"/>
                <a:ea typeface="Alatsi"/>
                <a:cs typeface="Alatsi"/>
                <a:sym typeface="Alatsi"/>
              </a:rPr>
              <a:t>Duplicate Removal and Header Suppression:</a:t>
            </a:r>
          </a:p>
        </p:txBody>
      </p:sp>
      <p:sp>
        <p:nvSpPr>
          <p:cNvPr id="24" name="TextBox 24"/>
          <p:cNvSpPr txBox="1"/>
          <p:nvPr/>
        </p:nvSpPr>
        <p:spPr>
          <a:xfrm>
            <a:off x="9677612" y="3587206"/>
            <a:ext cx="7141024" cy="1832980"/>
          </a:xfrm>
          <a:prstGeom prst="rect">
            <a:avLst/>
          </a:prstGeom>
        </p:spPr>
        <p:txBody>
          <a:bodyPr lIns="0" tIns="0" rIns="0" bIns="0" rtlCol="0" anchor="t">
            <a:spAutoFit/>
          </a:bodyPr>
          <a:lstStyle/>
          <a:p>
            <a:pPr algn="l">
              <a:lnSpc>
                <a:spcPts val="3664"/>
              </a:lnSpc>
            </a:pPr>
            <a:r>
              <a:rPr lang="en-US" sz="2617">
                <a:solidFill>
                  <a:srgbClr val="000000"/>
                </a:solidFill>
                <a:latin typeface="Alatsi"/>
                <a:ea typeface="Alatsi"/>
                <a:cs typeface="Alatsi"/>
                <a:sym typeface="Alatsi"/>
              </a:rPr>
              <a:t>Redundant content is removed, and headers, footers, and page numbers are suppressed or formatted, ensuring a clean, readable document.</a:t>
            </a:r>
          </a:p>
          <a:p>
            <a:pPr algn="l">
              <a:lnSpc>
                <a:spcPts val="3664"/>
              </a:lnSpc>
            </a:pPr>
            <a:endParaRPr lang="en-US" sz="2617">
              <a:solidFill>
                <a:srgbClr val="000000"/>
              </a:solidFill>
              <a:latin typeface="Alatsi"/>
              <a:ea typeface="Alatsi"/>
              <a:cs typeface="Alatsi"/>
              <a:sym typeface="Alatsi"/>
            </a:endParaRPr>
          </a:p>
        </p:txBody>
      </p:sp>
      <p:grpSp>
        <p:nvGrpSpPr>
          <p:cNvPr id="25" name="Group 25"/>
          <p:cNvGrpSpPr/>
          <p:nvPr/>
        </p:nvGrpSpPr>
        <p:grpSpPr>
          <a:xfrm>
            <a:off x="9152575" y="6672881"/>
            <a:ext cx="7469340" cy="2809383"/>
            <a:chOff x="0" y="0"/>
            <a:chExt cx="1967234" cy="739920"/>
          </a:xfrm>
        </p:grpSpPr>
        <p:sp>
          <p:nvSpPr>
            <p:cNvPr id="26" name="Freeform 26"/>
            <p:cNvSpPr/>
            <p:nvPr/>
          </p:nvSpPr>
          <p:spPr>
            <a:xfrm>
              <a:off x="0" y="0"/>
              <a:ext cx="1967234" cy="739920"/>
            </a:xfrm>
            <a:custGeom>
              <a:avLst/>
              <a:gdLst/>
              <a:ahLst/>
              <a:cxnLst/>
              <a:rect l="l" t="t" r="r" b="b"/>
              <a:pathLst>
                <a:path w="1967234" h="739920">
                  <a:moveTo>
                    <a:pt x="52861" y="0"/>
                  </a:moveTo>
                  <a:lnTo>
                    <a:pt x="1914372" y="0"/>
                  </a:lnTo>
                  <a:cubicBezTo>
                    <a:pt x="1943567" y="0"/>
                    <a:pt x="1967234" y="23667"/>
                    <a:pt x="1967234" y="52861"/>
                  </a:cubicBezTo>
                  <a:lnTo>
                    <a:pt x="1967234" y="687059"/>
                  </a:lnTo>
                  <a:cubicBezTo>
                    <a:pt x="1967234" y="701078"/>
                    <a:pt x="1961664" y="714524"/>
                    <a:pt x="1951751" y="724437"/>
                  </a:cubicBezTo>
                  <a:cubicBezTo>
                    <a:pt x="1941837" y="734350"/>
                    <a:pt x="1928392" y="739920"/>
                    <a:pt x="1914372" y="739920"/>
                  </a:cubicBezTo>
                  <a:lnTo>
                    <a:pt x="52861" y="739920"/>
                  </a:lnTo>
                  <a:cubicBezTo>
                    <a:pt x="23667" y="739920"/>
                    <a:pt x="0" y="716253"/>
                    <a:pt x="0" y="687059"/>
                  </a:cubicBezTo>
                  <a:lnTo>
                    <a:pt x="0" y="52861"/>
                  </a:lnTo>
                  <a:cubicBezTo>
                    <a:pt x="0" y="23667"/>
                    <a:pt x="23667" y="0"/>
                    <a:pt x="52861" y="0"/>
                  </a:cubicBezTo>
                  <a:close/>
                </a:path>
              </a:pathLst>
            </a:custGeom>
            <a:solidFill>
              <a:srgbClr val="E9C7C6"/>
            </a:solidFill>
          </p:spPr>
          <p:txBody>
            <a:bodyPr/>
            <a:lstStyle/>
            <a:p>
              <a:endParaRPr lang="en-IN"/>
            </a:p>
          </p:txBody>
        </p:sp>
        <p:sp>
          <p:nvSpPr>
            <p:cNvPr id="27" name="TextBox 27"/>
            <p:cNvSpPr txBox="1"/>
            <p:nvPr/>
          </p:nvSpPr>
          <p:spPr>
            <a:xfrm>
              <a:off x="0" y="-38100"/>
              <a:ext cx="1967234" cy="77802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9328973" y="6127147"/>
            <a:ext cx="10694266" cy="431300"/>
          </a:xfrm>
          <a:prstGeom prst="rect">
            <a:avLst/>
          </a:prstGeom>
        </p:spPr>
        <p:txBody>
          <a:bodyPr lIns="0" tIns="0" rIns="0" bIns="0" rtlCol="0" anchor="t">
            <a:spAutoFit/>
          </a:bodyPr>
          <a:lstStyle/>
          <a:p>
            <a:pPr algn="l">
              <a:lnSpc>
                <a:spcPts val="3527"/>
              </a:lnSpc>
            </a:pPr>
            <a:r>
              <a:rPr lang="en-US" sz="2519">
                <a:solidFill>
                  <a:srgbClr val="000000"/>
                </a:solidFill>
                <a:latin typeface="Alatsi"/>
                <a:ea typeface="Alatsi"/>
                <a:cs typeface="Alatsi"/>
                <a:sym typeface="Alatsi"/>
              </a:rPr>
              <a:t>LLM Integration, Quality Assessment, and Token Management:</a:t>
            </a:r>
          </a:p>
        </p:txBody>
      </p:sp>
      <p:sp>
        <p:nvSpPr>
          <p:cNvPr id="29" name="TextBox 29"/>
          <p:cNvSpPr txBox="1"/>
          <p:nvPr/>
        </p:nvSpPr>
        <p:spPr>
          <a:xfrm>
            <a:off x="9328973" y="6811756"/>
            <a:ext cx="7381129" cy="2222598"/>
          </a:xfrm>
          <a:prstGeom prst="rect">
            <a:avLst/>
          </a:prstGeom>
        </p:spPr>
        <p:txBody>
          <a:bodyPr lIns="0" tIns="0" rIns="0" bIns="0" rtlCol="0" anchor="t">
            <a:spAutoFit/>
          </a:bodyPr>
          <a:lstStyle/>
          <a:p>
            <a:pPr algn="l">
              <a:lnSpc>
                <a:spcPts val="3559"/>
              </a:lnSpc>
            </a:pPr>
            <a:r>
              <a:rPr lang="en-US" sz="2542">
                <a:solidFill>
                  <a:srgbClr val="000000"/>
                </a:solidFill>
                <a:latin typeface="Alatsi"/>
                <a:ea typeface="Alatsi"/>
                <a:cs typeface="Alatsi"/>
                <a:sym typeface="Alatsi"/>
              </a:rPr>
              <a:t>LLMs are integrated for correction and formatting, and the output quality is assessed. Token management ensures optimal usage, while asynchronous processing speeds up the handling of large documents.</a:t>
            </a:r>
          </a:p>
        </p:txBody>
      </p:sp>
      <p:sp>
        <p:nvSpPr>
          <p:cNvPr id="30" name="TextBox 30"/>
          <p:cNvSpPr txBox="1"/>
          <p:nvPr/>
        </p:nvSpPr>
        <p:spPr>
          <a:xfrm>
            <a:off x="-292794" y="1565903"/>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A. Modules/Algorithms/Functionalities/Protocols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extBox 2"/>
          <p:cNvSpPr txBox="1"/>
          <p:nvPr/>
        </p:nvSpPr>
        <p:spPr>
          <a:xfrm>
            <a:off x="2553980" y="-46998"/>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METHODOLOGY</a:t>
            </a:r>
          </a:p>
        </p:txBody>
      </p:sp>
      <p:grpSp>
        <p:nvGrpSpPr>
          <p:cNvPr id="3" name="Group 3"/>
          <p:cNvGrpSpPr/>
          <p:nvPr/>
        </p:nvGrpSpPr>
        <p:grpSpPr>
          <a:xfrm>
            <a:off x="730085" y="3189000"/>
            <a:ext cx="7190167" cy="2677017"/>
            <a:chOff x="0" y="0"/>
            <a:chExt cx="1893706" cy="705058"/>
          </a:xfrm>
        </p:grpSpPr>
        <p:sp>
          <p:nvSpPr>
            <p:cNvPr id="4" name="Freeform 4"/>
            <p:cNvSpPr/>
            <p:nvPr/>
          </p:nvSpPr>
          <p:spPr>
            <a:xfrm>
              <a:off x="0" y="0"/>
              <a:ext cx="1893707" cy="705058"/>
            </a:xfrm>
            <a:custGeom>
              <a:avLst/>
              <a:gdLst/>
              <a:ahLst/>
              <a:cxnLst/>
              <a:rect l="l" t="t" r="r" b="b"/>
              <a:pathLst>
                <a:path w="1893707" h="705058">
                  <a:moveTo>
                    <a:pt x="54914" y="0"/>
                  </a:moveTo>
                  <a:lnTo>
                    <a:pt x="1838793" y="0"/>
                  </a:lnTo>
                  <a:cubicBezTo>
                    <a:pt x="1869121" y="0"/>
                    <a:pt x="1893707" y="24586"/>
                    <a:pt x="1893707" y="54914"/>
                  </a:cubicBezTo>
                  <a:lnTo>
                    <a:pt x="1893707" y="650144"/>
                  </a:lnTo>
                  <a:cubicBezTo>
                    <a:pt x="1893707" y="664708"/>
                    <a:pt x="1887921" y="678676"/>
                    <a:pt x="1877623" y="688974"/>
                  </a:cubicBezTo>
                  <a:cubicBezTo>
                    <a:pt x="1867324" y="699272"/>
                    <a:pt x="1853357" y="705058"/>
                    <a:pt x="1838793" y="705058"/>
                  </a:cubicBezTo>
                  <a:lnTo>
                    <a:pt x="54914" y="705058"/>
                  </a:lnTo>
                  <a:cubicBezTo>
                    <a:pt x="40350" y="705058"/>
                    <a:pt x="26382" y="699272"/>
                    <a:pt x="16084" y="688974"/>
                  </a:cubicBezTo>
                  <a:cubicBezTo>
                    <a:pt x="5786" y="678676"/>
                    <a:pt x="0" y="664708"/>
                    <a:pt x="0" y="650144"/>
                  </a:cubicBezTo>
                  <a:lnTo>
                    <a:pt x="0" y="54914"/>
                  </a:lnTo>
                  <a:cubicBezTo>
                    <a:pt x="0" y="40350"/>
                    <a:pt x="5786" y="26382"/>
                    <a:pt x="16084" y="16084"/>
                  </a:cubicBezTo>
                  <a:cubicBezTo>
                    <a:pt x="26382" y="5786"/>
                    <a:pt x="40350" y="0"/>
                    <a:pt x="54914" y="0"/>
                  </a:cubicBezTo>
                  <a:close/>
                </a:path>
              </a:pathLst>
            </a:custGeom>
            <a:solidFill>
              <a:srgbClr val="E9C7C6"/>
            </a:solidFill>
          </p:spPr>
          <p:txBody>
            <a:bodyPr/>
            <a:lstStyle/>
            <a:p>
              <a:endParaRPr lang="en-IN"/>
            </a:p>
          </p:txBody>
        </p:sp>
        <p:sp>
          <p:nvSpPr>
            <p:cNvPr id="5" name="TextBox 5"/>
            <p:cNvSpPr txBox="1"/>
            <p:nvPr/>
          </p:nvSpPr>
          <p:spPr>
            <a:xfrm>
              <a:off x="0" y="-38100"/>
              <a:ext cx="1893706" cy="7431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932038" y="2664252"/>
            <a:ext cx="7859397" cy="1744480"/>
          </a:xfrm>
          <a:prstGeom prst="rect">
            <a:avLst/>
          </a:prstGeom>
        </p:spPr>
        <p:txBody>
          <a:bodyPr lIns="0" tIns="0" rIns="0" bIns="0" rtlCol="0" anchor="t">
            <a:spAutoFit/>
          </a:bodyPr>
          <a:lstStyle/>
          <a:p>
            <a:pPr algn="l">
              <a:lnSpc>
                <a:spcPts val="4507"/>
              </a:lnSpc>
            </a:pPr>
            <a:r>
              <a:rPr lang="en-US" sz="3219">
                <a:solidFill>
                  <a:srgbClr val="000000"/>
                </a:solidFill>
                <a:latin typeface="Alatsi"/>
                <a:ea typeface="Alatsi"/>
                <a:cs typeface="Alatsi"/>
                <a:sym typeface="Alatsi"/>
              </a:rPr>
              <a:t>a) Advantage of Strategy</a:t>
            </a:r>
          </a:p>
          <a:p>
            <a:pPr algn="l">
              <a:lnSpc>
                <a:spcPts val="4787"/>
              </a:lnSpc>
            </a:pPr>
            <a:endParaRPr lang="en-US" sz="3219">
              <a:solidFill>
                <a:srgbClr val="000000"/>
              </a:solidFill>
              <a:latin typeface="Alatsi"/>
              <a:ea typeface="Alatsi"/>
              <a:cs typeface="Alatsi"/>
              <a:sym typeface="Alatsi"/>
            </a:endParaRPr>
          </a:p>
          <a:p>
            <a:pPr algn="l">
              <a:lnSpc>
                <a:spcPts val="4787"/>
              </a:lnSpc>
            </a:pPr>
            <a:endParaRPr lang="en-US" sz="3219">
              <a:solidFill>
                <a:srgbClr val="000000"/>
              </a:solidFill>
              <a:latin typeface="Alatsi"/>
              <a:ea typeface="Alatsi"/>
              <a:cs typeface="Alatsi"/>
              <a:sym typeface="Alatsi"/>
            </a:endParaRPr>
          </a:p>
        </p:txBody>
      </p:sp>
      <p:sp>
        <p:nvSpPr>
          <p:cNvPr id="7" name="TextBox 7"/>
          <p:cNvSpPr txBox="1"/>
          <p:nvPr/>
        </p:nvSpPr>
        <p:spPr>
          <a:xfrm>
            <a:off x="932038" y="3384181"/>
            <a:ext cx="6988214" cy="2247826"/>
          </a:xfrm>
          <a:prstGeom prst="rect">
            <a:avLst/>
          </a:prstGeom>
        </p:spPr>
        <p:txBody>
          <a:bodyPr lIns="0" tIns="0" rIns="0" bIns="0" rtlCol="0" anchor="t">
            <a:spAutoFit/>
          </a:bodyPr>
          <a:lstStyle/>
          <a:p>
            <a:pPr algn="l">
              <a:lnSpc>
                <a:spcPts val="3585"/>
              </a:lnSpc>
            </a:pPr>
            <a:r>
              <a:rPr lang="en-US" sz="2561">
                <a:solidFill>
                  <a:srgbClr val="000000"/>
                </a:solidFill>
                <a:latin typeface="Alatsi"/>
                <a:ea typeface="Alatsi"/>
                <a:cs typeface="Alatsi"/>
                <a:sym typeface="Alatsi"/>
              </a:rPr>
              <a:t>Automates text extraction and correction, improving accuracy, scalability, and efficiency. Enhances accessibility for visually impaired users with accurate text-to-speech outputs.</a:t>
            </a:r>
          </a:p>
          <a:p>
            <a:pPr algn="l">
              <a:lnSpc>
                <a:spcPts val="3585"/>
              </a:lnSpc>
            </a:pPr>
            <a:endParaRPr lang="en-US" sz="2561">
              <a:solidFill>
                <a:srgbClr val="000000"/>
              </a:solidFill>
              <a:latin typeface="Alatsi"/>
              <a:ea typeface="Alatsi"/>
              <a:cs typeface="Alatsi"/>
              <a:sym typeface="Alatsi"/>
            </a:endParaRPr>
          </a:p>
        </p:txBody>
      </p:sp>
      <p:grpSp>
        <p:nvGrpSpPr>
          <p:cNvPr id="8" name="Group 8"/>
          <p:cNvGrpSpPr/>
          <p:nvPr/>
        </p:nvGrpSpPr>
        <p:grpSpPr>
          <a:xfrm>
            <a:off x="362724" y="6679569"/>
            <a:ext cx="7469340" cy="2809383"/>
            <a:chOff x="0" y="0"/>
            <a:chExt cx="1967234" cy="739920"/>
          </a:xfrm>
        </p:grpSpPr>
        <p:sp>
          <p:nvSpPr>
            <p:cNvPr id="9" name="Freeform 9"/>
            <p:cNvSpPr/>
            <p:nvPr/>
          </p:nvSpPr>
          <p:spPr>
            <a:xfrm>
              <a:off x="0" y="0"/>
              <a:ext cx="1967234" cy="739920"/>
            </a:xfrm>
            <a:custGeom>
              <a:avLst/>
              <a:gdLst/>
              <a:ahLst/>
              <a:cxnLst/>
              <a:rect l="l" t="t" r="r" b="b"/>
              <a:pathLst>
                <a:path w="1967234" h="739920">
                  <a:moveTo>
                    <a:pt x="52861" y="0"/>
                  </a:moveTo>
                  <a:lnTo>
                    <a:pt x="1914372" y="0"/>
                  </a:lnTo>
                  <a:cubicBezTo>
                    <a:pt x="1943567" y="0"/>
                    <a:pt x="1967234" y="23667"/>
                    <a:pt x="1967234" y="52861"/>
                  </a:cubicBezTo>
                  <a:lnTo>
                    <a:pt x="1967234" y="687059"/>
                  </a:lnTo>
                  <a:cubicBezTo>
                    <a:pt x="1967234" y="701078"/>
                    <a:pt x="1961664" y="714524"/>
                    <a:pt x="1951751" y="724437"/>
                  </a:cubicBezTo>
                  <a:cubicBezTo>
                    <a:pt x="1941837" y="734350"/>
                    <a:pt x="1928392" y="739920"/>
                    <a:pt x="1914372" y="739920"/>
                  </a:cubicBezTo>
                  <a:lnTo>
                    <a:pt x="52861" y="739920"/>
                  </a:lnTo>
                  <a:cubicBezTo>
                    <a:pt x="23667" y="739920"/>
                    <a:pt x="0" y="716253"/>
                    <a:pt x="0" y="687059"/>
                  </a:cubicBezTo>
                  <a:lnTo>
                    <a:pt x="0" y="52861"/>
                  </a:lnTo>
                  <a:cubicBezTo>
                    <a:pt x="0" y="23667"/>
                    <a:pt x="23667" y="0"/>
                    <a:pt x="52861" y="0"/>
                  </a:cubicBezTo>
                  <a:close/>
                </a:path>
              </a:pathLst>
            </a:custGeom>
            <a:solidFill>
              <a:srgbClr val="E9C7C6"/>
            </a:solidFill>
          </p:spPr>
          <p:txBody>
            <a:bodyPr/>
            <a:lstStyle/>
            <a:p>
              <a:endParaRPr lang="en-IN"/>
            </a:p>
          </p:txBody>
        </p:sp>
        <p:sp>
          <p:nvSpPr>
            <p:cNvPr id="10" name="TextBox 10"/>
            <p:cNvSpPr txBox="1"/>
            <p:nvPr/>
          </p:nvSpPr>
          <p:spPr>
            <a:xfrm>
              <a:off x="0" y="-38100"/>
              <a:ext cx="1967234" cy="77802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761536" y="6027941"/>
            <a:ext cx="7329217" cy="1789565"/>
          </a:xfrm>
          <a:prstGeom prst="rect">
            <a:avLst/>
          </a:prstGeom>
        </p:spPr>
        <p:txBody>
          <a:bodyPr lIns="0" tIns="0" rIns="0" bIns="0" rtlCol="0" anchor="t">
            <a:spAutoFit/>
          </a:bodyPr>
          <a:lstStyle/>
          <a:p>
            <a:pPr algn="l">
              <a:lnSpc>
                <a:spcPts val="4647"/>
              </a:lnSpc>
            </a:pPr>
            <a:r>
              <a:rPr lang="en-US" sz="3319">
                <a:solidFill>
                  <a:srgbClr val="000000"/>
                </a:solidFill>
                <a:latin typeface="Alatsi"/>
                <a:ea typeface="Alatsi"/>
                <a:cs typeface="Alatsi"/>
                <a:sym typeface="Alatsi"/>
              </a:rPr>
              <a:t>b) Limitation of Strategy</a:t>
            </a:r>
          </a:p>
          <a:p>
            <a:pPr algn="l">
              <a:lnSpc>
                <a:spcPts val="4927"/>
              </a:lnSpc>
            </a:pPr>
            <a:endParaRPr lang="en-US" sz="3319">
              <a:solidFill>
                <a:srgbClr val="000000"/>
              </a:solidFill>
              <a:latin typeface="Alatsi"/>
              <a:ea typeface="Alatsi"/>
              <a:cs typeface="Alatsi"/>
              <a:sym typeface="Alatsi"/>
            </a:endParaRPr>
          </a:p>
          <a:p>
            <a:pPr algn="l">
              <a:lnSpc>
                <a:spcPts val="4927"/>
              </a:lnSpc>
            </a:pPr>
            <a:endParaRPr lang="en-US" sz="3319">
              <a:solidFill>
                <a:srgbClr val="000000"/>
              </a:solidFill>
              <a:latin typeface="Alatsi"/>
              <a:ea typeface="Alatsi"/>
              <a:cs typeface="Alatsi"/>
              <a:sym typeface="Alatsi"/>
            </a:endParaRPr>
          </a:p>
        </p:txBody>
      </p:sp>
      <p:sp>
        <p:nvSpPr>
          <p:cNvPr id="12" name="TextBox 12"/>
          <p:cNvSpPr txBox="1"/>
          <p:nvPr/>
        </p:nvSpPr>
        <p:spPr>
          <a:xfrm>
            <a:off x="532118" y="6978579"/>
            <a:ext cx="7489589" cy="1809590"/>
          </a:xfrm>
          <a:prstGeom prst="rect">
            <a:avLst/>
          </a:prstGeom>
        </p:spPr>
        <p:txBody>
          <a:bodyPr lIns="0" tIns="0" rIns="0" bIns="0" rtlCol="0" anchor="t">
            <a:spAutoFit/>
          </a:bodyPr>
          <a:lstStyle/>
          <a:p>
            <a:pPr algn="l">
              <a:lnSpc>
                <a:spcPts val="3611"/>
              </a:lnSpc>
            </a:pPr>
            <a:r>
              <a:rPr lang="en-US" sz="2579">
                <a:solidFill>
                  <a:srgbClr val="000000"/>
                </a:solidFill>
                <a:latin typeface="Alatsi"/>
                <a:ea typeface="Alatsi"/>
                <a:cs typeface="Alatsi"/>
                <a:sym typeface="Alatsi"/>
              </a:rPr>
              <a:t>Depends on input image quality; poor scans lead to errors. LLMs are costly and resource-intensive, especially for large datasets or complex layouts.</a:t>
            </a:r>
          </a:p>
          <a:p>
            <a:pPr algn="l">
              <a:lnSpc>
                <a:spcPts val="3611"/>
              </a:lnSpc>
            </a:pPr>
            <a:endParaRPr lang="en-US" sz="2579">
              <a:solidFill>
                <a:srgbClr val="000000"/>
              </a:solidFill>
              <a:latin typeface="Alatsi"/>
              <a:ea typeface="Alatsi"/>
              <a:cs typeface="Alatsi"/>
              <a:sym typeface="Alatsi"/>
            </a:endParaRPr>
          </a:p>
        </p:txBody>
      </p:sp>
      <p:grpSp>
        <p:nvGrpSpPr>
          <p:cNvPr id="13" name="Group 13"/>
          <p:cNvGrpSpPr/>
          <p:nvPr/>
        </p:nvGrpSpPr>
        <p:grpSpPr>
          <a:xfrm>
            <a:off x="15859155" y="0"/>
            <a:ext cx="1562612" cy="1673225"/>
            <a:chOff x="0" y="0"/>
            <a:chExt cx="2083482" cy="2230967"/>
          </a:xfrm>
        </p:grpSpPr>
        <p:grpSp>
          <p:nvGrpSpPr>
            <p:cNvPr id="14" name="Group 14"/>
            <p:cNvGrpSpPr/>
            <p:nvPr/>
          </p:nvGrpSpPr>
          <p:grpSpPr>
            <a:xfrm>
              <a:off x="75599" y="0"/>
              <a:ext cx="1932284" cy="2230967"/>
              <a:chOff x="0" y="0"/>
              <a:chExt cx="703982" cy="812800"/>
            </a:xfrm>
          </p:grpSpPr>
          <p:sp>
            <p:nvSpPr>
              <p:cNvPr id="15" name="Freeform 15"/>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16" name="TextBox 16"/>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7</a:t>
              </a:r>
            </a:p>
          </p:txBody>
        </p:sp>
      </p:grpSp>
      <p:sp>
        <p:nvSpPr>
          <p:cNvPr id="18" name="Freeform 18"/>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20" name="Group 20"/>
          <p:cNvGrpSpPr/>
          <p:nvPr/>
        </p:nvGrpSpPr>
        <p:grpSpPr>
          <a:xfrm>
            <a:off x="9292162" y="3193398"/>
            <a:ext cx="7190167" cy="2677017"/>
            <a:chOff x="0" y="0"/>
            <a:chExt cx="1893706" cy="705058"/>
          </a:xfrm>
        </p:grpSpPr>
        <p:sp>
          <p:nvSpPr>
            <p:cNvPr id="21" name="Freeform 21"/>
            <p:cNvSpPr/>
            <p:nvPr/>
          </p:nvSpPr>
          <p:spPr>
            <a:xfrm>
              <a:off x="0" y="0"/>
              <a:ext cx="1893707" cy="705058"/>
            </a:xfrm>
            <a:custGeom>
              <a:avLst/>
              <a:gdLst/>
              <a:ahLst/>
              <a:cxnLst/>
              <a:rect l="l" t="t" r="r" b="b"/>
              <a:pathLst>
                <a:path w="1893707" h="705058">
                  <a:moveTo>
                    <a:pt x="54914" y="0"/>
                  </a:moveTo>
                  <a:lnTo>
                    <a:pt x="1838793" y="0"/>
                  </a:lnTo>
                  <a:cubicBezTo>
                    <a:pt x="1869121" y="0"/>
                    <a:pt x="1893707" y="24586"/>
                    <a:pt x="1893707" y="54914"/>
                  </a:cubicBezTo>
                  <a:lnTo>
                    <a:pt x="1893707" y="650144"/>
                  </a:lnTo>
                  <a:cubicBezTo>
                    <a:pt x="1893707" y="664708"/>
                    <a:pt x="1887921" y="678676"/>
                    <a:pt x="1877623" y="688974"/>
                  </a:cubicBezTo>
                  <a:cubicBezTo>
                    <a:pt x="1867324" y="699272"/>
                    <a:pt x="1853357" y="705058"/>
                    <a:pt x="1838793" y="705058"/>
                  </a:cubicBezTo>
                  <a:lnTo>
                    <a:pt x="54914" y="705058"/>
                  </a:lnTo>
                  <a:cubicBezTo>
                    <a:pt x="40350" y="705058"/>
                    <a:pt x="26382" y="699272"/>
                    <a:pt x="16084" y="688974"/>
                  </a:cubicBezTo>
                  <a:cubicBezTo>
                    <a:pt x="5786" y="678676"/>
                    <a:pt x="0" y="664708"/>
                    <a:pt x="0" y="650144"/>
                  </a:cubicBezTo>
                  <a:lnTo>
                    <a:pt x="0" y="54914"/>
                  </a:lnTo>
                  <a:cubicBezTo>
                    <a:pt x="0" y="40350"/>
                    <a:pt x="5786" y="26382"/>
                    <a:pt x="16084" y="16084"/>
                  </a:cubicBezTo>
                  <a:cubicBezTo>
                    <a:pt x="26382" y="5786"/>
                    <a:pt x="40350" y="0"/>
                    <a:pt x="54914" y="0"/>
                  </a:cubicBezTo>
                  <a:close/>
                </a:path>
              </a:pathLst>
            </a:custGeom>
            <a:solidFill>
              <a:srgbClr val="E9C7C6"/>
            </a:solidFill>
          </p:spPr>
          <p:txBody>
            <a:bodyPr/>
            <a:lstStyle/>
            <a:p>
              <a:endParaRPr lang="en-IN"/>
            </a:p>
          </p:txBody>
        </p:sp>
        <p:sp>
          <p:nvSpPr>
            <p:cNvPr id="22" name="TextBox 22"/>
            <p:cNvSpPr txBox="1"/>
            <p:nvPr/>
          </p:nvSpPr>
          <p:spPr>
            <a:xfrm>
              <a:off x="0" y="-38100"/>
              <a:ext cx="1893706" cy="743158"/>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9677612" y="2664252"/>
            <a:ext cx="8883850" cy="1620907"/>
          </a:xfrm>
          <a:prstGeom prst="rect">
            <a:avLst/>
          </a:prstGeom>
        </p:spPr>
        <p:txBody>
          <a:bodyPr lIns="0" tIns="0" rIns="0" bIns="0" rtlCol="0" anchor="t">
            <a:spAutoFit/>
          </a:bodyPr>
          <a:lstStyle/>
          <a:p>
            <a:pPr algn="l">
              <a:lnSpc>
                <a:spcPts val="4369"/>
              </a:lnSpc>
            </a:pPr>
            <a:r>
              <a:rPr lang="en-US" sz="3121">
                <a:solidFill>
                  <a:srgbClr val="000000"/>
                </a:solidFill>
                <a:latin typeface="Alatsi"/>
                <a:ea typeface="Alatsi"/>
                <a:cs typeface="Alatsi"/>
                <a:sym typeface="Alatsi"/>
              </a:rPr>
              <a:t>c) Potential Risk</a:t>
            </a:r>
          </a:p>
          <a:p>
            <a:pPr algn="l">
              <a:lnSpc>
                <a:spcPts val="4369"/>
              </a:lnSpc>
            </a:pPr>
            <a:endParaRPr lang="en-US" sz="3121">
              <a:solidFill>
                <a:srgbClr val="000000"/>
              </a:solidFill>
              <a:latin typeface="Alatsi"/>
              <a:ea typeface="Alatsi"/>
              <a:cs typeface="Alatsi"/>
              <a:sym typeface="Alatsi"/>
            </a:endParaRPr>
          </a:p>
          <a:p>
            <a:pPr algn="l">
              <a:lnSpc>
                <a:spcPts val="4369"/>
              </a:lnSpc>
            </a:pPr>
            <a:endParaRPr lang="en-US" sz="3121">
              <a:solidFill>
                <a:srgbClr val="000000"/>
              </a:solidFill>
              <a:latin typeface="Alatsi"/>
              <a:ea typeface="Alatsi"/>
              <a:cs typeface="Alatsi"/>
              <a:sym typeface="Alatsi"/>
            </a:endParaRPr>
          </a:p>
        </p:txBody>
      </p:sp>
      <p:sp>
        <p:nvSpPr>
          <p:cNvPr id="24" name="TextBox 24"/>
          <p:cNvSpPr txBox="1"/>
          <p:nvPr/>
        </p:nvSpPr>
        <p:spPr>
          <a:xfrm>
            <a:off x="9677612" y="3587206"/>
            <a:ext cx="7141024" cy="1832980"/>
          </a:xfrm>
          <a:prstGeom prst="rect">
            <a:avLst/>
          </a:prstGeom>
        </p:spPr>
        <p:txBody>
          <a:bodyPr lIns="0" tIns="0" rIns="0" bIns="0" rtlCol="0" anchor="t">
            <a:spAutoFit/>
          </a:bodyPr>
          <a:lstStyle/>
          <a:p>
            <a:pPr algn="l">
              <a:lnSpc>
                <a:spcPts val="3664"/>
              </a:lnSpc>
            </a:pPr>
            <a:r>
              <a:rPr lang="en-US" sz="2617">
                <a:solidFill>
                  <a:srgbClr val="000000"/>
                </a:solidFill>
                <a:latin typeface="Alatsi"/>
                <a:ea typeface="Alatsi"/>
                <a:cs typeface="Alatsi"/>
                <a:sym typeface="Alatsi"/>
              </a:rPr>
              <a:t>Redundant content is removed, and headers, footers, and page numbers are suppressed or formatted, ensuring a clean, readable document.</a:t>
            </a:r>
          </a:p>
          <a:p>
            <a:pPr algn="l">
              <a:lnSpc>
                <a:spcPts val="3664"/>
              </a:lnSpc>
            </a:pPr>
            <a:endParaRPr lang="en-US" sz="2617">
              <a:solidFill>
                <a:srgbClr val="000000"/>
              </a:solidFill>
              <a:latin typeface="Alatsi"/>
              <a:ea typeface="Alatsi"/>
              <a:cs typeface="Alatsi"/>
              <a:sym typeface="Alatsi"/>
            </a:endParaRPr>
          </a:p>
        </p:txBody>
      </p:sp>
      <p:grpSp>
        <p:nvGrpSpPr>
          <p:cNvPr id="25" name="Group 25"/>
          <p:cNvGrpSpPr/>
          <p:nvPr/>
        </p:nvGrpSpPr>
        <p:grpSpPr>
          <a:xfrm>
            <a:off x="9152575" y="6672881"/>
            <a:ext cx="7469340" cy="2809383"/>
            <a:chOff x="0" y="0"/>
            <a:chExt cx="1967234" cy="739920"/>
          </a:xfrm>
        </p:grpSpPr>
        <p:sp>
          <p:nvSpPr>
            <p:cNvPr id="26" name="Freeform 26"/>
            <p:cNvSpPr/>
            <p:nvPr/>
          </p:nvSpPr>
          <p:spPr>
            <a:xfrm>
              <a:off x="0" y="0"/>
              <a:ext cx="1967234" cy="739920"/>
            </a:xfrm>
            <a:custGeom>
              <a:avLst/>
              <a:gdLst/>
              <a:ahLst/>
              <a:cxnLst/>
              <a:rect l="l" t="t" r="r" b="b"/>
              <a:pathLst>
                <a:path w="1967234" h="739920">
                  <a:moveTo>
                    <a:pt x="52861" y="0"/>
                  </a:moveTo>
                  <a:lnTo>
                    <a:pt x="1914372" y="0"/>
                  </a:lnTo>
                  <a:cubicBezTo>
                    <a:pt x="1943567" y="0"/>
                    <a:pt x="1967234" y="23667"/>
                    <a:pt x="1967234" y="52861"/>
                  </a:cubicBezTo>
                  <a:lnTo>
                    <a:pt x="1967234" y="687059"/>
                  </a:lnTo>
                  <a:cubicBezTo>
                    <a:pt x="1967234" y="701078"/>
                    <a:pt x="1961664" y="714524"/>
                    <a:pt x="1951751" y="724437"/>
                  </a:cubicBezTo>
                  <a:cubicBezTo>
                    <a:pt x="1941837" y="734350"/>
                    <a:pt x="1928392" y="739920"/>
                    <a:pt x="1914372" y="739920"/>
                  </a:cubicBezTo>
                  <a:lnTo>
                    <a:pt x="52861" y="739920"/>
                  </a:lnTo>
                  <a:cubicBezTo>
                    <a:pt x="23667" y="739920"/>
                    <a:pt x="0" y="716253"/>
                    <a:pt x="0" y="687059"/>
                  </a:cubicBezTo>
                  <a:lnTo>
                    <a:pt x="0" y="52861"/>
                  </a:lnTo>
                  <a:cubicBezTo>
                    <a:pt x="0" y="23667"/>
                    <a:pt x="23667" y="0"/>
                    <a:pt x="52861" y="0"/>
                  </a:cubicBezTo>
                  <a:close/>
                </a:path>
              </a:pathLst>
            </a:custGeom>
            <a:solidFill>
              <a:srgbClr val="E9C7C6"/>
            </a:solidFill>
          </p:spPr>
          <p:txBody>
            <a:bodyPr/>
            <a:lstStyle/>
            <a:p>
              <a:endParaRPr lang="en-IN"/>
            </a:p>
          </p:txBody>
        </p:sp>
        <p:sp>
          <p:nvSpPr>
            <p:cNvPr id="27" name="TextBox 27"/>
            <p:cNvSpPr txBox="1"/>
            <p:nvPr/>
          </p:nvSpPr>
          <p:spPr>
            <a:xfrm>
              <a:off x="0" y="-38100"/>
              <a:ext cx="1967234" cy="77802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9031692" y="6236857"/>
            <a:ext cx="10694266" cy="1390785"/>
          </a:xfrm>
          <a:prstGeom prst="rect">
            <a:avLst/>
          </a:prstGeom>
        </p:spPr>
        <p:txBody>
          <a:bodyPr lIns="0" tIns="0" rIns="0" bIns="0" rtlCol="0" anchor="t">
            <a:spAutoFit/>
          </a:bodyPr>
          <a:lstStyle/>
          <a:p>
            <a:pPr algn="l">
              <a:lnSpc>
                <a:spcPts val="3387"/>
              </a:lnSpc>
            </a:pPr>
            <a:r>
              <a:rPr lang="en-US" sz="2419">
                <a:solidFill>
                  <a:srgbClr val="000000"/>
                </a:solidFill>
                <a:latin typeface="Alatsi"/>
                <a:ea typeface="Alatsi"/>
                <a:cs typeface="Alatsi"/>
                <a:sym typeface="Alatsi"/>
              </a:rPr>
              <a:t>d) Ethical Issues about Collection upon the Subjects/Participants</a:t>
            </a:r>
          </a:p>
          <a:p>
            <a:pPr algn="l">
              <a:lnSpc>
                <a:spcPts val="3947"/>
              </a:lnSpc>
            </a:pPr>
            <a:endParaRPr lang="en-US" sz="2419">
              <a:solidFill>
                <a:srgbClr val="000000"/>
              </a:solidFill>
              <a:latin typeface="Alatsi"/>
              <a:ea typeface="Alatsi"/>
              <a:cs typeface="Alatsi"/>
              <a:sym typeface="Alatsi"/>
            </a:endParaRPr>
          </a:p>
          <a:p>
            <a:pPr algn="l">
              <a:lnSpc>
                <a:spcPts val="3947"/>
              </a:lnSpc>
            </a:pPr>
            <a:endParaRPr lang="en-US" sz="2419">
              <a:solidFill>
                <a:srgbClr val="000000"/>
              </a:solidFill>
              <a:latin typeface="Alatsi"/>
              <a:ea typeface="Alatsi"/>
              <a:cs typeface="Alatsi"/>
              <a:sym typeface="Alatsi"/>
            </a:endParaRPr>
          </a:p>
        </p:txBody>
      </p:sp>
      <p:sp>
        <p:nvSpPr>
          <p:cNvPr id="29" name="TextBox 29"/>
          <p:cNvSpPr txBox="1"/>
          <p:nvPr/>
        </p:nvSpPr>
        <p:spPr>
          <a:xfrm>
            <a:off x="9328973" y="6811756"/>
            <a:ext cx="7381129" cy="1774687"/>
          </a:xfrm>
          <a:prstGeom prst="rect">
            <a:avLst/>
          </a:prstGeom>
        </p:spPr>
        <p:txBody>
          <a:bodyPr lIns="0" tIns="0" rIns="0" bIns="0" rtlCol="0" anchor="t">
            <a:spAutoFit/>
          </a:bodyPr>
          <a:lstStyle/>
          <a:p>
            <a:pPr algn="l">
              <a:lnSpc>
                <a:spcPts val="3559"/>
              </a:lnSpc>
            </a:pPr>
            <a:r>
              <a:rPr lang="en-US" sz="2542">
                <a:solidFill>
                  <a:srgbClr val="000000"/>
                </a:solidFill>
                <a:latin typeface="Alatsi"/>
                <a:ea typeface="Alatsi"/>
                <a:cs typeface="Alatsi"/>
                <a:sym typeface="Alatsi"/>
              </a:rPr>
              <a:t>Privacy and consent are critical for sensitive data. Risks include data misuse, lack of anonymization, and algorithmic bias affecting fairness and accuracy.</a:t>
            </a:r>
          </a:p>
          <a:p>
            <a:pPr algn="l">
              <a:lnSpc>
                <a:spcPts val="3559"/>
              </a:lnSpc>
            </a:pPr>
            <a:endParaRPr lang="en-US" sz="2542">
              <a:solidFill>
                <a:srgbClr val="000000"/>
              </a:solidFill>
              <a:latin typeface="Alatsi"/>
              <a:ea typeface="Alatsi"/>
              <a:cs typeface="Alatsi"/>
              <a:sym typeface="Alatsi"/>
            </a:endParaRPr>
          </a:p>
        </p:txBody>
      </p:sp>
      <p:sp>
        <p:nvSpPr>
          <p:cNvPr id="30" name="TextBox 30"/>
          <p:cNvSpPr txBox="1"/>
          <p:nvPr/>
        </p:nvSpPr>
        <p:spPr>
          <a:xfrm>
            <a:off x="-292794" y="1565903"/>
            <a:ext cx="13180039" cy="537845"/>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B. Data Collection Approaches/Strategies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p:nvPr/>
        </p:nvGrpSpPr>
        <p:grpSpPr>
          <a:xfrm>
            <a:off x="597276" y="2972827"/>
            <a:ext cx="8819900" cy="6704376"/>
            <a:chOff x="0" y="0"/>
            <a:chExt cx="2322937" cy="1765761"/>
          </a:xfrm>
        </p:grpSpPr>
        <p:sp>
          <p:nvSpPr>
            <p:cNvPr id="3" name="Freeform 3"/>
            <p:cNvSpPr/>
            <p:nvPr/>
          </p:nvSpPr>
          <p:spPr>
            <a:xfrm>
              <a:off x="0" y="0"/>
              <a:ext cx="2322937" cy="1765761"/>
            </a:xfrm>
            <a:custGeom>
              <a:avLst/>
              <a:gdLst/>
              <a:ahLst/>
              <a:cxnLst/>
              <a:rect l="l" t="t" r="r" b="b"/>
              <a:pathLst>
                <a:path w="2322937" h="1765761">
                  <a:moveTo>
                    <a:pt x="44767" y="0"/>
                  </a:moveTo>
                  <a:lnTo>
                    <a:pt x="2278170" y="0"/>
                  </a:lnTo>
                  <a:cubicBezTo>
                    <a:pt x="2290043" y="0"/>
                    <a:pt x="2301429" y="4716"/>
                    <a:pt x="2309825" y="13112"/>
                  </a:cubicBezTo>
                  <a:cubicBezTo>
                    <a:pt x="2318220" y="21507"/>
                    <a:pt x="2322937" y="32894"/>
                    <a:pt x="2322937" y="44767"/>
                  </a:cubicBezTo>
                  <a:lnTo>
                    <a:pt x="2322937" y="1720995"/>
                  </a:lnTo>
                  <a:cubicBezTo>
                    <a:pt x="2322937" y="1732867"/>
                    <a:pt x="2318220" y="1744254"/>
                    <a:pt x="2309825" y="1752650"/>
                  </a:cubicBezTo>
                  <a:cubicBezTo>
                    <a:pt x="2301429" y="1761045"/>
                    <a:pt x="2290043" y="1765761"/>
                    <a:pt x="2278170" y="1765761"/>
                  </a:cubicBezTo>
                  <a:lnTo>
                    <a:pt x="44767" y="1765761"/>
                  </a:lnTo>
                  <a:cubicBezTo>
                    <a:pt x="20043" y="1765761"/>
                    <a:pt x="0" y="1745719"/>
                    <a:pt x="0" y="1720995"/>
                  </a:cubicBezTo>
                  <a:lnTo>
                    <a:pt x="0" y="44767"/>
                  </a:lnTo>
                  <a:cubicBezTo>
                    <a:pt x="0" y="32894"/>
                    <a:pt x="4716" y="21507"/>
                    <a:pt x="13112" y="13112"/>
                  </a:cubicBezTo>
                  <a:cubicBezTo>
                    <a:pt x="21507" y="4716"/>
                    <a:pt x="32894" y="0"/>
                    <a:pt x="44767" y="0"/>
                  </a:cubicBezTo>
                  <a:close/>
                </a:path>
              </a:pathLst>
            </a:custGeom>
            <a:solidFill>
              <a:srgbClr val="E9C7C6"/>
            </a:solidFill>
          </p:spPr>
          <p:txBody>
            <a:bodyPr/>
            <a:lstStyle/>
            <a:p>
              <a:endParaRPr lang="en-IN"/>
            </a:p>
          </p:txBody>
        </p:sp>
        <p:sp>
          <p:nvSpPr>
            <p:cNvPr id="4" name="TextBox 4"/>
            <p:cNvSpPr txBox="1"/>
            <p:nvPr/>
          </p:nvSpPr>
          <p:spPr>
            <a:xfrm>
              <a:off x="0" y="-38100"/>
              <a:ext cx="2322937" cy="180386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b="1" dirty="0">
                  <a:solidFill>
                    <a:srgbClr val="000000"/>
                  </a:solidFill>
                  <a:latin typeface="Open Sans Bold"/>
                  <a:ea typeface="Open Sans Bold"/>
                  <a:cs typeface="Open Sans Bold"/>
                  <a:sym typeface="Open Sans Bold"/>
                </a:rPr>
                <a:t>8</a:t>
              </a:r>
            </a:p>
          </p:txBody>
        </p:sp>
      </p:grpSp>
      <p:sp>
        <p:nvSpPr>
          <p:cNvPr id="10" name="Freeform 10"/>
          <p:cNvSpPr/>
          <p:nvPr/>
        </p:nvSpPr>
        <p:spPr>
          <a:xfrm>
            <a:off x="10721225" y="8788169"/>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a:off x="10013024" y="3440824"/>
            <a:ext cx="7645808" cy="4572244"/>
          </a:xfrm>
          <a:custGeom>
            <a:avLst/>
            <a:gdLst/>
            <a:ahLst/>
            <a:cxnLst/>
            <a:rect l="l" t="t" r="r" b="b"/>
            <a:pathLst>
              <a:path w="7645808" h="4572244">
                <a:moveTo>
                  <a:pt x="0" y="0"/>
                </a:moveTo>
                <a:lnTo>
                  <a:pt x="7645807" y="0"/>
                </a:lnTo>
                <a:lnTo>
                  <a:pt x="7645807" y="4572244"/>
                </a:lnTo>
                <a:lnTo>
                  <a:pt x="0" y="4572244"/>
                </a:lnTo>
                <a:lnTo>
                  <a:pt x="0" y="0"/>
                </a:lnTo>
                <a:close/>
              </a:path>
            </a:pathLst>
          </a:custGeom>
          <a:blipFill>
            <a:blip r:embed="rId4"/>
            <a:stretch>
              <a:fillRect/>
            </a:stretch>
          </a:blipFill>
        </p:spPr>
        <p:txBody>
          <a:bodyPr/>
          <a:lstStyle/>
          <a:p>
            <a:endParaRPr lang="en-IN"/>
          </a:p>
        </p:txBody>
      </p:sp>
      <p:sp>
        <p:nvSpPr>
          <p:cNvPr id="12" name="TextBox 12"/>
          <p:cNvSpPr txBox="1"/>
          <p:nvPr/>
        </p:nvSpPr>
        <p:spPr>
          <a:xfrm>
            <a:off x="2553980" y="-46998"/>
            <a:ext cx="13180039" cy="1450976"/>
          </a:xfrm>
          <a:prstGeom prst="rect">
            <a:avLst/>
          </a:prstGeom>
        </p:spPr>
        <p:txBody>
          <a:bodyPr lIns="0" tIns="0" rIns="0" bIns="0" rtlCol="0" anchor="t">
            <a:spAutoFit/>
          </a:bodyPr>
          <a:lstStyle/>
          <a:p>
            <a:pPr algn="ctr">
              <a:lnSpc>
                <a:spcPts val="11899"/>
              </a:lnSpc>
            </a:pPr>
            <a:r>
              <a:rPr lang="en-US" sz="8499">
                <a:solidFill>
                  <a:srgbClr val="000000"/>
                </a:solidFill>
                <a:latin typeface="Alatsi"/>
                <a:ea typeface="Alatsi"/>
                <a:cs typeface="Alatsi"/>
                <a:sym typeface="Alatsi"/>
              </a:rPr>
              <a:t>METHODOLOGY</a:t>
            </a:r>
          </a:p>
        </p:txBody>
      </p:sp>
      <p:sp>
        <p:nvSpPr>
          <p:cNvPr id="13" name="TextBox 13"/>
          <p:cNvSpPr txBox="1"/>
          <p:nvPr/>
        </p:nvSpPr>
        <p:spPr>
          <a:xfrm>
            <a:off x="730085" y="3241825"/>
            <a:ext cx="8687091" cy="7859395"/>
          </a:xfrm>
          <a:prstGeom prst="rect">
            <a:avLst/>
          </a:prstGeom>
        </p:spPr>
        <p:txBody>
          <a:bodyPr lIns="0" tIns="0" rIns="0" bIns="0" rtlCol="0" anchor="t">
            <a:spAutoFit/>
          </a:bodyPr>
          <a:lstStyle/>
          <a:p>
            <a:pPr algn="l">
              <a:lnSpc>
                <a:spcPts val="3779"/>
              </a:lnSpc>
            </a:pPr>
            <a:r>
              <a:rPr lang="en-US" sz="2699">
                <a:solidFill>
                  <a:srgbClr val="000000"/>
                </a:solidFill>
                <a:latin typeface="Alatsi"/>
                <a:ea typeface="Alatsi"/>
                <a:cs typeface="Alatsi"/>
                <a:sym typeface="Alatsi"/>
              </a:rPr>
              <a:t>Data analysis for this project involves several key steps aimed at improving OCR output quality. First, textual errors in OCR outputs are detected and corrected using large language models (LLMs), ensuring proper grammar and context preservation. Next, the processed text is structured and formatted, adhering to standardized layouts like markdown. Quality assessment follows, comparing the final output to the original OCR text to measure improvements in accuracy and readability. Finally, performance metrics, including accuracy, processing speed, and resource usage, are tracked to evaluate the system’s effectiveness and scalability for real-world applications.</a:t>
            </a:r>
          </a:p>
          <a:p>
            <a:pPr algn="l">
              <a:lnSpc>
                <a:spcPts val="4479"/>
              </a:lnSpc>
            </a:pPr>
            <a:endParaRPr lang="en-US" sz="2699">
              <a:solidFill>
                <a:srgbClr val="000000"/>
              </a:solidFill>
              <a:latin typeface="Alatsi"/>
              <a:ea typeface="Alatsi"/>
              <a:cs typeface="Alatsi"/>
              <a:sym typeface="Alatsi"/>
            </a:endParaRPr>
          </a:p>
          <a:p>
            <a:pPr algn="l">
              <a:lnSpc>
                <a:spcPts val="4479"/>
              </a:lnSpc>
            </a:pPr>
            <a:endParaRPr lang="en-US" sz="2699">
              <a:solidFill>
                <a:srgbClr val="000000"/>
              </a:solidFill>
              <a:latin typeface="Alatsi"/>
              <a:ea typeface="Alatsi"/>
              <a:cs typeface="Alatsi"/>
              <a:sym typeface="Alatsi"/>
            </a:endParaRPr>
          </a:p>
          <a:p>
            <a:pPr algn="l">
              <a:lnSpc>
                <a:spcPts val="4479"/>
              </a:lnSpc>
            </a:pPr>
            <a:endParaRPr lang="en-US" sz="2699">
              <a:solidFill>
                <a:srgbClr val="000000"/>
              </a:solidFill>
              <a:latin typeface="Alatsi"/>
              <a:ea typeface="Alatsi"/>
              <a:cs typeface="Alatsi"/>
              <a:sym typeface="Alatsi"/>
            </a:endParaRPr>
          </a:p>
        </p:txBody>
      </p:sp>
      <p:sp>
        <p:nvSpPr>
          <p:cNvPr id="15" name="TextBox 15"/>
          <p:cNvSpPr txBox="1"/>
          <p:nvPr/>
        </p:nvSpPr>
        <p:spPr>
          <a:xfrm>
            <a:off x="-558456" y="1873007"/>
            <a:ext cx="13180039" cy="1099820"/>
          </a:xfrm>
          <a:prstGeom prst="rect">
            <a:avLst/>
          </a:prstGeom>
        </p:spPr>
        <p:txBody>
          <a:bodyPr lIns="0" tIns="0" rIns="0" bIns="0" rtlCol="0" anchor="t">
            <a:spAutoFit/>
          </a:bodyPr>
          <a:lstStyle/>
          <a:p>
            <a:pPr algn="ctr">
              <a:lnSpc>
                <a:spcPts val="4480"/>
              </a:lnSpc>
            </a:pPr>
            <a:r>
              <a:rPr lang="en-US" sz="3200" b="1">
                <a:solidFill>
                  <a:srgbClr val="000000"/>
                </a:solidFill>
                <a:latin typeface="Canva Sans Bold"/>
                <a:ea typeface="Canva Sans Bold"/>
                <a:cs typeface="Canva Sans Bold"/>
                <a:sym typeface="Canva Sans Bold"/>
              </a:rPr>
              <a:t>C. Data Analysis Approaches</a:t>
            </a:r>
          </a:p>
          <a:p>
            <a:pPr algn="ctr">
              <a:lnSpc>
                <a:spcPts val="4480"/>
              </a:lnSpc>
            </a:pPr>
            <a:endParaRPr lang="en-US" sz="3200" b="1">
              <a:solidFill>
                <a:srgbClr val="000000"/>
              </a:solidFill>
              <a:latin typeface="Canva Sans Bold"/>
              <a:ea typeface="Canva Sans Bold"/>
              <a:cs typeface="Canva Sans Bold"/>
              <a:sym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TotalTime>
  <Words>2261</Words>
  <Application>Microsoft Macintosh PowerPoint</Application>
  <PresentationFormat>Custom</PresentationFormat>
  <Paragraphs>290</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Alatsi</vt:lpstr>
      <vt:lpstr>Open Sans Bold</vt:lpstr>
      <vt:lpstr>Inter</vt:lpstr>
      <vt:lpstr>Arial</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OCR PPT</dc:title>
  <dc:creator>Om Prakash</dc:creator>
  <cp:lastModifiedBy>Jayan Anderson</cp:lastModifiedBy>
  <cp:revision>8</cp:revision>
  <dcterms:created xsi:type="dcterms:W3CDTF">2006-08-16T00:00:00Z</dcterms:created>
  <dcterms:modified xsi:type="dcterms:W3CDTF">2025-01-29T14:14:37Z</dcterms:modified>
  <dc:identifier>DAGc5WtsQD8</dc:identifier>
</cp:coreProperties>
</file>