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12801600" cy="9601200" type="A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3A4623-6C6C-4B8D-A3AD-0F264D6A1F2E}" v="15" dt="2025-04-15T09:12:53.437"/>
  </p1510:revLst>
</p1510:revInfo>
</file>

<file path=ppt/tableStyles.xml><?xml version="1.0" encoding="utf-8"?>
<a:tblStyleLst xmlns:a="http://schemas.openxmlformats.org/drawingml/2006/main" def="{90651C3A-4460-11DB-9652-00E08161165F}">
  <a:tblStyle styleId="{2D6517B2-53E5-44A5-B0F4-53298D9B06D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386"/>
    <p:restoredTop sz="96629"/>
  </p:normalViewPr>
  <p:slideViewPr>
    <p:cSldViewPr snapToGrid="0">
      <p:cViewPr varScale="1">
        <p:scale>
          <a:sx n="114" d="100"/>
          <a:sy n="114" d="100"/>
        </p:scale>
        <p:origin x="2728" y="184"/>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60120" y="1571308"/>
            <a:ext cx="10881360" cy="3342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600200" y="5042853"/>
            <a:ext cx="9601200" cy="23180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Clr>
                <a:schemeClr val="dk1"/>
              </a:buClr>
              <a:buSzPts val="3360"/>
              <a:buNone/>
              <a:defRPr sz="3359"/>
            </a:lvl1pPr>
            <a:lvl2pPr lvl="1" algn="ctr">
              <a:lnSpc>
                <a:spcPct val="90000"/>
              </a:lnSpc>
              <a:spcBef>
                <a:spcPts val="700"/>
              </a:spcBef>
              <a:spcAft>
                <a:spcPts val="0"/>
              </a:spcAft>
              <a:buClr>
                <a:schemeClr val="dk1"/>
              </a:buClr>
              <a:buSzPts val="2800"/>
              <a:buNone/>
              <a:defRPr sz="2800"/>
            </a:lvl2pPr>
            <a:lvl3pPr lvl="2" algn="ctr">
              <a:lnSpc>
                <a:spcPct val="90000"/>
              </a:lnSpc>
              <a:spcBef>
                <a:spcPts val="700"/>
              </a:spcBef>
              <a:spcAft>
                <a:spcPts val="0"/>
              </a:spcAft>
              <a:buClr>
                <a:schemeClr val="dk1"/>
              </a:buClr>
              <a:buSzPts val="2520"/>
              <a:buNone/>
              <a:defRPr sz="2520"/>
            </a:lvl3pPr>
            <a:lvl4pPr lvl="3" algn="ctr">
              <a:lnSpc>
                <a:spcPct val="90000"/>
              </a:lnSpc>
              <a:spcBef>
                <a:spcPts val="700"/>
              </a:spcBef>
              <a:spcAft>
                <a:spcPts val="0"/>
              </a:spcAft>
              <a:buClr>
                <a:schemeClr val="dk1"/>
              </a:buClr>
              <a:buSzPts val="2240"/>
              <a:buNone/>
              <a:defRPr sz="2240"/>
            </a:lvl4pPr>
            <a:lvl5pPr lvl="4" algn="ctr">
              <a:lnSpc>
                <a:spcPct val="90000"/>
              </a:lnSpc>
              <a:spcBef>
                <a:spcPts val="700"/>
              </a:spcBef>
              <a:spcAft>
                <a:spcPts val="0"/>
              </a:spcAft>
              <a:buClr>
                <a:schemeClr val="dk1"/>
              </a:buClr>
              <a:buSzPts val="2240"/>
              <a:buNone/>
              <a:defRPr sz="2240"/>
            </a:lvl5pPr>
            <a:lvl6pPr lvl="5" algn="ctr">
              <a:lnSpc>
                <a:spcPct val="90000"/>
              </a:lnSpc>
              <a:spcBef>
                <a:spcPts val="700"/>
              </a:spcBef>
              <a:spcAft>
                <a:spcPts val="0"/>
              </a:spcAft>
              <a:buClr>
                <a:schemeClr val="dk1"/>
              </a:buClr>
              <a:buSzPts val="2240"/>
              <a:buNone/>
              <a:defRPr sz="2240"/>
            </a:lvl6pPr>
            <a:lvl7pPr lvl="6" algn="ctr">
              <a:lnSpc>
                <a:spcPct val="90000"/>
              </a:lnSpc>
              <a:spcBef>
                <a:spcPts val="700"/>
              </a:spcBef>
              <a:spcAft>
                <a:spcPts val="0"/>
              </a:spcAft>
              <a:buClr>
                <a:schemeClr val="dk1"/>
              </a:buClr>
              <a:buSzPts val="2240"/>
              <a:buNone/>
              <a:defRPr sz="2240"/>
            </a:lvl7pPr>
            <a:lvl8pPr lvl="7" algn="ctr">
              <a:lnSpc>
                <a:spcPct val="90000"/>
              </a:lnSpc>
              <a:spcBef>
                <a:spcPts val="700"/>
              </a:spcBef>
              <a:spcAft>
                <a:spcPts val="0"/>
              </a:spcAft>
              <a:buClr>
                <a:schemeClr val="dk1"/>
              </a:buClr>
              <a:buSzPts val="2240"/>
              <a:buNone/>
              <a:defRPr sz="2240"/>
            </a:lvl8pPr>
            <a:lvl9pPr lvl="8" algn="ctr">
              <a:lnSpc>
                <a:spcPct val="90000"/>
              </a:lnSpc>
              <a:spcBef>
                <a:spcPts val="700"/>
              </a:spcBef>
              <a:spcAft>
                <a:spcPts val="0"/>
              </a:spcAft>
              <a:buClr>
                <a:schemeClr val="dk1"/>
              </a:buClr>
              <a:buSzPts val="2240"/>
              <a:buNone/>
              <a:defRPr sz="2240"/>
            </a:lvl9pPr>
          </a:lstStyle>
          <a:p>
            <a:endParaRPr/>
          </a:p>
        </p:txBody>
      </p:sp>
      <p:sp>
        <p:nvSpPr>
          <p:cNvPr id="14" name="Google Shape;14;p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354864" y="81122"/>
            <a:ext cx="6091873" cy="110413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6473032" y="3199289"/>
            <a:ext cx="8136573" cy="2760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872332" y="518954"/>
            <a:ext cx="8136573" cy="81210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443" y="2393635"/>
            <a:ext cx="11041380" cy="39938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73443" y="6425250"/>
            <a:ext cx="11041380" cy="21002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3360"/>
              <a:buNone/>
              <a:defRPr sz="3359">
                <a:solidFill>
                  <a:schemeClr val="dk1"/>
                </a:solidFill>
              </a:defRPr>
            </a:lvl1pPr>
            <a:lvl2pPr marL="914400" lvl="1" indent="-228600" algn="l">
              <a:lnSpc>
                <a:spcPct val="90000"/>
              </a:lnSpc>
              <a:spcBef>
                <a:spcPts val="700"/>
              </a:spcBef>
              <a:spcAft>
                <a:spcPts val="0"/>
              </a:spcAft>
              <a:buClr>
                <a:srgbClr val="888888"/>
              </a:buClr>
              <a:buSzPts val="2800"/>
              <a:buNone/>
              <a:defRPr sz="2800">
                <a:solidFill>
                  <a:srgbClr val="888888"/>
                </a:solidFill>
              </a:defRPr>
            </a:lvl2pPr>
            <a:lvl3pPr marL="1371600" lvl="2" indent="-228600" algn="l">
              <a:lnSpc>
                <a:spcPct val="90000"/>
              </a:lnSpc>
              <a:spcBef>
                <a:spcPts val="700"/>
              </a:spcBef>
              <a:spcAft>
                <a:spcPts val="0"/>
              </a:spcAft>
              <a:buClr>
                <a:srgbClr val="888888"/>
              </a:buClr>
              <a:buSzPts val="2520"/>
              <a:buNone/>
              <a:defRPr sz="2520">
                <a:solidFill>
                  <a:srgbClr val="888888"/>
                </a:solidFill>
              </a:defRPr>
            </a:lvl3pPr>
            <a:lvl4pPr marL="1828800" lvl="3" indent="-228600" algn="l">
              <a:lnSpc>
                <a:spcPct val="90000"/>
              </a:lnSpc>
              <a:spcBef>
                <a:spcPts val="700"/>
              </a:spcBef>
              <a:spcAft>
                <a:spcPts val="0"/>
              </a:spcAft>
              <a:buClr>
                <a:srgbClr val="888888"/>
              </a:buClr>
              <a:buSzPts val="2240"/>
              <a:buNone/>
              <a:defRPr sz="2240">
                <a:solidFill>
                  <a:srgbClr val="888888"/>
                </a:solidFill>
              </a:defRPr>
            </a:lvl4pPr>
            <a:lvl5pPr marL="2286000" lvl="4" indent="-228600" algn="l">
              <a:lnSpc>
                <a:spcPct val="90000"/>
              </a:lnSpc>
              <a:spcBef>
                <a:spcPts val="700"/>
              </a:spcBef>
              <a:spcAft>
                <a:spcPts val="0"/>
              </a:spcAft>
              <a:buClr>
                <a:srgbClr val="888888"/>
              </a:buClr>
              <a:buSzPts val="2240"/>
              <a:buNone/>
              <a:defRPr sz="2240">
                <a:solidFill>
                  <a:srgbClr val="888888"/>
                </a:solidFill>
              </a:defRPr>
            </a:lvl5pPr>
            <a:lvl6pPr marL="2743200" lvl="5" indent="-228600" algn="l">
              <a:lnSpc>
                <a:spcPct val="90000"/>
              </a:lnSpc>
              <a:spcBef>
                <a:spcPts val="700"/>
              </a:spcBef>
              <a:spcAft>
                <a:spcPts val="0"/>
              </a:spcAft>
              <a:buClr>
                <a:srgbClr val="888888"/>
              </a:buClr>
              <a:buSzPts val="2240"/>
              <a:buNone/>
              <a:defRPr sz="2240">
                <a:solidFill>
                  <a:srgbClr val="888888"/>
                </a:solidFill>
              </a:defRPr>
            </a:lvl6pPr>
            <a:lvl7pPr marL="3200400" lvl="6" indent="-228600" algn="l">
              <a:lnSpc>
                <a:spcPct val="90000"/>
              </a:lnSpc>
              <a:spcBef>
                <a:spcPts val="700"/>
              </a:spcBef>
              <a:spcAft>
                <a:spcPts val="0"/>
              </a:spcAft>
              <a:buClr>
                <a:srgbClr val="888888"/>
              </a:buClr>
              <a:buSzPts val="2240"/>
              <a:buNone/>
              <a:defRPr sz="2240">
                <a:solidFill>
                  <a:srgbClr val="888888"/>
                </a:solidFill>
              </a:defRPr>
            </a:lvl7pPr>
            <a:lvl8pPr marL="3657600" lvl="7" indent="-228600" algn="l">
              <a:lnSpc>
                <a:spcPct val="90000"/>
              </a:lnSpc>
              <a:spcBef>
                <a:spcPts val="700"/>
              </a:spcBef>
              <a:spcAft>
                <a:spcPts val="0"/>
              </a:spcAft>
              <a:buClr>
                <a:srgbClr val="888888"/>
              </a:buClr>
              <a:buSzPts val="2240"/>
              <a:buNone/>
              <a:defRPr sz="2240">
                <a:solidFill>
                  <a:srgbClr val="888888"/>
                </a:solidFill>
              </a:defRPr>
            </a:lvl8pPr>
            <a:lvl9pPr marL="4114800" lvl="8" indent="-228600" algn="l">
              <a:lnSpc>
                <a:spcPct val="90000"/>
              </a:lnSpc>
              <a:spcBef>
                <a:spcPts val="700"/>
              </a:spcBef>
              <a:spcAft>
                <a:spcPts val="0"/>
              </a:spcAft>
              <a:buClr>
                <a:srgbClr val="888888"/>
              </a:buClr>
              <a:buSzPts val="2240"/>
              <a:buNone/>
              <a:defRPr sz="2240">
                <a:solidFill>
                  <a:srgbClr val="888888"/>
                </a:solidFill>
              </a:defRPr>
            </a:lvl9pPr>
          </a:lstStyle>
          <a:p>
            <a:endParaRPr/>
          </a:p>
        </p:txBody>
      </p:sp>
      <p:sp>
        <p:nvSpPr>
          <p:cNvPr id="26" name="Google Shape;26;p5"/>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801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4808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81777"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81779" y="2353628"/>
            <a:ext cx="5415676"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39" name="Google Shape;39;p7"/>
          <p:cNvSpPr txBox="1">
            <a:spLocks noGrp="1"/>
          </p:cNvSpPr>
          <p:nvPr>
            <p:ph type="body" idx="2"/>
          </p:nvPr>
        </p:nvSpPr>
        <p:spPr>
          <a:xfrm>
            <a:off x="881779" y="3507105"/>
            <a:ext cx="5415676"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480811" y="2353628"/>
            <a:ext cx="5442347"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41" name="Google Shape;41;p7"/>
          <p:cNvSpPr txBox="1">
            <a:spLocks noGrp="1"/>
          </p:cNvSpPr>
          <p:nvPr>
            <p:ph type="body" idx="4"/>
          </p:nvPr>
        </p:nvSpPr>
        <p:spPr>
          <a:xfrm>
            <a:off x="6480811" y="3507105"/>
            <a:ext cx="5442347"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442347" y="1382397"/>
            <a:ext cx="6480810" cy="6823075"/>
          </a:xfrm>
          <a:prstGeom prst="rect">
            <a:avLst/>
          </a:prstGeom>
          <a:noFill/>
          <a:ln>
            <a:noFill/>
          </a:ln>
        </p:spPr>
        <p:txBody>
          <a:bodyPr spcFirstLastPara="1" wrap="square" lIns="91425" tIns="45700" rIns="91425" bIns="45700" anchor="t" anchorCtr="0">
            <a:normAutofit/>
          </a:bodyPr>
          <a:lstStyle>
            <a:lvl1pPr marL="457200" lvl="0" indent="-513080" algn="l">
              <a:lnSpc>
                <a:spcPct val="90000"/>
              </a:lnSpc>
              <a:spcBef>
                <a:spcPts val="1400"/>
              </a:spcBef>
              <a:spcAft>
                <a:spcPts val="0"/>
              </a:spcAft>
              <a:buClr>
                <a:schemeClr val="dk1"/>
              </a:buClr>
              <a:buSzPts val="4480"/>
              <a:buChar char="•"/>
              <a:defRPr sz="4480"/>
            </a:lvl1pPr>
            <a:lvl2pPr marL="914400" lvl="1" indent="-477519" algn="l">
              <a:lnSpc>
                <a:spcPct val="90000"/>
              </a:lnSpc>
              <a:spcBef>
                <a:spcPts val="700"/>
              </a:spcBef>
              <a:spcAft>
                <a:spcPts val="0"/>
              </a:spcAft>
              <a:buClr>
                <a:schemeClr val="dk1"/>
              </a:buClr>
              <a:buSzPts val="3920"/>
              <a:buChar char="•"/>
              <a:defRPr sz="3920"/>
            </a:lvl2pPr>
            <a:lvl3pPr marL="1371600" lvl="2" indent="-441960" algn="l">
              <a:lnSpc>
                <a:spcPct val="90000"/>
              </a:lnSpc>
              <a:spcBef>
                <a:spcPts val="700"/>
              </a:spcBef>
              <a:spcAft>
                <a:spcPts val="0"/>
              </a:spcAft>
              <a:buClr>
                <a:schemeClr val="dk1"/>
              </a:buClr>
              <a:buSzPts val="3360"/>
              <a:buChar char="•"/>
              <a:defRPr sz="3359"/>
            </a:lvl3pPr>
            <a:lvl4pPr marL="1828800" lvl="3" indent="-406400" algn="l">
              <a:lnSpc>
                <a:spcPct val="90000"/>
              </a:lnSpc>
              <a:spcBef>
                <a:spcPts val="700"/>
              </a:spcBef>
              <a:spcAft>
                <a:spcPts val="0"/>
              </a:spcAft>
              <a:buClr>
                <a:schemeClr val="dk1"/>
              </a:buClr>
              <a:buSzPts val="2800"/>
              <a:buChar char="•"/>
              <a:defRPr sz="2800"/>
            </a:lvl4pPr>
            <a:lvl5pPr marL="2286000" lvl="4" indent="-406400" algn="l">
              <a:lnSpc>
                <a:spcPct val="90000"/>
              </a:lnSpc>
              <a:spcBef>
                <a:spcPts val="700"/>
              </a:spcBef>
              <a:spcAft>
                <a:spcPts val="0"/>
              </a:spcAft>
              <a:buClr>
                <a:schemeClr val="dk1"/>
              </a:buClr>
              <a:buSzPts val="2800"/>
              <a:buChar char="•"/>
              <a:defRPr sz="2800"/>
            </a:lvl5pPr>
            <a:lvl6pPr marL="2743200" lvl="5" indent="-406400" algn="l">
              <a:lnSpc>
                <a:spcPct val="90000"/>
              </a:lnSpc>
              <a:spcBef>
                <a:spcPts val="700"/>
              </a:spcBef>
              <a:spcAft>
                <a:spcPts val="0"/>
              </a:spcAft>
              <a:buClr>
                <a:schemeClr val="dk1"/>
              </a:buClr>
              <a:buSzPts val="2800"/>
              <a:buChar char="•"/>
              <a:defRPr sz="2800"/>
            </a:lvl6pPr>
            <a:lvl7pPr marL="3200400" lvl="6" indent="-406400" algn="l">
              <a:lnSpc>
                <a:spcPct val="90000"/>
              </a:lnSpc>
              <a:spcBef>
                <a:spcPts val="700"/>
              </a:spcBef>
              <a:spcAft>
                <a:spcPts val="0"/>
              </a:spcAft>
              <a:buClr>
                <a:schemeClr val="dk1"/>
              </a:buClr>
              <a:buSzPts val="2800"/>
              <a:buChar char="•"/>
              <a:defRPr sz="2800"/>
            </a:lvl7pPr>
            <a:lvl8pPr marL="3657600" lvl="7" indent="-406400" algn="l">
              <a:lnSpc>
                <a:spcPct val="90000"/>
              </a:lnSpc>
              <a:spcBef>
                <a:spcPts val="700"/>
              </a:spcBef>
              <a:spcAft>
                <a:spcPts val="0"/>
              </a:spcAft>
              <a:buClr>
                <a:schemeClr val="dk1"/>
              </a:buClr>
              <a:buSzPts val="2800"/>
              <a:buChar char="•"/>
              <a:defRPr sz="2800"/>
            </a:lvl8pPr>
            <a:lvl9pPr marL="4114800" lvl="8" indent="-406400" algn="l">
              <a:lnSpc>
                <a:spcPct val="90000"/>
              </a:lnSpc>
              <a:spcBef>
                <a:spcPts val="700"/>
              </a:spcBef>
              <a:spcAft>
                <a:spcPts val="0"/>
              </a:spcAft>
              <a:buClr>
                <a:schemeClr val="dk1"/>
              </a:buClr>
              <a:buSzPts val="2800"/>
              <a:buChar char="•"/>
              <a:defRPr sz="2800"/>
            </a:lvl9pPr>
          </a:lstStyle>
          <a:p>
            <a:endParaRPr/>
          </a:p>
        </p:txBody>
      </p:sp>
      <p:sp>
        <p:nvSpPr>
          <p:cNvPr id="57" name="Google Shape;57;p10"/>
          <p:cNvSpPr txBox="1">
            <a:spLocks noGrp="1"/>
          </p:cNvSpPr>
          <p:nvPr>
            <p:ph type="body" idx="2"/>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58" name="Google Shape;58;p10"/>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442347" y="1382397"/>
            <a:ext cx="6480810" cy="6823075"/>
          </a:xfrm>
          <a:prstGeom prst="rect">
            <a:avLst/>
          </a:prstGeom>
          <a:noFill/>
          <a:ln>
            <a:noFill/>
          </a:ln>
        </p:spPr>
      </p:sp>
      <p:sp>
        <p:nvSpPr>
          <p:cNvPr id="64" name="Google Shape;64;p11"/>
          <p:cNvSpPr txBox="1">
            <a:spLocks noGrp="1"/>
          </p:cNvSpPr>
          <p:nvPr>
            <p:ph type="body" idx="1"/>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65" name="Google Shape;65;p11"/>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160"/>
              <a:buFont typeface="Calibri"/>
              <a:buNone/>
              <a:defRPr sz="61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marR="0" lvl="0" indent="-477519" algn="l" rtl="0">
              <a:lnSpc>
                <a:spcPct val="90000"/>
              </a:lnSpc>
              <a:spcBef>
                <a:spcPts val="1400"/>
              </a:spcBef>
              <a:spcAft>
                <a:spcPts val="0"/>
              </a:spcAft>
              <a:buClr>
                <a:schemeClr val="dk1"/>
              </a:buClr>
              <a:buSzPts val="3920"/>
              <a:buFont typeface="Arial"/>
              <a:buChar char="•"/>
              <a:defRPr sz="3920" b="0" i="0" u="none" strike="noStrike" cap="none">
                <a:solidFill>
                  <a:schemeClr val="dk1"/>
                </a:solidFill>
                <a:latin typeface="Calibri"/>
                <a:ea typeface="Calibri"/>
                <a:cs typeface="Calibri"/>
                <a:sym typeface="Calibri"/>
              </a:defRPr>
            </a:lvl1pPr>
            <a:lvl2pPr marL="914400" marR="0" lvl="1" indent="-441960" algn="l" rtl="0">
              <a:lnSpc>
                <a:spcPct val="90000"/>
              </a:lnSpc>
              <a:spcBef>
                <a:spcPts val="700"/>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2pPr>
            <a:lvl3pPr marL="1371600" marR="0" lvl="2" indent="-406400" algn="l" rtl="0">
              <a:lnSpc>
                <a:spcPct val="90000"/>
              </a:lnSpc>
              <a:spcBef>
                <a:spcPts val="7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8619"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4pPr>
            <a:lvl5pPr marL="2286000" marR="0" lvl="4"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5pPr>
            <a:lvl6pPr marL="2743200" marR="0" lvl="5"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6pPr>
            <a:lvl7pPr marL="3200400" marR="0" lvl="6"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7pPr>
            <a:lvl8pPr marL="3657600" marR="0" lvl="7"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8pPr>
            <a:lvl9pPr marL="4114800" marR="0" lvl="8"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79" b="0" i="0" u="none" strike="noStrike" cap="none">
                <a:solidFill>
                  <a:srgbClr val="888888"/>
                </a:solidFill>
                <a:latin typeface="Calibri"/>
                <a:ea typeface="Calibri"/>
                <a:cs typeface="Calibri"/>
                <a:sym typeface="Calibri"/>
              </a:defRPr>
            </a:lvl1pPr>
            <a:lvl2pPr marL="0" marR="0" lvl="1" indent="0" algn="r" rtl="0">
              <a:spcBef>
                <a:spcPts val="0"/>
              </a:spcBef>
              <a:buNone/>
              <a:defRPr sz="1679" b="0" i="0" u="none" strike="noStrike" cap="none">
                <a:solidFill>
                  <a:srgbClr val="888888"/>
                </a:solidFill>
                <a:latin typeface="Calibri"/>
                <a:ea typeface="Calibri"/>
                <a:cs typeface="Calibri"/>
                <a:sym typeface="Calibri"/>
              </a:defRPr>
            </a:lvl2pPr>
            <a:lvl3pPr marL="0" marR="0" lvl="2" indent="0" algn="r" rtl="0">
              <a:spcBef>
                <a:spcPts val="0"/>
              </a:spcBef>
              <a:buNone/>
              <a:defRPr sz="1679" b="0" i="0" u="none" strike="noStrike" cap="none">
                <a:solidFill>
                  <a:srgbClr val="888888"/>
                </a:solidFill>
                <a:latin typeface="Calibri"/>
                <a:ea typeface="Calibri"/>
                <a:cs typeface="Calibri"/>
                <a:sym typeface="Calibri"/>
              </a:defRPr>
            </a:lvl3pPr>
            <a:lvl4pPr marL="0" marR="0" lvl="3" indent="0" algn="r" rtl="0">
              <a:spcBef>
                <a:spcPts val="0"/>
              </a:spcBef>
              <a:buNone/>
              <a:defRPr sz="1679" b="0" i="0" u="none" strike="noStrike" cap="none">
                <a:solidFill>
                  <a:srgbClr val="888888"/>
                </a:solidFill>
                <a:latin typeface="Calibri"/>
                <a:ea typeface="Calibri"/>
                <a:cs typeface="Calibri"/>
                <a:sym typeface="Calibri"/>
              </a:defRPr>
            </a:lvl4pPr>
            <a:lvl5pPr marL="0" marR="0" lvl="4" indent="0" algn="r" rtl="0">
              <a:spcBef>
                <a:spcPts val="0"/>
              </a:spcBef>
              <a:buNone/>
              <a:defRPr sz="1679" b="0" i="0" u="none" strike="noStrike" cap="none">
                <a:solidFill>
                  <a:srgbClr val="888888"/>
                </a:solidFill>
                <a:latin typeface="Calibri"/>
                <a:ea typeface="Calibri"/>
                <a:cs typeface="Calibri"/>
                <a:sym typeface="Calibri"/>
              </a:defRPr>
            </a:lvl5pPr>
            <a:lvl6pPr marL="0" marR="0" lvl="5" indent="0" algn="r" rtl="0">
              <a:spcBef>
                <a:spcPts val="0"/>
              </a:spcBef>
              <a:buNone/>
              <a:defRPr sz="1679" b="0" i="0" u="none" strike="noStrike" cap="none">
                <a:solidFill>
                  <a:srgbClr val="888888"/>
                </a:solidFill>
                <a:latin typeface="Calibri"/>
                <a:ea typeface="Calibri"/>
                <a:cs typeface="Calibri"/>
                <a:sym typeface="Calibri"/>
              </a:defRPr>
            </a:lvl6pPr>
            <a:lvl7pPr marL="0" marR="0" lvl="6" indent="0" algn="r" rtl="0">
              <a:spcBef>
                <a:spcPts val="0"/>
              </a:spcBef>
              <a:buNone/>
              <a:defRPr sz="1679" b="0" i="0" u="none" strike="noStrike" cap="none">
                <a:solidFill>
                  <a:srgbClr val="888888"/>
                </a:solidFill>
                <a:latin typeface="Calibri"/>
                <a:ea typeface="Calibri"/>
                <a:cs typeface="Calibri"/>
                <a:sym typeface="Calibri"/>
              </a:defRPr>
            </a:lvl7pPr>
            <a:lvl8pPr marL="0" marR="0" lvl="7" indent="0" algn="r" rtl="0">
              <a:spcBef>
                <a:spcPts val="0"/>
              </a:spcBef>
              <a:buNone/>
              <a:defRPr sz="1679" b="0" i="0" u="none" strike="noStrike" cap="none">
                <a:solidFill>
                  <a:srgbClr val="888888"/>
                </a:solidFill>
                <a:latin typeface="Calibri"/>
                <a:ea typeface="Calibri"/>
                <a:cs typeface="Calibri"/>
                <a:sym typeface="Calibri"/>
              </a:defRPr>
            </a:lvl8pPr>
            <a:lvl9pPr marL="0" marR="0" lvl="8" indent="0" algn="r" rtl="0">
              <a:spcBef>
                <a:spcPts val="0"/>
              </a:spcBef>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mailto:sudharson.s@vit.ac.in" TargetMode="External"/><Relationship Id="rId7"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skhari.prasat2021@vitstudent.ac.in" TargetMode="External"/><Relationship Id="rId5" Type="http://schemas.openxmlformats.org/officeDocument/2006/relationships/hyperlink" Target="mailto:jayan.anderson2021@vitstudent.ac.in" TargetMode="External"/><Relationship Id="rId4" Type="http://schemas.openxmlformats.org/officeDocument/2006/relationships/hyperlink" Target="mailto:&#8211;omprakash.2021@vitstudent.ac.in" TargetMode="Externa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8557200" y="1166117"/>
            <a:ext cx="4112933" cy="8207463"/>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lnSpc>
                <a:spcPct val="100000"/>
              </a:lnSpc>
              <a:spcBef>
                <a:spcPts val="0"/>
              </a:spcBef>
              <a:spcAft>
                <a:spcPts val="0"/>
              </a:spcAft>
              <a:buNone/>
            </a:pPr>
            <a:endParaRPr sz="1167" b="1" i="0" u="none" strike="noStrike" cap="none" dirty="0">
              <a:solidFill>
                <a:srgbClr val="0070C0"/>
              </a:solidFill>
              <a:latin typeface="Arial"/>
              <a:ea typeface="Arial"/>
              <a:cs typeface="Arial"/>
              <a:sym typeface="Arial"/>
            </a:endParaRPr>
          </a:p>
          <a:p>
            <a:pPr marL="0" marR="35176" lvl="0" indent="0" algn="l" rtl="0">
              <a:lnSpc>
                <a:spcPct val="100000"/>
              </a:lnSpc>
              <a:spcBef>
                <a:spcPts val="0"/>
              </a:spcBef>
              <a:spcAft>
                <a:spcPts val="0"/>
              </a:spcAft>
              <a:buNone/>
            </a:pPr>
            <a:r>
              <a:rPr lang="en-US" sz="1167" b="1" i="0" u="none" strike="noStrike" cap="none" dirty="0">
                <a:solidFill>
                  <a:srgbClr val="0070C0"/>
                </a:solidFill>
                <a:latin typeface="Arial"/>
                <a:ea typeface="Arial"/>
                <a:cs typeface="Arial"/>
                <a:sym typeface="Arial"/>
              </a:rPr>
              <a:t>RESULTS</a:t>
            </a: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CONCLUSION</a:t>
            </a:r>
          </a:p>
          <a:p>
            <a:pPr marL="0" marR="0" lvl="0" indent="0" algn="l" rtl="0">
              <a:spcBef>
                <a:spcPts val="0"/>
              </a:spcBef>
              <a:spcAft>
                <a:spcPts val="0"/>
              </a:spcAft>
              <a:buNone/>
            </a:pPr>
            <a:endParaRPr lang="en-US" sz="1050" cap="none" dirty="0">
              <a:solidFill>
                <a:srgbClr val="0070C0"/>
              </a:solidFill>
              <a:latin typeface="Times New Roman" panose="02020603050405020304" pitchFamily="18" charset="0"/>
              <a:cs typeface="Times New Roman" panose="02020603050405020304" pitchFamily="18" charset="0"/>
              <a:sym typeface="Arial"/>
            </a:endParaRPr>
          </a:p>
          <a:p>
            <a:pPr marL="0" marR="0" lvl="0" indent="0" algn="just" rtl="0">
              <a:spcBef>
                <a:spcPts val="0"/>
              </a:spcBef>
              <a:spcAft>
                <a:spcPts val="0"/>
              </a:spcAft>
              <a:buNone/>
            </a:pPr>
            <a:r>
              <a:rPr lang="en-US" sz="1050" cap="none" dirty="0">
                <a:solidFill>
                  <a:schemeClr val="tx1"/>
                </a:solidFill>
                <a:latin typeface="Times New Roman" panose="02020603050405020304" pitchFamily="18" charset="0"/>
                <a:cs typeface="Times New Roman" panose="02020603050405020304" pitchFamily="18" charset="0"/>
                <a:sym typeface="Arial"/>
              </a:rPr>
              <a:t>            The LLM-aided OCR system achieved 90% accuracy, surpassing traditional OCR systems (85%). Character misrecognition errors reduced from 15% to 5%, and formatting errors decreased from 10% to 2%. The integrated TTS functionality enables visually impaired users to access scanned documents effortlessly The LLM-Aided OCR System represents a groundbreaking advancement in document digitization, combining Large Language Models (LLMs) with traditional Optical Character Recognition (OCR) to overcome critical limitations in text extraction accuracy, speed, and accessibility. </a:t>
            </a:r>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CONTACT DETAILS</a:t>
            </a:r>
          </a:p>
          <a:p>
            <a:pPr marL="228600" marR="0" lvl="0" indent="-228600" algn="l" rtl="0">
              <a:spcBef>
                <a:spcPts val="0"/>
              </a:spcBef>
              <a:spcAft>
                <a:spcPts val="0"/>
              </a:spcAft>
              <a:buAutoNum type="arabicPeriod"/>
            </a:pPr>
            <a:r>
              <a:rPr lang="en-US" sz="1050" cap="none" dirty="0">
                <a:solidFill>
                  <a:schemeClr val="tx1"/>
                </a:solidFill>
                <a:latin typeface="Arial"/>
                <a:ea typeface="Arial"/>
                <a:cs typeface="Arial"/>
                <a:sym typeface="Arial"/>
              </a:rPr>
              <a:t>Dr. Sudharson S - </a:t>
            </a:r>
            <a:r>
              <a:rPr lang="en-US" sz="1050" cap="none" dirty="0">
                <a:solidFill>
                  <a:schemeClr val="tx1"/>
                </a:solidFill>
                <a:latin typeface="Arial"/>
                <a:ea typeface="Arial"/>
                <a:cs typeface="Arial"/>
                <a:sym typeface="Arial"/>
                <a:hlinkClick r:id="rId3"/>
              </a:rPr>
              <a:t>sudharson.s@vit.ac.in</a:t>
            </a:r>
            <a:r>
              <a:rPr lang="en-US" sz="1050" cap="none" dirty="0">
                <a:solidFill>
                  <a:schemeClr val="tx1"/>
                </a:solidFill>
                <a:latin typeface="Arial"/>
                <a:ea typeface="Arial"/>
                <a:cs typeface="Arial"/>
                <a:sym typeface="Arial"/>
              </a:rPr>
              <a:t> - +91 95975 60492 </a:t>
            </a:r>
          </a:p>
          <a:p>
            <a:pPr marL="228600" marR="0" lvl="0" indent="-228600" algn="l" rtl="0">
              <a:spcBef>
                <a:spcPts val="0"/>
              </a:spcBef>
              <a:spcAft>
                <a:spcPts val="0"/>
              </a:spcAft>
              <a:buAutoNum type="arabicPeriod"/>
            </a:pPr>
            <a:r>
              <a:rPr lang="en-US" sz="1050" dirty="0">
                <a:solidFill>
                  <a:schemeClr val="tx1"/>
                </a:solidFill>
              </a:rPr>
              <a:t>Omprakash P - </a:t>
            </a:r>
            <a:r>
              <a:rPr lang="en-US" sz="1050" dirty="0">
                <a:solidFill>
                  <a:schemeClr val="tx1"/>
                </a:solidFill>
                <a:hlinkClick r:id="rId4"/>
              </a:rPr>
              <a:t>omprakash.2021@vitstudent.ac.in</a:t>
            </a:r>
            <a:r>
              <a:rPr lang="en-US" sz="1050" dirty="0">
                <a:solidFill>
                  <a:schemeClr val="tx1"/>
                </a:solidFill>
              </a:rPr>
              <a:t> - +91 96556 45814</a:t>
            </a:r>
          </a:p>
          <a:p>
            <a:pPr marL="228600" marR="0" lvl="0" indent="-228600" algn="l" rtl="0">
              <a:spcBef>
                <a:spcPts val="0"/>
              </a:spcBef>
              <a:spcAft>
                <a:spcPts val="0"/>
              </a:spcAft>
              <a:buAutoNum type="arabicPeriod"/>
            </a:pPr>
            <a:r>
              <a:rPr lang="en-US" sz="1050" dirty="0">
                <a:solidFill>
                  <a:schemeClr val="tx1"/>
                </a:solidFill>
              </a:rPr>
              <a:t>Jayan Anderson - </a:t>
            </a:r>
            <a:r>
              <a:rPr lang="en-US" sz="1050" dirty="0">
                <a:solidFill>
                  <a:schemeClr val="tx1"/>
                </a:solidFill>
                <a:hlinkClick r:id="rId5"/>
              </a:rPr>
              <a:t>jayan.anderson2021@vitstudent.ac.in</a:t>
            </a:r>
            <a:r>
              <a:rPr lang="en-US" sz="1050" dirty="0">
                <a:solidFill>
                  <a:schemeClr val="tx1"/>
                </a:solidFill>
              </a:rPr>
              <a:t> - +91 82705 53553</a:t>
            </a:r>
          </a:p>
          <a:p>
            <a:pPr marL="228600" marR="0" lvl="0" indent="-228600" algn="l" rtl="0">
              <a:spcBef>
                <a:spcPts val="0"/>
              </a:spcBef>
              <a:spcAft>
                <a:spcPts val="0"/>
              </a:spcAft>
              <a:buAutoNum type="arabicPeriod"/>
            </a:pPr>
            <a:r>
              <a:rPr lang="en-US" sz="1050" dirty="0">
                <a:solidFill>
                  <a:schemeClr val="tx1"/>
                </a:solidFill>
              </a:rPr>
              <a:t>SK Hari Prasat - </a:t>
            </a:r>
            <a:r>
              <a:rPr lang="en-US" sz="1050" dirty="0">
                <a:solidFill>
                  <a:schemeClr val="tx1"/>
                </a:solidFill>
                <a:hlinkClick r:id="rId6"/>
              </a:rPr>
              <a:t>skhari.prasat2021@vitstudent.ac.in</a:t>
            </a:r>
            <a:r>
              <a:rPr lang="en-US" sz="1050" dirty="0">
                <a:solidFill>
                  <a:schemeClr val="tx1"/>
                </a:solidFill>
              </a:rPr>
              <a:t> - +91 93458 02020</a:t>
            </a: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REFERENCES </a:t>
            </a:r>
            <a:endParaRPr dirty="0"/>
          </a:p>
          <a:p>
            <a:pPr marL="0" marR="0" lvl="0" indent="0" algn="l" rtl="0">
              <a:spcBef>
                <a:spcPts val="0"/>
              </a:spcBef>
              <a:spcAft>
                <a:spcPts val="0"/>
              </a:spcAft>
              <a:buNone/>
            </a:pPr>
            <a:endParaRPr lang="en-IN" sz="1050" b="1" cap="none" dirty="0">
              <a:solidFill>
                <a:srgbClr val="0070C0"/>
              </a:solidFill>
              <a:latin typeface="Arial"/>
              <a:ea typeface="Arial"/>
              <a:cs typeface="Arial"/>
              <a:sym typeface="Arial"/>
            </a:endParaRPr>
          </a:p>
          <a:p>
            <a:pPr marL="342900" lvl="0" indent="-342900" algn="just">
              <a:buSzPts val="1000"/>
              <a:buFont typeface="+mj-lt"/>
              <a:buAutoNum type="arabicPeriod"/>
            </a:pPr>
            <a:r>
              <a:rPr lang="en-US" sz="1050" dirty="0">
                <a:latin typeface="Times New Roman" panose="02020603050405020304" pitchFamily="18" charset="0"/>
                <a:ea typeface="Times New Roman" panose="02020603050405020304" pitchFamily="18" charset="0"/>
              </a:rPr>
              <a:t>Ren, K. He, R. </a:t>
            </a:r>
            <a:r>
              <a:rPr lang="en-US" sz="1050" dirty="0" err="1">
                <a:latin typeface="Times New Roman" panose="02020603050405020304" pitchFamily="18" charset="0"/>
                <a:ea typeface="Times New Roman" panose="02020603050405020304" pitchFamily="18" charset="0"/>
              </a:rPr>
              <a:t>Girshick</a:t>
            </a:r>
            <a:r>
              <a:rPr lang="en-US" sz="1050" dirty="0">
                <a:latin typeface="Times New Roman" panose="02020603050405020304" pitchFamily="18" charset="0"/>
                <a:ea typeface="Times New Roman" panose="02020603050405020304" pitchFamily="18" charset="0"/>
              </a:rPr>
              <a:t>, and J. Sun, "Faster R-CNN: Towards Real-Time Object Detection with Region Proposal Networks," IEEE Transactions on Pattern Analysis and Machine Intelligence, vol. 39, no. 6, pp. 1137–1149, Jun 2017.</a:t>
            </a:r>
          </a:p>
          <a:p>
            <a:pPr marL="342900" lvl="0" indent="-342900" algn="just">
              <a:buSzPts val="1000"/>
              <a:buFont typeface="+mj-lt"/>
              <a:buAutoNum type="arabicPeriod"/>
            </a:pPr>
            <a:r>
              <a:rPr lang="en-US" sz="1050" dirty="0">
                <a:latin typeface="Times New Roman" panose="02020603050405020304" pitchFamily="18" charset="0"/>
                <a:ea typeface="Times New Roman" panose="02020603050405020304" pitchFamily="18" charset="0"/>
              </a:rPr>
              <a:t>X. Zhang, L. Zhang and D. Li, "Transmission Line Abnormal Target Detection Based on Machine Learning Yolo V3," 2019 International Conference on Advanced Mechatronic Systems (</a:t>
            </a:r>
            <a:r>
              <a:rPr lang="en-US" sz="1050" dirty="0" err="1">
                <a:latin typeface="Times New Roman" panose="02020603050405020304" pitchFamily="18" charset="0"/>
                <a:ea typeface="Times New Roman" panose="02020603050405020304" pitchFamily="18" charset="0"/>
              </a:rPr>
              <a:t>ICAMechS</a:t>
            </a:r>
            <a:r>
              <a:rPr lang="en-US" sz="1050" dirty="0">
                <a:latin typeface="Times New Roman" panose="02020603050405020304" pitchFamily="18" charset="0"/>
                <a:ea typeface="Times New Roman" panose="02020603050405020304" pitchFamily="18" charset="0"/>
              </a:rPr>
              <a:t>), Kusatsu, Japan, 2019, pp. 344-348, </a:t>
            </a:r>
            <a:r>
              <a:rPr lang="en-US" sz="1050" dirty="0" err="1">
                <a:latin typeface="Times New Roman" panose="02020603050405020304" pitchFamily="18" charset="0"/>
                <a:ea typeface="Times New Roman" panose="02020603050405020304" pitchFamily="18" charset="0"/>
              </a:rPr>
              <a:t>doi</a:t>
            </a:r>
            <a:r>
              <a:rPr lang="en-US" sz="1050" dirty="0">
                <a:latin typeface="Times New Roman" panose="02020603050405020304" pitchFamily="18" charset="0"/>
                <a:ea typeface="Times New Roman" panose="02020603050405020304" pitchFamily="18" charset="0"/>
              </a:rPr>
              <a:t>: 10.1109/ICAMechS.2019.8861617.</a:t>
            </a:r>
            <a:endParaRPr lang="en-US" sz="1050" b="1" dirty="0">
              <a:solidFill>
                <a:srgbClr val="0070C0"/>
              </a:solidFill>
            </a:endParaRPr>
          </a:p>
          <a:p>
            <a:pPr marL="342900" lvl="0" indent="-342900" algn="just">
              <a:buSzPts val="1000"/>
              <a:buFont typeface="+mj-lt"/>
              <a:buAutoNum type="arabicPeriod"/>
            </a:pPr>
            <a:r>
              <a:rPr lang="en-US" sz="1050" dirty="0">
                <a:effectLst/>
                <a:latin typeface="Times New Roman" panose="02020603050405020304" pitchFamily="18" charset="0"/>
                <a:ea typeface="Times New Roman" panose="02020603050405020304" pitchFamily="18" charset="0"/>
              </a:rPr>
              <a:t>M. Liao et al., "YOLO-Text: A Unified Framework for Text Detection and Recognition," IEEE Transactions on Pattern Analysis and Machine Intelligence, vol. 43, no. 5, pp. </a:t>
            </a:r>
            <a:r>
              <a:rPr lang="en-US" sz="1050">
                <a:effectLst/>
                <a:latin typeface="Times New Roman" panose="02020603050405020304" pitchFamily="18" charset="0"/>
                <a:ea typeface="Times New Roman" panose="02020603050405020304" pitchFamily="18" charset="0"/>
              </a:rPr>
              <a:t>1490–1504, 2021.</a:t>
            </a:r>
            <a:endParaRPr lang="en-US" sz="1050" dirty="0">
              <a:effectLst/>
              <a:latin typeface="Times New Roman" panose="02020603050405020304" pitchFamily="18" charset="0"/>
              <a:ea typeface="Times New Roman" panose="02020603050405020304" pitchFamily="18" charset="0"/>
            </a:endParaRPr>
          </a:p>
          <a:p>
            <a:pPr marL="342900" lvl="0" indent="-342900" algn="just">
              <a:buSzPts val="1000"/>
              <a:buFont typeface="+mj-lt"/>
              <a:buAutoNum type="arabicPeriod"/>
            </a:pPr>
            <a:r>
              <a:rPr lang="en-US" sz="1050" dirty="0">
                <a:effectLst/>
                <a:latin typeface="Times New Roman" panose="02020603050405020304" pitchFamily="18" charset="0"/>
                <a:ea typeface="Times New Roman" panose="02020603050405020304" pitchFamily="18" charset="0"/>
              </a:rPr>
              <a:t>Y. Xu et al., "</a:t>
            </a:r>
            <a:r>
              <a:rPr lang="en-US" sz="1050" dirty="0" err="1">
                <a:effectLst/>
                <a:latin typeface="Times New Roman" panose="02020603050405020304" pitchFamily="18" charset="0"/>
                <a:ea typeface="Times New Roman" panose="02020603050405020304" pitchFamily="18" charset="0"/>
              </a:rPr>
              <a:t>LayoutLM</a:t>
            </a:r>
            <a:r>
              <a:rPr lang="en-US" sz="1050" dirty="0">
                <a:effectLst/>
                <a:latin typeface="Times New Roman" panose="02020603050405020304" pitchFamily="18" charset="0"/>
                <a:ea typeface="Times New Roman" panose="02020603050405020304" pitchFamily="18" charset="0"/>
              </a:rPr>
              <a:t>: Pre-training of Text and Layout for Document Image Understanding," Proceedings of the 2020 Conference on Empirical Methods in Natural Language Processing (EMNLP), 2020.</a:t>
            </a:r>
            <a:endParaRPr lang="en-US" sz="1050" b="1" cap="none" dirty="0">
              <a:solidFill>
                <a:srgbClr val="0070C0"/>
              </a:solidFill>
              <a:latin typeface="Arial"/>
              <a:ea typeface="Arial"/>
              <a:cs typeface="Arial"/>
              <a:sym typeface="Arial"/>
            </a:endParaRPr>
          </a:p>
        </p:txBody>
      </p:sp>
      <p:sp>
        <p:nvSpPr>
          <p:cNvPr id="85" name="Google Shape;85;p1"/>
          <p:cNvSpPr/>
          <p:nvPr/>
        </p:nvSpPr>
        <p:spPr>
          <a:xfrm>
            <a:off x="11398" y="0"/>
            <a:ext cx="12801600" cy="1066699"/>
          </a:xfrm>
          <a:custGeom>
            <a:avLst/>
            <a:gdLst/>
            <a:ahLst/>
            <a:cxnLst/>
            <a:rect l="l" t="t" r="r" b="b"/>
            <a:pathLst>
              <a:path w="20104100" h="2233930" extrusionOk="0">
                <a:moveTo>
                  <a:pt x="0" y="2233788"/>
                </a:moveTo>
                <a:lnTo>
                  <a:pt x="20104099" y="2233788"/>
                </a:lnTo>
                <a:lnTo>
                  <a:pt x="20104099" y="0"/>
                </a:lnTo>
                <a:lnTo>
                  <a:pt x="0" y="0"/>
                </a:lnTo>
                <a:lnTo>
                  <a:pt x="0" y="2233788"/>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7">
              <a:solidFill>
                <a:schemeClr val="dk1"/>
              </a:solidFill>
              <a:latin typeface="Calibri"/>
              <a:ea typeface="Calibri"/>
              <a:cs typeface="Calibri"/>
              <a:sym typeface="Calibri"/>
            </a:endParaRPr>
          </a:p>
        </p:txBody>
      </p:sp>
      <p:sp>
        <p:nvSpPr>
          <p:cNvPr id="86" name="Google Shape;86;p1"/>
          <p:cNvSpPr txBox="1"/>
          <p:nvPr/>
        </p:nvSpPr>
        <p:spPr>
          <a:xfrm>
            <a:off x="1730072" y="71987"/>
            <a:ext cx="9580687" cy="199705"/>
          </a:xfrm>
          <a:prstGeom prst="rect">
            <a:avLst/>
          </a:prstGeom>
          <a:noFill/>
          <a:ln>
            <a:noFill/>
          </a:ln>
        </p:spPr>
        <p:txBody>
          <a:bodyPr spcFirstLastPara="1" wrap="square" lIns="0" tIns="5750" rIns="0" bIns="0" anchor="b" anchorCtr="0">
            <a:spAutoFit/>
          </a:bodyPr>
          <a:lstStyle/>
          <a:p>
            <a:pPr marL="6065" marR="0" lvl="0" indent="0" algn="ctr" rtl="0">
              <a:lnSpc>
                <a:spcPct val="90000"/>
              </a:lnSpc>
              <a:spcBef>
                <a:spcPts val="0"/>
              </a:spcBef>
              <a:spcAft>
                <a:spcPts val="0"/>
              </a:spcAft>
              <a:buClr>
                <a:schemeClr val="dk1"/>
              </a:buClr>
              <a:buSzPts val="2400"/>
              <a:buFont typeface="Arial"/>
              <a:buNone/>
            </a:pPr>
            <a:r>
              <a:rPr lang="en-US" i="0" dirty="0">
                <a:solidFill>
                  <a:srgbClr val="F8FAFF"/>
                </a:solidFill>
                <a:effectLst/>
                <a:latin typeface="+mj-lt"/>
                <a:ea typeface="Calibri" panose="020F0502020204030204" pitchFamily="34" charset="0"/>
                <a:cs typeface="Calibri" panose="020F0502020204030204" pitchFamily="34" charset="0"/>
              </a:rPr>
              <a:t>AI-Enhanced OCR System with LLM Integration for Accurate Text Recognition and Accessibility</a:t>
            </a:r>
            <a:endParaRPr u="none" cap="none" dirty="0">
              <a:solidFill>
                <a:schemeClr val="lt1"/>
              </a:solidFill>
              <a:latin typeface="+mj-lt"/>
              <a:ea typeface="Calibri" panose="020F0502020204030204" pitchFamily="34" charset="0"/>
              <a:cs typeface="Calibri" panose="020F0502020204030204" pitchFamily="34" charset="0"/>
              <a:sym typeface="Arial"/>
            </a:endParaRPr>
          </a:p>
        </p:txBody>
      </p:sp>
      <p:sp>
        <p:nvSpPr>
          <p:cNvPr id="87" name="Google Shape;87;p1"/>
          <p:cNvSpPr txBox="1"/>
          <p:nvPr/>
        </p:nvSpPr>
        <p:spPr>
          <a:xfrm>
            <a:off x="3133725" y="361515"/>
            <a:ext cx="7251246"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Omprakash P - 21BCE1950, Jayan Anderson - 21BRS1506, SK Hari Prasat - 21BCE1245</a:t>
            </a:r>
            <a:endParaRPr sz="1167" dirty="0">
              <a:solidFill>
                <a:schemeClr val="dk1"/>
              </a:solidFill>
              <a:latin typeface="Arial"/>
              <a:ea typeface="Arial"/>
              <a:cs typeface="Arial"/>
              <a:sym typeface="Arial"/>
            </a:endParaRPr>
          </a:p>
        </p:txBody>
      </p:sp>
      <p:sp>
        <p:nvSpPr>
          <p:cNvPr id="89" name="Google Shape;89;p1"/>
          <p:cNvSpPr txBox="1"/>
          <p:nvPr/>
        </p:nvSpPr>
        <p:spPr>
          <a:xfrm>
            <a:off x="3924513" y="549076"/>
            <a:ext cx="5191805" cy="187553"/>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Dr. Sudharson S</a:t>
            </a:r>
            <a:endParaRPr sz="1167" dirty="0">
              <a:solidFill>
                <a:schemeClr val="dk1"/>
              </a:solidFill>
              <a:latin typeface="Arial"/>
              <a:ea typeface="Arial"/>
              <a:cs typeface="Arial"/>
              <a:sym typeface="Arial"/>
            </a:endParaRPr>
          </a:p>
        </p:txBody>
      </p:sp>
      <p:sp>
        <p:nvSpPr>
          <p:cNvPr id="90" name="Google Shape;90;p1"/>
          <p:cNvSpPr txBox="1"/>
          <p:nvPr/>
        </p:nvSpPr>
        <p:spPr>
          <a:xfrm>
            <a:off x="4069350" y="750467"/>
            <a:ext cx="5191805"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School of Computer Science and Engineering</a:t>
            </a:r>
            <a:endParaRPr sz="1167" dirty="0">
              <a:solidFill>
                <a:schemeClr val="dk1"/>
              </a:solidFill>
              <a:latin typeface="Arial"/>
              <a:ea typeface="Arial"/>
              <a:cs typeface="Arial"/>
              <a:sym typeface="Arial"/>
            </a:endParaRPr>
          </a:p>
        </p:txBody>
      </p:sp>
      <p:sp>
        <p:nvSpPr>
          <p:cNvPr id="91" name="Google Shape;91;p1"/>
          <p:cNvSpPr txBox="1"/>
          <p:nvPr/>
        </p:nvSpPr>
        <p:spPr>
          <a:xfrm>
            <a:off x="131467" y="1152287"/>
            <a:ext cx="4048200" cy="8063898"/>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0" marR="35176" lvl="0" indent="0" algn="l" rtl="0">
              <a:lnSpc>
                <a:spcPct val="100000"/>
              </a:lnSpc>
              <a:spcBef>
                <a:spcPts val="0"/>
              </a:spcBef>
              <a:spcAft>
                <a:spcPts val="0"/>
              </a:spcAft>
              <a:buNone/>
            </a:pPr>
            <a:r>
              <a:rPr lang="en-US" sz="1167" b="1" cap="none" dirty="0">
                <a:solidFill>
                  <a:srgbClr val="0070C0"/>
                </a:solidFill>
                <a:latin typeface="Arial"/>
                <a:ea typeface="Arial"/>
                <a:cs typeface="Arial"/>
                <a:sym typeface="Arial"/>
              </a:rPr>
              <a:t>MOTIVATION / INTRODUCTION</a:t>
            </a:r>
          </a:p>
          <a:p>
            <a:pPr marL="0" marR="35176" lvl="0" indent="0" algn="l"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Traditional OCR systems like Tesseract struggle with complex document layouts, poor-quality scans, leading to frequent errors.</a:t>
            </a:r>
          </a:p>
          <a:p>
            <a:pPr marL="285750" marR="0" lvl="0" indent="-285750" algn="just" rtl="0">
              <a:spcBef>
                <a:spcPts val="0"/>
              </a:spcBef>
              <a:spcAft>
                <a:spcPts val="0"/>
              </a:spcAft>
              <a:buClr>
                <a:schemeClr val="dk1"/>
              </a:buClr>
              <a:buSzPts val="1800"/>
              <a:buFont typeface="Arial"/>
              <a:buChar char="•"/>
            </a:pPr>
            <a:endParaRPr sz="105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Manual proofreading is time-consuming and impractical for large-scale document processing. Additionally, existing OCR tools lack built-in accessibility features for visually impaired users.</a:t>
            </a:r>
          </a:p>
          <a:p>
            <a:pPr marL="285750" marR="0" lvl="0" indent="-171450" algn="just" rtl="0">
              <a:spcBef>
                <a:spcPts val="0"/>
              </a:spcBef>
              <a:spcAft>
                <a:spcPts val="0"/>
              </a:spcAft>
              <a:buClr>
                <a:schemeClr val="dk1"/>
              </a:buClr>
              <a:buSzPts val="1800"/>
              <a:buFont typeface="Arial"/>
              <a:buNone/>
            </a:pPr>
            <a:endParaRPr sz="105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To address these challenges, this project integrates Large Language Models (LLMs) with OCR technology to enhance text recognition accuracy, automate error correction, and provide text-to-speech (TTS) functionality for accessibility.</a:t>
            </a:r>
          </a:p>
          <a:p>
            <a:pPr marL="285750" marR="0" lvl="0" indent="-285750" algn="just" rtl="0">
              <a:spcBef>
                <a:spcPts val="0"/>
              </a:spcBef>
              <a:spcAft>
                <a:spcPts val="0"/>
              </a:spcAft>
              <a:buClr>
                <a:schemeClr val="dk1"/>
              </a:buClr>
              <a:buSzPts val="1800"/>
              <a:buFont typeface="Arial"/>
              <a:buChar char="•"/>
            </a:pPr>
            <a:endParaRPr sz="1050" dirty="0">
              <a:solidFill>
                <a:schemeClr val="dk1"/>
              </a:solidFill>
              <a:latin typeface="Times New Roman"/>
              <a:ea typeface="Times New Roman"/>
              <a:cs typeface="Times New Roman"/>
              <a:sym typeface="Times New Roman"/>
            </a:endParaRPr>
          </a:p>
          <a:p>
            <a:pPr marL="285750" marR="0" lvl="0" indent="-285750" algn="just" rtl="0">
              <a:spcBef>
                <a:spcPts val="0"/>
              </a:spcBef>
              <a:spcAft>
                <a:spcPts val="0"/>
              </a:spcAft>
              <a:buClr>
                <a:srgbClr val="353740"/>
              </a:buClr>
              <a:buSzPts val="1800"/>
              <a:buFont typeface="Arial"/>
              <a:buChar char="•"/>
            </a:pPr>
            <a:r>
              <a:rPr lang="en-US" sz="1050" dirty="0">
                <a:solidFill>
                  <a:srgbClr val="353740"/>
                </a:solidFill>
                <a:latin typeface="Times New Roman"/>
                <a:ea typeface="Times New Roman"/>
                <a:cs typeface="Times New Roman"/>
                <a:sym typeface="Times New Roman"/>
              </a:rPr>
              <a:t>This innovation bridges gaps in digitization text recognition, context-aware correction and multilingual support, addressing these limitations for legal, academic, and visually impaired users.</a:t>
            </a:r>
          </a:p>
          <a:p>
            <a:pPr marL="285750" marR="0" lvl="0" indent="-285750" algn="just" rtl="0">
              <a:spcBef>
                <a:spcPts val="0"/>
              </a:spcBef>
              <a:spcAft>
                <a:spcPts val="0"/>
              </a:spcAft>
              <a:buClr>
                <a:srgbClr val="353740"/>
              </a:buClr>
              <a:buSzPts val="1800"/>
              <a:buFont typeface="Arial"/>
              <a:buChar char="•"/>
            </a:pPr>
            <a:endParaRPr lang="en-US" sz="1050" dirty="0">
              <a:solidFill>
                <a:srgbClr val="353740"/>
              </a:solidFill>
              <a:latin typeface="Times New Roman"/>
              <a:ea typeface="Times New Roman"/>
              <a:cs typeface="Times New Roman"/>
              <a:sym typeface="Times New Roman"/>
            </a:endParaRPr>
          </a:p>
          <a:p>
            <a:pPr algn="just">
              <a:buClr>
                <a:srgbClr val="353740"/>
              </a:buClr>
              <a:buSzPts val="1800"/>
            </a:pPr>
            <a:r>
              <a:rPr lang="en-US" sz="1050" b="1" cap="none" dirty="0">
                <a:solidFill>
                  <a:srgbClr val="0070C0"/>
                </a:solidFill>
                <a:latin typeface="Arial"/>
                <a:ea typeface="Arial"/>
                <a:cs typeface="Arial"/>
                <a:sym typeface="Arial"/>
              </a:rPr>
              <a:t>OBJECTIVES</a:t>
            </a:r>
          </a:p>
          <a:p>
            <a:pPr algn="just">
              <a:buClr>
                <a:srgbClr val="353740"/>
              </a:buClr>
              <a:buSzPts val="1800"/>
            </a:pPr>
            <a:endParaRPr lang="en-US" sz="1050" dirty="0">
              <a:solidFill>
                <a:srgbClr val="353740"/>
              </a:solidFill>
              <a:latin typeface="Times New Roman"/>
              <a:ea typeface="Times New Roman"/>
              <a:cs typeface="Times New Roman"/>
              <a:sym typeface="Times New Roman"/>
            </a:endParaRPr>
          </a:p>
          <a:p>
            <a:pPr marL="285750" indent="-285750" algn="just">
              <a:buClr>
                <a:srgbClr val="353740"/>
              </a:buClr>
              <a:buSzPts val="1800"/>
              <a:buFont typeface="Arial"/>
              <a:buChar char="•"/>
            </a:pP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To develop an LLM-aided OCR system that improves text recognition accuracy and processing speed. To study advanced feature extraction methods for error correction.</a:t>
            </a:r>
          </a:p>
          <a:p>
            <a:pPr marL="285750" indent="-285750" algn="just">
              <a:buClr>
                <a:srgbClr val="353740"/>
              </a:buClr>
              <a:buSzPts val="1800"/>
              <a:buFont typeface="Arial"/>
              <a:buChar char="•"/>
            </a:pPr>
            <a:endParaRPr lang="en-US" sz="1050" dirty="0">
              <a:latin typeface="Times New Roman" panose="02020603050405020304" pitchFamily="18" charset="0"/>
              <a:cs typeface="Times New Roman" panose="02020603050405020304" pitchFamily="18" charset="0"/>
            </a:endParaRPr>
          </a:p>
          <a:p>
            <a:pPr marL="285750" indent="-285750" algn="just">
              <a:buClr>
                <a:srgbClr val="353740"/>
              </a:buClr>
              <a:buSzPts val="1800"/>
              <a:buFont typeface="Arial"/>
              <a:buChar char="•"/>
            </a:pP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To compare the performance of LLM-enhanced OCR with traditional OCR systems.</a:t>
            </a:r>
          </a:p>
          <a:p>
            <a:pPr marL="285750" indent="-285750" algn="just">
              <a:buClr>
                <a:srgbClr val="353740"/>
              </a:buClr>
              <a:buSzPts val="1800"/>
              <a:buFont typeface="Arial"/>
              <a:buChar char="•"/>
            </a:pPr>
            <a:endParaRPr lang="en-US" sz="1050" dirty="0">
              <a:latin typeface="Times New Roman" panose="02020603050405020304" pitchFamily="18" charset="0"/>
              <a:cs typeface="Times New Roman" panose="02020603050405020304" pitchFamily="18" charset="0"/>
            </a:endParaRPr>
          </a:p>
          <a:p>
            <a:pPr marL="285750" indent="-285750" algn="just">
              <a:buClr>
                <a:srgbClr val="353740"/>
              </a:buClr>
              <a:buSzPts val="1800"/>
              <a:buFont typeface="Arial"/>
              <a:buChar char="•"/>
            </a:pP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To enable real-time processing and contextual error correction</a:t>
            </a:r>
            <a:r>
              <a:rPr lang="en-US" sz="1050" dirty="0">
                <a:latin typeface="Times New Roman" panose="02020603050405020304" pitchFamily="18" charset="0"/>
                <a:cs typeface="Times New Roman" panose="02020603050405020304" pitchFamily="18" charset="0"/>
              </a:rPr>
              <a:t> and</a:t>
            </a: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 provide an open-source alternative to proprietary OCR tools.</a:t>
            </a:r>
          </a:p>
          <a:p>
            <a:pPr marL="285750" indent="-285750" algn="just">
              <a:buClr>
                <a:srgbClr val="353740"/>
              </a:buClr>
              <a:buSzPts val="1800"/>
              <a:buFont typeface="Arial"/>
              <a:buChar char="•"/>
            </a:pPr>
            <a:endParaRPr lang="en-US" sz="1050" b="0" i="0" u="none" strike="noStrike" dirty="0">
              <a:solidFill>
                <a:srgbClr val="000000"/>
              </a:solidFill>
              <a:latin typeface="Times New Roman" panose="02020603050405020304" pitchFamily="18" charset="0"/>
              <a:cs typeface="Times New Roman" panose="02020603050405020304" pitchFamily="18" charset="0"/>
              <a:sym typeface="Arial"/>
            </a:endParaRPr>
          </a:p>
          <a:p>
            <a:pPr marL="285750" indent="-285750" algn="just">
              <a:buClr>
                <a:srgbClr val="353740"/>
              </a:buClr>
              <a:buSzPts val="1800"/>
              <a:buFont typeface="Arial"/>
              <a:buChar char="•"/>
            </a:pPr>
            <a:r>
              <a:rPr lang="en-US" sz="1050" dirty="0">
                <a:latin typeface="Times New Roman" panose="02020603050405020304" pitchFamily="18" charset="0"/>
                <a:cs typeface="Times New Roman" panose="02020603050405020304" pitchFamily="18" charset="0"/>
              </a:rPr>
              <a:t>Process t</a:t>
            </a: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o implement a novel integration of text-to-speech technology for visually impaired users.</a:t>
            </a:r>
          </a:p>
          <a:p>
            <a:pPr marL="0" marR="0" lvl="0" indent="0" algn="l" rtl="0">
              <a:spcBef>
                <a:spcPts val="0"/>
              </a:spcBef>
              <a:spcAft>
                <a:spcPts val="0"/>
              </a:spcAft>
              <a:buNone/>
            </a:pPr>
            <a:endParaRPr sz="1050" dirty="0">
              <a:solidFill>
                <a:srgbClr val="231F2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SCOPE OF THE PROJECT</a:t>
            </a:r>
          </a:p>
          <a:p>
            <a:pPr marL="0" marR="0" lvl="0" indent="0" algn="l" rtl="0">
              <a:spcBef>
                <a:spcPts val="0"/>
              </a:spcBef>
              <a:spcAft>
                <a:spcPts val="0"/>
              </a:spcAft>
              <a:buNone/>
            </a:pPr>
            <a:endParaRPr lang="en-US" sz="1050" b="1" dirty="0">
              <a:solidFill>
                <a:srgbClr val="0070C0"/>
              </a:solidFill>
            </a:endParaRPr>
          </a:p>
          <a:p>
            <a:pPr algn="just"/>
            <a:r>
              <a:rPr lang="en-US" sz="1050" dirty="0">
                <a:solidFill>
                  <a:srgbClr val="231F20"/>
                </a:solidFill>
                <a:latin typeface="Times New Roman" panose="02020603050405020304" pitchFamily="18" charset="0"/>
                <a:cs typeface="Times New Roman" panose="02020603050405020304" pitchFamily="18" charset="0"/>
                <a:sym typeface="Arial"/>
              </a:rPr>
              <a:t>        The scope of this project is to assist healthcare professionals, researchers, and visually impaired users in accurately extracting text from scanned documents, including legal contracts, academic papers, and historical archives. The system supports multilingual documents and diverse formats such as </a:t>
            </a:r>
            <a:r>
              <a:rPr lang="en-US" sz="1050" dirty="0">
                <a:latin typeface="Times New Roman" panose="02020603050405020304" pitchFamily="18" charset="0"/>
                <a:cs typeface="Times New Roman" panose="02020603050405020304" pitchFamily="18" charset="0"/>
              </a:rPr>
              <a:t>degraded prints and multilingual documents to deploy in legal contract analysis, historical archive digitization, and academic research.</a:t>
            </a:r>
          </a:p>
          <a:p>
            <a:pPr algn="just"/>
            <a:endParaRPr lang="en-US" sz="1050" dirty="0">
              <a:latin typeface="Times New Roman" panose="02020603050405020304" pitchFamily="18" charset="0"/>
              <a:cs typeface="Times New Roman" panose="02020603050405020304" pitchFamily="18" charset="0"/>
            </a:endParaRPr>
          </a:p>
          <a:p>
            <a:pPr marL="285750" marR="0" lvl="0" indent="-285750" algn="just" rtl="0">
              <a:spcBef>
                <a:spcPts val="0"/>
              </a:spcBef>
              <a:spcAft>
                <a:spcPts val="0"/>
              </a:spcAft>
              <a:buClr>
                <a:schemeClr val="dk1"/>
              </a:buClr>
              <a:buSzPts val="1800"/>
              <a:buFont typeface="Arial"/>
              <a:buChar char="•"/>
            </a:pPr>
            <a:r>
              <a:rPr lang="en-US" sz="1050" dirty="0">
                <a:solidFill>
                  <a:schemeClr val="dk1"/>
                </a:solidFill>
                <a:latin typeface="Times New Roman"/>
                <a:ea typeface="Times New Roman"/>
                <a:cs typeface="Times New Roman"/>
                <a:sym typeface="Times New Roman"/>
              </a:rPr>
              <a:t>Process degraded prints, and scanned documents. Ensure compliance for sensitive data.</a:t>
            </a:r>
          </a:p>
          <a:p>
            <a:pPr marL="285750" marR="0" lvl="0" indent="-285750" algn="just" rtl="0">
              <a:spcBef>
                <a:spcPts val="0"/>
              </a:spcBef>
              <a:spcAft>
                <a:spcPts val="0"/>
              </a:spcAft>
              <a:buClr>
                <a:schemeClr val="dk1"/>
              </a:buClr>
              <a:buSzPts val="1800"/>
              <a:buFont typeface="Arial"/>
              <a:buChar char="•"/>
            </a:pPr>
            <a:endParaRPr lang="en-US" sz="1050" dirty="0">
              <a:solidFill>
                <a:schemeClr val="dk1"/>
              </a:solidFill>
              <a:latin typeface="Times New Roman"/>
              <a:ea typeface="Times New Roman"/>
              <a:cs typeface="Times New Roman"/>
              <a:sym typeface="Times New Roman"/>
            </a:endParaRPr>
          </a:p>
          <a:p>
            <a:pPr marL="285750" indent="-285750" algn="just">
              <a:buClr>
                <a:schemeClr val="dk1"/>
              </a:buClr>
              <a:buSzPts val="1800"/>
              <a:buFont typeface="Arial"/>
              <a:buChar char="•"/>
            </a:pPr>
            <a:r>
              <a:rPr lang="en-US" sz="1050" dirty="0">
                <a:solidFill>
                  <a:srgbClr val="231F20"/>
                </a:solidFill>
                <a:latin typeface="Times New Roman" panose="02020603050405020304" pitchFamily="18" charset="0"/>
                <a:cs typeface="Times New Roman" panose="02020603050405020304" pitchFamily="18" charset="0"/>
              </a:rPr>
              <a:t>Deploy in legal contract analysis, historical archive digitization, and academic research for </a:t>
            </a:r>
            <a:r>
              <a:rPr lang="en-US" sz="1050" b="0" i="0" u="none" strike="noStrike" dirty="0">
                <a:solidFill>
                  <a:srgbClr val="000000"/>
                </a:solidFill>
                <a:latin typeface="Times New Roman" panose="02020603050405020304" pitchFamily="18" charset="0"/>
                <a:cs typeface="Times New Roman" panose="02020603050405020304" pitchFamily="18" charset="0"/>
                <a:sym typeface="Arial"/>
              </a:rPr>
              <a:t>visually impaired users.</a:t>
            </a:r>
          </a:p>
        </p:txBody>
      </p:sp>
      <p:sp>
        <p:nvSpPr>
          <p:cNvPr id="92" name="Google Shape;92;p1"/>
          <p:cNvSpPr txBox="1"/>
          <p:nvPr/>
        </p:nvSpPr>
        <p:spPr>
          <a:xfrm>
            <a:off x="4344300" y="1166117"/>
            <a:ext cx="4113000" cy="8480615"/>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just"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0" marR="35176" lvl="0" indent="0" algn="just" rtl="0">
              <a:lnSpc>
                <a:spcPct val="100000"/>
              </a:lnSpc>
              <a:spcBef>
                <a:spcPts val="0"/>
              </a:spcBef>
              <a:spcAft>
                <a:spcPts val="0"/>
              </a:spcAft>
              <a:buNone/>
            </a:pPr>
            <a:r>
              <a:rPr lang="en-US" sz="1167" b="1" cap="none" dirty="0">
                <a:solidFill>
                  <a:srgbClr val="0070C0"/>
                </a:solidFill>
                <a:latin typeface="Arial"/>
                <a:ea typeface="Arial"/>
                <a:cs typeface="Arial"/>
                <a:sym typeface="Arial"/>
              </a:rPr>
              <a:t>METHODOLOGY</a:t>
            </a:r>
            <a:endParaRPr dirty="0"/>
          </a:p>
          <a:p>
            <a:pPr>
              <a:buFont typeface="+mj-lt"/>
              <a:buAutoNum type="arabicPeriod"/>
            </a:pPr>
            <a:r>
              <a:rPr lang="en-US" sz="1050" b="1" dirty="0">
                <a:latin typeface="Times New Roman" panose="02020603050405020304" pitchFamily="18" charset="0"/>
                <a:cs typeface="Times New Roman" panose="02020603050405020304" pitchFamily="18" charset="0"/>
              </a:rPr>
              <a:t> Image Processing &amp;Text Extraction (LLM-Aided OCR):</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Input documents (scanned PDFs, images) are preprocessed to remove noise, adjust contrast, and segment text regions. The processed images are divided into patches and fed into a hybrid OCR pipeline.</a:t>
            </a:r>
          </a:p>
          <a:p>
            <a:pPr>
              <a:buFont typeface="+mj-lt"/>
              <a:buAutoNum type="arabicPeriod"/>
            </a:pPr>
            <a:endParaRPr lang="en-US" sz="1050" dirty="0">
              <a:latin typeface="Times New Roman" panose="02020603050405020304" pitchFamily="18" charset="0"/>
              <a:cs typeface="Times New Roman" panose="02020603050405020304" pitchFamily="18" charset="0"/>
            </a:endParaRPr>
          </a:p>
          <a:p>
            <a:pPr>
              <a:buFont typeface="+mj-lt"/>
              <a:buAutoNum type="arabicPeriod"/>
            </a:pPr>
            <a:r>
              <a:rPr lang="en-US" sz="1050" b="1" dirty="0">
                <a:latin typeface="Times New Roman" panose="02020603050405020304" pitchFamily="18" charset="0"/>
                <a:cs typeface="Times New Roman" panose="02020603050405020304" pitchFamily="18" charset="0"/>
              </a:rPr>
              <a:t>Real-Time Processing &amp; GPU Acceleration:</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The system leverages GPUs to parallelize OCR and LLM tasks, achieving a processing speed per page. Asynchronous pipelines ensure seamless handling of batch documents while maintaining low latency.</a:t>
            </a:r>
          </a:p>
          <a:p>
            <a:pPr>
              <a:buFont typeface="+mj-lt"/>
              <a:buAutoNum type="arabicPeriod"/>
            </a:pPr>
            <a:endParaRPr lang="en-US" sz="1050" dirty="0">
              <a:latin typeface="Times New Roman" panose="02020603050405020304" pitchFamily="18" charset="0"/>
              <a:cs typeface="Times New Roman" panose="02020603050405020304" pitchFamily="18" charset="0"/>
            </a:endParaRPr>
          </a:p>
          <a:p>
            <a:pPr>
              <a:buFont typeface="+mj-lt"/>
              <a:buAutoNum type="arabicPeriod"/>
            </a:pPr>
            <a:r>
              <a:rPr lang="en-US" sz="1050" b="1" dirty="0">
                <a:latin typeface="Times New Roman" panose="02020603050405020304" pitchFamily="18" charset="0"/>
                <a:cs typeface="Times New Roman" panose="02020603050405020304" pitchFamily="18" charset="0"/>
              </a:rPr>
              <a:t> Accessibility &amp; Text-to-Speech</a:t>
            </a:r>
            <a:br>
              <a:rPr lang="en-US" sz="1050" dirty="0">
                <a:latin typeface="Times New Roman" panose="02020603050405020304" pitchFamily="18" charset="0"/>
                <a:cs typeface="Times New Roman" panose="02020603050405020304" pitchFamily="18" charset="0"/>
              </a:rPr>
            </a:br>
            <a:r>
              <a:rPr lang="en-US" sz="1050" dirty="0">
                <a:latin typeface="Times New Roman" panose="02020603050405020304" pitchFamily="18" charset="0"/>
                <a:cs typeface="Times New Roman" panose="02020603050405020304" pitchFamily="18" charset="0"/>
              </a:rPr>
              <a:t>Corrected text is passed to a neural TTS module to generate natural-sounding audio. Visually impaired users can navigate documents via voice commands or tactile interfaces.</a:t>
            </a:r>
          </a:p>
          <a:p>
            <a:endParaRPr lang="en-US" sz="1050" dirty="0">
              <a:solidFill>
                <a:srgbClr val="231F20"/>
              </a:solidFill>
              <a:latin typeface="Times New Roman" panose="02020603050405020304" pitchFamily="18" charset="0"/>
              <a:cs typeface="Times New Roman" panose="02020603050405020304" pitchFamily="18" charset="0"/>
              <a:sym typeface="Arial"/>
            </a:endParaRPr>
          </a:p>
          <a:p>
            <a:pPr marL="0" marR="0" lvl="0" indent="0" algn="just" rtl="0">
              <a:lnSpc>
                <a:spcPct val="150000"/>
              </a:lnSpc>
              <a:spcBef>
                <a:spcPts val="0"/>
              </a:spcBef>
              <a:spcAft>
                <a:spcPts val="0"/>
              </a:spcAft>
              <a:buNone/>
            </a:pPr>
            <a:r>
              <a:rPr lang="en-US" sz="1050" b="1" cap="none" dirty="0">
                <a:solidFill>
                  <a:srgbClr val="0070C0"/>
                </a:solidFill>
                <a:latin typeface="Arial"/>
                <a:ea typeface="Arial"/>
                <a:cs typeface="Arial"/>
                <a:sym typeface="Arial"/>
              </a:rPr>
              <a:t>ARCHITECTURE</a:t>
            </a:r>
          </a:p>
          <a:p>
            <a:pPr marL="0" marR="0" lvl="0" indent="0" algn="just" rtl="0">
              <a:lnSpc>
                <a:spcPct val="150000"/>
              </a:lnSpc>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1200"/>
              </a:spcBef>
              <a:spcAft>
                <a:spcPts val="0"/>
              </a:spcAft>
              <a:buNone/>
            </a:pPr>
            <a:endParaRPr sz="1050" b="1" dirty="0">
              <a:solidFill>
                <a:srgbClr val="0070C0"/>
              </a:solidFill>
            </a:endParaRPr>
          </a:p>
          <a:p>
            <a:pPr marL="0" marR="0" lvl="0" indent="0" algn="just" rtl="0">
              <a:spcBef>
                <a:spcPts val="1200"/>
              </a:spcBef>
              <a:spcAft>
                <a:spcPts val="0"/>
              </a:spcAft>
              <a:buNone/>
            </a:pPr>
            <a:endParaRPr sz="1050" b="1" dirty="0">
              <a:solidFill>
                <a:srgbClr val="0070C0"/>
              </a:solidFill>
            </a:endParaRPr>
          </a:p>
          <a:p>
            <a:pPr marL="0" marR="0" lvl="0" indent="0" algn="just" rtl="0">
              <a:spcBef>
                <a:spcPts val="1200"/>
              </a:spcBef>
              <a:spcAft>
                <a:spcPts val="0"/>
              </a:spcAft>
              <a:buNone/>
            </a:pPr>
            <a:r>
              <a:rPr lang="en-US" sz="1050" b="1" cap="none" dirty="0">
                <a:solidFill>
                  <a:srgbClr val="0070C0"/>
                </a:solidFill>
                <a:latin typeface="Arial"/>
                <a:ea typeface="Arial"/>
                <a:cs typeface="Arial"/>
                <a:sym typeface="Arial"/>
              </a:rPr>
              <a:t> </a:t>
            </a:r>
            <a:endParaRPr dirty="0"/>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dirty="0">
              <a:solidFill>
                <a:srgbClr val="231F20"/>
              </a:solidFill>
            </a:endParaRPr>
          </a:p>
          <a:p>
            <a:pPr marL="0" marR="0" lvl="0" indent="0" algn="just" rtl="0">
              <a:lnSpc>
                <a:spcPct val="150000"/>
              </a:lnSpc>
              <a:spcBef>
                <a:spcPts val="0"/>
              </a:spcBef>
              <a:spcAft>
                <a:spcPts val="0"/>
              </a:spcAft>
              <a:buNone/>
            </a:pPr>
            <a:endParaRPr lang="en-US" sz="1050" dirty="0">
              <a:solidFill>
                <a:srgbClr val="231F20"/>
              </a:solidFill>
              <a:latin typeface="Arial"/>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kumimoji="0" lang="en-US" sz="105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mj-lt"/>
              <a:buAutoNum type="arabicPeriod"/>
              <a:tabLst/>
              <a:defRPr/>
            </a:pPr>
            <a:endParaRPr lang="en-US" sz="1050" b="1" dirty="0">
              <a:latin typeface="Times New Roman" panose="02020603050405020304" pitchFamily="18" charset="0"/>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
                <a:srgbClr val="000000"/>
              </a:buClr>
              <a:buSzTx/>
              <a:tabLst/>
              <a:defRPr/>
            </a:pPr>
            <a:endParaRPr kumimoji="0" lang="en-US" sz="105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algn="just" defTabSz="914400" rtl="0" eaLnBrk="1" fontAlgn="auto" latinLnBrk="0" hangingPunct="1">
              <a:lnSpc>
                <a:spcPct val="100000"/>
              </a:lnSpc>
              <a:spcBef>
                <a:spcPts val="0"/>
              </a:spcBef>
              <a:spcAft>
                <a:spcPts val="0"/>
              </a:spcAft>
              <a:buClr>
                <a:srgbClr val="000000"/>
              </a:buClr>
              <a:buSzTx/>
              <a:tabLst/>
              <a:defRPr/>
            </a:pPr>
            <a:r>
              <a:rPr kumimoji="0" lang="en-US" sz="105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rPr>
              <a:t>The architecture begins with document preprocessing (noise removal, edge detection) and Tesseract-based OCR for raw text extraction. Features are then passed to an LLM refinement layer  for contextual error correction and formatting restoration. The final output is routed to TTS engines for accessibility or exported as searchable PDFs/text files.</a:t>
            </a:r>
          </a:p>
        </p:txBody>
      </p:sp>
      <p:graphicFrame>
        <p:nvGraphicFramePr>
          <p:cNvPr id="94" name="Google Shape;94;p1"/>
          <p:cNvGraphicFramePr/>
          <p:nvPr>
            <p:extLst>
              <p:ext uri="{D42A27DB-BD31-4B8C-83A1-F6EECF244321}">
                <p14:modId xmlns:p14="http://schemas.microsoft.com/office/powerpoint/2010/main" val="1058369452"/>
              </p:ext>
            </p:extLst>
          </p:nvPr>
        </p:nvGraphicFramePr>
        <p:xfrm>
          <a:off x="8847734" y="1632030"/>
          <a:ext cx="3323946" cy="960699"/>
        </p:xfrm>
        <a:graphic>
          <a:graphicData uri="http://schemas.openxmlformats.org/drawingml/2006/table">
            <a:tbl>
              <a:tblPr firstRow="1" bandRow="1">
                <a:noFill/>
                <a:tableStyleId>{2D6517B2-53E5-44A5-B0F4-53298D9B06D0}</a:tableStyleId>
              </a:tblPr>
              <a:tblGrid>
                <a:gridCol w="1661973">
                  <a:extLst>
                    <a:ext uri="{9D8B030D-6E8A-4147-A177-3AD203B41FA5}">
                      <a16:colId xmlns:a16="http://schemas.microsoft.com/office/drawing/2014/main" val="20000"/>
                    </a:ext>
                  </a:extLst>
                </a:gridCol>
                <a:gridCol w="1661973">
                  <a:extLst>
                    <a:ext uri="{9D8B030D-6E8A-4147-A177-3AD203B41FA5}">
                      <a16:colId xmlns:a16="http://schemas.microsoft.com/office/drawing/2014/main" val="20001"/>
                    </a:ext>
                  </a:extLst>
                </a:gridCol>
              </a:tblGrid>
              <a:tr h="280559">
                <a:tc>
                  <a:txBody>
                    <a:bodyPr/>
                    <a:lstStyle/>
                    <a:p>
                      <a:pPr marL="0" marR="0" lvl="0" indent="0" algn="l" rtl="0">
                        <a:spcBef>
                          <a:spcPts val="0"/>
                        </a:spcBef>
                        <a:spcAft>
                          <a:spcPts val="0"/>
                        </a:spcAft>
                        <a:buNone/>
                      </a:pPr>
                      <a:r>
                        <a:rPr lang="en-US" sz="1050" u="none" strike="noStrike" cap="none" dirty="0"/>
                        <a:t>Document Type</a:t>
                      </a:r>
                      <a:endParaRPr dirty="0"/>
                    </a:p>
                  </a:txBody>
                  <a:tcPr marL="91450" marR="91450" marT="45725" marB="45725"/>
                </a:tc>
                <a:tc>
                  <a:txBody>
                    <a:bodyPr/>
                    <a:lstStyle/>
                    <a:p>
                      <a:pPr marL="0" marR="0" lvl="0" indent="0" algn="l" rtl="0">
                        <a:spcBef>
                          <a:spcPts val="0"/>
                        </a:spcBef>
                        <a:spcAft>
                          <a:spcPts val="0"/>
                        </a:spcAft>
                        <a:buNone/>
                      </a:pPr>
                      <a:r>
                        <a:rPr lang="en-US" sz="1050"/>
                        <a:t>Accuracy</a:t>
                      </a:r>
                      <a:endParaRPr/>
                    </a:p>
                  </a:txBody>
                  <a:tcPr marL="91450" marR="91450" marT="45725" marB="45725"/>
                </a:tc>
                <a:extLst>
                  <a:ext uri="{0D108BD9-81ED-4DB2-BD59-A6C34878D82A}">
                    <a16:rowId xmlns:a16="http://schemas.microsoft.com/office/drawing/2014/main" val="10000"/>
                  </a:ext>
                </a:extLst>
              </a:tr>
              <a:tr h="340070">
                <a:tc>
                  <a:txBody>
                    <a:bodyPr/>
                    <a:lstStyle/>
                    <a:p>
                      <a:pPr marL="0" marR="0" lvl="0" indent="0" algn="l" rtl="0">
                        <a:spcBef>
                          <a:spcPts val="0"/>
                        </a:spcBef>
                        <a:spcAft>
                          <a:spcPts val="0"/>
                        </a:spcAft>
                        <a:buNone/>
                      </a:pPr>
                      <a:r>
                        <a:rPr lang="en-IN" sz="1200" b="0" i="0" u="none" strike="noStrike" cap="none" dirty="0">
                          <a:solidFill>
                            <a:schemeClr val="dk1"/>
                          </a:solidFill>
                          <a:effectLst/>
                          <a:latin typeface="Calibri"/>
                          <a:ea typeface="Calibri"/>
                          <a:cs typeface="Calibri"/>
                          <a:sym typeface="Arial"/>
                        </a:rPr>
                        <a:t>Printed Text</a:t>
                      </a:r>
                      <a:endParaRPr sz="1200" dirty="0"/>
                    </a:p>
                  </a:txBody>
                  <a:tcPr marL="91450" marR="91450" marT="45725" marB="45725"/>
                </a:tc>
                <a:tc>
                  <a:txBody>
                    <a:bodyPr/>
                    <a:lstStyle/>
                    <a:p>
                      <a:pPr marL="0" marR="0" lvl="0" indent="0" algn="l" rtl="0">
                        <a:spcBef>
                          <a:spcPts val="0"/>
                        </a:spcBef>
                        <a:spcAft>
                          <a:spcPts val="0"/>
                        </a:spcAft>
                        <a:buNone/>
                      </a:pPr>
                      <a:r>
                        <a:rPr lang="en-US" sz="1200" dirty="0"/>
                        <a:t>90.39</a:t>
                      </a:r>
                      <a:endParaRPr dirty="0"/>
                    </a:p>
                  </a:txBody>
                  <a:tcPr marL="91450" marR="91450" marT="45725" marB="45725"/>
                </a:tc>
                <a:extLst>
                  <a:ext uri="{0D108BD9-81ED-4DB2-BD59-A6C34878D82A}">
                    <a16:rowId xmlns:a16="http://schemas.microsoft.com/office/drawing/2014/main" val="10001"/>
                  </a:ext>
                </a:extLst>
              </a:tr>
              <a:tr h="340070">
                <a:tc>
                  <a:txBody>
                    <a:bodyPr/>
                    <a:lstStyle/>
                    <a:p>
                      <a:pPr marL="0" marR="0" lvl="0" indent="0" algn="l" rtl="0">
                        <a:spcBef>
                          <a:spcPts val="0"/>
                        </a:spcBef>
                        <a:spcAft>
                          <a:spcPts val="0"/>
                        </a:spcAft>
                        <a:buNone/>
                      </a:pPr>
                      <a:r>
                        <a:rPr lang="en-IN" sz="1200" b="0" i="0" u="none" strike="noStrike" cap="none" dirty="0">
                          <a:solidFill>
                            <a:schemeClr val="dk1"/>
                          </a:solidFill>
                          <a:effectLst/>
                          <a:latin typeface="Calibri"/>
                          <a:ea typeface="Calibri"/>
                          <a:cs typeface="Calibri"/>
                          <a:sym typeface="Arial"/>
                        </a:rPr>
                        <a:t>Scanned PDF</a:t>
                      </a:r>
                      <a:endParaRPr sz="1200" dirty="0"/>
                    </a:p>
                  </a:txBody>
                  <a:tcPr marL="91450" marR="91450" marT="45725" marB="45725"/>
                </a:tc>
                <a:tc>
                  <a:txBody>
                    <a:bodyPr/>
                    <a:lstStyle/>
                    <a:p>
                      <a:pPr marL="0" marR="0" lvl="0" indent="0" algn="l" rtl="0">
                        <a:spcBef>
                          <a:spcPts val="0"/>
                        </a:spcBef>
                        <a:spcAft>
                          <a:spcPts val="0"/>
                        </a:spcAft>
                        <a:buNone/>
                      </a:pPr>
                      <a:r>
                        <a:rPr lang="en-US" sz="1200" dirty="0"/>
                        <a:t>85.44</a:t>
                      </a:r>
                      <a:endParaRPr dirty="0"/>
                    </a:p>
                  </a:txBody>
                  <a:tcPr marL="91450" marR="91450" marT="45725" marB="45725"/>
                </a:tc>
                <a:extLst>
                  <a:ext uri="{0D108BD9-81ED-4DB2-BD59-A6C34878D82A}">
                    <a16:rowId xmlns:a16="http://schemas.microsoft.com/office/drawing/2014/main" val="10002"/>
                  </a:ext>
                </a:extLst>
              </a:tr>
            </a:tbl>
          </a:graphicData>
        </a:graphic>
      </p:graphicFrame>
      <p:pic>
        <p:nvPicPr>
          <p:cNvPr id="5" name="Picture 4">
            <a:extLst>
              <a:ext uri="{FF2B5EF4-FFF2-40B4-BE49-F238E27FC236}">
                <a16:creationId xmlns:a16="http://schemas.microsoft.com/office/drawing/2014/main" id="{DC0A72D0-6D8C-EE9A-A8FA-071EDDA77A0E}"/>
              </a:ext>
            </a:extLst>
          </p:cNvPr>
          <p:cNvPicPr>
            <a:picLocks noChangeAspect="1"/>
          </p:cNvPicPr>
          <p:nvPr/>
        </p:nvPicPr>
        <p:blipFill>
          <a:blip r:embed="rId7"/>
          <a:stretch>
            <a:fillRect/>
          </a:stretch>
        </p:blipFill>
        <p:spPr>
          <a:xfrm>
            <a:off x="-2146" y="0"/>
            <a:ext cx="2658006" cy="1066463"/>
          </a:xfrm>
          <a:prstGeom prst="rect">
            <a:avLst/>
          </a:prstGeom>
        </p:spPr>
      </p:pic>
      <p:pic>
        <p:nvPicPr>
          <p:cNvPr id="7" name="Picture 6">
            <a:extLst>
              <a:ext uri="{FF2B5EF4-FFF2-40B4-BE49-F238E27FC236}">
                <a16:creationId xmlns:a16="http://schemas.microsoft.com/office/drawing/2014/main" id="{D5F6A07E-5B1B-429C-1E14-B52B03C74FEE}"/>
              </a:ext>
            </a:extLst>
          </p:cNvPr>
          <p:cNvPicPr>
            <a:picLocks noChangeAspect="1"/>
          </p:cNvPicPr>
          <p:nvPr/>
        </p:nvPicPr>
        <p:blipFill>
          <a:blip r:embed="rId8"/>
          <a:stretch>
            <a:fillRect/>
          </a:stretch>
        </p:blipFill>
        <p:spPr>
          <a:xfrm>
            <a:off x="10384971" y="-4646"/>
            <a:ext cx="2416629" cy="1068920"/>
          </a:xfrm>
          <a:prstGeom prst="rect">
            <a:avLst/>
          </a:prstGeom>
        </p:spPr>
      </p:pic>
      <p:pic>
        <p:nvPicPr>
          <p:cNvPr id="4" name="Picture 3">
            <a:extLst>
              <a:ext uri="{FF2B5EF4-FFF2-40B4-BE49-F238E27FC236}">
                <a16:creationId xmlns:a16="http://schemas.microsoft.com/office/drawing/2014/main" id="{0F5146A0-6540-00A3-9D73-77AFB626136D}"/>
              </a:ext>
            </a:extLst>
          </p:cNvPr>
          <p:cNvPicPr>
            <a:picLocks noChangeAspect="1"/>
          </p:cNvPicPr>
          <p:nvPr/>
        </p:nvPicPr>
        <p:blipFill>
          <a:blip r:embed="rId9"/>
          <a:stretch/>
        </p:blipFill>
        <p:spPr bwMode="auto">
          <a:xfrm>
            <a:off x="4454804" y="4155311"/>
            <a:ext cx="3891992" cy="42797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858</Words>
  <Application>Microsoft Macintosh PowerPoint</Application>
  <PresentationFormat>A3 Paper (297x420 mm)</PresentationFormat>
  <Paragraphs>93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 Prakash</dc:creator>
  <cp:lastModifiedBy>Jayan Anderson</cp:lastModifiedBy>
  <cp:revision>3</cp:revision>
  <dcterms:modified xsi:type="dcterms:W3CDTF">2025-04-15T12:55:53Z</dcterms:modified>
</cp:coreProperties>
</file>