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8" r:id="rId13"/>
    <p:sldId id="273" r:id="rId14"/>
    <p:sldId id="272" r:id="rId15"/>
    <p:sldId id="274" r:id="rId16"/>
    <p:sldId id="277" r:id="rId17"/>
  </p:sldIdLst>
  <p:sldSz cx="18288000" cy="10287000"/>
  <p:notesSz cx="6858000" cy="9144000"/>
  <p:embeddedFontLst>
    <p:embeddedFont>
      <p:font typeface="Alatsi" pitchFamily="2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503030501040103" pitchFamily="34" charset="0"/>
      <p:regular r:id="rId23"/>
    </p:embeddedFont>
    <p:embeddedFont>
      <p:font typeface="Canva Sans Bold" panose="020B0803030501040103" pitchFamily="34" charset="0"/>
      <p:regular r:id="rId24"/>
      <p:bold r:id="rId25"/>
    </p:embeddedFont>
    <p:embeddedFont>
      <p:font typeface="Open Sans Bold" panose="020B0806030504020204" pitchFamily="3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2810" autoAdjust="0"/>
  </p:normalViewPr>
  <p:slideViewPr>
    <p:cSldViewPr>
      <p:cViewPr varScale="1">
        <p:scale>
          <a:sx n="81" d="100"/>
          <a:sy n="81" d="100"/>
        </p:scale>
        <p:origin x="1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ielaam/34/7116666/6945320-aam.pdf?tag=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stamp/stamp.jsp?arnumber=93886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2109.06264'" TargetMode="External"/><Relationship Id="rId5" Type="http://schemas.openxmlformats.org/officeDocument/2006/relationships/hyperlink" Target="https://arxiv.org/pdf/1608.05054" TargetMode="External"/><Relationship Id="rId10" Type="http://schemas.openxmlformats.org/officeDocument/2006/relationships/hyperlink" Target="https://sci-hub.se/10.1109/iciis47346.2019.9063318" TargetMode="External"/><Relationship Id="rId4" Type="http://schemas.openxmlformats.org/officeDocument/2006/relationships/hyperlink" Target="https://annals-csis.org/Volume_41/drp/pdf/7400.pdf" TargetMode="External"/><Relationship Id="rId9" Type="http://schemas.openxmlformats.org/officeDocument/2006/relationships/hyperlink" Target="https://ieeexplore.ieee.org/stamp/stamp.jsp?tp=&amp;arnumber=920388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tp=&amp;arnumber=9686684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sci-hub.se/10.1109/vlsid.2017.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rofile/Robert-De-Luna/publication/339822122_A_Tesseract-based_Optical_Character_Recognition_for_a_Text-to-Braille_Code_Conversion/links/5e8d2b74a6fdcca789fde5c7/A-Tesseract-based-Optical-Character-Recognition-for-a-Text-to-Braille-Code-Conversion.pdf?_tp=eyJjb250ZXh0Ijp7ImZpcnN0UGFnZSI6InB1YmxpY2F0aW9uIiwicGFnZSI6InB1YmxpY2F0aW9uIn19" TargetMode="External"/><Relationship Id="rId5" Type="http://schemas.openxmlformats.org/officeDocument/2006/relationships/hyperlink" Target="https://arxiv.org/pdf/2102.00583" TargetMode="External"/><Relationship Id="rId4" Type="http://schemas.openxmlformats.org/officeDocument/2006/relationships/hyperlink" Target="https://arxiv.org/pdf/2004.1147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4533186" y="2429517"/>
            <a:ext cx="12726114" cy="2633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91"/>
              </a:lnSpc>
            </a:pPr>
            <a:r>
              <a:rPr lang="en-US" sz="700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AI-Enhanced OCR System with LLM Integration for Accurate Text Recognition and Accessibility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74409" y="5498531"/>
            <a:ext cx="5068570" cy="273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[21BRS1506] Jayan Anderson A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[21BCE1950] Omprakash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[21BCE1245] Hari </a:t>
            </a:r>
            <a:r>
              <a:rPr lang="en-US" sz="3000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Prasat</a:t>
            </a:r>
            <a:endParaRPr lang="en-US" sz="30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ctr">
              <a:lnSpc>
                <a:spcPts val="2100"/>
              </a:lnSpc>
            </a:pPr>
            <a:r>
              <a:rPr lang="en-US" sz="15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under the guidance of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DR. SUDHARSON 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7262574" y="552710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7262574" y="1243976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 PROJECT 1I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2650" y="2183257"/>
            <a:ext cx="502201" cy="516960"/>
            <a:chOff x="0" y="0"/>
            <a:chExt cx="789595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-16192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1959" y="191599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Seamless LLM Integration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4210721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Output Quality Assessment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2836997"/>
            <a:ext cx="14847341" cy="126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Supports both local and API-based LLMs for text correction with asynchronous processing for efficiency.</a:t>
            </a:r>
          </a:p>
        </p:txBody>
      </p:sp>
      <p:sp>
        <p:nvSpPr>
          <p:cNvPr id="9" name="Freeform 9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411959" y="5129566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Compares raw OCR output with corrected text to evaluate improvements and assign quality ratings or scores.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2650" y="4429442"/>
            <a:ext cx="502201" cy="516960"/>
            <a:chOff x="0" y="0"/>
            <a:chExt cx="789595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260752" y="97508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AutoShape 15"/>
          <p:cNvSpPr/>
          <p:nvPr/>
        </p:nvSpPr>
        <p:spPr>
          <a:xfrm>
            <a:off x="11371133" y="98270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7" name="Group 1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4645" y="1216223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Explanation of all Modules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11959" y="6636640"/>
            <a:ext cx="10364384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Accessibility and TTS Features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11959" y="7555485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Enhances accessibility with assistive technologies like accurate text-to-speech integration.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562650" y="6855361"/>
            <a:ext cx="502201" cy="516960"/>
            <a:chOff x="0" y="0"/>
            <a:chExt cx="789595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702946" y="948989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B5901E-9807-C3C7-926A-A7784C8DE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021898"/>
            <a:ext cx="12507280" cy="8062183"/>
          </a:xfrm>
          <a:prstGeom prst="rect">
            <a:avLst/>
          </a:prstGeom>
        </p:spPr>
      </p:pic>
      <p:sp>
        <p:nvSpPr>
          <p:cNvPr id="19" name="Freeform 21">
            <a:extLst>
              <a:ext uri="{FF2B5EF4-FFF2-40B4-BE49-F238E27FC236}">
                <a16:creationId xmlns:a16="http://schemas.microsoft.com/office/drawing/2014/main" id="{317414C0-6385-3C3B-E6BA-F5D4B256AA53}"/>
              </a:ext>
            </a:extLst>
          </p:cNvPr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D075B1A8-3FBE-DB84-B231-8AC0EFF2FDE6}"/>
              </a:ext>
            </a:extLst>
          </p:cNvPr>
          <p:cNvSpPr txBox="1"/>
          <p:nvPr/>
        </p:nvSpPr>
        <p:spPr>
          <a:xfrm>
            <a:off x="1028700" y="-161925"/>
            <a:ext cx="16230600" cy="295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  <a:p>
            <a:pPr algn="ctr">
              <a:lnSpc>
                <a:spcPts val="11899"/>
              </a:lnSpc>
            </a:pPr>
            <a:endParaRPr lang="en-US" sz="849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3400" y="866775"/>
            <a:ext cx="15200619" cy="1430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 AND FUTURE WORK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905000" y="2324709"/>
            <a:ext cx="13345480" cy="4783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8968" lvl="1" indent="-359484" algn="l">
              <a:lnSpc>
                <a:spcPts val="4662"/>
              </a:lnSpc>
              <a:buFont typeface="Arial"/>
              <a:buChar char="•"/>
            </a:pPr>
            <a:r>
              <a:rPr lang="en-US" sz="333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Advanced text formatting and markdown conversion modules will be developed to produce clean and organized outputs.</a:t>
            </a:r>
          </a:p>
          <a:p>
            <a:pPr marL="718968" lvl="1" indent="-359484" algn="l">
              <a:lnSpc>
                <a:spcPts val="4662"/>
              </a:lnSpc>
              <a:buFont typeface="Arial"/>
              <a:buChar char="•"/>
            </a:pPr>
            <a:r>
              <a:rPr lang="en-US" sz="333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Accessibility will be enhanced by incorporating text-to-speech technology into wearables ands other portable devices, allowing blind users to access content effortlessly.</a:t>
            </a:r>
          </a:p>
          <a:p>
            <a:pPr marL="718968" lvl="1" indent="-359484" algn="l">
              <a:lnSpc>
                <a:spcPts val="4662"/>
              </a:lnSpc>
              <a:buFont typeface="Arial"/>
              <a:buChar char="•"/>
            </a:pPr>
            <a:r>
              <a:rPr lang="en-US" sz="333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Scalability and optimization efforts, including asynchronous processing and GPU acceleration, will ensure the system is efficient, reliable, and suitable for large-scale applications.</a:t>
            </a:r>
          </a:p>
        </p:txBody>
      </p:sp>
      <p:sp>
        <p:nvSpPr>
          <p:cNvPr id="12" name="Freeform 12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BCSE498J - PROJECT 1I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131766"/>
            <a:ext cx="15815306" cy="1153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GUIDE APPROVAL MAIL SCREENSHOT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BCSE498J - PROJECT 1I 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82801" y="51435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6498B9-ABB9-85B1-A468-9EDE687D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495408"/>
            <a:ext cx="12754457" cy="71743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743200" y="68262"/>
            <a:ext cx="11918765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 PAPER STATUS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1933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BCSE498J - PROJECT 1I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3E2EA-C484-627B-20CD-377E0F6F20E5}"/>
              </a:ext>
            </a:extLst>
          </p:cNvPr>
          <p:cNvSpPr txBox="1"/>
          <p:nvPr/>
        </p:nvSpPr>
        <p:spPr>
          <a:xfrm>
            <a:off x="2815389" y="4764323"/>
            <a:ext cx="1166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5374B-062D-2076-8D94-BD0B60A22B94}"/>
              </a:ext>
            </a:extLst>
          </p:cNvPr>
          <p:cNvSpPr txBox="1"/>
          <p:nvPr/>
        </p:nvSpPr>
        <p:spPr>
          <a:xfrm>
            <a:off x="2815389" y="4764323"/>
            <a:ext cx="1166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5EA539-1D1C-7959-86DA-75F522779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19" y="2401198"/>
            <a:ext cx="9405596" cy="53587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395074" y="-142875"/>
            <a:ext cx="13464081" cy="130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00282"/>
            <a:ext cx="6882108" cy="9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 </a:t>
            </a:r>
          </a:p>
          <a:p>
            <a:pPr algn="ctr">
              <a:lnSpc>
                <a:spcPts val="3779"/>
              </a:lnSpc>
            </a:pPr>
            <a:endParaRPr lang="en-US" sz="27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DB1040-15FD-E0E6-6DC6-EDA53DDE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8517"/>
              </p:ext>
            </p:extLst>
          </p:nvPr>
        </p:nvGraphicFramePr>
        <p:xfrm>
          <a:off x="304800" y="1085851"/>
          <a:ext cx="17616099" cy="9086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93">
                  <a:extLst>
                    <a:ext uri="{9D8B030D-6E8A-4147-A177-3AD203B41FA5}">
                      <a16:colId xmlns:a16="http://schemas.microsoft.com/office/drawing/2014/main" val="2804263947"/>
                    </a:ext>
                  </a:extLst>
                </a:gridCol>
                <a:gridCol w="1874716">
                  <a:extLst>
                    <a:ext uri="{9D8B030D-6E8A-4147-A177-3AD203B41FA5}">
                      <a16:colId xmlns:a16="http://schemas.microsoft.com/office/drawing/2014/main" val="1515214971"/>
                    </a:ext>
                  </a:extLst>
                </a:gridCol>
                <a:gridCol w="3177591">
                  <a:extLst>
                    <a:ext uri="{9D8B030D-6E8A-4147-A177-3AD203B41FA5}">
                      <a16:colId xmlns:a16="http://schemas.microsoft.com/office/drawing/2014/main" val="1052491236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3656522209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698510904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11573119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64439482"/>
                    </a:ext>
                  </a:extLst>
                </a:gridCol>
              </a:tblGrid>
              <a:tr h="702346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Authors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Conference/Year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Research Outcome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1232"/>
                  </a:ext>
                </a:extLst>
              </a:tr>
              <a:tr h="130435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Thomas Asselborn , Jens </a:t>
                      </a:r>
                      <a:r>
                        <a:rPr lang="en-IN" dirty="0" err="1"/>
                        <a:t>Dörpinghaus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Enhancing Text Recognition of Damaged Documents through Synergistic OCR and Large</a:t>
                      </a:r>
                    </a:p>
                    <a:p>
                      <a:pPr algn="l"/>
                      <a:r>
                        <a:rPr lang="en-US" dirty="0"/>
                        <a:t>Language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Annal-csis.org,2024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the practicalities of reform implementation is crucial for effective VET policy transfer and adaptation.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Looking at the results we got after correction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33820"/>
                  </a:ext>
                </a:extLst>
              </a:tr>
              <a:tr h="130435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Muhammet </a:t>
                      </a:r>
                      <a:r>
                        <a:rPr lang="en-IN" dirty="0" err="1"/>
                        <a:t>Bastan</a:t>
                      </a:r>
                      <a:r>
                        <a:rPr lang="en-IN" dirty="0"/>
                        <a:t>, Hilal </a:t>
                      </a:r>
                      <a:r>
                        <a:rPr lang="en-IN" dirty="0" err="1"/>
                        <a:t>Kandemir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MT3S: Mobile Turkish Scene Text-to-Speech System for the Visually Impaired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arXiv</a:t>
                      </a:r>
                      <a:r>
                        <a:rPr lang="en-IN" dirty="0"/>
                        <a:t> preprint arXiv:1608.05054,</a:t>
                      </a:r>
                    </a:p>
                    <a:p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a mobile system capable of reading Turkish text using Tesseract OCR. Demonstrated real-time operation with competitive accuracy.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Focused on Turkish language; did not explore LLM-based corrections.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34744"/>
                  </a:ext>
                </a:extLst>
              </a:tr>
              <a:tr h="130435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Juan Ramirez-Orta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Post-OCR Document Correction with Large Ensembles of Character Sequence-to-Sequence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arXiv</a:t>
                      </a:r>
                      <a:r>
                        <a:rPr lang="en-IN" dirty="0"/>
                        <a:t> preprint arXiv:2109.06264,2021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sequence-to-sequence models for OCR corrections, achieving state-of-the-art results across languages.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specifically address Tesseract OCR or visually impaired applications.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2305"/>
                  </a:ext>
                </a:extLst>
              </a:tr>
              <a:tr h="102425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 Buts, James Hadley, Andy 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Towards Assisting the Visually Impaired: A Review on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 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Reviewed assistive techniques for visually impaired individuals.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Did not focus on OCR-Language Model integration.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7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2625"/>
                  </a:ext>
                </a:extLst>
              </a:tr>
              <a:tr h="130435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Qintong</a:t>
                      </a:r>
                      <a:r>
                        <a:rPr lang="en-IN" dirty="0"/>
                        <a:t> Zhang, Victor Shea-Jay Huang, Bin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Detection and Recognition in Imagery: A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Transactions on Pattern Analysis and Machine Intelligence 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survey analyzes, compares, and contrasts technical challenges,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is a general survey and does not specifically address OCR challenges in scanned PDFs or corrections using LLMs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8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46962"/>
                  </a:ext>
                </a:extLst>
              </a:tr>
              <a:tr h="100335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Hilal </a:t>
                      </a:r>
                      <a:r>
                        <a:rPr lang="en-IN" dirty="0" err="1"/>
                        <a:t>Kandemir</a:t>
                      </a:r>
                      <a:r>
                        <a:rPr lang="en-IN" dirty="0"/>
                        <a:t>, Busra </a:t>
                      </a:r>
                      <a:r>
                        <a:rPr lang="en-IN" dirty="0" err="1"/>
                        <a:t>Canturk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Multi-Lingual Optical Character Recognition System Using the Tesseract Engine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 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multi-lingual OCR using Tesseract.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integration with LLMs for accuracy improvements.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9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72866"/>
                  </a:ext>
                </a:extLst>
              </a:tr>
              <a:tr h="113947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Eduardo </a:t>
                      </a:r>
                      <a:r>
                        <a:rPr lang="en-IN" dirty="0" err="1"/>
                        <a:t>Xamena</a:t>
                      </a:r>
                      <a:r>
                        <a:rPr lang="en-IN" dirty="0"/>
                        <a:t>, Ana </a:t>
                      </a:r>
                      <a:r>
                        <a:rPr lang="en-IN" dirty="0" err="1"/>
                        <a:t>Maguitman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Optical Character Translation Using Spectacles (OCTS)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 ,2020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OCR-equipped spectacles for visually impaired users.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address post-OCR corrections using LLMs.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10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8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36037-7730-B835-024E-6C0F5F6D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08C2BF-020A-93CF-220E-F77211B38CBA}"/>
              </a:ext>
            </a:extLst>
          </p:cNvPr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8AA2CF9-EC1D-2696-AE7A-2CE0E9208486}"/>
              </a:ext>
            </a:extLst>
          </p:cNvPr>
          <p:cNvSpPr txBox="1"/>
          <p:nvPr/>
        </p:nvSpPr>
        <p:spPr>
          <a:xfrm>
            <a:off x="2395074" y="-142875"/>
            <a:ext cx="13464081" cy="130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07A3F0C-6E54-9286-2B21-13130A53E604}"/>
              </a:ext>
            </a:extLst>
          </p:cNvPr>
          <p:cNvSpPr txBox="1"/>
          <p:nvPr/>
        </p:nvSpPr>
        <p:spPr>
          <a:xfrm>
            <a:off x="5702946" y="8800282"/>
            <a:ext cx="6882108" cy="9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 </a:t>
            </a:r>
          </a:p>
          <a:p>
            <a:pPr algn="ctr">
              <a:lnSpc>
                <a:spcPts val="3779"/>
              </a:lnSpc>
            </a:pPr>
            <a:endParaRPr lang="en-US" sz="27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6520C46-072B-2D64-CD18-244C4BD60D19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E49F0B0-01E4-A3B4-142D-BB16B4526E63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29AF3B9F-3F95-F4E8-5580-03F61F89D58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B053EB7B-526C-9B9E-071E-E3AD16B7963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33DAF5E5-421C-9DF5-465F-372996B178A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36180714-17DC-499F-BBE8-08D9252DA5E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E19F844-E104-F9C1-7F96-6AE1504C61A1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47690C99-BF39-79B0-8A5E-97C832EB7612}"/>
              </a:ext>
            </a:extLst>
          </p:cNvPr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97F9B23-66B5-21E4-8E89-3CCEC39074FE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2BAB7C-07FD-C768-A665-F7ACCE45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30981"/>
              </p:ext>
            </p:extLst>
          </p:nvPr>
        </p:nvGraphicFramePr>
        <p:xfrm>
          <a:off x="304800" y="1085850"/>
          <a:ext cx="17754600" cy="874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94">
                  <a:extLst>
                    <a:ext uri="{9D8B030D-6E8A-4147-A177-3AD203B41FA5}">
                      <a16:colId xmlns:a16="http://schemas.microsoft.com/office/drawing/2014/main" val="2804263947"/>
                    </a:ext>
                  </a:extLst>
                </a:gridCol>
                <a:gridCol w="1874716">
                  <a:extLst>
                    <a:ext uri="{9D8B030D-6E8A-4147-A177-3AD203B41FA5}">
                      <a16:colId xmlns:a16="http://schemas.microsoft.com/office/drawing/2014/main" val="1515214971"/>
                    </a:ext>
                  </a:extLst>
                </a:gridCol>
                <a:gridCol w="3177591">
                  <a:extLst>
                    <a:ext uri="{9D8B030D-6E8A-4147-A177-3AD203B41FA5}">
                      <a16:colId xmlns:a16="http://schemas.microsoft.com/office/drawing/2014/main" val="1052491236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3656522209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698510904"/>
                    </a:ext>
                  </a:extLst>
                </a:gridCol>
                <a:gridCol w="3447183">
                  <a:extLst>
                    <a:ext uri="{9D8B030D-6E8A-4147-A177-3AD203B41FA5}">
                      <a16:colId xmlns:a16="http://schemas.microsoft.com/office/drawing/2014/main" val="1157311976"/>
                    </a:ext>
                  </a:extLst>
                </a:gridCol>
                <a:gridCol w="2267816">
                  <a:extLst>
                    <a:ext uri="{9D8B030D-6E8A-4147-A177-3AD203B41FA5}">
                      <a16:colId xmlns:a16="http://schemas.microsoft.com/office/drawing/2014/main" val="2064439482"/>
                    </a:ext>
                  </a:extLst>
                </a:gridCol>
              </a:tblGrid>
              <a:tr h="456521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Conference/Year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Research 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Gaps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DOI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1232"/>
                  </a:ext>
                </a:extLst>
              </a:tr>
              <a:tr h="140243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Eduardo </a:t>
                      </a:r>
                      <a:r>
                        <a:rPr lang="en-IN" dirty="0" err="1"/>
                        <a:t>Xamena</a:t>
                      </a:r>
                      <a:r>
                        <a:rPr lang="en-IN" dirty="0"/>
                        <a:t>, Ana </a:t>
                      </a:r>
                      <a:r>
                        <a:rPr lang="en-IN" dirty="0" err="1"/>
                        <a:t>Maguitman</a:t>
                      </a:r>
                      <a:r>
                        <a:rPr lang="en-IN" dirty="0"/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 Open Source Tesseract-based Tool for Extracting Text from Images with Application in Braille Translation for the Visually Impaired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International Journal of Computer Applications, 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Presented a tool for converting text to Braille using Tesseract OCR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Did not integrate LLMs for corrections.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</a:t>
                      </a:r>
                      <a:r>
                        <a:rPr lang="en-IN" dirty="0" err="1"/>
                        <a:t>www.academia.edu</a:t>
                      </a:r>
                      <a:r>
                        <a:rPr lang="en-IN" dirty="0"/>
                        <a:t>/69285685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33820"/>
                  </a:ext>
                </a:extLst>
              </a:tr>
              <a:tr h="99508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Alberto </a:t>
                      </a:r>
                      <a:r>
                        <a:rPr lang="en-US" dirty="0" err="1"/>
                        <a:t>Poncelas</a:t>
                      </a:r>
                      <a:r>
                        <a:rPr lang="en-US" dirty="0"/>
                        <a:t>, Mohammad </a:t>
                      </a:r>
                      <a:r>
                        <a:rPr lang="en-US" dirty="0" err="1"/>
                        <a:t>Aboomar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Tool for Facilitating OCR Postediting in Historical Documents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arXiv preprint arXiv:2004.11471,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Built a post-editing tool for correcting OCR outputs in historical documents.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Did not address visually impaired users or LLM integration.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34744"/>
                  </a:ext>
                </a:extLst>
              </a:tr>
              <a:tr h="87652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Lijun Lyu, Maria </a:t>
                      </a:r>
                      <a:r>
                        <a:rPr lang="en-IN" dirty="0" err="1"/>
                        <a:t>Koutraki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OCR Post-Hoc Correction of Historical Corpora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arXiv preprint arXiv:2102.00583 ,  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Used neural models to correct OCR errors, achieving significant error reduction.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Used neural models to correct OCR errors, achieving significant error reduction.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2305"/>
                  </a:ext>
                </a:extLst>
              </a:tr>
              <a:tr h="1139476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Robert G. de 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Tesseract-based Optical Character Recognition for a Text-to-Braille Code Conversion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on Information Technology ,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Converted text to Braille using Tesseract OCR for visually impaired users.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Did not explore LLM corrections.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2625"/>
                  </a:ext>
                </a:extLst>
              </a:tr>
              <a:tr h="876520"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Martin </a:t>
                      </a:r>
                      <a:r>
                        <a:rPr lang="en-IN" dirty="0" err="1"/>
                        <a:t>Krickl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Besnik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Fetahu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MAVI: An Embedded Device to Assist Mobility of Visually Impaired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Sensors Journal 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Developed a device for assisting visually impaired individuals using OCR.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 LLM-based enhancements discussed.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7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46962"/>
                  </a:ext>
                </a:extLst>
              </a:tr>
              <a:tr h="876520"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Francesco Gelati, Nicholas </a:t>
                      </a:r>
                      <a:r>
                        <a:rPr lang="en-IN" dirty="0" err="1"/>
                        <a:t>Vanderschantz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Cursive Text Recognition in Natural Scene Images Using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 , 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deep learning for cursive text recognition in natural images.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exploration of scanned PDFs or LLM corrections.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8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05649"/>
                  </a:ext>
                </a:extLst>
              </a:tr>
              <a:tr h="87652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Matthieu Lin, </a:t>
                      </a:r>
                      <a:r>
                        <a:rPr lang="en-US" dirty="0" err="1"/>
                        <a:t>Conghui</a:t>
                      </a:r>
                      <a:r>
                        <a:rPr lang="en-US" dirty="0"/>
                        <a:t> He, </a:t>
                      </a:r>
                      <a:r>
                        <a:rPr lang="en-US" dirty="0" err="1"/>
                        <a:t>Wentao</a:t>
                      </a:r>
                      <a:r>
                        <a:rPr lang="en-US" dirty="0"/>
                        <a:t> 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End-to-End OCR with Neural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Transactions on Neural Networks,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 neural network architectures for end-to-end OCR.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consider specific applications for visually impaired users.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</a:t>
                      </a:r>
                      <a:r>
                        <a:rPr lang="en-IN" dirty="0" err="1"/>
                        <a:t>ieeexplore.ieee.org</a:t>
                      </a:r>
                      <a:r>
                        <a:rPr lang="en-IN" dirty="0"/>
                        <a:t>/document/8792265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19303"/>
                  </a:ext>
                </a:extLst>
              </a:tr>
              <a:tr h="979849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Benjamin </a:t>
                      </a:r>
                      <a:r>
                        <a:rPr lang="en-IN" dirty="0" err="1"/>
                        <a:t>Piwowarski</a:t>
                      </a:r>
                      <a:r>
                        <a:rPr lang="en-IN" dirty="0"/>
                        <a:t>, Mickaël </a:t>
                      </a:r>
                      <a:r>
                        <a:rPr lang="en-IN" dirty="0" err="1"/>
                        <a:t>Coustaty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Detection and Correction in OCR Using Language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IEEE Transactions on </a:t>
                      </a:r>
                      <a:r>
                        <a:rPr lang="fr-FR" dirty="0" err="1"/>
                        <a:t>Computational</a:t>
                      </a:r>
                      <a:r>
                        <a:rPr lang="fr-FR" dirty="0"/>
                        <a:t> Intelligence , 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LLMs to detect and correct OCR errors.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focus on real-world applications for visually impaired users.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</a:t>
                      </a:r>
                      <a:r>
                        <a:rPr lang="en-IN" dirty="0" err="1"/>
                        <a:t>ieeexplore.ieee.org</a:t>
                      </a:r>
                      <a:r>
                        <a:rPr lang="en-IN" dirty="0"/>
                        <a:t>/document/9876543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83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595709" y="3493686"/>
            <a:ext cx="8751052" cy="626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Regular OCR systems often deliver flawed results due to incorrect letter recognition and failure to capture document formatting details.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OCR systems struggle to preserve document structure components, such as headings and lists.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These issues reduce the overall usefulness of OCR systems.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quality of text-to-speech output for blind users is significantly impacted by these flaws.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 Question: Using LLMs and NLP technology helps OCR systems produce better-characterized text for easier reading while making tools accessible to people with vision disabilities easier to use.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97783" y="3634022"/>
            <a:ext cx="8332768" cy="54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OCR technology enables the conversion of text documents in sectors like healthcare, publishing, and finance.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Despite its utility, manual intervention is often needed to correct recognition errors.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Advancements in GPT and Claude LLMs improve context understanding and error detection, addressing past OCR challenges.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Our technology integrates LLMs with OCR to deliver enhanced accuracy.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integration benefits blind users by improving accessibility tools for text representation.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update reduces the need for human intervention while boosting overall performance.</a:t>
            </a:r>
          </a:p>
          <a:p>
            <a:pPr marL="450215" lvl="1" indent="-225107" algn="l">
              <a:lnSpc>
                <a:spcPts val="2919"/>
              </a:lnSpc>
              <a:buFont typeface="Arial"/>
              <a:buChar char="•"/>
            </a:pPr>
            <a:r>
              <a:rPr lang="en-US" sz="208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It enables users across various sectors to better utilize digital text effectively.</a:t>
            </a:r>
          </a:p>
          <a:p>
            <a:pPr algn="l">
              <a:lnSpc>
                <a:spcPts val="3080"/>
              </a:lnSpc>
            </a:pPr>
            <a:endParaRPr lang="en-US" sz="2085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1056" y="2698073"/>
            <a:ext cx="794734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a) Statement of Problem, Challenges, and Research Question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06654" y="2698073"/>
            <a:ext cx="651502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b) Background, Context, and Significance of Study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20301" y="8861976"/>
            <a:ext cx="496994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69945" y="3307695"/>
            <a:ext cx="6651535" cy="2477784"/>
            <a:chOff x="0" y="0"/>
            <a:chExt cx="8868713" cy="470066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4700668"/>
              <a:chOff x="0" y="0"/>
              <a:chExt cx="1751844" cy="92852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928527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928527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869167"/>
                    </a:lnTo>
                    <a:cubicBezTo>
                      <a:pt x="1751844" y="901950"/>
                      <a:pt x="1725268" y="928527"/>
                      <a:pt x="1692484" y="928527"/>
                    </a:cubicBezTo>
                    <a:lnTo>
                      <a:pt x="59360" y="928527"/>
                    </a:lnTo>
                    <a:cubicBezTo>
                      <a:pt x="26577" y="928527"/>
                      <a:pt x="0" y="901950"/>
                      <a:pt x="0" y="86916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9666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0"/>
              <a:ext cx="7735510" cy="41943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OCR systems misinterpret text accurately enough that users need to fix the errors by hand to make documents usable.</a:t>
              </a:r>
            </a:p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15766" y="2535219"/>
            <a:ext cx="505299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Enhancing OCR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73881"/>
            <a:ext cx="6691747" cy="494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Standard OCR technology fails to process content well because it performs poorly at pattern recognition and keeps losing text structure while lacking context knowledge. Tools like text-to-speech systems for blind users need clear and properly structured text because they fail today. OCR gets better results when combined with LLMs because they tackle the existing processing issues.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When OCR returns wrong results it blocks text-to-speech systems from helping blind people access digital material properly.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527672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Aiding Blind People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TextBox 2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 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74776" y="2317751"/>
            <a:ext cx="15716588" cy="5995353"/>
            <a:chOff x="0" y="0"/>
            <a:chExt cx="4139348" cy="15790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39349" cy="1579023"/>
            </a:xfrm>
            <a:custGeom>
              <a:avLst/>
              <a:gdLst/>
              <a:ahLst/>
              <a:cxnLst/>
              <a:rect l="l" t="t" r="r" b="b"/>
              <a:pathLst>
                <a:path w="4139349" h="1579023">
                  <a:moveTo>
                    <a:pt x="25122" y="0"/>
                  </a:moveTo>
                  <a:lnTo>
                    <a:pt x="4114226" y="0"/>
                  </a:lnTo>
                  <a:cubicBezTo>
                    <a:pt x="4128101" y="0"/>
                    <a:pt x="4139349" y="11248"/>
                    <a:pt x="4139349" y="25122"/>
                  </a:cubicBezTo>
                  <a:lnTo>
                    <a:pt x="4139349" y="1553901"/>
                  </a:lnTo>
                  <a:cubicBezTo>
                    <a:pt x="4139349" y="1567775"/>
                    <a:pt x="4128101" y="1579023"/>
                    <a:pt x="4114226" y="1579023"/>
                  </a:cubicBezTo>
                  <a:lnTo>
                    <a:pt x="25122" y="1579023"/>
                  </a:lnTo>
                  <a:cubicBezTo>
                    <a:pt x="18460" y="1579023"/>
                    <a:pt x="12070" y="1576376"/>
                    <a:pt x="7358" y="1571665"/>
                  </a:cubicBezTo>
                  <a:cubicBezTo>
                    <a:pt x="2647" y="1566953"/>
                    <a:pt x="0" y="1560563"/>
                    <a:pt x="0" y="1553901"/>
                  </a:cubicBezTo>
                  <a:lnTo>
                    <a:pt x="0" y="25122"/>
                  </a:lnTo>
                  <a:cubicBezTo>
                    <a:pt x="0" y="18460"/>
                    <a:pt x="2647" y="12070"/>
                    <a:pt x="7358" y="7358"/>
                  </a:cubicBezTo>
                  <a:cubicBezTo>
                    <a:pt x="12070" y="2647"/>
                    <a:pt x="18460" y="0"/>
                    <a:pt x="25122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139348" cy="161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00045" y="2581337"/>
            <a:ext cx="13692466" cy="604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907" lvl="1" indent="-33945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primary objective is to enhance OCR accuracy by addressing character misrecognition, formatting inconsistencies, and preservation of document structure, improving readability and usability.</a:t>
            </a:r>
          </a:p>
          <a:p>
            <a:pPr marL="678907" lvl="1" indent="-33945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research aims to optimize the integration of large language models (LLMs) with OCR systems to ensure efficient processing of large documents while balancing performance, cost, and resource constraints.</a:t>
            </a:r>
          </a:p>
          <a:p>
            <a:pPr marL="678907" lvl="1" indent="-33945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Another key objective is to improve accessibility for visually impaired users by developing OCR outputs that seamlessly integrate with assistive technologies like text-to-speech and implementing robust methods to evaluate the quality of the improved outputs.</a:t>
            </a:r>
          </a:p>
          <a:p>
            <a:pPr algn="l">
              <a:lnSpc>
                <a:spcPts val="4402"/>
              </a:lnSpc>
            </a:pPr>
            <a:endParaRPr lang="en-US" sz="3144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2" name="Group 12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980" y="2946411"/>
            <a:ext cx="503827" cy="503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980" y="6480234"/>
            <a:ext cx="503827" cy="503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3942" y="2946411"/>
            <a:ext cx="503827" cy="503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00082" y="6480234"/>
            <a:ext cx="503827" cy="503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0980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0980" y="3667272"/>
            <a:ext cx="6694876" cy="267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1"/>
              </a:lnSpc>
            </a:pPr>
            <a:r>
              <a:rPr lang="en-US" sz="305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Converts PDFs into images and preprocesses them using techniques like grayscale conversion, thresholding, and dilation to enhance text clarity for OC</a:t>
            </a:r>
          </a:p>
        </p:txBody>
      </p:sp>
      <p:sp>
        <p:nvSpPr>
          <p:cNvPr id="20" name="TextBox 20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60980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60980" y="7201095"/>
            <a:ext cx="6848358" cy="273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Extracts text from images using Tesseract OCR, generating raw outputs that are ready for further processing and correction.</a:t>
            </a:r>
          </a:p>
          <a:p>
            <a:pPr algn="l">
              <a:lnSpc>
                <a:spcPts val="4369"/>
              </a:lnSpc>
            </a:pPr>
            <a:endParaRPr lang="en-US" sz="312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410942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10942" y="3667272"/>
            <a:ext cx="6848358" cy="273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Utilizes large language models (LLMs) to correct OCR errors, preserve context, and structure the text into readable formats, including markdown.</a:t>
            </a:r>
          </a:p>
          <a:p>
            <a:pPr algn="l">
              <a:lnSpc>
                <a:spcPts val="4369"/>
              </a:lnSpc>
            </a:pPr>
            <a:endParaRPr lang="en-US" sz="312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607081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7081" y="7201095"/>
            <a:ext cx="6848358" cy="273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Evaluates output quality, ensuring accuracy and readability, while integrating with assistive technologies like text-to-speech for accessibility to visually impaired users.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TextBox 3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1221" y="1616075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Proposed System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 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1221" y="1616075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Proposed System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06B297-B2F3-9335-54FC-4F57A503F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0" r="26734" b="3559"/>
          <a:stretch/>
        </p:blipFill>
        <p:spPr>
          <a:xfrm>
            <a:off x="4571999" y="2288857"/>
            <a:ext cx="7924801" cy="7998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2951492"/>
            <a:ext cx="448096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PDF to Image Conversion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986" y="4408805"/>
            <a:ext cx="4480960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2" lvl="1" indent="-356236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OCR 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Correction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Text Formatting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4390" y="2853066"/>
            <a:ext cx="4480960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Duplicate Content Removal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4390" y="4418330"/>
            <a:ext cx="448096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Header and Footer Suppression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390" y="564197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LLM Integration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4390" y="6615475"/>
            <a:ext cx="5055568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Accessibility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78778" y="3181679"/>
            <a:ext cx="4480960" cy="194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Logging and Debugging</a:t>
            </a:r>
          </a:p>
          <a:p>
            <a:pPr algn="l"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6" name="Group 1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51221" y="1616075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 List of Modules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2650" y="2183257"/>
            <a:ext cx="502201" cy="516960"/>
            <a:chOff x="0" y="0"/>
            <a:chExt cx="789595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-16192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1959" y="1915993"/>
            <a:ext cx="7530658" cy="162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PDF to Image Conversion</a:t>
            </a:r>
          </a:p>
          <a:p>
            <a:pPr algn="l">
              <a:lnSpc>
                <a:spcPts val="6580"/>
              </a:lnSpc>
            </a:pPr>
            <a:endParaRPr lang="en-US" sz="470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1959" y="4210721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OCR Text Extraction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2836997"/>
            <a:ext cx="14847341" cy="191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Converts PDF files into high-quality images for OCR processing using the pdf2image library.</a:t>
            </a:r>
          </a:p>
          <a:p>
            <a:pPr algn="l">
              <a:lnSpc>
                <a:spcPts val="5125"/>
              </a:lnSpc>
            </a:pPr>
            <a:endParaRPr lang="en-US" sz="366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411959" y="5129566"/>
            <a:ext cx="14847341" cy="191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Extracts text from images using pytesseract with advanced preprocessing for enhanced accuracy.</a:t>
            </a:r>
          </a:p>
          <a:p>
            <a:pPr algn="l">
              <a:lnSpc>
                <a:spcPts val="5125"/>
              </a:lnSpc>
            </a:pPr>
            <a:endParaRPr lang="en-US" sz="366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62650" y="4429442"/>
            <a:ext cx="502201" cy="516960"/>
            <a:chOff x="0" y="0"/>
            <a:chExt cx="789595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260752" y="97508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AutoShape 15"/>
          <p:cNvSpPr/>
          <p:nvPr/>
        </p:nvSpPr>
        <p:spPr>
          <a:xfrm>
            <a:off x="11371133" y="98270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7" name="Group 1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4645" y="1216223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Explanation of all Modules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11959" y="6636640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LLM-Based Error Correction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11959" y="7555485"/>
            <a:ext cx="14847341" cy="191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Utilizes LLMs to correct OCR errors, ensuring grammatical accuracy, context integrity, and readability.</a:t>
            </a:r>
          </a:p>
          <a:p>
            <a:pPr algn="l">
              <a:lnSpc>
                <a:spcPts val="5125"/>
              </a:lnSpc>
            </a:pPr>
            <a:endParaRPr lang="en-US" sz="366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562650" y="6855361"/>
            <a:ext cx="502201" cy="516960"/>
            <a:chOff x="0" y="0"/>
            <a:chExt cx="789595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702946" y="948989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2650" y="2183257"/>
            <a:ext cx="502201" cy="516960"/>
            <a:chOff x="0" y="0"/>
            <a:chExt cx="789595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-16192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1959" y="191599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Advanced Text Formatting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4210721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Duplicate Content Removal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2836997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Structures corrected text into markdown or plain text, handling headings, lists, and emphasis formatting.</a:t>
            </a:r>
          </a:p>
        </p:txBody>
      </p:sp>
      <p:sp>
        <p:nvSpPr>
          <p:cNvPr id="9" name="Freeform 9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411959" y="5129566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Detects and removes redundant or repeated paragraphs for a clean, coherent output.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2650" y="4429442"/>
            <a:ext cx="502201" cy="516960"/>
            <a:chOff x="0" y="0"/>
            <a:chExt cx="789595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260752" y="97508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AutoShape 15"/>
          <p:cNvSpPr/>
          <p:nvPr/>
        </p:nvSpPr>
        <p:spPr>
          <a:xfrm>
            <a:off x="11371133" y="982707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7" name="Group 1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4645" y="1216223"/>
            <a:ext cx="131800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Explanation of all Modules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11959" y="6636640"/>
            <a:ext cx="10364384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Header and Footer Suppression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11959" y="7555485"/>
            <a:ext cx="14847341" cy="191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Removes or formats headers, footers, and page numbers for a polished document appearance.</a:t>
            </a:r>
          </a:p>
          <a:p>
            <a:pPr algn="l">
              <a:lnSpc>
                <a:spcPts val="5125"/>
              </a:lnSpc>
            </a:pPr>
            <a:endParaRPr lang="en-US" sz="366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562650" y="6855361"/>
            <a:ext cx="502201" cy="516960"/>
            <a:chOff x="0" y="0"/>
            <a:chExt cx="789595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89595" cy="812800"/>
            </a:xfrm>
            <a:custGeom>
              <a:avLst/>
              <a:gdLst/>
              <a:ahLst/>
              <a:cxnLst/>
              <a:rect l="l" t="t" r="r" b="b"/>
              <a:pathLst>
                <a:path w="789595" h="812800">
                  <a:moveTo>
                    <a:pt x="394797" y="0"/>
                  </a:moveTo>
                  <a:cubicBezTo>
                    <a:pt x="176757" y="0"/>
                    <a:pt x="0" y="181951"/>
                    <a:pt x="0" y="406400"/>
                  </a:cubicBezTo>
                  <a:cubicBezTo>
                    <a:pt x="0" y="630849"/>
                    <a:pt x="176757" y="812800"/>
                    <a:pt x="394797" y="812800"/>
                  </a:cubicBezTo>
                  <a:cubicBezTo>
                    <a:pt x="612838" y="812800"/>
                    <a:pt x="789595" y="630849"/>
                    <a:pt x="789595" y="406400"/>
                  </a:cubicBezTo>
                  <a:cubicBezTo>
                    <a:pt x="789595" y="181951"/>
                    <a:pt x="612838" y="0"/>
                    <a:pt x="39479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4025" y="38100"/>
              <a:ext cx="64154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702946" y="948989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BCSE497J - PROJECT 1I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1678</Words>
  <Application>Microsoft Macintosh PowerPoint</Application>
  <PresentationFormat>Custom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Canva Sans</vt:lpstr>
      <vt:lpstr>Canva Sans Bold</vt:lpstr>
      <vt:lpstr>Alatsi</vt:lpstr>
      <vt:lpstr>Arial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PPT</dc:title>
  <dc:creator>Om Prakash</dc:creator>
  <cp:lastModifiedBy>Jayan Anderson</cp:lastModifiedBy>
  <cp:revision>10</cp:revision>
  <dcterms:created xsi:type="dcterms:W3CDTF">2006-08-16T00:00:00Z</dcterms:created>
  <dcterms:modified xsi:type="dcterms:W3CDTF">2025-04-17T03:13:30Z</dcterms:modified>
  <dc:identifier>DAGc5WtsQD8</dc:identifier>
</cp:coreProperties>
</file>