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56" r:id="rId2"/>
    <p:sldId id="260" r:id="rId3"/>
    <p:sldId id="262" r:id="rId4"/>
    <p:sldId id="264" r:id="rId5"/>
    <p:sldId id="267" r:id="rId6"/>
    <p:sldId id="268" r:id="rId7"/>
    <p:sldId id="269" r:id="rId8"/>
    <p:sldId id="270" r:id="rId9"/>
    <p:sldId id="304" r:id="rId10"/>
    <p:sldId id="275" r:id="rId11"/>
    <p:sldId id="276" r:id="rId12"/>
    <p:sldId id="277" r:id="rId13"/>
    <p:sldId id="293" r:id="rId14"/>
    <p:sldId id="294" r:id="rId15"/>
    <p:sldId id="280" r:id="rId16"/>
    <p:sldId id="295" r:id="rId17"/>
    <p:sldId id="282" r:id="rId18"/>
    <p:sldId id="283" r:id="rId19"/>
    <p:sldId id="296" r:id="rId20"/>
    <p:sldId id="297" r:id="rId21"/>
    <p:sldId id="301" r:id="rId22"/>
    <p:sldId id="291" r:id="rId23"/>
  </p:sldIdLst>
  <p:sldSz cx="12192000" cy="6858000"/>
  <p:notesSz cx="6858000" cy="9144000"/>
  <p:embeddedFontLst>
    <p:embeddedFont>
      <p:font typeface="Bookman Old Style" panose="02050604050505020204" pitchFamily="18" charset="0"/>
      <p:regular r:id="rId25"/>
      <p:bold r:id="rId26"/>
      <p:italic r:id="rId27"/>
      <p:boldItalic r:id="rId28"/>
    </p:embeddedFont>
    <p:embeddedFont>
      <p:font typeface="Cooper Black" panose="0208090404030B020404" pitchFamily="18" charset="0"/>
      <p:regular r:id="rId29"/>
    </p:embeddedFont>
    <p:embeddedFont>
      <p:font typeface="Libre Baskerville" panose="02000000000000000000" pitchFamily="2" charset="0"/>
      <p:regular r:id="rId30"/>
      <p:bold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F6B53-4FD2-4D52-AD5F-C1EB2E0E19B9}">
  <a:tblStyle styleId="{ED2F6B53-4FD2-4D52-AD5F-C1EB2E0E19B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2e1bd2c6e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2e1bd2c6e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352e1bd2c6e_0_1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2e1bd2c6e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2e1bd2c6e_0_1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52e1bd2c6e_0_1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2e1bd2c6e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2e1bd2c6e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352e1bd2c6e_0_1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390b614b0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390b614b0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35390b614b0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390b614b0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390b614b0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35390b614b0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390b614b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390b614b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35390b614b0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70" name="Google Shape;3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34a522775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34a522775_3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g3534a522775_3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2e1bd2c6e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2e1bd2c6e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g352e1bd2c6e_0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2e1bd2c6e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2e1bd2c6e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52e1bd2c6e_0_10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2e1bd2c6e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2e1bd2c6e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52e1bd2c6e_0_1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2e1bd2c6e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2e1bd2c6e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352e1bd2c6e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2e1bd2c6e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2e1bd2c6e_0_1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352e1bd2c6e_0_1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34a522775_3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34a522775_3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4" name="Google Shape;204;g3534a522775_3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319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E400-D058-5589-898E-1B075F4AC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C2467F-EC8A-C6C2-0566-D1CA617BD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4A37DE-63BB-C13E-84CD-81F68C31211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E8A8A25-B7F2-DBC2-D8CA-61E5FE3F1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9697E-A6BD-76EC-176F-30FD0B1012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1437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A31C-9F0C-F62D-ACB7-E809479C35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D5A80C-2FFE-C21B-9350-E4596AC2B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D758B-E650-B6FB-A184-0ADDE305F3E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24CFE85-7FAD-C879-91BC-A0BDF9618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80773-E2A2-025C-EA8E-040CE34B51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8380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A639A-8871-4127-8EBB-4D2D5B5E0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99714-EAB1-2AD5-0E1A-B91C1CC80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6B43B-7DD4-D791-FA52-B5FEE61DC07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D938983-9BBC-6506-C965-0C6179C9A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BDE6B-CF9C-8D19-ED14-F6A2267F88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4875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255B-E045-FF7E-C5C9-7074AC1D79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49B436-0F13-0CA4-ECCF-DE10919D4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AC6C3-88C5-70C2-5A0C-49EFCEF25FA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C78EEFC-2AC7-176F-FFD9-F7391E880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8B5F3-B5C5-07C8-7DDB-D85CE8DB86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7550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821E-FED8-9FB5-B2D7-894704EF3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2C7214-0C05-A2D4-3444-A45A750586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86C92F-1308-DC69-EB47-39E084EA5B9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A035F0C-76E8-DF89-DCB9-D5BFE520D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CA73E-D33F-D8DE-64E9-95A8205C5E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26743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CDDF-93B0-0259-03C0-630B034A04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6AE53B-A1F8-46A1-9591-F86211882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DA1DD9-27B7-3697-5C4F-0A17E5DA2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D85598-C18A-145F-0B20-0C1E6C0A826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0F8CB6C-3893-7B15-731D-CC436D1B2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DF9CB-8FAA-8084-B105-6665B92EEE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9487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44BD-D143-2CE5-91A2-DE843F19E5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95758-30C7-317A-BD87-C0FE2BE93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9317A-3C63-4C76-50D0-F574B17FBA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C477E-FE4A-0C8A-56F7-196FE83E6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F4B95-5567-6D1D-0A34-16729DC653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23CC3-D101-30C2-3D89-0509808008B9}"/>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4034395-F938-B86A-1B21-BC4384F757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FD752C-0E0D-5C71-3F68-8ECFC9FAF8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3090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7ACA-0D57-827D-E604-8E6707B3C9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6E323E-5B2D-7A1B-FEAF-FCC63CD68C26}"/>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59AF2AC-081F-5EE3-8BF3-4EBFCA56BC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EE5754-543E-2D48-B00F-A05B895C72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4844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BF2A9-2A8C-BBEB-BC98-56B2F344C52E}"/>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B505013-86D6-ACA2-4683-BA036EBDA6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8EC55E-33F3-07A9-938B-0AD4FA234E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8828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B349-E161-8156-5BEB-CB21F459C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9395BD-F603-1AEA-7A00-8B616477D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63B257-8240-3CCD-8B7D-026A3D535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B67C-C7D7-247F-EF76-0FC65B80E2D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40D1B85-A92F-47F5-CE60-98525F260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61459D-123D-2C5E-8587-1BF6D89A99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9649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5A6C-B560-A528-4505-FB644CA96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202A3E-455D-6F6B-F3EA-ED98025CE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4F3A79-523F-DB0A-637C-61CE57A61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F0E12-65B1-1825-C271-2B81D2E38DB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BB347EB-EA87-EE77-EE37-4CC1E139A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28B08-05CC-335D-AE05-80A857F33B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813935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B94097-7D9A-2D7F-5299-6BB878AB8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24A38-FC5B-6EB2-0832-C1858B24C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AE9CF-C31D-B29B-521E-4CA6D08A8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8169D5F5-E9CF-A052-0E65-9D5A4EC68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911694F-6CF4-A63C-1BC9-66861A91D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668051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ckodrive.com/ca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0" name="Google Shape;100;p13"/>
          <p:cNvSpPr txBox="1"/>
          <p:nvPr/>
        </p:nvSpPr>
        <p:spPr>
          <a:xfrm>
            <a:off x="3483425" y="5227125"/>
            <a:ext cx="75333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5B5402F-D9FA-3110-E0D4-B78316D3C46C}"/>
              </a:ext>
            </a:extLst>
          </p:cNvPr>
          <p:cNvSpPr txBox="1"/>
          <p:nvPr/>
        </p:nvSpPr>
        <p:spPr>
          <a:xfrm>
            <a:off x="1366684" y="911941"/>
            <a:ext cx="9458632" cy="1953868"/>
          </a:xfrm>
          <a:prstGeom prst="rect">
            <a:avLst/>
          </a:prstGeom>
          <a:noFill/>
        </p:spPr>
        <p:txBody>
          <a:bodyPr wrap="square" rtlCol="0">
            <a:spAutoFit/>
          </a:bodyPr>
          <a:lstStyle/>
          <a:p>
            <a:pPr algn="ctr">
              <a:lnSpc>
                <a:spcPct val="150000"/>
              </a:lnSpc>
            </a:pPr>
            <a:r>
              <a:rPr lang="en-IN" sz="2800" b="1" dirty="0">
                <a:latin typeface="Times New Roman" panose="02020603050405020304" pitchFamily="18" charset="0"/>
                <a:cs typeface="Times New Roman" panose="02020603050405020304" pitchFamily="18" charset="0"/>
              </a:rPr>
              <a:t>WEB SCRAPPING AND ANALYSIS ON </a:t>
            </a:r>
          </a:p>
          <a:p>
            <a:pPr algn="ctr">
              <a:lnSpc>
                <a:spcPct val="150000"/>
              </a:lnSpc>
            </a:pPr>
            <a:r>
              <a:rPr lang="en-IN" sz="2800" b="1" dirty="0">
                <a:latin typeface="Times New Roman" panose="02020603050405020304" pitchFamily="18" charset="0"/>
                <a:cs typeface="Times New Roman" panose="02020603050405020304" pitchFamily="18" charset="0"/>
              </a:rPr>
              <a:t>ACKO DRIVE FOR OPTIMIZING INVENTORY AND SALES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3" name="Title 2">
            <a:extLst>
              <a:ext uri="{FF2B5EF4-FFF2-40B4-BE49-F238E27FC236}">
                <a16:creationId xmlns:a16="http://schemas.microsoft.com/office/drawing/2014/main" id="{0BB375E3-2D13-5DF6-1EDC-2CC3810A0483}"/>
              </a:ext>
            </a:extLst>
          </p:cNvPr>
          <p:cNvSpPr>
            <a:spLocks noGrp="1"/>
          </p:cNvSpPr>
          <p:nvPr>
            <p:ph type="title"/>
          </p:nvPr>
        </p:nvSpPr>
        <p:spPr>
          <a:xfrm>
            <a:off x="762000" y="134425"/>
            <a:ext cx="10515600" cy="902776"/>
          </a:xfrm>
        </p:spPr>
        <p:txBody>
          <a:bodyPr>
            <a:normAutofit/>
          </a:bodyPr>
          <a:lstStyle/>
          <a:p>
            <a:pPr algn="ctr"/>
            <a:r>
              <a:rPr lang="en-IN" sz="3600" b="1" dirty="0">
                <a:latin typeface="Bookman Old Style" panose="02050604050505020204" pitchFamily="18" charset="0"/>
              </a:rPr>
              <a:t>Univariate Analysis – Gearbox Type  </a:t>
            </a:r>
            <a:endParaRPr lang="en-IN" sz="3600"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ABCD01EE-213E-24A9-D53D-8E665EF6B2B4}"/>
              </a:ext>
            </a:extLst>
          </p:cNvPr>
          <p:cNvSpPr>
            <a:spLocks noGrp="1"/>
          </p:cNvSpPr>
          <p:nvPr>
            <p:ph sz="half" idx="1"/>
          </p:nvPr>
        </p:nvSpPr>
        <p:spPr>
          <a:xfrm>
            <a:off x="6096000" y="1179871"/>
            <a:ext cx="5433307" cy="4770950"/>
          </a:xfrm>
        </p:spPr>
        <p:txBody>
          <a:bodyPr>
            <a:noAutofit/>
          </a:bodyPr>
          <a:lstStyle/>
          <a:p>
            <a:pPr algn="just">
              <a:lnSpc>
                <a:spcPct val="120000"/>
              </a:lnSpc>
            </a:pPr>
            <a:r>
              <a:rPr lang="en-US" sz="1600" b="1" dirty="0">
                <a:latin typeface="Times New Roman" panose="02020603050405020304" pitchFamily="18" charset="0"/>
                <a:cs typeface="Times New Roman" panose="02020603050405020304" pitchFamily="18" charset="0"/>
              </a:rPr>
              <a:t>Gearbox Type:</a:t>
            </a:r>
            <a:r>
              <a:rPr lang="en-US" sz="1600" dirty="0">
                <a:latin typeface="Times New Roman" panose="02020603050405020304" pitchFamily="18" charset="0"/>
                <a:cs typeface="Times New Roman" panose="02020603050405020304" pitchFamily="18" charset="0"/>
              </a:rPr>
              <a:t> The dataset shows a higher number of cars with</a:t>
            </a:r>
          </a:p>
          <a:p>
            <a:pPr algn="just">
              <a:lnSpc>
                <a:spcPct val="120000"/>
              </a:lnSpc>
            </a:pPr>
            <a:r>
              <a:rPr lang="en-US" sz="1600" b="1" dirty="0">
                <a:latin typeface="Times New Roman" panose="02020603050405020304" pitchFamily="18" charset="0"/>
                <a:cs typeface="Times New Roman" panose="02020603050405020304" pitchFamily="18" charset="0"/>
              </a:rPr>
              <a:t>Automatic gearboxes</a:t>
            </a:r>
            <a:r>
              <a:rPr lang="en-US" sz="1600" dirty="0">
                <a:latin typeface="Times New Roman" panose="02020603050405020304" pitchFamily="18" charset="0"/>
                <a:cs typeface="Times New Roman" panose="02020603050405020304" pitchFamily="18" charset="0"/>
              </a:rPr>
              <a:t> (197), compared to Manual (101).</a:t>
            </a:r>
          </a:p>
          <a:p>
            <a:pPr algn="just">
              <a:lnSpc>
                <a:spcPct val="170000"/>
              </a:lnSpc>
            </a:pPr>
            <a:r>
              <a:rPr lang="en-US" sz="1600" dirty="0">
                <a:latin typeface="Times New Roman" panose="02020603050405020304" pitchFamily="18" charset="0"/>
                <a:cs typeface="Times New Roman" panose="02020603050405020304" pitchFamily="18" charset="0"/>
              </a:rPr>
              <a:t>Automatic transmission is more prevalent than Manual since ease of use and convenience. </a:t>
            </a:r>
          </a:p>
          <a:p>
            <a:pPr algn="just">
              <a:lnSpc>
                <a:spcPct val="170000"/>
              </a:lnSpc>
            </a:pPr>
            <a:r>
              <a:rPr lang="en-US" sz="1600" b="1" dirty="0">
                <a:latin typeface="Times New Roman" panose="02020603050405020304" pitchFamily="18" charset="0"/>
                <a:cs typeface="Times New Roman" panose="02020603050405020304" pitchFamily="18" charset="0"/>
              </a:rPr>
              <a:t>Customer Preference</a:t>
            </a:r>
            <a:r>
              <a:rPr lang="en-US" sz="1600" dirty="0">
                <a:latin typeface="Times New Roman" panose="02020603050405020304" pitchFamily="18" charset="0"/>
                <a:cs typeface="Times New Roman" panose="02020603050405020304" pitchFamily="18" charset="0"/>
              </a:rPr>
              <a:t>: This distribution could indicate that the target audience or the market for these cars has a slight preference for manual transmission, possibly due to factors like cost, fuel efficiency, or driving control.</a:t>
            </a:r>
            <a:br>
              <a:rPr lang="en-US" sz="1600" dirty="0"/>
            </a:br>
            <a:endParaRPr lang="en-US" sz="1600" dirty="0"/>
          </a:p>
          <a:p>
            <a:pPr marL="114300" indent="0" algn="just">
              <a:buNone/>
            </a:pPr>
            <a:br>
              <a:rPr lang="en-US" sz="1600" dirty="0"/>
            </a:br>
            <a:endParaRPr lang="en-IN" sz="1600" dirty="0"/>
          </a:p>
        </p:txBody>
      </p:sp>
      <p:pic>
        <p:nvPicPr>
          <p:cNvPr id="4" name="Picture 3">
            <a:extLst>
              <a:ext uri="{FF2B5EF4-FFF2-40B4-BE49-F238E27FC236}">
                <a16:creationId xmlns:a16="http://schemas.microsoft.com/office/drawing/2014/main" id="{90B6EF6F-236F-6CD6-D6D7-4A034F90B686}"/>
              </a:ext>
            </a:extLst>
          </p:cNvPr>
          <p:cNvPicPr>
            <a:picLocks noChangeAspect="1"/>
          </p:cNvPicPr>
          <p:nvPr/>
        </p:nvPicPr>
        <p:blipFill>
          <a:blip r:embed="rId3"/>
          <a:stretch>
            <a:fillRect/>
          </a:stretch>
        </p:blipFill>
        <p:spPr>
          <a:xfrm>
            <a:off x="1007806" y="1091150"/>
            <a:ext cx="4773561" cy="5400676"/>
          </a:xfrm>
          <a:prstGeom prst="rect">
            <a:avLst/>
          </a:prstGeom>
          <a:ln w="12700">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 name="Title 1">
            <a:extLst>
              <a:ext uri="{FF2B5EF4-FFF2-40B4-BE49-F238E27FC236}">
                <a16:creationId xmlns:a16="http://schemas.microsoft.com/office/drawing/2014/main" id="{B60AA856-B5B5-B690-594D-4DC3B1BA4F94}"/>
              </a:ext>
            </a:extLst>
          </p:cNvPr>
          <p:cNvSpPr>
            <a:spLocks noGrp="1"/>
          </p:cNvSpPr>
          <p:nvPr>
            <p:ph type="title"/>
          </p:nvPr>
        </p:nvSpPr>
        <p:spPr>
          <a:xfrm>
            <a:off x="762000" y="267469"/>
            <a:ext cx="10515600" cy="490281"/>
          </a:xfrm>
        </p:spPr>
        <p:txBody>
          <a:bodyPr>
            <a:noAutofit/>
          </a:bodyPr>
          <a:lstStyle/>
          <a:p>
            <a:pPr algn="ctr"/>
            <a:r>
              <a:rPr lang="en-IN" sz="3200" b="1" dirty="0">
                <a:latin typeface="Bookman Old Style" panose="02050604050505020204" pitchFamily="18" charset="0"/>
              </a:rPr>
              <a:t>Fuel Type</a:t>
            </a:r>
          </a:p>
        </p:txBody>
      </p:sp>
      <p:sp>
        <p:nvSpPr>
          <p:cNvPr id="4" name="Text Placeholder 3">
            <a:extLst>
              <a:ext uri="{FF2B5EF4-FFF2-40B4-BE49-F238E27FC236}">
                <a16:creationId xmlns:a16="http://schemas.microsoft.com/office/drawing/2014/main" id="{5ADBD4AE-E4E6-37D3-5FEC-85BB5B48C06F}"/>
              </a:ext>
            </a:extLst>
          </p:cNvPr>
          <p:cNvSpPr>
            <a:spLocks noGrp="1"/>
          </p:cNvSpPr>
          <p:nvPr>
            <p:ph sz="half" idx="1"/>
          </p:nvPr>
        </p:nvSpPr>
        <p:spPr>
          <a:xfrm>
            <a:off x="6302476" y="926691"/>
            <a:ext cx="5496233" cy="4786630"/>
          </a:xfrm>
        </p:spPr>
        <p:txBody>
          <a:bodyPr>
            <a:no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Dominance of Petrol Cars:</a:t>
            </a:r>
            <a:r>
              <a:rPr lang="en-US" sz="1600" dirty="0">
                <a:latin typeface="Times New Roman" panose="02020603050405020304" pitchFamily="18" charset="0"/>
                <a:cs typeface="Times New Roman" panose="02020603050405020304" pitchFamily="18" charset="0"/>
              </a:rPr>
              <a:t> Petrol is the most prevalent fuel type, with the highest count. This indicates that the majority of cars in the dataset are petrol-powered.</a:t>
            </a:r>
          </a:p>
          <a:p>
            <a:pPr algn="just">
              <a:lnSpc>
                <a:spcPct val="150000"/>
              </a:lnSpc>
            </a:pPr>
            <a:r>
              <a:rPr lang="en-US" sz="1600" b="1" dirty="0">
                <a:latin typeface="Times New Roman" panose="02020603050405020304" pitchFamily="18" charset="0"/>
                <a:cs typeface="Times New Roman" panose="02020603050405020304" pitchFamily="18" charset="0"/>
              </a:rPr>
              <a:t>Next Strong Presence of Electric Cars:</a:t>
            </a:r>
            <a:r>
              <a:rPr lang="en-US" sz="1600" dirty="0">
                <a:latin typeface="Times New Roman" panose="02020603050405020304" pitchFamily="18" charset="0"/>
                <a:cs typeface="Times New Roman" panose="02020603050405020304" pitchFamily="18" charset="0"/>
              </a:rPr>
              <a:t> Electric car  the second most common fuel type. Due to a combination of environmental concerns, cost savings, and advancements in technology. Especially government initiatives, more futuristic and single transmission with no clutch. </a:t>
            </a:r>
          </a:p>
          <a:p>
            <a:pPr algn="just">
              <a:lnSpc>
                <a:spcPct val="150000"/>
              </a:lnSpc>
            </a:pPr>
            <a:r>
              <a:rPr lang="en-US" sz="1600" b="1" dirty="0">
                <a:latin typeface="Times New Roman" panose="02020603050405020304" pitchFamily="18" charset="0"/>
                <a:cs typeface="Times New Roman" panose="02020603050405020304" pitchFamily="18" charset="0"/>
              </a:rPr>
              <a:t>Niche Market for Diesel and CNG:</a:t>
            </a:r>
            <a:r>
              <a:rPr lang="en-US" sz="1600" dirty="0">
                <a:latin typeface="Times New Roman" panose="02020603050405020304" pitchFamily="18" charset="0"/>
                <a:cs typeface="Times New Roman" panose="02020603050405020304" pitchFamily="18" charset="0"/>
              </a:rPr>
              <a:t> Electric and CNG cars have limited availability.</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C9351D-7E68-1B29-11EF-8E048D9A8467}"/>
              </a:ext>
            </a:extLst>
          </p:cNvPr>
          <p:cNvPicPr>
            <a:picLocks noChangeAspect="1"/>
          </p:cNvPicPr>
          <p:nvPr/>
        </p:nvPicPr>
        <p:blipFill>
          <a:blip r:embed="rId3"/>
          <a:stretch>
            <a:fillRect/>
          </a:stretch>
        </p:blipFill>
        <p:spPr>
          <a:xfrm>
            <a:off x="481781" y="1199536"/>
            <a:ext cx="5683045" cy="4513784"/>
          </a:xfrm>
          <a:prstGeom prst="rect">
            <a:avLst/>
          </a:prstGeom>
          <a:ln w="12700">
            <a:solidFill>
              <a:schemeClr val="tx1"/>
            </a:solidFill>
          </a:ln>
        </p:spPr>
      </p:pic>
    </p:spTree>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 name="Title 1">
            <a:extLst>
              <a:ext uri="{FF2B5EF4-FFF2-40B4-BE49-F238E27FC236}">
                <a16:creationId xmlns:a16="http://schemas.microsoft.com/office/drawing/2014/main" id="{D6C9FFE7-E107-1A0A-08DD-3C70A59DDCAC}"/>
              </a:ext>
            </a:extLst>
          </p:cNvPr>
          <p:cNvSpPr>
            <a:spLocks noGrp="1"/>
          </p:cNvSpPr>
          <p:nvPr>
            <p:ph type="title"/>
          </p:nvPr>
        </p:nvSpPr>
        <p:spPr>
          <a:xfrm>
            <a:off x="838200" y="365126"/>
            <a:ext cx="10390239" cy="782202"/>
          </a:xfrm>
        </p:spPr>
        <p:txBody>
          <a:bodyPr/>
          <a:lstStyle/>
          <a:p>
            <a:pPr algn="ctr"/>
            <a:r>
              <a:rPr lang="en-IN" b="1" dirty="0">
                <a:latin typeface="Bookman Old Style" panose="02050604050505020204" pitchFamily="18" charset="0"/>
              </a:rPr>
              <a:t>Brands</a:t>
            </a:r>
          </a:p>
        </p:txBody>
      </p:sp>
      <p:pic>
        <p:nvPicPr>
          <p:cNvPr id="1026" name="Picture 2">
            <a:extLst>
              <a:ext uri="{FF2B5EF4-FFF2-40B4-BE49-F238E27FC236}">
                <a16:creationId xmlns:a16="http://schemas.microsoft.com/office/drawing/2014/main" id="{900AAAAD-84C3-E85B-E055-837DAD805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59" y="1262389"/>
            <a:ext cx="6114895" cy="489986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A7CA305-17B2-1088-DBFA-919E37207C58}"/>
              </a:ext>
            </a:extLst>
          </p:cNvPr>
          <p:cNvSpPr txBox="1"/>
          <p:nvPr/>
        </p:nvSpPr>
        <p:spPr>
          <a:xfrm>
            <a:off x="6785028" y="1236752"/>
            <a:ext cx="4836702" cy="4849404"/>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Mercedes-Benz dominates the top 10 brand followed by Maruthi Suzuki, Tata, Hyundai.</a:t>
            </a:r>
          </a:p>
          <a:p>
            <a:pPr algn="just">
              <a:lnSpc>
                <a:spcPct val="150000"/>
              </a:lnSpc>
            </a:pPr>
            <a:r>
              <a:rPr lang="en-US" sz="1600" b="1" dirty="0">
                <a:latin typeface="Times New Roman" panose="02020603050405020304" pitchFamily="18" charset="0"/>
                <a:cs typeface="Times New Roman" panose="02020603050405020304" pitchFamily="18" charset="0"/>
              </a:rPr>
              <a:t>Strong Second Tier:</a:t>
            </a:r>
            <a:r>
              <a:rPr lang="en-US" sz="1600" dirty="0">
                <a:latin typeface="Times New Roman" panose="02020603050405020304" pitchFamily="18" charset="0"/>
                <a:cs typeface="Times New Roman" panose="02020603050405020304" pitchFamily="18" charset="0"/>
              </a:rPr>
              <a:t> Maruti Suzuki and Tata form the next tier of highly represented brands. Together with Maruti Suzuki, they make up the majority of the car listings.</a:t>
            </a:r>
          </a:p>
          <a:p>
            <a:pPr algn="just">
              <a:lnSpc>
                <a:spcPct val="150000"/>
              </a:lnSpc>
            </a:pPr>
            <a:r>
              <a:rPr lang="en-US" sz="1600" b="1" dirty="0">
                <a:latin typeface="Times New Roman" panose="02020603050405020304" pitchFamily="18" charset="0"/>
                <a:cs typeface="Times New Roman" panose="02020603050405020304" pitchFamily="18" charset="0"/>
              </a:rPr>
              <a:t>Solid Mid-Tier:</a:t>
            </a:r>
            <a:r>
              <a:rPr lang="en-US" sz="1600" dirty="0">
                <a:latin typeface="Times New Roman" panose="02020603050405020304" pitchFamily="18" charset="0"/>
                <a:cs typeface="Times New Roman" panose="02020603050405020304" pitchFamily="18" charset="0"/>
              </a:rPr>
              <a:t> Mahindra, kia and </a:t>
            </a:r>
            <a:r>
              <a:rPr lang="en-US" sz="1600" dirty="0" err="1">
                <a:latin typeface="Times New Roman" panose="02020603050405020304" pitchFamily="18" charset="0"/>
                <a:cs typeface="Times New Roman" panose="02020603050405020304" pitchFamily="18" charset="0"/>
              </a:rPr>
              <a:t>toyota</a:t>
            </a:r>
            <a:r>
              <a:rPr lang="en-US" sz="1600" dirty="0">
                <a:latin typeface="Times New Roman" panose="02020603050405020304" pitchFamily="18" charset="0"/>
                <a:cs typeface="Times New Roman" panose="02020603050405020304" pitchFamily="18" charset="0"/>
              </a:rPr>
              <a:t>  have a moderate and similar number of listings, indicating a strong presence but not on the same level as the top three.</a:t>
            </a:r>
          </a:p>
          <a:p>
            <a:pPr algn="just">
              <a:lnSpc>
                <a:spcPct val="150000"/>
              </a:lnSpc>
            </a:pPr>
            <a:r>
              <a:rPr lang="en-US" sz="1600" b="1" dirty="0">
                <a:latin typeface="Times New Roman" panose="02020603050405020304" pitchFamily="18" charset="0"/>
                <a:cs typeface="Times New Roman" panose="02020603050405020304" pitchFamily="18" charset="0"/>
              </a:rPr>
              <a:t>Emerging or Niche Brands:</a:t>
            </a:r>
            <a:r>
              <a:rPr lang="en-US" sz="1600" dirty="0">
                <a:latin typeface="Times New Roman" panose="02020603050405020304" pitchFamily="18" charset="0"/>
                <a:cs typeface="Times New Roman" panose="02020603050405020304" pitchFamily="18" charset="0"/>
              </a:rPr>
              <a:t> Brands like Kia, MG, Renault, and Skoda rank lower in the top 10, indicating a niche presence or smaller platform inventory.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9DF7-27A8-2FFE-C787-46F006A7C9E3}"/>
              </a:ext>
            </a:extLst>
          </p:cNvPr>
          <p:cNvSpPr>
            <a:spLocks noGrp="1"/>
          </p:cNvSpPr>
          <p:nvPr>
            <p:ph type="title"/>
          </p:nvPr>
        </p:nvSpPr>
        <p:spPr>
          <a:xfrm>
            <a:off x="838200" y="365126"/>
            <a:ext cx="10515600" cy="804914"/>
          </a:xfrm>
        </p:spPr>
        <p:txBody>
          <a:bodyPr>
            <a:normAutofit/>
          </a:bodyPr>
          <a:lstStyle/>
          <a:p>
            <a:pPr algn="ctr"/>
            <a:r>
              <a:rPr lang="en-IN" sz="3600" b="1" dirty="0">
                <a:latin typeface="Bookman Old Style" panose="02050604050505020204" pitchFamily="18" charset="0"/>
              </a:rPr>
              <a:t>Distribution of Body Type </a:t>
            </a:r>
          </a:p>
        </p:txBody>
      </p:sp>
      <p:sp>
        <p:nvSpPr>
          <p:cNvPr id="4" name="Text Placeholder 3">
            <a:extLst>
              <a:ext uri="{FF2B5EF4-FFF2-40B4-BE49-F238E27FC236}">
                <a16:creationId xmlns:a16="http://schemas.microsoft.com/office/drawing/2014/main" id="{DA5E5BEB-0A19-47B2-39F7-776B20EB22DF}"/>
              </a:ext>
            </a:extLst>
          </p:cNvPr>
          <p:cNvSpPr>
            <a:spLocks noGrp="1"/>
          </p:cNvSpPr>
          <p:nvPr>
            <p:ph sz="half" idx="1"/>
          </p:nvPr>
        </p:nvSpPr>
        <p:spPr>
          <a:xfrm>
            <a:off x="6548285" y="1438198"/>
            <a:ext cx="5021826" cy="4402163"/>
          </a:xfrm>
        </p:spPr>
        <p:txBody>
          <a:bodyPr>
            <a:no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SUV Dominance:</a:t>
            </a:r>
            <a:r>
              <a:rPr lang="en-US" sz="1600" dirty="0">
                <a:latin typeface="Times New Roman" panose="02020603050405020304" pitchFamily="18" charset="0"/>
                <a:cs typeface="Times New Roman" panose="02020603050405020304" pitchFamily="18" charset="0"/>
              </a:rPr>
              <a:t> SUVs have the highest count, indicating they are either the most popular and in-demand car type or the main focus of the inventory.</a:t>
            </a:r>
          </a:p>
          <a:p>
            <a:pPr algn="just">
              <a:lnSpc>
                <a:spcPct val="150000"/>
              </a:lnSpc>
            </a:pPr>
            <a:r>
              <a:rPr lang="en-US" sz="1600" b="1" dirty="0">
                <a:latin typeface="Times New Roman" panose="02020603050405020304" pitchFamily="18" charset="0"/>
                <a:cs typeface="Times New Roman" panose="02020603050405020304" pitchFamily="18" charset="0"/>
              </a:rPr>
              <a:t>Hatchback and Sedan are Also Popular:</a:t>
            </a:r>
            <a:r>
              <a:rPr lang="en-US" sz="1600" dirty="0">
                <a:latin typeface="Times New Roman" panose="02020603050405020304" pitchFamily="18" charset="0"/>
                <a:cs typeface="Times New Roman" panose="02020603050405020304" pitchFamily="18" charset="0"/>
              </a:rPr>
              <a:t> Hatchbacks and sedans follow SUVs in count, showing these traditional car types still hold a strong market position.</a:t>
            </a:r>
          </a:p>
          <a:p>
            <a:pPr algn="just">
              <a:lnSpc>
                <a:spcPct val="150000"/>
              </a:lnSpc>
            </a:pPr>
            <a:r>
              <a:rPr lang="en-US" sz="1600" b="1" dirty="0">
                <a:latin typeface="Times New Roman" panose="02020603050405020304" pitchFamily="18" charset="0"/>
                <a:cs typeface="Times New Roman" panose="02020603050405020304" pitchFamily="18" charset="0"/>
              </a:rPr>
              <a:t>MPVs and Luxury Cars are Niche:</a:t>
            </a:r>
            <a:r>
              <a:rPr lang="en-US" sz="1600" dirty="0">
                <a:latin typeface="Times New Roman" panose="02020603050405020304" pitchFamily="18" charset="0"/>
                <a:cs typeface="Times New Roman" panose="02020603050405020304" pitchFamily="18" charset="0"/>
              </a:rPr>
              <a:t> MPVs and luxury cars have far fewer listings, indicating they serve a niche audience and smaller market segment.</a:t>
            </a:r>
            <a:endParaRPr lang="en-IN"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C391B60D-B526-4D62-F341-5B05654E1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12" y="1438198"/>
            <a:ext cx="5829538" cy="466725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58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1B58B2-0BF5-BFB9-7A9D-A78045EB1E76}"/>
              </a:ext>
            </a:extLst>
          </p:cNvPr>
          <p:cNvSpPr>
            <a:spLocks noGrp="1"/>
          </p:cNvSpPr>
          <p:nvPr>
            <p:ph type="title"/>
          </p:nvPr>
        </p:nvSpPr>
        <p:spPr>
          <a:xfrm>
            <a:off x="208935" y="78656"/>
            <a:ext cx="11265310" cy="865241"/>
          </a:xfrm>
        </p:spPr>
        <p:txBody>
          <a:bodyPr>
            <a:normAutofit/>
          </a:bodyPr>
          <a:lstStyle/>
          <a:p>
            <a:pPr algn="ctr"/>
            <a:r>
              <a:rPr lang="en-IN" b="1" dirty="0">
                <a:latin typeface="Bookman Old Style" panose="02050604050505020204" pitchFamily="18" charset="0"/>
              </a:rPr>
              <a:t>Distribution of Seaters </a:t>
            </a:r>
          </a:p>
        </p:txBody>
      </p:sp>
      <p:sp>
        <p:nvSpPr>
          <p:cNvPr id="8" name="Text Placeholder 7">
            <a:extLst>
              <a:ext uri="{FF2B5EF4-FFF2-40B4-BE49-F238E27FC236}">
                <a16:creationId xmlns:a16="http://schemas.microsoft.com/office/drawing/2014/main" id="{DBE23EA2-6F02-5AB6-4E32-9D45648AFD5F}"/>
              </a:ext>
            </a:extLst>
          </p:cNvPr>
          <p:cNvSpPr>
            <a:spLocks noGrp="1"/>
          </p:cNvSpPr>
          <p:nvPr>
            <p:ph sz="half" idx="1"/>
          </p:nvPr>
        </p:nvSpPr>
        <p:spPr>
          <a:xfrm>
            <a:off x="7057104" y="943897"/>
            <a:ext cx="4925961" cy="4511240"/>
          </a:xfrm>
        </p:spPr>
        <p:txBody>
          <a:bodyPr>
            <a:no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Dominance of 5-Seater Cars:</a:t>
            </a:r>
            <a:r>
              <a:rPr lang="en-US" sz="1600" dirty="0">
                <a:latin typeface="Times New Roman" panose="02020603050405020304" pitchFamily="18" charset="0"/>
                <a:cs typeface="Times New Roman" panose="02020603050405020304" pitchFamily="18" charset="0"/>
              </a:rPr>
              <a:t> The 5-seater category has the highest count by a significant margin. This indicates that 5-seater cars are the most common type of vehicle in this dataset</a:t>
            </a:r>
          </a:p>
          <a:p>
            <a:pPr algn="just">
              <a:lnSpc>
                <a:spcPct val="150000"/>
              </a:lnSpc>
            </a:pPr>
            <a:r>
              <a:rPr lang="en-US" sz="1600" b="1" dirty="0">
                <a:latin typeface="Times New Roman" panose="02020603050405020304" pitchFamily="18" charset="0"/>
                <a:cs typeface="Times New Roman" panose="02020603050405020304" pitchFamily="18" charset="0"/>
              </a:rPr>
              <a:t>Moderate Presence of 7-Seater Cars:</a:t>
            </a:r>
            <a:r>
              <a:rPr lang="en-US" sz="1600" dirty="0">
                <a:latin typeface="Times New Roman" panose="02020603050405020304" pitchFamily="18" charset="0"/>
                <a:cs typeface="Times New Roman" panose="02020603050405020304" pitchFamily="18" charset="0"/>
              </a:rPr>
              <a:t> The 7-seater category has a substantial, though much lower, count than the 5-seater. This suggests that while less common, 7-seater vehicles are still a significant part of the inventory.</a:t>
            </a:r>
          </a:p>
          <a:p>
            <a:pPr algn="just">
              <a:lnSpc>
                <a:spcPct val="150000"/>
              </a:lnSpc>
            </a:pPr>
            <a:r>
              <a:rPr lang="en-US" sz="1600" b="1" dirty="0">
                <a:latin typeface="Times New Roman" panose="02020603050405020304" pitchFamily="18" charset="0"/>
                <a:cs typeface="Times New Roman" panose="02020603050405020304" pitchFamily="18" charset="0"/>
              </a:rPr>
              <a:t>Niche Market for 8-Seater Cars:</a:t>
            </a:r>
            <a:r>
              <a:rPr lang="en-US" sz="1600" dirty="0">
                <a:latin typeface="Times New Roman" panose="02020603050405020304" pitchFamily="18" charset="0"/>
                <a:cs typeface="Times New Roman" panose="02020603050405020304" pitchFamily="18" charset="0"/>
              </a:rPr>
              <a:t> The 8-seater category has the lowest count, indicating that these larger vehicles are a niche offering or less frequently listed in this dataset.</a:t>
            </a:r>
            <a:endParaRPr lang="en-IN" sz="1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A7351EC-995C-39EB-6DC8-E622853FB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48" y="1197706"/>
            <a:ext cx="6522757" cy="490321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48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 name="Title 1">
            <a:extLst>
              <a:ext uri="{FF2B5EF4-FFF2-40B4-BE49-F238E27FC236}">
                <a16:creationId xmlns:a16="http://schemas.microsoft.com/office/drawing/2014/main" id="{9C54F4EA-5970-2683-9BB9-09AD2E846F23}"/>
              </a:ext>
            </a:extLst>
          </p:cNvPr>
          <p:cNvSpPr>
            <a:spLocks noGrp="1"/>
          </p:cNvSpPr>
          <p:nvPr>
            <p:ph type="title"/>
          </p:nvPr>
        </p:nvSpPr>
        <p:spPr>
          <a:xfrm>
            <a:off x="491613" y="365126"/>
            <a:ext cx="10862187" cy="568940"/>
          </a:xfrm>
        </p:spPr>
        <p:txBody>
          <a:bodyPr>
            <a:normAutofit fontScale="90000"/>
          </a:bodyPr>
          <a:lstStyle/>
          <a:p>
            <a:pPr algn="ctr"/>
            <a:r>
              <a:rPr lang="en-IN" b="1" dirty="0">
                <a:latin typeface="Bookman Old Style" panose="02050604050505020204" pitchFamily="18" charset="0"/>
              </a:rPr>
              <a:t>Distribution of Price Column</a:t>
            </a:r>
          </a:p>
        </p:txBody>
      </p:sp>
      <p:sp>
        <p:nvSpPr>
          <p:cNvPr id="4" name="Text Placeholder 3">
            <a:extLst>
              <a:ext uri="{FF2B5EF4-FFF2-40B4-BE49-F238E27FC236}">
                <a16:creationId xmlns:a16="http://schemas.microsoft.com/office/drawing/2014/main" id="{9C550B35-03F0-E39B-BFF4-8E5D7EA6EC03}"/>
              </a:ext>
            </a:extLst>
          </p:cNvPr>
          <p:cNvSpPr>
            <a:spLocks noGrp="1"/>
          </p:cNvSpPr>
          <p:nvPr>
            <p:ph sz="half" idx="1"/>
          </p:nvPr>
        </p:nvSpPr>
        <p:spPr>
          <a:xfrm>
            <a:off x="6703141" y="1502032"/>
            <a:ext cx="4987413" cy="4652962"/>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Right-Skewed Distribution:</a:t>
            </a:r>
            <a:r>
              <a:rPr lang="en-US" sz="1600" dirty="0">
                <a:latin typeface="Times New Roman" panose="02020603050405020304" pitchFamily="18" charset="0"/>
                <a:cs typeface="Times New Roman" panose="02020603050405020304" pitchFamily="18" charset="0"/>
              </a:rPr>
              <a:t> The histogram is right-skewed, with most car prices clustered in the lower range and a long tail toward higher prices.</a:t>
            </a:r>
          </a:p>
          <a:p>
            <a:pPr algn="just">
              <a:lnSpc>
                <a:spcPct val="150000"/>
              </a:lnSpc>
            </a:pPr>
            <a:r>
              <a:rPr lang="en-US" sz="1600" b="1" dirty="0">
                <a:latin typeface="Times New Roman" panose="02020603050405020304" pitchFamily="18" charset="0"/>
                <a:cs typeface="Times New Roman" panose="02020603050405020304" pitchFamily="18" charset="0"/>
              </a:rPr>
              <a:t>Focus on Affordable Cars:</a:t>
            </a:r>
            <a:r>
              <a:rPr lang="en-US" sz="1600" dirty="0">
                <a:latin typeface="Times New Roman" panose="02020603050405020304" pitchFamily="18" charset="0"/>
                <a:cs typeface="Times New Roman" panose="02020603050405020304" pitchFamily="18" charset="0"/>
              </a:rPr>
              <a:t> Most cars fall in the 13–20 lakh range, indicating the dataset is dominated by budget-friendly, mass-market vehicles.</a:t>
            </a:r>
          </a:p>
          <a:p>
            <a:pPr algn="just">
              <a:lnSpc>
                <a:spcPct val="150000"/>
              </a:lnSpc>
            </a:pPr>
            <a:r>
              <a:rPr lang="en-US" sz="1600" b="1" dirty="0">
                <a:latin typeface="Times New Roman" panose="02020603050405020304" pitchFamily="18" charset="0"/>
                <a:cs typeface="Times New Roman" panose="02020603050405020304" pitchFamily="18" charset="0"/>
              </a:rPr>
              <a:t>Presence of Premium Cars:</a:t>
            </a:r>
            <a:r>
              <a:rPr lang="en-US" sz="1600" dirty="0">
                <a:latin typeface="Times New Roman" panose="02020603050405020304" pitchFamily="18" charset="0"/>
                <a:cs typeface="Times New Roman" panose="02020603050405020304" pitchFamily="18" charset="0"/>
              </a:rPr>
              <a:t> The long tail of prices shows a small number of expensive luxury cars, which are rare and considered outliers in the distribution.</a:t>
            </a:r>
            <a:endParaRPr lang="en-IN" sz="16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A573DCB5-0376-9D21-11D5-5D045E843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33" y="1301749"/>
            <a:ext cx="5699944" cy="519112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D4E6-B8E2-CB86-ABE9-1126DA62DCD1}"/>
              </a:ext>
            </a:extLst>
          </p:cNvPr>
          <p:cNvSpPr>
            <a:spLocks noGrp="1"/>
          </p:cNvSpPr>
          <p:nvPr>
            <p:ph type="title"/>
          </p:nvPr>
        </p:nvSpPr>
        <p:spPr>
          <a:xfrm>
            <a:off x="395748" y="308377"/>
            <a:ext cx="11491451" cy="508168"/>
          </a:xfrm>
        </p:spPr>
        <p:txBody>
          <a:bodyPr>
            <a:normAutofit fontScale="90000"/>
          </a:bodyPr>
          <a:lstStyle/>
          <a:p>
            <a:pPr algn="ctr"/>
            <a:r>
              <a:rPr lang="en-IN" b="1" dirty="0">
                <a:latin typeface="Bookman Old Style" panose="02050604050505020204" pitchFamily="18" charset="0"/>
              </a:rPr>
              <a:t>Box Plot of Car Price Column</a:t>
            </a:r>
          </a:p>
        </p:txBody>
      </p:sp>
      <p:sp>
        <p:nvSpPr>
          <p:cNvPr id="4" name="Text Placeholder 3">
            <a:extLst>
              <a:ext uri="{FF2B5EF4-FFF2-40B4-BE49-F238E27FC236}">
                <a16:creationId xmlns:a16="http://schemas.microsoft.com/office/drawing/2014/main" id="{CA9E6F2C-515D-5CFD-E959-ADFE5C16AAF7}"/>
              </a:ext>
            </a:extLst>
          </p:cNvPr>
          <p:cNvSpPr>
            <a:spLocks noGrp="1"/>
          </p:cNvSpPr>
          <p:nvPr>
            <p:ph sz="half" idx="1"/>
          </p:nvPr>
        </p:nvSpPr>
        <p:spPr>
          <a:xfrm>
            <a:off x="6656439" y="1227502"/>
            <a:ext cx="5132439" cy="4770175"/>
          </a:xfrm>
        </p:spPr>
        <p:txBody>
          <a:bodyPr>
            <a:normAutofit lnSpcReduction="10000"/>
          </a:bodyPr>
          <a:lstStyle/>
          <a:p>
            <a:pPr algn="just">
              <a:lnSpc>
                <a:spcPct val="150000"/>
              </a:lnSpc>
            </a:pPr>
            <a:r>
              <a:rPr lang="en-US" sz="1600" b="1" dirty="0">
                <a:latin typeface="Times New Roman" panose="02020603050405020304" pitchFamily="18" charset="0"/>
                <a:cs typeface="Times New Roman" panose="02020603050405020304" pitchFamily="18" charset="0"/>
              </a:rPr>
              <a:t>Median Price:</a:t>
            </a:r>
            <a:r>
              <a:rPr lang="en-US" sz="1600" dirty="0">
                <a:latin typeface="Times New Roman" panose="02020603050405020304" pitchFamily="18" charset="0"/>
                <a:cs typeface="Times New Roman" panose="02020603050405020304" pitchFamily="18" charset="0"/>
              </a:rPr>
              <a:t> The boxplot’s median line is around 32  lakhs, indicating half the cars are priced below and half above this value.</a:t>
            </a:r>
          </a:p>
          <a:p>
            <a:pPr algn="just">
              <a:lnSpc>
                <a:spcPct val="150000"/>
              </a:lnSpc>
            </a:pPr>
            <a:r>
              <a:rPr lang="en-US" sz="1600" b="1" dirty="0">
                <a:latin typeface="Times New Roman" panose="02020603050405020304" pitchFamily="18" charset="0"/>
                <a:cs typeface="Times New Roman" panose="02020603050405020304" pitchFamily="18" charset="0"/>
              </a:rPr>
              <a:t>Central Price Range:</a:t>
            </a:r>
            <a:r>
              <a:rPr lang="en-US" sz="1600" dirty="0">
                <a:latin typeface="Times New Roman" panose="02020603050405020304" pitchFamily="18" charset="0"/>
                <a:cs typeface="Times New Roman" panose="02020603050405020304" pitchFamily="18" charset="0"/>
              </a:rPr>
              <a:t> The box itself represents the IQR. The box appears to span from roughly 13 lakhs (Q1) to 110 lakhs (Q3). IQR stand at 106 lakhs.</a:t>
            </a:r>
          </a:p>
          <a:p>
            <a:pPr algn="just">
              <a:lnSpc>
                <a:spcPct val="150000"/>
              </a:lnSpc>
            </a:pPr>
            <a:r>
              <a:rPr lang="en-US" sz="1600" dirty="0">
                <a:latin typeface="Times New Roman" panose="02020603050405020304" pitchFamily="18" charset="0"/>
                <a:cs typeface="Times New Roman" panose="02020603050405020304" pitchFamily="18" charset="0"/>
              </a:rPr>
              <a:t>The upper limit states any car price beyond 2.79 Cr to be consider as outliers. Since price cannot be negative any price less than min to be consider as outliers.</a:t>
            </a:r>
          </a:p>
          <a:p>
            <a:pPr algn="just">
              <a:lnSpc>
                <a:spcPct val="150000"/>
              </a:lnSpc>
            </a:pPr>
            <a:r>
              <a:rPr lang="en-US" sz="1600" b="1" dirty="0">
                <a:latin typeface="Times New Roman" panose="02020603050405020304" pitchFamily="18" charset="0"/>
                <a:cs typeface="Times New Roman" panose="02020603050405020304" pitchFamily="18" charset="0"/>
              </a:rPr>
              <a:t>Presence of Outliers:</a:t>
            </a:r>
            <a:r>
              <a:rPr lang="en-US" sz="1600" dirty="0">
                <a:latin typeface="Times New Roman" panose="02020603050405020304" pitchFamily="18" charset="0"/>
                <a:cs typeface="Times New Roman" panose="02020603050405020304" pitchFamily="18" charset="0"/>
              </a:rPr>
              <a:t> The dots on the plot’s right represent outliers—high-end luxury cars priced well above most of the inventory, raising the average price.</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6C47F1D-B08F-8B7D-1977-31F091679B3D}"/>
              </a:ext>
            </a:extLst>
          </p:cNvPr>
          <p:cNvPicPr>
            <a:picLocks noChangeAspect="1"/>
          </p:cNvPicPr>
          <p:nvPr/>
        </p:nvPicPr>
        <p:blipFill>
          <a:blip r:embed="rId2"/>
          <a:srcRect t="-538" b="16987"/>
          <a:stretch>
            <a:fillRect/>
          </a:stretch>
        </p:blipFill>
        <p:spPr>
          <a:xfrm>
            <a:off x="395748" y="1035846"/>
            <a:ext cx="6253317" cy="4194915"/>
          </a:xfrm>
          <a:prstGeom prst="rect">
            <a:avLst/>
          </a:prstGeom>
          <a:noFill/>
          <a:ln w="12700">
            <a:solidFill>
              <a:schemeClr val="tx1"/>
            </a:solidFill>
          </a:ln>
        </p:spPr>
      </p:pic>
      <p:pic>
        <p:nvPicPr>
          <p:cNvPr id="10" name="Picture 9">
            <a:extLst>
              <a:ext uri="{FF2B5EF4-FFF2-40B4-BE49-F238E27FC236}">
                <a16:creationId xmlns:a16="http://schemas.microsoft.com/office/drawing/2014/main" id="{88DB07EA-DD99-20ED-A5D4-037BD7A28E4A}"/>
              </a:ext>
            </a:extLst>
          </p:cNvPr>
          <p:cNvPicPr>
            <a:picLocks noChangeAspect="1"/>
          </p:cNvPicPr>
          <p:nvPr/>
        </p:nvPicPr>
        <p:blipFill>
          <a:blip r:embed="rId3"/>
          <a:stretch>
            <a:fillRect/>
          </a:stretch>
        </p:blipFill>
        <p:spPr>
          <a:xfrm>
            <a:off x="395748" y="5289754"/>
            <a:ext cx="5905856" cy="1457447"/>
          </a:xfrm>
          <a:prstGeom prst="rect">
            <a:avLst/>
          </a:prstGeom>
          <a:noFill/>
          <a:ln w="12700">
            <a:solidFill>
              <a:schemeClr val="tx1"/>
            </a:solidFill>
          </a:ln>
        </p:spPr>
      </p:pic>
    </p:spTree>
    <p:extLst>
      <p:ext uri="{BB962C8B-B14F-4D97-AF65-F5344CB8AC3E}">
        <p14:creationId xmlns:p14="http://schemas.microsoft.com/office/powerpoint/2010/main" val="111309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itle 1">
            <a:extLst>
              <a:ext uri="{FF2B5EF4-FFF2-40B4-BE49-F238E27FC236}">
                <a16:creationId xmlns:a16="http://schemas.microsoft.com/office/drawing/2014/main" id="{26595174-C416-6533-09DC-906D27904CB0}"/>
              </a:ext>
            </a:extLst>
          </p:cNvPr>
          <p:cNvSpPr>
            <a:spLocks noGrp="1"/>
          </p:cNvSpPr>
          <p:nvPr>
            <p:ph type="title"/>
          </p:nvPr>
        </p:nvSpPr>
        <p:spPr>
          <a:xfrm>
            <a:off x="353961" y="62936"/>
            <a:ext cx="10999839" cy="733478"/>
          </a:xfrm>
        </p:spPr>
        <p:txBody>
          <a:bodyPr>
            <a:normAutofit fontScale="90000"/>
          </a:bodyPr>
          <a:lstStyle/>
          <a:p>
            <a:pPr algn="ctr"/>
            <a:r>
              <a:rPr lang="en-IN" b="1" dirty="0">
                <a:latin typeface="Bookman Old Style" panose="02050604050505020204" pitchFamily="18" charset="0"/>
              </a:rPr>
              <a:t>Bivariate Analysis – Price Vs Fuel Type </a:t>
            </a:r>
          </a:p>
        </p:txBody>
      </p:sp>
      <p:sp>
        <p:nvSpPr>
          <p:cNvPr id="4" name="Text Placeholder 3">
            <a:extLst>
              <a:ext uri="{FF2B5EF4-FFF2-40B4-BE49-F238E27FC236}">
                <a16:creationId xmlns:a16="http://schemas.microsoft.com/office/drawing/2014/main" id="{C99EE761-BC53-6DAC-A25A-03A7EFB19A10}"/>
              </a:ext>
            </a:extLst>
          </p:cNvPr>
          <p:cNvSpPr>
            <a:spLocks noGrp="1"/>
          </p:cNvSpPr>
          <p:nvPr>
            <p:ph sz="half" idx="1"/>
          </p:nvPr>
        </p:nvSpPr>
        <p:spPr>
          <a:xfrm>
            <a:off x="6467167" y="1137932"/>
            <a:ext cx="5449529" cy="5088197"/>
          </a:xfrm>
        </p:spPr>
        <p:txBody>
          <a:bodyPr>
            <a:normAutofit/>
          </a:bodyPr>
          <a:lstStyle/>
          <a:p>
            <a:pPr algn="just">
              <a:lnSpc>
                <a:spcPct val="100000"/>
              </a:lnSpc>
            </a:pPr>
            <a:r>
              <a:rPr lang="en-US" sz="1600" b="1" dirty="0">
                <a:latin typeface="Times New Roman" panose="02020603050405020304" pitchFamily="18" charset="0"/>
                <a:cs typeface="Times New Roman" panose="02020603050405020304" pitchFamily="18" charset="0"/>
              </a:rPr>
              <a:t>Electric Cars Are the Most Expensive:</a:t>
            </a:r>
            <a:r>
              <a:rPr lang="en-US" sz="1600" dirty="0">
                <a:latin typeface="Times New Roman" panose="02020603050405020304" pitchFamily="18" charset="0"/>
                <a:cs typeface="Times New Roman" panose="02020603050405020304" pitchFamily="18" charset="0"/>
              </a:rPr>
              <a:t> Electric vehicles have the highest median price, with a significantly higher price range compared to all other fuel types. This indicates that electric cars are positioned in the premium segment of the market.</a:t>
            </a:r>
          </a:p>
          <a:p>
            <a:pPr algn="just">
              <a:lnSpc>
                <a:spcPct val="100000"/>
              </a:lnSpc>
            </a:pPr>
            <a:r>
              <a:rPr lang="en-US" sz="1600" b="1" dirty="0">
                <a:latin typeface="Times New Roman" panose="02020603050405020304" pitchFamily="18" charset="0"/>
                <a:cs typeface="Times New Roman" panose="02020603050405020304" pitchFamily="18" charset="0"/>
              </a:rPr>
              <a:t>CNG Cars Are the Most Affordable:</a:t>
            </a:r>
            <a:r>
              <a:rPr lang="en-US" sz="1600" dirty="0">
                <a:latin typeface="Times New Roman" panose="02020603050405020304" pitchFamily="18" charset="0"/>
                <a:cs typeface="Times New Roman" panose="02020603050405020304" pitchFamily="18" charset="0"/>
              </a:rPr>
              <a:t> CNG vehicles have the lowest median price and the most compact price range. This suggests that CNG cars are primarily focused on the budget and entry-level segments.</a:t>
            </a:r>
          </a:p>
          <a:p>
            <a:pPr algn="just">
              <a:lnSpc>
                <a:spcPct val="100000"/>
              </a:lnSpc>
            </a:pPr>
            <a:r>
              <a:rPr lang="en-US" sz="1600" b="1" dirty="0">
                <a:latin typeface="Times New Roman" panose="02020603050405020304" pitchFamily="18" charset="0"/>
                <a:cs typeface="Times New Roman" panose="02020603050405020304" pitchFamily="18" charset="0"/>
              </a:rPr>
              <a:t>Diesel and Petrol Have Wide Price Ranges:</a:t>
            </a:r>
            <a:r>
              <a:rPr lang="en-US" sz="1600" dirty="0">
                <a:latin typeface="Times New Roman" panose="02020603050405020304" pitchFamily="18" charset="0"/>
                <a:cs typeface="Times New Roman" panose="02020603050405020304" pitchFamily="18" charset="0"/>
              </a:rPr>
              <a:t> Both Diesel and Petrol cars have a broad price distribution, covering a mix of affordable and mid-range models.</a:t>
            </a:r>
          </a:p>
          <a:p>
            <a:pPr algn="just">
              <a:lnSpc>
                <a:spcPct val="100000"/>
              </a:lnSpc>
            </a:pPr>
            <a:r>
              <a:rPr lang="en-US" sz="1600" b="1" dirty="0">
                <a:latin typeface="Times New Roman" panose="02020603050405020304" pitchFamily="18" charset="0"/>
                <a:cs typeface="Times New Roman" panose="02020603050405020304" pitchFamily="18" charset="0"/>
              </a:rPr>
              <a:t>Presence of Premium Outliers:</a:t>
            </a:r>
            <a:r>
              <a:rPr lang="en-US" sz="1600" dirty="0">
                <a:latin typeface="Times New Roman" panose="02020603050405020304" pitchFamily="18" charset="0"/>
                <a:cs typeface="Times New Roman" panose="02020603050405020304" pitchFamily="18" charset="0"/>
              </a:rPr>
              <a:t> The boxplots for both diesel and petrol show numerous high-end outliers, indicating that while most cars fall within a common price band, there are also several luxury models present. This diversity in pricing appeals to both budget-conscious and premium buyers.</a:t>
            </a:r>
            <a:endParaRPr lang="en-IN" sz="16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B4D31573-A2B9-33C6-4411-6F3C10AF1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61" y="1147763"/>
            <a:ext cx="6034549" cy="50881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2" name="Title 1">
            <a:extLst>
              <a:ext uri="{FF2B5EF4-FFF2-40B4-BE49-F238E27FC236}">
                <a16:creationId xmlns:a16="http://schemas.microsoft.com/office/drawing/2014/main" id="{874FF4DC-D2D3-F57F-4A46-328AEC37B310}"/>
              </a:ext>
            </a:extLst>
          </p:cNvPr>
          <p:cNvSpPr>
            <a:spLocks noGrp="1"/>
          </p:cNvSpPr>
          <p:nvPr>
            <p:ph type="title"/>
          </p:nvPr>
        </p:nvSpPr>
        <p:spPr>
          <a:xfrm>
            <a:off x="832055" y="70157"/>
            <a:ext cx="10350910" cy="942565"/>
          </a:xfrm>
        </p:spPr>
        <p:txBody>
          <a:bodyPr/>
          <a:lstStyle/>
          <a:p>
            <a:pPr algn="ctr"/>
            <a:r>
              <a:rPr lang="en-IN" b="1" dirty="0">
                <a:latin typeface="Bookman Old Style" panose="02050604050505020204" pitchFamily="18" charset="0"/>
              </a:rPr>
              <a:t>Fuel Type vs Transmission</a:t>
            </a:r>
          </a:p>
        </p:txBody>
      </p:sp>
      <p:sp>
        <p:nvSpPr>
          <p:cNvPr id="4" name="Text Placeholder 3">
            <a:extLst>
              <a:ext uri="{FF2B5EF4-FFF2-40B4-BE49-F238E27FC236}">
                <a16:creationId xmlns:a16="http://schemas.microsoft.com/office/drawing/2014/main" id="{80430635-3A88-CDCF-5CD5-B296D109F183}"/>
              </a:ext>
            </a:extLst>
          </p:cNvPr>
          <p:cNvSpPr>
            <a:spLocks noGrp="1"/>
          </p:cNvSpPr>
          <p:nvPr>
            <p:ph sz="half" idx="1"/>
          </p:nvPr>
        </p:nvSpPr>
        <p:spPr>
          <a:xfrm>
            <a:off x="6309850" y="1160206"/>
            <a:ext cx="5517659" cy="5016757"/>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Manual is More Common:</a:t>
            </a:r>
            <a:r>
              <a:rPr lang="en-US" sz="1600" dirty="0">
                <a:latin typeface="Times New Roman" panose="02020603050405020304" pitchFamily="18" charset="0"/>
                <a:cs typeface="Times New Roman" panose="02020603050405020304" pitchFamily="18" charset="0"/>
              </a:rPr>
              <a:t> Manual transmission cars have a significantly higher count than automatic cars. This indicates that the majority of the vehicles in this dataset are equipped with a manual gearbox.</a:t>
            </a:r>
          </a:p>
          <a:p>
            <a:pPr algn="just">
              <a:lnSpc>
                <a:spcPct val="150000"/>
              </a:lnSpc>
            </a:pPr>
            <a:r>
              <a:rPr lang="en-US" sz="1600" b="1" dirty="0">
                <a:latin typeface="Times New Roman" panose="02020603050405020304" pitchFamily="18" charset="0"/>
                <a:cs typeface="Times New Roman" panose="02020603050405020304" pitchFamily="18" charset="0"/>
              </a:rPr>
              <a:t>Uneven Distribution:</a:t>
            </a:r>
            <a:r>
              <a:rPr lang="en-US" sz="1600" dirty="0">
                <a:latin typeface="Times New Roman" panose="02020603050405020304" pitchFamily="18" charset="0"/>
                <a:cs typeface="Times New Roman" panose="02020603050405020304" pitchFamily="18" charset="0"/>
              </a:rPr>
              <a:t> The distribution is not a 50/50 split. The data shows a clear preference or a larger inventory for Automatic transmission petrol vehicles .</a:t>
            </a:r>
            <a:endParaRPr lang="en-IN" sz="16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8E736337-B052-997B-07C3-FDA7C3DC3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3" y="1270666"/>
            <a:ext cx="6062137" cy="49062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3AA6-AB21-DA89-79EB-D1D6B2EA709A}"/>
              </a:ext>
            </a:extLst>
          </p:cNvPr>
          <p:cNvSpPr>
            <a:spLocks noGrp="1"/>
          </p:cNvSpPr>
          <p:nvPr>
            <p:ph type="title"/>
          </p:nvPr>
        </p:nvSpPr>
        <p:spPr>
          <a:xfrm>
            <a:off x="462116" y="0"/>
            <a:ext cx="11267768" cy="745920"/>
          </a:xfrm>
        </p:spPr>
        <p:txBody>
          <a:bodyPr>
            <a:normAutofit/>
          </a:bodyPr>
          <a:lstStyle/>
          <a:p>
            <a:pPr algn="ctr"/>
            <a:r>
              <a:rPr lang="en-IN" sz="4000" b="1" dirty="0">
                <a:latin typeface="Bookman Old Style" panose="02050604050505020204" pitchFamily="18" charset="0"/>
              </a:rPr>
              <a:t>Price Distribution by Body Type</a:t>
            </a:r>
          </a:p>
        </p:txBody>
      </p:sp>
      <p:sp>
        <p:nvSpPr>
          <p:cNvPr id="4" name="Text Placeholder 3">
            <a:extLst>
              <a:ext uri="{FF2B5EF4-FFF2-40B4-BE49-F238E27FC236}">
                <a16:creationId xmlns:a16="http://schemas.microsoft.com/office/drawing/2014/main" id="{A7936AF3-F90B-6592-D76B-92883ECF185F}"/>
              </a:ext>
            </a:extLst>
          </p:cNvPr>
          <p:cNvSpPr>
            <a:spLocks noGrp="1"/>
          </p:cNvSpPr>
          <p:nvPr>
            <p:ph sz="half" idx="1"/>
          </p:nvPr>
        </p:nvSpPr>
        <p:spPr>
          <a:xfrm>
            <a:off x="6172200" y="712184"/>
            <a:ext cx="5557684" cy="5464779"/>
          </a:xfrm>
        </p:spPr>
        <p:txBody>
          <a:bodyPr>
            <a:normAutofit/>
          </a:bodyPr>
          <a:lstStyle/>
          <a:p>
            <a:pPr algn="just">
              <a:lnSpc>
                <a:spcPct val="120000"/>
              </a:lnSpc>
            </a:pPr>
            <a:r>
              <a:rPr lang="en-US" sz="1600" b="1" dirty="0">
                <a:latin typeface="Times New Roman" panose="02020603050405020304" pitchFamily="18" charset="0"/>
                <a:cs typeface="Times New Roman" panose="02020603050405020304" pitchFamily="18" charset="0"/>
              </a:rPr>
              <a:t>Luxury Cars Are the Most Expensive:</a:t>
            </a:r>
            <a:r>
              <a:rPr lang="en-US" sz="1600" dirty="0">
                <a:latin typeface="Times New Roman" panose="02020603050405020304" pitchFamily="18" charset="0"/>
                <a:cs typeface="Times New Roman" panose="02020603050405020304" pitchFamily="18" charset="0"/>
              </a:rPr>
              <a:t> As expected, the Luxury body type has the highest median price and price range, positioning them as the most expensive category.</a:t>
            </a:r>
          </a:p>
          <a:p>
            <a:pPr algn="just">
              <a:lnSpc>
                <a:spcPct val="120000"/>
              </a:lnSpc>
            </a:pPr>
            <a:r>
              <a:rPr lang="en-US" sz="1600" b="1" dirty="0">
                <a:latin typeface="Times New Roman" panose="02020603050405020304" pitchFamily="18" charset="0"/>
                <a:cs typeface="Times New Roman" panose="02020603050405020304" pitchFamily="18" charset="0"/>
              </a:rPr>
              <a:t>Hatchbacks Are the Most Affordable:</a:t>
            </a:r>
            <a:r>
              <a:rPr lang="en-US" sz="1600" dirty="0">
                <a:latin typeface="Times New Roman" panose="02020603050405020304" pitchFamily="18" charset="0"/>
                <a:cs typeface="Times New Roman" panose="02020603050405020304" pitchFamily="18" charset="0"/>
              </a:rPr>
              <a:t> The Hatchback category has the lowest median price and the smallest Interquartile Range (IQR), indicating that they are the most budget-friendly cars in the dataset.</a:t>
            </a:r>
          </a:p>
          <a:p>
            <a:pPr algn="just">
              <a:lnSpc>
                <a:spcPct val="120000"/>
              </a:lnSpc>
            </a:pPr>
            <a:r>
              <a:rPr lang="en-US" sz="1600" b="1" dirty="0">
                <a:latin typeface="Times New Roman" panose="02020603050405020304" pitchFamily="18" charset="0"/>
                <a:cs typeface="Times New Roman" panose="02020603050405020304" pitchFamily="18" charset="0"/>
              </a:rPr>
              <a:t>SUVs and Sedans Have a Wide Price Range:</a:t>
            </a:r>
            <a:r>
              <a:rPr lang="en-US" sz="1600" dirty="0">
                <a:latin typeface="Times New Roman" panose="02020603050405020304" pitchFamily="18" charset="0"/>
                <a:cs typeface="Times New Roman" panose="02020603050405020304" pitchFamily="18" charset="0"/>
              </a:rPr>
              <a:t> Both SUV and Sedan body types show a wide distribution of prices, with many outliers at the high end. This suggests that while a significant portion of these vehicles are in the mid-range segment, there are also expensive, premium models available.</a:t>
            </a:r>
          </a:p>
          <a:p>
            <a:pPr algn="just">
              <a:lnSpc>
                <a:spcPct val="120000"/>
              </a:lnSpc>
            </a:pPr>
            <a:r>
              <a:rPr lang="en-US" sz="1600" b="1" dirty="0">
                <a:latin typeface="Times New Roman" panose="02020603050405020304" pitchFamily="18" charset="0"/>
                <a:cs typeface="Times New Roman" panose="02020603050405020304" pitchFamily="18" charset="0"/>
              </a:rPr>
              <a:t>MPVs are Priced Between Mid-Range and Luxury:</a:t>
            </a:r>
            <a:r>
              <a:rPr lang="en-US" sz="1600" dirty="0">
                <a:latin typeface="Times New Roman" panose="02020603050405020304" pitchFamily="18" charset="0"/>
                <a:cs typeface="Times New Roman" panose="02020603050405020304" pitchFamily="18" charset="0"/>
              </a:rPr>
              <a:t> The median price for MPV cars is higher than that of Sedan and Hatchback but lower than Luxury, placing them in a distinct mid-to-high price segment</a:t>
            </a:r>
            <a:endParaRPr lang="en-IN" sz="16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D83E9D3A-06DA-2AF1-2D51-3166827D2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1" y="854075"/>
            <a:ext cx="6076335" cy="539989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0325"/>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7"/>
          <p:cNvSpPr txBox="1">
            <a:spLocks noGrp="1"/>
          </p:cNvSpPr>
          <p:nvPr>
            <p:ph idx="1"/>
          </p:nvPr>
        </p:nvSpPr>
        <p:spPr>
          <a:xfrm>
            <a:off x="592306" y="1756444"/>
            <a:ext cx="11007388" cy="4351200"/>
          </a:xfrm>
          <a:prstGeom prst="rect">
            <a:avLst/>
          </a:prstGeom>
        </p:spPr>
        <p:txBody>
          <a:bodyPr spcFirstLastPara="1" wrap="square" lIns="91425" tIns="45700" rIns="91425" bIns="45700" anchor="t" anchorCtr="0">
            <a:normAutofit/>
          </a:bodyPr>
          <a:lstStyle/>
          <a:p>
            <a:pPr marL="0" indent="0" algn="just">
              <a:buNone/>
            </a:pPr>
            <a:r>
              <a:rPr lang="en-US" sz="2400" b="1" dirty="0">
                <a:latin typeface="Times New Roman" panose="02020603050405020304" pitchFamily="18" charset="0"/>
                <a:cs typeface="Times New Roman" panose="02020603050405020304" pitchFamily="18" charset="0"/>
              </a:rPr>
              <a:t>Acko Drive is an online automotive platform, part of Acko General Insurance, focused on making car buying and ownership easier. </a:t>
            </a:r>
          </a:p>
          <a:p>
            <a:pPr marL="0" indent="0" algn="just">
              <a:buNone/>
            </a:pPr>
            <a:r>
              <a:rPr lang="en-US" sz="2000" dirty="0">
                <a:latin typeface="Times New Roman" panose="02020603050405020304" pitchFamily="18" charset="0"/>
                <a:cs typeface="Times New Roman" panose="02020603050405020304" pitchFamily="18" charset="0"/>
              </a:rPr>
              <a:t>ACKO Drive is a digital-first platform simplifying the car buying and ownership experience</a:t>
            </a:r>
          </a:p>
          <a:p>
            <a:pPr marL="742950" lvl="1" indent="-285750" algn="just"/>
            <a:r>
              <a:rPr lang="en-US" sz="2000" b="1" dirty="0">
                <a:latin typeface="Times New Roman" panose="02020603050405020304" pitchFamily="18" charset="0"/>
                <a:cs typeface="Times New Roman" panose="02020603050405020304" pitchFamily="18" charset="0"/>
              </a:rPr>
              <a:t>Online Car Buying:</a:t>
            </a:r>
            <a:r>
              <a:rPr lang="en-US" sz="2000" dirty="0">
                <a:latin typeface="Times New Roman" panose="02020603050405020304" pitchFamily="18" charset="0"/>
                <a:cs typeface="Times New Roman" panose="02020603050405020304" pitchFamily="18" charset="0"/>
              </a:rPr>
              <a:t> The platform allows users to buy new cars online, eliminating the need for multiple dealership visits and negotiations.</a:t>
            </a:r>
            <a:r>
              <a:rPr lang="en-IN" sz="2000" dirty="0">
                <a:latin typeface="Times New Roman" panose="02020603050405020304" pitchFamily="18" charset="0"/>
                <a:cs typeface="Times New Roman" panose="02020603050405020304" pitchFamily="18" charset="0"/>
              </a:rPr>
              <a:t>Unbeatable Pricing and Value.</a:t>
            </a:r>
          </a:p>
          <a:p>
            <a:pPr marL="742950" lvl="1" indent="-285750" algn="just"/>
            <a:r>
              <a:rPr lang="en-US" sz="2000" b="1" dirty="0">
                <a:latin typeface="Times New Roman" panose="02020603050405020304" pitchFamily="18" charset="0"/>
                <a:cs typeface="Times New Roman" panose="02020603050405020304" pitchFamily="18" charset="0"/>
              </a:rPr>
              <a:t>Competitive Pricing:</a:t>
            </a:r>
            <a:r>
              <a:rPr lang="en-US" sz="2000" dirty="0">
                <a:latin typeface="Times New Roman" panose="02020603050405020304" pitchFamily="18" charset="0"/>
                <a:cs typeface="Times New Roman" panose="02020603050405020304" pitchFamily="18" charset="0"/>
              </a:rPr>
              <a:t> Acko Drive partners with a network of dealers to offer transparent, upfront pricing and guarantees competitive rates, with a promise to match lower prices found elsewhere.</a:t>
            </a:r>
          </a:p>
          <a:p>
            <a:pPr marL="742950" lvl="1" indent="-285750" algn="just"/>
            <a:r>
              <a:rPr lang="en-US" sz="2000" b="1" dirty="0">
                <a:latin typeface="Times New Roman" panose="02020603050405020304" pitchFamily="18" charset="0"/>
                <a:cs typeface="Times New Roman" panose="02020603050405020304" pitchFamily="18" charset="0"/>
              </a:rPr>
              <a:t>Comprehensive Services:</a:t>
            </a:r>
            <a:r>
              <a:rPr lang="en-US" sz="2000" dirty="0">
                <a:latin typeface="Times New Roman" panose="02020603050405020304" pitchFamily="18" charset="0"/>
                <a:cs typeface="Times New Roman" panose="02020603050405020304" pitchFamily="18" charset="0"/>
              </a:rPr>
              <a:t> Beyond just selling cars, Acko Drive provides a full ecosystem of services, including financing, insurance, and the sale of pre-owned cars.</a:t>
            </a:r>
          </a:p>
          <a:p>
            <a:pPr marL="742950" lvl="1" indent="-285750" algn="just"/>
            <a:r>
              <a:rPr lang="en-US" sz="2000" b="1" dirty="0">
                <a:latin typeface="Times New Roman" panose="02020603050405020304" pitchFamily="18" charset="0"/>
                <a:cs typeface="Times New Roman" panose="02020603050405020304" pitchFamily="18" charset="0"/>
              </a:rPr>
              <a:t>Maintenance and Repair:</a:t>
            </a:r>
            <a:r>
              <a:rPr lang="en-US" sz="2000" dirty="0">
                <a:latin typeface="Times New Roman" panose="02020603050405020304" pitchFamily="18" charset="0"/>
                <a:cs typeface="Times New Roman" panose="02020603050405020304" pitchFamily="18" charset="0"/>
              </a:rPr>
              <a:t> Acko Drive operates service centers that offer a range of car maintenance and repair services, from periodic servicing to denting and painting.</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240F3D0-3B64-DF27-1289-C05A74556AAC}"/>
              </a:ext>
            </a:extLst>
          </p:cNvPr>
          <p:cNvPicPr>
            <a:picLocks noChangeAspect="1"/>
          </p:cNvPicPr>
          <p:nvPr/>
        </p:nvPicPr>
        <p:blipFill>
          <a:blip r:embed="rId3"/>
          <a:stretch>
            <a:fillRect/>
          </a:stretch>
        </p:blipFill>
        <p:spPr>
          <a:xfrm>
            <a:off x="103063" y="0"/>
            <a:ext cx="1902718" cy="1835103"/>
          </a:xfrm>
          <a:prstGeom prst="rect">
            <a:avLst/>
          </a:prstGeom>
        </p:spPr>
      </p:pic>
      <p:sp>
        <p:nvSpPr>
          <p:cNvPr id="7" name="TextBox 6">
            <a:extLst>
              <a:ext uri="{FF2B5EF4-FFF2-40B4-BE49-F238E27FC236}">
                <a16:creationId xmlns:a16="http://schemas.microsoft.com/office/drawing/2014/main" id="{2E8AA2FF-1775-0733-0BC7-34481E264EED}"/>
              </a:ext>
            </a:extLst>
          </p:cNvPr>
          <p:cNvSpPr txBox="1"/>
          <p:nvPr/>
        </p:nvSpPr>
        <p:spPr>
          <a:xfrm>
            <a:off x="2851355" y="563608"/>
            <a:ext cx="9151462" cy="707886"/>
          </a:xfrm>
          <a:prstGeom prst="rect">
            <a:avLst/>
          </a:prstGeom>
          <a:noFill/>
        </p:spPr>
        <p:txBody>
          <a:bodyPr wrap="square">
            <a:spAutoFit/>
          </a:bodyPr>
          <a:lstStyle/>
          <a:p>
            <a:r>
              <a:rPr lang="en-IN" sz="4000" b="1" dirty="0">
                <a:latin typeface="Bookman Old Style" panose="02050604050505020204" pitchFamily="18" charset="0"/>
              </a:rPr>
              <a:t>web platform expertise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17B877-853A-38F1-AF59-A15F6F16352E}"/>
              </a:ext>
            </a:extLst>
          </p:cNvPr>
          <p:cNvSpPr>
            <a:spLocks noGrp="1"/>
          </p:cNvSpPr>
          <p:nvPr>
            <p:ph type="title"/>
          </p:nvPr>
        </p:nvSpPr>
        <p:spPr>
          <a:xfrm>
            <a:off x="838200" y="188145"/>
            <a:ext cx="10515600" cy="1021222"/>
          </a:xfrm>
        </p:spPr>
        <p:txBody>
          <a:bodyPr>
            <a:normAutofit/>
          </a:bodyPr>
          <a:lstStyle/>
          <a:p>
            <a:pPr algn="ctr"/>
            <a:r>
              <a:rPr lang="en-IN" b="1" dirty="0">
                <a:latin typeface="Bookman Old Style" panose="02050604050505020204" pitchFamily="18" charset="0"/>
              </a:rPr>
              <a:t>Recommendations</a:t>
            </a:r>
          </a:p>
        </p:txBody>
      </p:sp>
      <p:sp>
        <p:nvSpPr>
          <p:cNvPr id="6" name="Text Placeholder 5">
            <a:extLst>
              <a:ext uri="{FF2B5EF4-FFF2-40B4-BE49-F238E27FC236}">
                <a16:creationId xmlns:a16="http://schemas.microsoft.com/office/drawing/2014/main" id="{6DEADA4B-704B-8866-E156-56603B6EB7AF}"/>
              </a:ext>
            </a:extLst>
          </p:cNvPr>
          <p:cNvSpPr>
            <a:spLocks noGrp="1"/>
          </p:cNvSpPr>
          <p:nvPr>
            <p:ph idx="1"/>
          </p:nvPr>
        </p:nvSpPr>
        <p:spPr>
          <a:xfrm>
            <a:off x="926690" y="1209367"/>
            <a:ext cx="10515600" cy="4925962"/>
          </a:xfrm>
        </p:spPr>
        <p:txBody>
          <a:bodyPr>
            <a:noAutofit/>
          </a:bodyPr>
          <a:lstStyle/>
          <a:p>
            <a:pPr marL="114300" indent="0" algn="just">
              <a:lnSpc>
                <a:spcPct val="150000"/>
              </a:lnSpc>
              <a:buNone/>
            </a:pPr>
            <a:r>
              <a:rPr lang="en-US" sz="1800" b="1" dirty="0">
                <a:latin typeface="Times New Roman" panose="02020603050405020304" pitchFamily="18" charset="0"/>
                <a:cs typeface="Times New Roman" panose="02020603050405020304" pitchFamily="18" charset="0"/>
              </a:rPr>
              <a:t>1. Focus on the Budget-to-Mid-Range Market</a:t>
            </a:r>
          </a:p>
          <a:p>
            <a:pPr marL="114300" indent="0" algn="just" fontAlgn="base">
              <a:lnSpc>
                <a:spcPct val="150000"/>
              </a:lnSpc>
              <a:buNone/>
            </a:pPr>
            <a:r>
              <a:rPr lang="en-US" sz="1600" b="1" dirty="0">
                <a:latin typeface="Times New Roman" panose="02020603050405020304" pitchFamily="18" charset="0"/>
                <a:cs typeface="Times New Roman" panose="02020603050405020304" pitchFamily="18" charset="0"/>
              </a:rPr>
              <a:t>Insight:</a:t>
            </a:r>
            <a:r>
              <a:rPr lang="en-US" sz="1600" dirty="0">
                <a:latin typeface="Times New Roman" panose="02020603050405020304" pitchFamily="18" charset="0"/>
                <a:cs typeface="Times New Roman" panose="02020603050405020304" pitchFamily="18" charset="0"/>
              </a:rPr>
              <a:t> The histogram and box plot of the Price column show that the majority of cars are clustered in the affordable price range (approximately 5-10 lakhs).</a:t>
            </a:r>
          </a:p>
          <a:p>
            <a:pPr marL="114300" indent="0" algn="just" fontAlgn="base">
              <a:lnSpc>
                <a:spcPct val="150000"/>
              </a:lnSpc>
              <a:buNone/>
            </a:pPr>
            <a:r>
              <a:rPr lang="en-US" sz="1600" b="1" dirty="0">
                <a:latin typeface="Times New Roman" panose="02020603050405020304" pitchFamily="18" charset="0"/>
                <a:cs typeface="Times New Roman" panose="02020603050405020304" pitchFamily="18" charset="0"/>
              </a:rPr>
              <a:t>Recommendation:</a:t>
            </a:r>
            <a:r>
              <a:rPr lang="en-US" sz="1600" dirty="0">
                <a:latin typeface="Times New Roman" panose="02020603050405020304" pitchFamily="18" charset="0"/>
                <a:cs typeface="Times New Roman" panose="02020603050405020304" pitchFamily="18" charset="0"/>
              </a:rPr>
              <a:t> </a:t>
            </a:r>
            <a:r>
              <a:rPr lang="en-US" sz="1600" dirty="0"/>
              <a:t>Prioritize budget-friendly and mid-range cars to match market demand. Keep listings competitive in both price and features. Focus promotions on this largest inventory segment.</a:t>
            </a:r>
          </a:p>
          <a:p>
            <a:pPr marL="114300" indent="0" algn="just" fontAlgn="base">
              <a:lnSpc>
                <a:spcPct val="150000"/>
              </a:lnSpc>
              <a:buNone/>
            </a:pPr>
            <a:r>
              <a:rPr lang="en-US" sz="1800" b="1" dirty="0">
                <a:latin typeface="Times New Roman" panose="02020603050405020304" pitchFamily="18" charset="0"/>
                <a:cs typeface="Times New Roman" panose="02020603050405020304" pitchFamily="18" charset="0"/>
              </a:rPr>
              <a:t>2. Emphasize SUV and Hatchback Segments</a:t>
            </a:r>
          </a:p>
          <a:p>
            <a:pPr marL="114300" indent="0" algn="just" fontAlgn="base">
              <a:lnSpc>
                <a:spcPct val="150000"/>
              </a:lnSpc>
              <a:buNone/>
            </a:pPr>
            <a:r>
              <a:rPr lang="en-US" sz="1600" b="1" dirty="0">
                <a:latin typeface="Times New Roman" panose="02020603050405020304" pitchFamily="18" charset="0"/>
                <a:cs typeface="Times New Roman" panose="02020603050405020304" pitchFamily="18" charset="0"/>
              </a:rPr>
              <a:t>Insight:</a:t>
            </a:r>
            <a:r>
              <a:rPr lang="en-US" sz="1600" dirty="0">
                <a:latin typeface="Times New Roman" panose="02020603050405020304" pitchFamily="18" charset="0"/>
                <a:cs typeface="Times New Roman" panose="02020603050405020304" pitchFamily="18" charset="0"/>
              </a:rPr>
              <a:t> The Body Type analysis reveals that SUVs and Hatchbacks are the most dominant car types.</a:t>
            </a:r>
          </a:p>
          <a:p>
            <a:pPr marL="114300" indent="0" algn="just" fontAlgn="base">
              <a:lnSpc>
                <a:spcPct val="150000"/>
              </a:lnSpc>
              <a:buNone/>
            </a:pPr>
            <a:r>
              <a:rPr lang="en-US" sz="1600" b="1" dirty="0">
                <a:latin typeface="Times New Roman" panose="02020603050405020304" pitchFamily="18" charset="0"/>
                <a:cs typeface="Times New Roman" panose="02020603050405020304" pitchFamily="18" charset="0"/>
              </a:rPr>
              <a:t>Recommendation:</a:t>
            </a:r>
            <a:r>
              <a:rPr lang="en-US" sz="1600" dirty="0">
                <a:latin typeface="Times New Roman" panose="02020603050405020304" pitchFamily="18" charset="0"/>
                <a:cs typeface="Times New Roman" panose="02020603050405020304" pitchFamily="18" charset="0"/>
              </a:rPr>
              <a:t> Highlight SUVs and hatchbacks in marketing to leverage high demand. Showcase key models and features to attract buyers. For SUVs, target both budget and premium segments with tailored content.</a:t>
            </a:r>
            <a:endParaRPr lang="en-IN" sz="1600" dirty="0">
              <a:latin typeface="Times New Roman" panose="02020603050405020304" pitchFamily="18" charset="0"/>
              <a:cs typeface="Times New Roman" panose="02020603050405020304" pitchFamily="18" charset="0"/>
            </a:endParaRPr>
          </a:p>
          <a:p>
            <a:pPr marL="114300" indent="0" algn="just" fontAlgn="base">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84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2D78-C122-91EC-B1F9-B2EA50CB525A}"/>
              </a:ext>
            </a:extLst>
          </p:cNvPr>
          <p:cNvSpPr>
            <a:spLocks noGrp="1"/>
          </p:cNvSpPr>
          <p:nvPr>
            <p:ph type="title"/>
          </p:nvPr>
        </p:nvSpPr>
        <p:spPr>
          <a:xfrm>
            <a:off x="838200" y="157315"/>
            <a:ext cx="10515600" cy="884903"/>
          </a:xfrm>
        </p:spPr>
        <p:txBody>
          <a:bodyPr/>
          <a:lstStyle/>
          <a:p>
            <a:pPr algn="ctr"/>
            <a:r>
              <a:rPr lang="en-IN" b="1" dirty="0">
                <a:latin typeface="Bookman Old Style" panose="02050604050505020204" pitchFamily="18" charset="0"/>
                <a:cs typeface="Times New Roman" panose="02020603050405020304" pitchFamily="18" charset="0"/>
              </a:rPr>
              <a:t>Insights  </a:t>
            </a:r>
          </a:p>
        </p:txBody>
      </p:sp>
      <p:sp>
        <p:nvSpPr>
          <p:cNvPr id="3" name="Text Placeholder 2">
            <a:extLst>
              <a:ext uri="{FF2B5EF4-FFF2-40B4-BE49-F238E27FC236}">
                <a16:creationId xmlns:a16="http://schemas.microsoft.com/office/drawing/2014/main" id="{C1797046-6778-C262-CC3A-7FCC156750BF}"/>
              </a:ext>
            </a:extLst>
          </p:cNvPr>
          <p:cNvSpPr>
            <a:spLocks noGrp="1"/>
          </p:cNvSpPr>
          <p:nvPr>
            <p:ph idx="1"/>
          </p:nvPr>
        </p:nvSpPr>
        <p:spPr>
          <a:xfrm>
            <a:off x="334296" y="1140541"/>
            <a:ext cx="11710219" cy="4955459"/>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Data-Driven Decision Making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Analysis showed SUVs and hatchbacks are most demanded, with Maruti Suzuki, Hyundai, and Tata as top-selling brands. This guides the business to focus on high-demand segments for better stocking and promotion.</a:t>
            </a:r>
          </a:p>
          <a:p>
            <a:pPr>
              <a:lnSpc>
                <a:spcPct val="150000"/>
              </a:lnSpc>
            </a:pPr>
            <a:r>
              <a:rPr lang="en-US" sz="2000" b="1" dirty="0">
                <a:latin typeface="Times New Roman" panose="02020603050405020304" pitchFamily="18" charset="0"/>
                <a:cs typeface="Times New Roman" panose="02020603050405020304" pitchFamily="18" charset="0"/>
              </a:rPr>
              <a:t>Targeted Marketing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Identifying popular brands, fuel types, and body types enables precise campaigns—e.g., promoting CNG cars to budget buyers or premium SUVs to high-end customers.</a:t>
            </a:r>
          </a:p>
          <a:p>
            <a:pPr>
              <a:lnSpc>
                <a:spcPct val="150000"/>
              </a:lnSpc>
            </a:pPr>
            <a:r>
              <a:rPr lang="en-US" sz="2000" b="1" dirty="0">
                <a:latin typeface="Times New Roman" panose="02020603050405020304" pitchFamily="18" charset="0"/>
                <a:cs typeface="Times New Roman" panose="02020603050405020304" pitchFamily="18" charset="0"/>
              </a:rPr>
              <a:t>Enhanced Customer Experience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Insights on price range and preference for Automatic transmission allow the platform to highlight relevant features, making car searches more tailored and efficient.</a:t>
            </a:r>
          </a:p>
        </p:txBody>
      </p:sp>
    </p:spTree>
    <p:extLst>
      <p:ext uri="{BB962C8B-B14F-4D97-AF65-F5344CB8AC3E}">
        <p14:creationId xmlns:p14="http://schemas.microsoft.com/office/powerpoint/2010/main" val="237675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48"/>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373" name="Google Shape;373;p48"/>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838200" y="365126"/>
            <a:ext cx="10515600" cy="500114"/>
          </a:xfrm>
          <a:prstGeom prst="rect">
            <a:avLst/>
          </a:prstGeom>
        </p:spPr>
        <p:txBody>
          <a:bodyPr spcFirstLastPara="1" wrap="square" lIns="91425" tIns="45700" rIns="91425" bIns="45700" anchor="ctr" anchorCtr="0">
            <a:normAutofit fontScale="90000"/>
          </a:bodyPr>
          <a:lstStyle/>
          <a:p>
            <a:pPr lvl="0"/>
            <a:r>
              <a:rPr lang="en-IN" dirty="0" err="1">
                <a:latin typeface="Cooper Black" panose="0208090404030B020404" pitchFamily="18" charset="0"/>
              </a:rPr>
              <a:t>Acko</a:t>
            </a:r>
            <a:r>
              <a:rPr lang="en-IN" dirty="0">
                <a:latin typeface="Cooper Black" panose="0208090404030B020404" pitchFamily="18" charset="0"/>
              </a:rPr>
              <a:t> Drive Website UI - </a:t>
            </a:r>
            <a:r>
              <a:rPr lang="en-IN" sz="3100" dirty="0">
                <a:latin typeface="Cooper Black" panose="0208090404030B020404" pitchFamily="18" charset="0"/>
                <a:hlinkClick r:id="rId3"/>
              </a:rPr>
              <a:t>ackodrive.com</a:t>
            </a:r>
            <a:endParaRPr lang="en-IN" sz="3100" dirty="0">
              <a:latin typeface="Cooper Black" panose="0208090404030B020404" pitchFamily="18" charset="0"/>
            </a:endParaRPr>
          </a:p>
        </p:txBody>
      </p:sp>
      <p:pic>
        <p:nvPicPr>
          <p:cNvPr id="4" name="Picture 3">
            <a:extLst>
              <a:ext uri="{FF2B5EF4-FFF2-40B4-BE49-F238E27FC236}">
                <a16:creationId xmlns:a16="http://schemas.microsoft.com/office/drawing/2014/main" id="{40820D1D-6E2D-9CCC-7C1F-D3DD6E2EC95C}"/>
              </a:ext>
            </a:extLst>
          </p:cNvPr>
          <p:cNvPicPr>
            <a:picLocks noChangeAspect="1"/>
          </p:cNvPicPr>
          <p:nvPr/>
        </p:nvPicPr>
        <p:blipFill>
          <a:blip r:embed="rId4"/>
          <a:stretch>
            <a:fillRect/>
          </a:stretch>
        </p:blipFill>
        <p:spPr>
          <a:xfrm>
            <a:off x="950041" y="1140541"/>
            <a:ext cx="10291918" cy="502552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1"/>
          <p:cNvSpPr txBox="1"/>
          <p:nvPr/>
        </p:nvSpPr>
        <p:spPr>
          <a:xfrm>
            <a:off x="5358581" y="890395"/>
            <a:ext cx="6243484" cy="5250427"/>
          </a:xfrm>
          <a:prstGeom prst="rect">
            <a:avLst/>
          </a:prstGeom>
          <a:noFill/>
          <a:ln>
            <a:noFill/>
          </a:ln>
        </p:spPr>
        <p:txBody>
          <a:bodyPr spcFirstLastPara="1" wrap="square" lIns="91425" tIns="91425" rIns="91425" bIns="91425" anchor="t" anchorCtr="0">
            <a:noAutofit/>
          </a:bodyPr>
          <a:lstStyle/>
          <a:p>
            <a:pPr marL="342900" lvl="0" indent="-342900" algn="just" eaLnBrk="0" fontAlgn="base" hangingPunct="0">
              <a:lnSpc>
                <a:spcPct val="150000"/>
              </a:lnSpc>
              <a:spcBef>
                <a:spcPct val="0"/>
              </a:spcBef>
              <a:spcAft>
                <a:spcPct val="0"/>
              </a:spcAft>
              <a:buClr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The data was collected by </a:t>
            </a:r>
            <a:r>
              <a:rPr lang="en-US" altLang="en-US" sz="1600" b="1" dirty="0">
                <a:solidFill>
                  <a:schemeClr val="tx1"/>
                </a:solidFill>
                <a:latin typeface="Times New Roman" panose="02020603050405020304" pitchFamily="18" charset="0"/>
                <a:cs typeface="Times New Roman" panose="02020603050405020304" pitchFamily="18" charset="0"/>
              </a:rPr>
              <a:t>web scraping</a:t>
            </a:r>
            <a:r>
              <a:rPr lang="en-US" altLang="en-US" sz="1600" dirty="0">
                <a:solidFill>
                  <a:schemeClr val="tx1"/>
                </a:solidFill>
                <a:latin typeface="Times New Roman" panose="02020603050405020304" pitchFamily="18" charset="0"/>
                <a:cs typeface="Times New Roman" panose="02020603050405020304" pitchFamily="18" charset="0"/>
              </a:rPr>
              <a:t> the </a:t>
            </a:r>
            <a:r>
              <a:rPr lang="en-US" altLang="en-US" sz="2000" dirty="0">
                <a:solidFill>
                  <a:schemeClr val="tx1"/>
                </a:solidFill>
                <a:latin typeface="Times New Roman" panose="02020603050405020304" pitchFamily="18" charset="0"/>
                <a:cs typeface="Times New Roman" panose="02020603050405020304" pitchFamily="18" charset="0"/>
              </a:rPr>
              <a:t>ackodrive.com</a:t>
            </a:r>
            <a:r>
              <a:rPr lang="en-US" altLang="en-US" sz="1600" dirty="0">
                <a:solidFill>
                  <a:schemeClr val="tx1"/>
                </a:solidFill>
                <a:latin typeface="Times New Roman" panose="02020603050405020304" pitchFamily="18" charset="0"/>
                <a:cs typeface="Times New Roman" panose="02020603050405020304" pitchFamily="18" charset="0"/>
              </a:rPr>
              <a:t> website</a:t>
            </a:r>
          </a:p>
          <a:p>
            <a:pPr lvl="0" algn="just" eaLnBrk="0" fontAlgn="base" hangingPunct="0">
              <a:lnSpc>
                <a:spcPct val="150000"/>
              </a:lnSpc>
              <a:spcBef>
                <a:spcPct val="0"/>
              </a:spcBef>
              <a:spcAft>
                <a:spcPct val="0"/>
              </a:spcAft>
              <a:buClrTx/>
            </a:pPr>
            <a:r>
              <a:rPr lang="en-IN" sz="1600" b="1" dirty="0">
                <a:latin typeface="Times New Roman" panose="02020603050405020304" pitchFamily="18" charset="0"/>
                <a:cs typeface="Times New Roman" panose="02020603050405020304" pitchFamily="18" charset="0"/>
              </a:rPr>
              <a:t>Libraries Used:  </a:t>
            </a:r>
          </a:p>
          <a:p>
            <a:pPr marL="285750" indent="-285750" algn="just" fontAlgn="base">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Requests</a:t>
            </a:r>
            <a:r>
              <a:rPr lang="en-US" sz="1600" dirty="0">
                <a:latin typeface="Times New Roman" panose="02020603050405020304" pitchFamily="18" charset="0"/>
                <a:cs typeface="Times New Roman" panose="02020603050405020304" pitchFamily="18" charset="0"/>
              </a:rPr>
              <a:t>: Used to make HTTP requests to fetch the webpage content.</a:t>
            </a:r>
          </a:p>
          <a:p>
            <a:pPr marL="285750" indent="-285750" algn="just" fontAlgn="base">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BeautifulSoup4</a:t>
            </a:r>
            <a:r>
              <a:rPr lang="en-US" sz="1600" dirty="0">
                <a:latin typeface="Times New Roman" panose="02020603050405020304" pitchFamily="18" charset="0"/>
                <a:cs typeface="Times New Roman" panose="02020603050405020304" pitchFamily="18" charset="0"/>
              </a:rPr>
              <a:t>: The core library used to parse the HTML and XML documents of the website.</a:t>
            </a:r>
          </a:p>
          <a:p>
            <a:pPr marL="285750" indent="-285750" algn="just" fontAlgn="base">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pandas</a:t>
            </a:r>
            <a:r>
              <a:rPr lang="en-US" sz="1600" dirty="0">
                <a:latin typeface="Times New Roman" panose="02020603050405020304" pitchFamily="18" charset="0"/>
                <a:cs typeface="Times New Roman" panose="02020603050405020304" pitchFamily="18" charset="0"/>
              </a:rPr>
              <a:t>: Used for data manipulation and storing the scraped data in a Data Frame.</a:t>
            </a:r>
          </a:p>
          <a:p>
            <a:pPr marL="285750" indent="-285750" algn="just" fontAlgn="base">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web scraper looped through pages 1 to 100 of the website to extract car data. The HTML structure was analyzed to locate specific tags and classes containing information on the car's brand, model, seating, price, and other details. The extracted data was then stored in individual lists and converted into a pandas Data Frame</a:t>
            </a:r>
          </a:p>
          <a:p>
            <a:pPr algn="just"/>
            <a:br>
              <a:rPr lang="en-US" sz="1600" dirty="0"/>
            </a:br>
            <a:endParaRPr lang="en-US" altLang="en-US" sz="1600" dirty="0">
              <a:solidFill>
                <a:schemeClr val="tx1"/>
              </a:solidFill>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ClrTx/>
              <a:buFont typeface="Arial" panose="020B0604020202020204" pitchFamily="34" charset="0"/>
              <a:buChar char="•"/>
            </a:pPr>
            <a:endParaRPr lang="en-US" altLang="en-US" sz="3200" dirty="0">
              <a:solidFill>
                <a:schemeClr val="tx1"/>
              </a:solidFill>
              <a:latin typeface="Times New Roman" panose="02020603050405020304" pitchFamily="18" charset="0"/>
              <a:cs typeface="Times New Roman" panose="02020603050405020304" pitchFamily="18" charset="0"/>
            </a:endParaRPr>
          </a:p>
          <a:p>
            <a:pPr marL="444500" lvl="0" indent="-342900" algn="just">
              <a:buClr>
                <a:schemeClr val="dk1"/>
              </a:buClr>
              <a:buSzPts val="2000"/>
              <a:buFont typeface="Arial" panose="020B0604020202020204" pitchFamily="34" charset="0"/>
              <a:buChar char="•"/>
            </a:pPr>
            <a:endParaRPr sz="2000" dirty="0">
              <a:solidFill>
                <a:schemeClr val="dk1"/>
              </a:solidFill>
            </a:endParaRPr>
          </a:p>
        </p:txBody>
      </p:sp>
      <p:sp>
        <p:nvSpPr>
          <p:cNvPr id="12" name="TextBox 11">
            <a:extLst>
              <a:ext uri="{FF2B5EF4-FFF2-40B4-BE49-F238E27FC236}">
                <a16:creationId xmlns:a16="http://schemas.microsoft.com/office/drawing/2014/main" id="{1636B992-FE52-08DE-91B9-B61B2690B9EF}"/>
              </a:ext>
            </a:extLst>
          </p:cNvPr>
          <p:cNvSpPr txBox="1"/>
          <p:nvPr/>
        </p:nvSpPr>
        <p:spPr>
          <a:xfrm>
            <a:off x="279019" y="261853"/>
            <a:ext cx="11323046" cy="646331"/>
          </a:xfrm>
          <a:prstGeom prst="rect">
            <a:avLst/>
          </a:prstGeom>
          <a:noFill/>
        </p:spPr>
        <p:txBody>
          <a:bodyPr wrap="square" rtlCol="0">
            <a:spAutoFit/>
          </a:bodyPr>
          <a:lstStyle/>
          <a:p>
            <a:pPr algn="ctr"/>
            <a:r>
              <a:rPr lang="en-IN" sz="3600" b="1" dirty="0">
                <a:latin typeface="Bookman Old Style" panose="02050604050505020204" pitchFamily="18" charset="0"/>
              </a:rPr>
              <a:t>Data Sourcing and Collection</a:t>
            </a:r>
            <a:endParaRPr lang="en-IN" sz="3600" b="1" dirty="0">
              <a:solidFill>
                <a:schemeClr val="dk1"/>
              </a:solidFill>
              <a:latin typeface="Bookman Old Style" panose="02050604050505020204" pitchFamily="18" charset="0"/>
            </a:endParaRPr>
          </a:p>
        </p:txBody>
      </p:sp>
      <p:pic>
        <p:nvPicPr>
          <p:cNvPr id="14" name="Picture 13">
            <a:extLst>
              <a:ext uri="{FF2B5EF4-FFF2-40B4-BE49-F238E27FC236}">
                <a16:creationId xmlns:a16="http://schemas.microsoft.com/office/drawing/2014/main" id="{1A29FFC4-DFE2-24AE-A85B-8B84FFDF6670}"/>
              </a:ext>
            </a:extLst>
          </p:cNvPr>
          <p:cNvPicPr>
            <a:picLocks noChangeAspect="1"/>
          </p:cNvPicPr>
          <p:nvPr/>
        </p:nvPicPr>
        <p:blipFill>
          <a:blip r:embed="rId3"/>
          <a:stretch>
            <a:fillRect/>
          </a:stretch>
        </p:blipFill>
        <p:spPr>
          <a:xfrm>
            <a:off x="422928" y="1022375"/>
            <a:ext cx="4791744" cy="5118447"/>
          </a:xfrm>
          <a:prstGeom prst="rect">
            <a:avLst/>
          </a:prstGeom>
          <a:ln w="12700">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2" name="TextBox 1">
            <a:extLst>
              <a:ext uri="{FF2B5EF4-FFF2-40B4-BE49-F238E27FC236}">
                <a16:creationId xmlns:a16="http://schemas.microsoft.com/office/drawing/2014/main" id="{2B248196-B3F0-CAF0-60EF-5F85FBB96450}"/>
              </a:ext>
            </a:extLst>
          </p:cNvPr>
          <p:cNvSpPr txBox="1"/>
          <p:nvPr/>
        </p:nvSpPr>
        <p:spPr>
          <a:xfrm>
            <a:off x="481781" y="294968"/>
            <a:ext cx="10687664" cy="707886"/>
          </a:xfrm>
          <a:prstGeom prst="rect">
            <a:avLst/>
          </a:prstGeom>
          <a:noFill/>
        </p:spPr>
        <p:txBody>
          <a:bodyPr wrap="square" rtlCol="0">
            <a:spAutoFit/>
          </a:bodyPr>
          <a:lstStyle/>
          <a:p>
            <a:pPr algn="ctr"/>
            <a:r>
              <a:rPr lang="en-IN" sz="4000" b="1" dirty="0">
                <a:latin typeface="Bookman Old Style" panose="02050604050505020204" pitchFamily="18" charset="0"/>
                <a:cs typeface="Times New Roman" panose="02020603050405020304" pitchFamily="18" charset="0"/>
              </a:rPr>
              <a:t>The Extracted Data Frame </a:t>
            </a:r>
          </a:p>
        </p:txBody>
      </p:sp>
      <p:pic>
        <p:nvPicPr>
          <p:cNvPr id="7" name="Picture 6">
            <a:extLst>
              <a:ext uri="{FF2B5EF4-FFF2-40B4-BE49-F238E27FC236}">
                <a16:creationId xmlns:a16="http://schemas.microsoft.com/office/drawing/2014/main" id="{A83F5DCC-97A8-AA2C-A0F5-60E60E950C62}"/>
              </a:ext>
            </a:extLst>
          </p:cNvPr>
          <p:cNvPicPr>
            <a:picLocks noChangeAspect="1"/>
          </p:cNvPicPr>
          <p:nvPr/>
        </p:nvPicPr>
        <p:blipFill>
          <a:blip r:embed="rId3"/>
          <a:stretch>
            <a:fillRect/>
          </a:stretch>
        </p:blipFill>
        <p:spPr>
          <a:xfrm>
            <a:off x="242070" y="1195075"/>
            <a:ext cx="11707859" cy="4467849"/>
          </a:xfrm>
          <a:prstGeom prst="rect">
            <a:avLst/>
          </a:prstGeom>
          <a:ln w="12700">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5"/>
          <p:cNvSpPr txBox="1"/>
          <p:nvPr/>
        </p:nvSpPr>
        <p:spPr>
          <a:xfrm>
            <a:off x="6322870" y="943046"/>
            <a:ext cx="5391300" cy="5159136"/>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Initially, the raw data had </a:t>
            </a:r>
            <a:r>
              <a:rPr lang="en-US" sz="1600" b="1" dirty="0">
                <a:latin typeface="Times New Roman" panose="02020603050405020304" pitchFamily="18" charset="0"/>
                <a:cs typeface="Times New Roman" panose="02020603050405020304" pitchFamily="18" charset="0"/>
              </a:rPr>
              <a:t>298 rows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9 columns</a:t>
            </a:r>
            <a:r>
              <a:rPr lang="en-US" sz="1600" dirty="0">
                <a:latin typeface="Times New Roman" panose="02020603050405020304" pitchFamily="18" charset="0"/>
                <a:cs typeface="Times New Roman" panose="02020603050405020304" pitchFamily="18" charset="0"/>
              </a:rPr>
              <a:t>, with no missing values. The data types were mostly object (strings).</a:t>
            </a:r>
          </a:p>
          <a:p>
            <a:pPr algn="just">
              <a:lnSpc>
                <a:spcPct val="150000"/>
              </a:lnSpc>
            </a:pPr>
            <a:r>
              <a:rPr lang="en-US" sz="1800" b="1" dirty="0">
                <a:latin typeface="Times New Roman" panose="02020603050405020304" pitchFamily="18" charset="0"/>
                <a:cs typeface="Times New Roman" panose="02020603050405020304" pitchFamily="18" charset="0"/>
              </a:rPr>
              <a:t>Initial Columns:</a:t>
            </a:r>
          </a:p>
          <a:p>
            <a:pPr algn="just" fontAlgn="base">
              <a:lnSpc>
                <a:spcPct val="150000"/>
              </a:lnSpc>
            </a:pPr>
            <a:r>
              <a:rPr lang="en-US" sz="1600" dirty="0">
                <a:latin typeface="Times New Roman" panose="02020603050405020304" pitchFamily="18" charset="0"/>
                <a:cs typeface="Times New Roman" panose="02020603050405020304" pitchFamily="18" charset="0"/>
              </a:rPr>
              <a:t>Brand</a:t>
            </a:r>
          </a:p>
          <a:p>
            <a:pPr algn="just" fontAlgn="base">
              <a:lnSpc>
                <a:spcPct val="150000"/>
              </a:lnSpc>
            </a:pPr>
            <a:r>
              <a:rPr lang="en-US" sz="1600" dirty="0">
                <a:latin typeface="Times New Roman" panose="02020603050405020304" pitchFamily="18" charset="0"/>
                <a:cs typeface="Times New Roman" panose="02020603050405020304" pitchFamily="18" charset="0"/>
              </a:rPr>
              <a:t>Model</a:t>
            </a:r>
          </a:p>
          <a:p>
            <a:pPr algn="just" fontAlgn="base">
              <a:lnSpc>
                <a:spcPct val="150000"/>
              </a:lnSpc>
            </a:pPr>
            <a:r>
              <a:rPr lang="en-US" sz="1600" dirty="0" err="1">
                <a:latin typeface="Times New Roman" panose="02020603050405020304" pitchFamily="18" charset="0"/>
                <a:cs typeface="Times New Roman" panose="02020603050405020304" pitchFamily="18" charset="0"/>
              </a:rPr>
              <a:t>Body_Type</a:t>
            </a:r>
            <a:endParaRPr lang="en-US" sz="1600" dirty="0">
              <a:latin typeface="Times New Roman" panose="02020603050405020304" pitchFamily="18" charset="0"/>
              <a:cs typeface="Times New Roman" panose="02020603050405020304" pitchFamily="18" charset="0"/>
            </a:endParaRPr>
          </a:p>
          <a:p>
            <a:pPr algn="just" fontAlgn="base">
              <a:lnSpc>
                <a:spcPct val="150000"/>
              </a:lnSpc>
            </a:pPr>
            <a:r>
              <a:rPr lang="en-US" sz="1600" dirty="0">
                <a:latin typeface="Times New Roman" panose="02020603050405020304" pitchFamily="18" charset="0"/>
                <a:cs typeface="Times New Roman" panose="02020603050405020304" pitchFamily="18" charset="0"/>
              </a:rPr>
              <a:t>variant</a:t>
            </a:r>
          </a:p>
          <a:p>
            <a:pPr algn="just" fontAlgn="base">
              <a:lnSpc>
                <a:spcPct val="150000"/>
              </a:lnSpc>
            </a:pPr>
            <a:r>
              <a:rPr lang="en-US" sz="1600" dirty="0" err="1">
                <a:latin typeface="Times New Roman" panose="02020603050405020304" pitchFamily="18" charset="0"/>
                <a:cs typeface="Times New Roman" panose="02020603050405020304" pitchFamily="18" charset="0"/>
              </a:rPr>
              <a:t>No.of</a:t>
            </a:r>
            <a:r>
              <a:rPr lang="en-US" sz="1600" dirty="0">
                <a:latin typeface="Times New Roman" panose="02020603050405020304" pitchFamily="18" charset="0"/>
                <a:cs typeface="Times New Roman" panose="02020603050405020304" pitchFamily="18" charset="0"/>
              </a:rPr>
              <a:t> Seats</a:t>
            </a:r>
          </a:p>
          <a:p>
            <a:pPr algn="just" fontAlgn="base">
              <a:lnSpc>
                <a:spcPct val="150000"/>
              </a:lnSpc>
            </a:pPr>
            <a:r>
              <a:rPr lang="en-US" sz="1600" dirty="0">
                <a:latin typeface="Times New Roman" panose="02020603050405020304" pitchFamily="18" charset="0"/>
                <a:cs typeface="Times New Roman" panose="02020603050405020304" pitchFamily="18" charset="0"/>
              </a:rPr>
              <a:t>Price</a:t>
            </a:r>
          </a:p>
          <a:p>
            <a:pPr algn="just" fontAlgn="base">
              <a:lnSpc>
                <a:spcPct val="150000"/>
              </a:lnSpc>
            </a:pPr>
            <a:r>
              <a:rPr lang="en-US" sz="1600" dirty="0" err="1">
                <a:latin typeface="Times New Roman" panose="02020603050405020304" pitchFamily="18" charset="0"/>
                <a:cs typeface="Times New Roman" panose="02020603050405020304" pitchFamily="18" charset="0"/>
              </a:rPr>
              <a:t>Fuel_Type</a:t>
            </a:r>
            <a:endParaRPr lang="en-US" sz="1600" dirty="0">
              <a:latin typeface="Times New Roman" panose="02020603050405020304" pitchFamily="18" charset="0"/>
              <a:cs typeface="Times New Roman" panose="02020603050405020304" pitchFamily="18" charset="0"/>
            </a:endParaRPr>
          </a:p>
          <a:p>
            <a:pPr algn="just" fontAlgn="base">
              <a:lnSpc>
                <a:spcPct val="150000"/>
              </a:lnSpc>
            </a:pPr>
            <a:r>
              <a:rPr lang="en-US" sz="1600" dirty="0">
                <a:latin typeface="Times New Roman" panose="02020603050405020304" pitchFamily="18" charset="0"/>
                <a:cs typeface="Times New Roman" panose="02020603050405020304" pitchFamily="18" charset="0"/>
              </a:rPr>
              <a:t>location</a:t>
            </a:r>
          </a:p>
          <a:p>
            <a:pPr algn="just" fontAlgn="base">
              <a:lnSpc>
                <a:spcPct val="150000"/>
              </a:lnSpc>
            </a:pPr>
            <a:r>
              <a:rPr lang="en-US" sz="1600" dirty="0" err="1">
                <a:latin typeface="Times New Roman" panose="02020603050405020304" pitchFamily="18" charset="0"/>
                <a:cs typeface="Times New Roman" panose="02020603050405020304" pitchFamily="18" charset="0"/>
              </a:rPr>
              <a:t>gearbox_Type</a:t>
            </a: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B20BB1-C2D9-ADE8-F9B2-28730068D658}"/>
              </a:ext>
            </a:extLst>
          </p:cNvPr>
          <p:cNvSpPr txBox="1"/>
          <p:nvPr/>
        </p:nvSpPr>
        <p:spPr>
          <a:xfrm>
            <a:off x="635145" y="208225"/>
            <a:ext cx="10921709" cy="646331"/>
          </a:xfrm>
          <a:prstGeom prst="rect">
            <a:avLst/>
          </a:prstGeom>
          <a:noFill/>
        </p:spPr>
        <p:txBody>
          <a:bodyPr wrap="square" rtlCol="0">
            <a:spAutoFit/>
          </a:bodyPr>
          <a:lstStyle/>
          <a:p>
            <a:pPr algn="ctr"/>
            <a:r>
              <a:rPr lang="en-IN" sz="3600" b="1" dirty="0">
                <a:solidFill>
                  <a:schemeClr val="dk1"/>
                </a:solidFill>
                <a:latin typeface="Bookman Old Style" panose="02050604050505020204" pitchFamily="18" charset="0"/>
              </a:rPr>
              <a:t>Summary of the Table</a:t>
            </a:r>
          </a:p>
        </p:txBody>
      </p:sp>
      <p:pic>
        <p:nvPicPr>
          <p:cNvPr id="6" name="Picture 5">
            <a:extLst>
              <a:ext uri="{FF2B5EF4-FFF2-40B4-BE49-F238E27FC236}">
                <a16:creationId xmlns:a16="http://schemas.microsoft.com/office/drawing/2014/main" id="{77BB9E84-5859-6F88-3540-5EBB302B1819}"/>
              </a:ext>
            </a:extLst>
          </p:cNvPr>
          <p:cNvPicPr>
            <a:picLocks noChangeAspect="1"/>
          </p:cNvPicPr>
          <p:nvPr/>
        </p:nvPicPr>
        <p:blipFill>
          <a:blip r:embed="rId3"/>
          <a:stretch>
            <a:fillRect/>
          </a:stretch>
        </p:blipFill>
        <p:spPr>
          <a:xfrm>
            <a:off x="1120877" y="1102521"/>
            <a:ext cx="4493640" cy="4840185"/>
          </a:xfrm>
          <a:prstGeom prst="rect">
            <a:avLst/>
          </a:prstGeom>
          <a:ln w="12700">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p26"/>
          <p:cNvSpPr txBox="1"/>
          <p:nvPr/>
        </p:nvSpPr>
        <p:spPr>
          <a:xfrm>
            <a:off x="5142775" y="1109025"/>
            <a:ext cx="645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00" name="Google Shape;200;p26"/>
          <p:cNvSpPr txBox="1"/>
          <p:nvPr/>
        </p:nvSpPr>
        <p:spPr>
          <a:xfrm>
            <a:off x="402301" y="230916"/>
            <a:ext cx="10590164"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4000" b="1" dirty="0">
                <a:solidFill>
                  <a:schemeClr val="dk1"/>
                </a:solidFill>
                <a:latin typeface="Bookman Old Style" panose="02050604050505020204" pitchFamily="18" charset="0"/>
                <a:ea typeface="Calibri"/>
                <a:cs typeface="Calibri"/>
                <a:sym typeface="Calibri"/>
              </a:rPr>
              <a:t>Data Exploration</a:t>
            </a:r>
            <a:endParaRPr sz="4000" b="1" dirty="0">
              <a:solidFill>
                <a:schemeClr val="dk1"/>
              </a:solidFill>
              <a:latin typeface="Bookman Old Style" panose="02050604050505020204" pitchFamily="18" charset="0"/>
              <a:ea typeface="Calibri"/>
              <a:cs typeface="Calibri"/>
              <a:sym typeface="Calibri"/>
            </a:endParaRPr>
          </a:p>
        </p:txBody>
      </p:sp>
      <p:sp>
        <p:nvSpPr>
          <p:cNvPr id="2" name="TextBox 1">
            <a:extLst>
              <a:ext uri="{FF2B5EF4-FFF2-40B4-BE49-F238E27FC236}">
                <a16:creationId xmlns:a16="http://schemas.microsoft.com/office/drawing/2014/main" id="{D28FB96E-7B25-C67D-E450-FED4EAA34694}"/>
              </a:ext>
            </a:extLst>
          </p:cNvPr>
          <p:cNvSpPr txBox="1"/>
          <p:nvPr/>
        </p:nvSpPr>
        <p:spPr>
          <a:xfrm>
            <a:off x="5855528" y="1416825"/>
            <a:ext cx="6027717" cy="41107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df.head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Displays the first 5 rows of the DataFrame, providing a quick look at the data.</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df.tail(): </a:t>
            </a:r>
            <a:r>
              <a:rPr lang="en-US" sz="1600" dirty="0">
                <a:latin typeface="Times New Roman" panose="02020603050405020304" pitchFamily="18" charset="0"/>
                <a:cs typeface="Times New Roman" panose="02020603050405020304" pitchFamily="18" charset="0"/>
              </a:rPr>
              <a:t>Shows the last 5 rows of the DataFrame.</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df.sample(): </a:t>
            </a:r>
            <a:r>
              <a:rPr lang="en-US" sz="1600" dirty="0">
                <a:latin typeface="Times New Roman" panose="02020603050405020304" pitchFamily="18" charset="0"/>
                <a:cs typeface="Times New Roman" panose="02020603050405020304" pitchFamily="18" charset="0"/>
              </a:rPr>
              <a:t>Returns a random sample of rows, useful for getting a non-biased look at the data.</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df.info(): </a:t>
            </a:r>
            <a:r>
              <a:rPr lang="en-US" sz="1600" dirty="0">
                <a:latin typeface="Times New Roman" panose="02020603050405020304" pitchFamily="18" charset="0"/>
                <a:cs typeface="Times New Roman" panose="02020603050405020304" pitchFamily="18" charset="0"/>
              </a:rPr>
              <a:t>Prints a concise summary of the DataFrame, including the index dtype, column dtypes, non-null values, and memory usage. This is crucial for identifying data types and missing values.</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df.shape: </a:t>
            </a:r>
            <a:r>
              <a:rPr lang="en-US" sz="1600" dirty="0">
                <a:latin typeface="Times New Roman" panose="02020603050405020304" pitchFamily="18" charset="0"/>
                <a:cs typeface="Times New Roman" panose="02020603050405020304" pitchFamily="18" charset="0"/>
              </a:rPr>
              <a:t>Returns a tuple representing the dimensionality of the DataFrame (rows, columns).</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df.columns</a:t>
            </a:r>
            <a:r>
              <a:rPr lang="en-US" sz="1600" dirty="0">
                <a:latin typeface="Times New Roman" panose="02020603050405020304" pitchFamily="18" charset="0"/>
                <a:cs typeface="Times New Roman" panose="02020603050405020304" pitchFamily="18" charset="0"/>
              </a:rPr>
              <a:t>: Returns the names of all columns in the DataFrame.</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2CD579-B21A-4959-56E9-4A230F5BD2C0}"/>
              </a:ext>
            </a:extLst>
          </p:cNvPr>
          <p:cNvPicPr>
            <a:picLocks noChangeAspect="1"/>
          </p:cNvPicPr>
          <p:nvPr/>
        </p:nvPicPr>
        <p:blipFill>
          <a:blip r:embed="rId3"/>
          <a:stretch>
            <a:fillRect/>
          </a:stretch>
        </p:blipFill>
        <p:spPr>
          <a:xfrm>
            <a:off x="308755" y="1109025"/>
            <a:ext cx="5256303" cy="5153451"/>
          </a:xfrm>
          <a:prstGeom prst="rect">
            <a:avLst/>
          </a:prstGeom>
          <a:ln w="127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Title 1">
            <a:extLst>
              <a:ext uri="{FF2B5EF4-FFF2-40B4-BE49-F238E27FC236}">
                <a16:creationId xmlns:a16="http://schemas.microsoft.com/office/drawing/2014/main" id="{EC5B1814-DF76-8AB8-B9AF-8F1CE7E439DB}"/>
              </a:ext>
            </a:extLst>
          </p:cNvPr>
          <p:cNvSpPr>
            <a:spLocks noGrp="1"/>
          </p:cNvSpPr>
          <p:nvPr>
            <p:ph type="title"/>
          </p:nvPr>
        </p:nvSpPr>
        <p:spPr>
          <a:xfrm>
            <a:off x="376084" y="88490"/>
            <a:ext cx="10515600" cy="816078"/>
          </a:xfrm>
        </p:spPr>
        <p:txBody>
          <a:bodyPr>
            <a:normAutofit/>
          </a:bodyPr>
          <a:lstStyle/>
          <a:p>
            <a:pPr algn="ctr"/>
            <a:r>
              <a:rPr lang="en-IN" sz="4000" b="1" dirty="0">
                <a:latin typeface="Bookman Old Style" panose="02050604050505020204" pitchFamily="18" charset="0"/>
              </a:rPr>
              <a:t>Data Cleaning </a:t>
            </a:r>
          </a:p>
        </p:txBody>
      </p:sp>
      <p:sp>
        <p:nvSpPr>
          <p:cNvPr id="4" name="Text Placeholder 3">
            <a:extLst>
              <a:ext uri="{FF2B5EF4-FFF2-40B4-BE49-F238E27FC236}">
                <a16:creationId xmlns:a16="http://schemas.microsoft.com/office/drawing/2014/main" id="{807E55B8-80D7-7365-F83C-EF2A2752D20A}"/>
              </a:ext>
            </a:extLst>
          </p:cNvPr>
          <p:cNvSpPr>
            <a:spLocks noGrp="1"/>
          </p:cNvSpPr>
          <p:nvPr>
            <p:ph sz="half" idx="1"/>
          </p:nvPr>
        </p:nvSpPr>
        <p:spPr>
          <a:xfrm>
            <a:off x="6213987" y="914397"/>
            <a:ext cx="5773994" cy="5193737"/>
          </a:xfrm>
        </p:spPr>
        <p:txBody>
          <a:bodyPr>
            <a:normAutofit/>
          </a:bodyPr>
          <a:lstStyle/>
          <a:p>
            <a:pPr marL="285750" indent="-285750" algn="just">
              <a:lnSpc>
                <a:spcPct val="170000"/>
              </a:lnSpc>
              <a:spcBef>
                <a:spcPts val="0"/>
              </a:spcBef>
              <a:buClr>
                <a:srgbClr val="000000"/>
              </a:buClr>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sym typeface="Arial"/>
              </a:rPr>
              <a:t>The data was cleaned and standardized to prepare it for analysis. Steps:</a:t>
            </a:r>
          </a:p>
          <a:p>
            <a:pPr marL="285750" indent="-285750" algn="just" fontAlgn="base">
              <a:lnSpc>
                <a:spcPct val="170000"/>
              </a:lnSpc>
              <a:spcBef>
                <a:spcPts val="0"/>
              </a:spcBef>
              <a:buClr>
                <a:srgbClr val="000000"/>
              </a:buClr>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sym typeface="Arial"/>
              </a:rPr>
              <a:t>Column names were standardized by capitalizing the first letter, such as changing </a:t>
            </a:r>
            <a:r>
              <a:rPr lang="en-US" sz="1600" b="1" dirty="0">
                <a:solidFill>
                  <a:srgbClr val="000000"/>
                </a:solidFill>
                <a:latin typeface="Times New Roman" panose="02020603050405020304" pitchFamily="18" charset="0"/>
                <a:cs typeface="Times New Roman" panose="02020603050405020304" pitchFamily="18" charset="0"/>
                <a:sym typeface="Arial"/>
              </a:rPr>
              <a:t>'</a:t>
            </a:r>
            <a:r>
              <a:rPr lang="en-US" sz="1600" b="1" dirty="0" err="1">
                <a:solidFill>
                  <a:srgbClr val="000000"/>
                </a:solidFill>
                <a:latin typeface="Times New Roman" panose="02020603050405020304" pitchFamily="18" charset="0"/>
                <a:cs typeface="Times New Roman" panose="02020603050405020304" pitchFamily="18" charset="0"/>
                <a:sym typeface="Arial"/>
              </a:rPr>
              <a:t>gearbox_Type</a:t>
            </a:r>
            <a:r>
              <a:rPr lang="en-US" sz="1600" b="1" dirty="0">
                <a:solidFill>
                  <a:srgbClr val="000000"/>
                </a:solidFill>
                <a:latin typeface="Times New Roman" panose="02020603050405020304" pitchFamily="18" charset="0"/>
                <a:cs typeface="Times New Roman" panose="02020603050405020304" pitchFamily="18" charset="0"/>
                <a:sym typeface="Arial"/>
              </a:rPr>
              <a:t>' to '</a:t>
            </a:r>
            <a:r>
              <a:rPr lang="en-US" sz="1600" b="1" dirty="0" err="1">
                <a:solidFill>
                  <a:srgbClr val="000000"/>
                </a:solidFill>
                <a:latin typeface="Times New Roman" panose="02020603050405020304" pitchFamily="18" charset="0"/>
                <a:cs typeface="Times New Roman" panose="02020603050405020304" pitchFamily="18" charset="0"/>
                <a:sym typeface="Arial"/>
              </a:rPr>
              <a:t>Gearbox_Type</a:t>
            </a:r>
            <a:r>
              <a:rPr lang="en-US" sz="1600" b="1" dirty="0">
                <a:solidFill>
                  <a:srgbClr val="000000"/>
                </a:solidFill>
                <a:latin typeface="Times New Roman" panose="02020603050405020304" pitchFamily="18" charset="0"/>
                <a:cs typeface="Times New Roman" panose="02020603050405020304" pitchFamily="18" charset="0"/>
                <a:sym typeface="Arial"/>
              </a:rPr>
              <a:t>'.</a:t>
            </a:r>
          </a:p>
          <a:p>
            <a:pPr marL="285750" indent="-285750" algn="just" fontAlgn="base">
              <a:lnSpc>
                <a:spcPct val="170000"/>
              </a:lnSpc>
              <a:spcBef>
                <a:spcPts val="0"/>
              </a:spcBef>
              <a:buClr>
                <a:srgbClr val="000000"/>
              </a:buClr>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sym typeface="Arial"/>
              </a:rPr>
              <a:t>The </a:t>
            </a:r>
            <a:r>
              <a:rPr lang="en-US" sz="1600" dirty="0" err="1">
                <a:solidFill>
                  <a:srgbClr val="000000"/>
                </a:solidFill>
                <a:latin typeface="Times New Roman" panose="02020603050405020304" pitchFamily="18" charset="0"/>
                <a:cs typeface="Times New Roman" panose="02020603050405020304" pitchFamily="18" charset="0"/>
                <a:sym typeface="Arial"/>
              </a:rPr>
              <a:t>No.of</a:t>
            </a:r>
            <a:r>
              <a:rPr lang="en-US" sz="1600" dirty="0">
                <a:solidFill>
                  <a:srgbClr val="000000"/>
                </a:solidFill>
                <a:latin typeface="Times New Roman" panose="02020603050405020304" pitchFamily="18" charset="0"/>
                <a:cs typeface="Times New Roman" panose="02020603050405020304" pitchFamily="18" charset="0"/>
                <a:sym typeface="Arial"/>
              </a:rPr>
              <a:t> Seats column, which was of object type, had its text 'Seater' removed and was converted to an </a:t>
            </a:r>
            <a:r>
              <a:rPr lang="en-US" sz="1600" b="1" dirty="0">
                <a:solidFill>
                  <a:srgbClr val="000000"/>
                </a:solidFill>
                <a:latin typeface="Times New Roman" panose="02020603050405020304" pitchFamily="18" charset="0"/>
                <a:cs typeface="Times New Roman" panose="02020603050405020304" pitchFamily="18" charset="0"/>
                <a:sym typeface="Arial"/>
              </a:rPr>
              <a:t>integer</a:t>
            </a:r>
            <a:r>
              <a:rPr lang="en-US" sz="1600" dirty="0">
                <a:solidFill>
                  <a:srgbClr val="000000"/>
                </a:solidFill>
                <a:latin typeface="Times New Roman" panose="02020603050405020304" pitchFamily="18" charset="0"/>
                <a:cs typeface="Times New Roman" panose="02020603050405020304" pitchFamily="18" charset="0"/>
                <a:sym typeface="Arial"/>
              </a:rPr>
              <a:t> type, and renamed to 'Seater'.</a:t>
            </a:r>
          </a:p>
          <a:p>
            <a:pPr marL="285750" indent="-285750" algn="just" fontAlgn="base">
              <a:lnSpc>
                <a:spcPct val="170000"/>
              </a:lnSpc>
              <a:spcBef>
                <a:spcPts val="0"/>
              </a:spcBef>
              <a:buClr>
                <a:srgbClr val="000000"/>
              </a:buClr>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sym typeface="Arial"/>
              </a:rPr>
              <a:t>The Price column was cleaned by removing symbols like </a:t>
            </a:r>
            <a:r>
              <a:rPr lang="en-US" sz="1600" b="1" dirty="0">
                <a:solidFill>
                  <a:srgbClr val="000000"/>
                </a:solidFill>
                <a:latin typeface="Times New Roman" panose="02020603050405020304" pitchFamily="18" charset="0"/>
                <a:cs typeface="Times New Roman" panose="02020603050405020304" pitchFamily="18" charset="0"/>
                <a:sym typeface="Arial"/>
              </a:rPr>
              <a:t>'₹', 'L', and 'Cr'</a:t>
            </a:r>
            <a:r>
              <a:rPr lang="en-US" sz="1600" dirty="0">
                <a:solidFill>
                  <a:srgbClr val="000000"/>
                </a:solidFill>
                <a:latin typeface="Times New Roman" panose="02020603050405020304" pitchFamily="18" charset="0"/>
                <a:cs typeface="Times New Roman" panose="02020603050405020304" pitchFamily="18" charset="0"/>
                <a:sym typeface="Arial"/>
              </a:rPr>
              <a:t> and then converted to a float data type for numerical analysis.</a:t>
            </a:r>
          </a:p>
          <a:p>
            <a:pPr marL="285750" indent="-285750" algn="just" fontAlgn="base">
              <a:lnSpc>
                <a:spcPct val="170000"/>
              </a:lnSpc>
              <a:spcBef>
                <a:spcPts val="0"/>
              </a:spcBef>
              <a:buClr>
                <a:srgbClr val="000000"/>
              </a:buClr>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sym typeface="Arial"/>
              </a:rPr>
              <a:t>Year information was removed from the Model column using a regular expression</a:t>
            </a:r>
          </a:p>
          <a:p>
            <a:pPr algn="just"/>
            <a:endParaRPr lang="en-IN" sz="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19C9298-BEED-EA30-C7E5-E5B2867F4551}"/>
              </a:ext>
            </a:extLst>
          </p:cNvPr>
          <p:cNvPicPr>
            <a:picLocks noChangeAspect="1"/>
          </p:cNvPicPr>
          <p:nvPr/>
        </p:nvPicPr>
        <p:blipFill>
          <a:blip r:embed="rId3"/>
          <a:stretch>
            <a:fillRect/>
          </a:stretch>
        </p:blipFill>
        <p:spPr>
          <a:xfrm>
            <a:off x="280176" y="1101105"/>
            <a:ext cx="5815824" cy="4820323"/>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088" y="166483"/>
            <a:ext cx="10795821" cy="580769"/>
          </a:xfrm>
        </p:spPr>
        <p:txBody>
          <a:bodyPr>
            <a:noAutofit/>
          </a:bodyPr>
          <a:lstStyle/>
          <a:p>
            <a:pPr algn="ctr"/>
            <a:r>
              <a:rPr sz="3200" b="1" dirty="0">
                <a:latin typeface="Bookman Old Style" panose="02050604050505020204" pitchFamily="18" charset="0"/>
              </a:rPr>
              <a:t>Data Cleaning Summary – Before vs After</a:t>
            </a:r>
          </a:p>
        </p:txBody>
      </p:sp>
      <p:graphicFrame>
        <p:nvGraphicFramePr>
          <p:cNvPr id="3" name="Table 2"/>
          <p:cNvGraphicFramePr>
            <a:graphicFrameLocks noGrp="1"/>
          </p:cNvGraphicFramePr>
          <p:nvPr>
            <p:extLst>
              <p:ext uri="{D42A27DB-BD31-4B8C-83A1-F6EECF244321}">
                <p14:modId xmlns:p14="http://schemas.microsoft.com/office/powerpoint/2010/main" val="3017227312"/>
              </p:ext>
            </p:extLst>
          </p:nvPr>
        </p:nvGraphicFramePr>
        <p:xfrm>
          <a:off x="698089" y="1130710"/>
          <a:ext cx="10795821" cy="4807978"/>
        </p:xfrm>
        <a:graphic>
          <a:graphicData uri="http://schemas.openxmlformats.org/drawingml/2006/table">
            <a:tbl>
              <a:tblPr firstRow="1" bandRow="1">
                <a:tableStyleId>{5C22544A-7EE6-4342-B048-85BDC9FD1C3A}</a:tableStyleId>
              </a:tblPr>
              <a:tblGrid>
                <a:gridCol w="2399071">
                  <a:extLst>
                    <a:ext uri="{9D8B030D-6E8A-4147-A177-3AD203B41FA5}">
                      <a16:colId xmlns:a16="http://schemas.microsoft.com/office/drawing/2014/main" val="20000"/>
                    </a:ext>
                  </a:extLst>
                </a:gridCol>
                <a:gridCol w="4198375">
                  <a:extLst>
                    <a:ext uri="{9D8B030D-6E8A-4147-A177-3AD203B41FA5}">
                      <a16:colId xmlns:a16="http://schemas.microsoft.com/office/drawing/2014/main" val="20001"/>
                    </a:ext>
                  </a:extLst>
                </a:gridCol>
                <a:gridCol w="4198375">
                  <a:extLst>
                    <a:ext uri="{9D8B030D-6E8A-4147-A177-3AD203B41FA5}">
                      <a16:colId xmlns:a16="http://schemas.microsoft.com/office/drawing/2014/main" val="20002"/>
                    </a:ext>
                  </a:extLst>
                </a:gridCol>
              </a:tblGrid>
              <a:tr h="686854">
                <a:tc>
                  <a:txBody>
                    <a:bodyPr/>
                    <a:lstStyle/>
                    <a:p>
                      <a:pPr lvl="2" algn="ctr">
                        <a:defRPr b="1">
                          <a:solidFill>
                            <a:srgbClr val="FFFFFF"/>
                          </a:solidFill>
                        </a:defRPr>
                      </a:pPr>
                      <a:r>
                        <a:rPr sz="2000" b="1" dirty="0"/>
                        <a:t>Aspect</a:t>
                      </a:r>
                    </a:p>
                  </a:txBody>
                  <a:tcPr>
                    <a:solidFill>
                      <a:srgbClr val="0066CC"/>
                    </a:solidFill>
                  </a:tcPr>
                </a:tc>
                <a:tc>
                  <a:txBody>
                    <a:bodyPr/>
                    <a:lstStyle/>
                    <a:p>
                      <a:pPr lvl="2" algn="ctr">
                        <a:defRPr b="1">
                          <a:solidFill>
                            <a:srgbClr val="FFFFFF"/>
                          </a:solidFill>
                        </a:defRPr>
                      </a:pPr>
                      <a:r>
                        <a:rPr sz="2000" b="1" dirty="0"/>
                        <a:t>Before Cleaning</a:t>
                      </a:r>
                    </a:p>
                  </a:txBody>
                  <a:tcPr>
                    <a:solidFill>
                      <a:srgbClr val="0066CC"/>
                    </a:solidFill>
                  </a:tcPr>
                </a:tc>
                <a:tc>
                  <a:txBody>
                    <a:bodyPr/>
                    <a:lstStyle/>
                    <a:p>
                      <a:pPr lvl="2" algn="ctr">
                        <a:defRPr b="1">
                          <a:solidFill>
                            <a:srgbClr val="FFFFFF"/>
                          </a:solidFill>
                        </a:defRPr>
                      </a:pPr>
                      <a:r>
                        <a:rPr sz="2000" b="1" dirty="0"/>
                        <a:t>After Cleaning</a:t>
                      </a:r>
                    </a:p>
                  </a:txBody>
                  <a:tcPr>
                    <a:solidFill>
                      <a:srgbClr val="0066CC"/>
                    </a:solidFill>
                  </a:tcPr>
                </a:tc>
                <a:extLst>
                  <a:ext uri="{0D108BD9-81ED-4DB2-BD59-A6C34878D82A}">
                    <a16:rowId xmlns:a16="http://schemas.microsoft.com/office/drawing/2014/main" val="10000"/>
                  </a:ext>
                </a:extLst>
              </a:tr>
              <a:tr h="686854">
                <a:tc>
                  <a:txBody>
                    <a:bodyPr/>
                    <a:lstStyle/>
                    <a:p>
                      <a:pPr lvl="2" algn="ctr">
                        <a:defRPr sz="1200"/>
                      </a:pPr>
                      <a:r>
                        <a:rPr sz="1800" b="1"/>
                        <a:t>Rows × Columns</a:t>
                      </a:r>
                    </a:p>
                  </a:txBody>
                  <a:tcPr/>
                </a:tc>
                <a:tc>
                  <a:txBody>
                    <a:bodyPr/>
                    <a:lstStyle/>
                    <a:p>
                      <a:pPr lvl="2" algn="ctr">
                        <a:defRPr sz="1200"/>
                      </a:pPr>
                      <a:r>
                        <a:rPr sz="1800" b="1" dirty="0"/>
                        <a:t>29</a:t>
                      </a:r>
                      <a:r>
                        <a:rPr lang="en-IN" sz="1800" b="1" dirty="0"/>
                        <a:t>8</a:t>
                      </a:r>
                      <a:r>
                        <a:rPr sz="1800" b="1" dirty="0"/>
                        <a:t> × </a:t>
                      </a:r>
                      <a:r>
                        <a:rPr lang="en-IN" sz="1800" b="1" dirty="0"/>
                        <a:t>9</a:t>
                      </a:r>
                    </a:p>
                    <a:p>
                      <a:pPr lvl="2" algn="ctr">
                        <a:defRPr sz="1200"/>
                      </a:pPr>
                      <a:endParaRPr sz="1800" b="1" dirty="0"/>
                    </a:p>
                  </a:txBody>
                  <a:tcPr/>
                </a:tc>
                <a:tc>
                  <a:txBody>
                    <a:bodyPr/>
                    <a:lstStyle/>
                    <a:p>
                      <a:pPr lvl="2" algn="ctr">
                        <a:defRPr sz="1200"/>
                      </a:pPr>
                      <a:r>
                        <a:rPr sz="1800" b="1" dirty="0"/>
                        <a:t>29</a:t>
                      </a:r>
                      <a:r>
                        <a:rPr lang="en-IN" sz="1800" b="1" dirty="0"/>
                        <a:t>8</a:t>
                      </a:r>
                      <a:r>
                        <a:rPr sz="1800" b="1" dirty="0"/>
                        <a:t> × 9</a:t>
                      </a:r>
                    </a:p>
                  </a:txBody>
                  <a:tcPr/>
                </a:tc>
                <a:extLst>
                  <a:ext uri="{0D108BD9-81ED-4DB2-BD59-A6C34878D82A}">
                    <a16:rowId xmlns:a16="http://schemas.microsoft.com/office/drawing/2014/main" val="10001"/>
                  </a:ext>
                </a:extLst>
              </a:tr>
              <a:tr h="686854">
                <a:tc>
                  <a:txBody>
                    <a:bodyPr/>
                    <a:lstStyle/>
                    <a:p>
                      <a:pPr lvl="2" algn="ctr">
                        <a:defRPr sz="1200"/>
                      </a:pPr>
                      <a:r>
                        <a:rPr sz="1800" b="1" dirty="0"/>
                        <a:t>Column Names</a:t>
                      </a:r>
                    </a:p>
                  </a:txBody>
                  <a:tcPr/>
                </a:tc>
                <a:tc>
                  <a:txBody>
                    <a:bodyPr/>
                    <a:lstStyle/>
                    <a:p>
                      <a:pPr lvl="2" algn="ctr">
                        <a:defRPr sz="1200"/>
                      </a:pPr>
                      <a:r>
                        <a:rPr sz="1800" b="1" dirty="0"/>
                        <a:t>Mixed formatting (e.g., </a:t>
                      </a:r>
                      <a:r>
                        <a:rPr sz="1800" b="1" dirty="0" err="1"/>
                        <a:t>gearbox_Type</a:t>
                      </a:r>
                      <a:r>
                        <a:rPr sz="1800" b="1" dirty="0"/>
                        <a:t>)</a:t>
                      </a:r>
                    </a:p>
                  </a:txBody>
                  <a:tcPr/>
                </a:tc>
                <a:tc>
                  <a:txBody>
                    <a:bodyPr/>
                    <a:lstStyle/>
                    <a:p>
                      <a:pPr lvl="2" algn="ctr">
                        <a:defRPr sz="1200"/>
                      </a:pPr>
                      <a:r>
                        <a:rPr sz="1800" b="1"/>
                        <a:t>Standardized (e.g., Gearbox_Type)</a:t>
                      </a:r>
                    </a:p>
                  </a:txBody>
                  <a:tcPr/>
                </a:tc>
                <a:extLst>
                  <a:ext uri="{0D108BD9-81ED-4DB2-BD59-A6C34878D82A}">
                    <a16:rowId xmlns:a16="http://schemas.microsoft.com/office/drawing/2014/main" val="10002"/>
                  </a:ext>
                </a:extLst>
              </a:tr>
              <a:tr h="686854">
                <a:tc>
                  <a:txBody>
                    <a:bodyPr/>
                    <a:lstStyle/>
                    <a:p>
                      <a:pPr lvl="2" algn="ctr">
                        <a:defRPr sz="1200"/>
                      </a:pPr>
                      <a:r>
                        <a:rPr sz="1800" b="1"/>
                        <a:t>Seater Column</a:t>
                      </a:r>
                    </a:p>
                  </a:txBody>
                  <a:tcPr/>
                </a:tc>
                <a:tc>
                  <a:txBody>
                    <a:bodyPr/>
                    <a:lstStyle/>
                    <a:p>
                      <a:pPr lvl="2" algn="ctr">
                        <a:defRPr sz="1200"/>
                      </a:pPr>
                      <a:r>
                        <a:rPr sz="1800" b="1"/>
                        <a:t>‘5 Seater’ (text)</a:t>
                      </a:r>
                    </a:p>
                  </a:txBody>
                  <a:tcPr/>
                </a:tc>
                <a:tc>
                  <a:txBody>
                    <a:bodyPr/>
                    <a:lstStyle/>
                    <a:p>
                      <a:pPr lvl="2" algn="ctr">
                        <a:defRPr sz="1200"/>
                      </a:pPr>
                      <a:r>
                        <a:rPr sz="1800" b="1" dirty="0"/>
                        <a:t>5 (integer)</a:t>
                      </a:r>
                    </a:p>
                  </a:txBody>
                  <a:tcPr/>
                </a:tc>
                <a:extLst>
                  <a:ext uri="{0D108BD9-81ED-4DB2-BD59-A6C34878D82A}">
                    <a16:rowId xmlns:a16="http://schemas.microsoft.com/office/drawing/2014/main" val="10003"/>
                  </a:ext>
                </a:extLst>
              </a:tr>
              <a:tr h="686854">
                <a:tc>
                  <a:txBody>
                    <a:bodyPr/>
                    <a:lstStyle/>
                    <a:p>
                      <a:pPr lvl="2" algn="ctr">
                        <a:defRPr sz="1200"/>
                      </a:pPr>
                      <a:r>
                        <a:rPr sz="1800" b="1"/>
                        <a:t>Price Column</a:t>
                      </a:r>
                    </a:p>
                  </a:txBody>
                  <a:tcPr/>
                </a:tc>
                <a:tc>
                  <a:txBody>
                    <a:bodyPr/>
                    <a:lstStyle/>
                    <a:p>
                      <a:pPr lvl="2" algn="ctr">
                        <a:defRPr sz="1200"/>
                      </a:pPr>
                      <a:r>
                        <a:rPr sz="1800" b="1"/>
                        <a:t>‘₹ 12.34 L’, ‘₹ 1.2 Cr’</a:t>
                      </a:r>
                    </a:p>
                  </a:txBody>
                  <a:tcPr/>
                </a:tc>
                <a:tc>
                  <a:txBody>
                    <a:bodyPr/>
                    <a:lstStyle/>
                    <a:p>
                      <a:pPr lvl="2" algn="ctr">
                        <a:defRPr sz="1200"/>
                      </a:pPr>
                      <a:r>
                        <a:rPr sz="1800" b="1" dirty="0"/>
                        <a:t>1234000.0 (float)</a:t>
                      </a:r>
                    </a:p>
                  </a:txBody>
                  <a:tcPr/>
                </a:tc>
                <a:extLst>
                  <a:ext uri="{0D108BD9-81ED-4DB2-BD59-A6C34878D82A}">
                    <a16:rowId xmlns:a16="http://schemas.microsoft.com/office/drawing/2014/main" val="10004"/>
                  </a:ext>
                </a:extLst>
              </a:tr>
              <a:tr h="686854">
                <a:tc>
                  <a:txBody>
                    <a:bodyPr/>
                    <a:lstStyle/>
                    <a:p>
                      <a:pPr lvl="2" algn="ctr">
                        <a:defRPr sz="1200"/>
                      </a:pPr>
                      <a:r>
                        <a:rPr sz="1800" b="1"/>
                        <a:t>Model Column</a:t>
                      </a:r>
                    </a:p>
                  </a:txBody>
                  <a:tcPr/>
                </a:tc>
                <a:tc>
                  <a:txBody>
                    <a:bodyPr/>
                    <a:lstStyle/>
                    <a:p>
                      <a:pPr lvl="2" algn="ctr">
                        <a:defRPr sz="1200"/>
                      </a:pPr>
                      <a:r>
                        <a:rPr sz="1800" b="1"/>
                        <a:t>‘Creta 2021’</a:t>
                      </a:r>
                    </a:p>
                  </a:txBody>
                  <a:tcPr/>
                </a:tc>
                <a:tc>
                  <a:txBody>
                    <a:bodyPr/>
                    <a:lstStyle/>
                    <a:p>
                      <a:pPr lvl="2" algn="ctr">
                        <a:defRPr sz="1200"/>
                      </a:pPr>
                      <a:r>
                        <a:rPr sz="1800" b="1" dirty="0"/>
                        <a:t>‘Creta’</a:t>
                      </a:r>
                    </a:p>
                  </a:txBody>
                  <a:tcPr/>
                </a:tc>
                <a:extLst>
                  <a:ext uri="{0D108BD9-81ED-4DB2-BD59-A6C34878D82A}">
                    <a16:rowId xmlns:a16="http://schemas.microsoft.com/office/drawing/2014/main" val="10005"/>
                  </a:ext>
                </a:extLst>
              </a:tr>
              <a:tr h="686854">
                <a:tc>
                  <a:txBody>
                    <a:bodyPr/>
                    <a:lstStyle/>
                    <a:p>
                      <a:pPr lvl="2" algn="ctr">
                        <a:defRPr sz="1200"/>
                      </a:pPr>
                      <a:r>
                        <a:rPr sz="1800" b="1"/>
                        <a:t>Data Types</a:t>
                      </a:r>
                    </a:p>
                  </a:txBody>
                  <a:tcPr/>
                </a:tc>
                <a:tc>
                  <a:txBody>
                    <a:bodyPr/>
                    <a:lstStyle/>
                    <a:p>
                      <a:pPr lvl="2" algn="ctr">
                        <a:defRPr sz="1200"/>
                      </a:pPr>
                      <a:r>
                        <a:rPr sz="1800" b="1"/>
                        <a:t>Mostly object</a:t>
                      </a:r>
                    </a:p>
                  </a:txBody>
                  <a:tcPr/>
                </a:tc>
                <a:tc>
                  <a:txBody>
                    <a:bodyPr/>
                    <a:lstStyle/>
                    <a:p>
                      <a:pPr lvl="2" algn="ctr">
                        <a:defRPr sz="1200"/>
                      </a:pPr>
                      <a:r>
                        <a:rPr sz="1800" b="1" dirty="0"/>
                        <a:t>Proper int / float types</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TotalTime>
  <Words>2014</Words>
  <Application>Microsoft Office PowerPoint</Application>
  <PresentationFormat>Widescreen</PresentationFormat>
  <Paragraphs>138</Paragraphs>
  <Slides>22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Cooper Black</vt:lpstr>
      <vt:lpstr>Bookman Old Style</vt:lpstr>
      <vt:lpstr>Calibri</vt:lpstr>
      <vt:lpstr>Libre Baskerville</vt:lpstr>
      <vt:lpstr>Arial</vt:lpstr>
      <vt:lpstr>Aptos Display</vt:lpstr>
      <vt:lpstr>Times New Roman</vt:lpstr>
      <vt:lpstr>Aptos</vt:lpstr>
      <vt:lpstr>Office Theme</vt:lpstr>
      <vt:lpstr>PowerPoint Presentation</vt:lpstr>
      <vt:lpstr>PowerPoint Presentation</vt:lpstr>
      <vt:lpstr>Acko Drive Website UI - ackodrive.com</vt:lpstr>
      <vt:lpstr>PowerPoint Presentation</vt:lpstr>
      <vt:lpstr>PowerPoint Presentation</vt:lpstr>
      <vt:lpstr>PowerPoint Presentation</vt:lpstr>
      <vt:lpstr>PowerPoint Presentation</vt:lpstr>
      <vt:lpstr>Data Cleaning </vt:lpstr>
      <vt:lpstr>Data Cleaning Summary – Before vs After</vt:lpstr>
      <vt:lpstr>Univariate Analysis – Gearbox Type  </vt:lpstr>
      <vt:lpstr>Fuel Type</vt:lpstr>
      <vt:lpstr>Brands</vt:lpstr>
      <vt:lpstr>Distribution of Body Type </vt:lpstr>
      <vt:lpstr>Distribution of Seaters </vt:lpstr>
      <vt:lpstr>Distribution of Price Column</vt:lpstr>
      <vt:lpstr>Box Plot of Car Price Column</vt:lpstr>
      <vt:lpstr>Bivariate Analysis – Price Vs Fuel Type </vt:lpstr>
      <vt:lpstr>Fuel Type vs Transmission</vt:lpstr>
      <vt:lpstr>Price Distribution by Body Type</vt:lpstr>
      <vt:lpstr>Recommendations</vt:lpstr>
      <vt:lpstr>Insights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Siva Kishore</dc:creator>
  <cp:lastModifiedBy>Om Prakash Vishwakarma</cp:lastModifiedBy>
  <cp:revision>18</cp:revision>
  <dcterms:modified xsi:type="dcterms:W3CDTF">2025-09-02T15:26:52Z</dcterms:modified>
</cp:coreProperties>
</file>