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7"/>
  </p:notesMasterIdLst>
  <p:handoutMasterIdLst>
    <p:handoutMasterId r:id="rId18"/>
  </p:handoutMasterIdLst>
  <p:sldIdLst>
    <p:sldId id="529" r:id="rId2"/>
    <p:sldId id="495" r:id="rId3"/>
    <p:sldId id="514" r:id="rId4"/>
    <p:sldId id="515" r:id="rId5"/>
    <p:sldId id="517" r:id="rId6"/>
    <p:sldId id="516" r:id="rId7"/>
    <p:sldId id="520" r:id="rId8"/>
    <p:sldId id="530" r:id="rId9"/>
    <p:sldId id="531" r:id="rId10"/>
    <p:sldId id="537" r:id="rId11"/>
    <p:sldId id="532" r:id="rId12"/>
    <p:sldId id="533" r:id="rId13"/>
    <p:sldId id="534" r:id="rId14"/>
    <p:sldId id="535" r:id="rId15"/>
    <p:sldId id="528"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91" d="100"/>
          <a:sy n="91" d="100"/>
        </p:scale>
        <p:origin x="1022" y="6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12/2/2024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12/2/2024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3</a:t>
            </a:fld>
            <a:endParaRPr lang="en-US" altLang="en-US"/>
          </a:p>
        </p:txBody>
      </p:sp>
    </p:spTree>
    <p:extLst>
      <p:ext uri="{BB962C8B-B14F-4D97-AF65-F5344CB8AC3E}">
        <p14:creationId xmlns:p14="http://schemas.microsoft.com/office/powerpoint/2010/main" val="1173979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4</a:t>
            </a:fld>
            <a:endParaRPr lang="en-US" altLang="en-US"/>
          </a:p>
        </p:txBody>
      </p:sp>
    </p:spTree>
    <p:extLst>
      <p:ext uri="{BB962C8B-B14F-4D97-AF65-F5344CB8AC3E}">
        <p14:creationId xmlns:p14="http://schemas.microsoft.com/office/powerpoint/2010/main" val="2073206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7</a:t>
            </a:fld>
            <a:endParaRPr lang="en-US" altLang="en-US"/>
          </a:p>
        </p:txBody>
      </p:sp>
    </p:spTree>
    <p:extLst>
      <p:ext uri="{BB962C8B-B14F-4D97-AF65-F5344CB8AC3E}">
        <p14:creationId xmlns:p14="http://schemas.microsoft.com/office/powerpoint/2010/main" val="2730070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9</a:t>
            </a:fld>
            <a:endParaRPr lang="en-US" altLang="en-US"/>
          </a:p>
        </p:txBody>
      </p:sp>
    </p:spTree>
    <p:extLst>
      <p:ext uri="{BB962C8B-B14F-4D97-AF65-F5344CB8AC3E}">
        <p14:creationId xmlns:p14="http://schemas.microsoft.com/office/powerpoint/2010/main" val="3271412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5363A-2049-E17F-5ECE-CE9201E187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E2C7BA-2A6E-E10E-0B95-3D55592957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C823A7-6247-7715-F54F-2B374B5C8C1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B45CA32-6532-7109-9303-2B6634AE35A4}"/>
              </a:ext>
            </a:extLst>
          </p:cNvPr>
          <p:cNvSpPr>
            <a:spLocks noGrp="1"/>
          </p:cNvSpPr>
          <p:nvPr>
            <p:ph type="sldNum" sz="quarter" idx="5"/>
          </p:nvPr>
        </p:nvSpPr>
        <p:spPr/>
        <p:txBody>
          <a:bodyPr/>
          <a:lstStyle/>
          <a:p>
            <a:pPr>
              <a:defRPr/>
            </a:pPr>
            <a:fld id="{F2D8CC3F-ADB2-4AF7-880C-111F7E6C7FE6}" type="slidenum">
              <a:rPr lang="en-US" altLang="en-US" smtClean="0"/>
              <a:pPr>
                <a:defRPr/>
              </a:pPr>
              <a:t>10</a:t>
            </a:fld>
            <a:endParaRPr lang="en-US" altLang="en-US"/>
          </a:p>
        </p:txBody>
      </p:sp>
    </p:spTree>
    <p:extLst>
      <p:ext uri="{BB962C8B-B14F-4D97-AF65-F5344CB8AC3E}">
        <p14:creationId xmlns:p14="http://schemas.microsoft.com/office/powerpoint/2010/main" val="3731114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11</a:t>
            </a:fld>
            <a:endParaRPr lang="en-US" altLang="en-US"/>
          </a:p>
        </p:txBody>
      </p:sp>
    </p:spTree>
    <p:extLst>
      <p:ext uri="{BB962C8B-B14F-4D97-AF65-F5344CB8AC3E}">
        <p14:creationId xmlns:p14="http://schemas.microsoft.com/office/powerpoint/2010/main" val="4214941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13</a:t>
            </a:fld>
            <a:endParaRPr lang="en-US" altLang="en-US"/>
          </a:p>
        </p:txBody>
      </p:sp>
    </p:spTree>
    <p:extLst>
      <p:ext uri="{BB962C8B-B14F-4D97-AF65-F5344CB8AC3E}">
        <p14:creationId xmlns:p14="http://schemas.microsoft.com/office/powerpoint/2010/main" val="3460084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14</a:t>
            </a:fld>
            <a:endParaRPr lang="en-US" altLang="en-US"/>
          </a:p>
        </p:txBody>
      </p:sp>
    </p:spTree>
    <p:extLst>
      <p:ext uri="{BB962C8B-B14F-4D97-AF65-F5344CB8AC3E}">
        <p14:creationId xmlns:p14="http://schemas.microsoft.com/office/powerpoint/2010/main" val="2956942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2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2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2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2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2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2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762000" y="11239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Artificial Intelligence and Data Science</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 2303811724321079</a:t>
            </a:r>
          </a:p>
          <a:p>
            <a:pPr>
              <a:defRPr/>
            </a:pPr>
            <a:r>
              <a:rPr lang="en-US" sz="2500" b="1" dirty="0">
                <a:solidFill>
                  <a:schemeClr val="tx1"/>
                </a:solidFill>
                <a:latin typeface="Times New Roman" pitchFamily="18" charset="0"/>
                <a:cs typeface="Times New Roman" pitchFamily="18" charset="0"/>
              </a:rPr>
              <a:t>Name					: OM PRAKASH M</a:t>
            </a:r>
          </a:p>
          <a:p>
            <a:pPr>
              <a:defRPr/>
            </a:pPr>
            <a:r>
              <a:rPr lang="en-US" sz="2500" b="1" dirty="0">
                <a:solidFill>
                  <a:schemeClr val="tx1"/>
                </a:solidFill>
                <a:latin typeface="Times New Roman" pitchFamily="18" charset="0"/>
                <a:cs typeface="Times New Roman" pitchFamily="18" charset="0"/>
              </a:rPr>
              <a:t>Year					: II</a:t>
            </a:r>
          </a:p>
          <a:p>
            <a:pPr>
              <a:defRPr/>
            </a:pPr>
            <a:r>
              <a:rPr lang="en-US" sz="2500" b="1" dirty="0">
                <a:solidFill>
                  <a:schemeClr val="tx1"/>
                </a:solidFill>
                <a:latin typeface="Times New Roman" pitchFamily="18" charset="0"/>
                <a:cs typeface="Times New Roman" pitchFamily="18" charset="0"/>
              </a:rPr>
              <a:t>Semester				: III</a:t>
            </a:r>
          </a:p>
          <a:p>
            <a:pPr>
              <a:defRPr/>
            </a:pPr>
            <a:r>
              <a:rPr lang="en-US" sz="2500" b="1" dirty="0">
                <a:solidFill>
                  <a:schemeClr val="tx1"/>
                </a:solidFill>
                <a:latin typeface="Times New Roman" pitchFamily="18" charset="0"/>
                <a:cs typeface="Times New Roman" pitchFamily="18" charset="0"/>
              </a:rPr>
              <a:t>Section				: B</a:t>
            </a:r>
          </a:p>
          <a:p>
            <a:pPr>
              <a:defRPr/>
            </a:pPr>
            <a:r>
              <a:rPr lang="en-US" sz="2500" b="1" dirty="0">
                <a:solidFill>
                  <a:schemeClr val="tx1"/>
                </a:solidFill>
                <a:latin typeface="Times New Roman" pitchFamily="18" charset="0"/>
                <a:cs typeface="Times New Roman" pitchFamily="18" charset="0"/>
              </a:rPr>
              <a:t>Date					:03/12/2024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69FF0-2460-C0CC-EF33-71377E110B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F02530-92BE-A4C3-3120-9CF8AAE07DD1}"/>
              </a:ext>
            </a:extLst>
          </p:cNvPr>
          <p:cNvSpPr>
            <a:spLocks noGrp="1"/>
          </p:cNvSpPr>
          <p:nvPr>
            <p:ph type="title"/>
          </p:nvPr>
        </p:nvSpPr>
        <p:spPr>
          <a:xfrm>
            <a:off x="457200" y="96679"/>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FA2BAEEC-FF48-B18C-D997-9694937F7F3A}"/>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7" name="Footer Placeholder 4">
            <a:extLst>
              <a:ext uri="{FF2B5EF4-FFF2-40B4-BE49-F238E27FC236}">
                <a16:creationId xmlns:a16="http://schemas.microsoft.com/office/drawing/2014/main" id="{7D399C62-7178-907E-7D13-F9F4163A939C}"/>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11" name="Picture 10">
            <a:extLst>
              <a:ext uri="{FF2B5EF4-FFF2-40B4-BE49-F238E27FC236}">
                <a16:creationId xmlns:a16="http://schemas.microsoft.com/office/drawing/2014/main" id="{7792557D-93F1-F82A-4DC2-34B339D60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819150"/>
            <a:ext cx="3727356" cy="3861434"/>
          </a:xfrm>
          <a:prstGeom prst="rect">
            <a:avLst/>
          </a:prstGeom>
        </p:spPr>
      </p:pic>
      <p:pic>
        <p:nvPicPr>
          <p:cNvPr id="13" name="Picture 12">
            <a:extLst>
              <a:ext uri="{FF2B5EF4-FFF2-40B4-BE49-F238E27FC236}">
                <a16:creationId xmlns:a16="http://schemas.microsoft.com/office/drawing/2014/main" id="{B0D9751A-1778-0863-50BD-4AA441AEE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4501" y="839629"/>
            <a:ext cx="3038899" cy="3865721"/>
          </a:xfrm>
          <a:prstGeom prst="rect">
            <a:avLst/>
          </a:prstGeom>
        </p:spPr>
      </p:pic>
    </p:spTree>
    <p:extLst>
      <p:ext uri="{BB962C8B-B14F-4D97-AF65-F5344CB8AC3E}">
        <p14:creationId xmlns:p14="http://schemas.microsoft.com/office/powerpoint/2010/main" val="1002038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US" b="1" dirty="0">
                <a:solidFill>
                  <a:schemeClr val="tx1"/>
                </a:solidFill>
                <a:latin typeface="Times New Roman" pitchFamily="18" charset="0"/>
                <a:cs typeface="Times New Roman" pitchFamily="18" charset="0"/>
              </a:rPr>
              <a:t>Results</a:t>
            </a: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5" name="Content Placeholder 4"/>
          <p:cNvSpPr>
            <a:spLocks noGrp="1"/>
          </p:cNvSpPr>
          <p:nvPr>
            <p:ph sz="quarter" idx="1"/>
          </p:nvPr>
        </p:nvSpPr>
        <p:spPr/>
        <p:txBody>
          <a:bodyPr>
            <a:normAutofit/>
          </a:bodyPr>
          <a:lstStyle/>
          <a:p>
            <a:r>
              <a:rPr lang="en-US" sz="1600" b="1" dirty="0">
                <a:latin typeface="Times New Roman" panose="02020603050405020304" pitchFamily="18" charset="0"/>
                <a:cs typeface="Times New Roman" panose="02020603050405020304" pitchFamily="18" charset="0"/>
              </a:rPr>
              <a:t>1.LOGIN PAGE :                                                 2. CANDIDATE LIST :</a:t>
            </a: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descr="A screenshot of a computer">
            <a:extLst>
              <a:ext uri="{FF2B5EF4-FFF2-40B4-BE49-F238E27FC236}">
                <a16:creationId xmlns:a16="http://schemas.microsoft.com/office/drawing/2014/main" id="{7A4C6234-4039-12C3-3EB1-1A8925EA6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397" y="1352550"/>
            <a:ext cx="3855720" cy="2952750"/>
          </a:xfrm>
          <a:prstGeom prst="rect">
            <a:avLst/>
          </a:prstGeom>
        </p:spPr>
      </p:pic>
      <p:pic>
        <p:nvPicPr>
          <p:cNvPr id="9" name="Picture 8" descr="A screenshot of a computer screen">
            <a:extLst>
              <a:ext uri="{FF2B5EF4-FFF2-40B4-BE49-F238E27FC236}">
                <a16:creationId xmlns:a16="http://schemas.microsoft.com/office/drawing/2014/main" id="{A502B38F-1729-734B-67C6-16E17008E0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200" y="1352550"/>
            <a:ext cx="4140440" cy="2952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9" name="Content Placeholder 8">
            <a:extLst>
              <a:ext uri="{FF2B5EF4-FFF2-40B4-BE49-F238E27FC236}">
                <a16:creationId xmlns:a16="http://schemas.microsoft.com/office/drawing/2014/main" id="{3374EEFA-6171-1EF3-7A96-D8CE54781B41}"/>
              </a:ext>
            </a:extLst>
          </p:cNvPr>
          <p:cNvSpPr>
            <a:spLocks noGrp="1"/>
          </p:cNvSpPr>
          <p:nvPr>
            <p:ph sz="quarter" idx="1"/>
          </p:nvPr>
        </p:nvSpPr>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3. CANDIDATE SELECTION :                             4. VOTE STATUS : </a:t>
            </a:r>
            <a:endParaRPr lang="en-IN" sz="1600" b="1" dirty="0">
              <a:latin typeface="Times New Roman" panose="02020603050405020304" pitchFamily="18" charset="0"/>
              <a:cs typeface="Times New Roman" panose="02020603050405020304" pitchFamily="18" charset="0"/>
            </a:endParaRPr>
          </a:p>
        </p:txBody>
      </p:sp>
      <p:pic>
        <p:nvPicPr>
          <p:cNvPr id="11" name="Picture 10" descr="A screenshot of a computer">
            <a:extLst>
              <a:ext uri="{FF2B5EF4-FFF2-40B4-BE49-F238E27FC236}">
                <a16:creationId xmlns:a16="http://schemas.microsoft.com/office/drawing/2014/main" id="{8B890BC2-7471-6672-7DB1-BE1091C55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 y="1276351"/>
            <a:ext cx="3959352" cy="3048000"/>
          </a:xfrm>
          <a:prstGeom prst="rect">
            <a:avLst/>
          </a:prstGeom>
        </p:spPr>
      </p:pic>
      <p:pic>
        <p:nvPicPr>
          <p:cNvPr id="13" name="Picture 12" descr="A screenshot of a computer error&#10;&#10;Description automatically generated">
            <a:extLst>
              <a:ext uri="{FF2B5EF4-FFF2-40B4-BE49-F238E27FC236}">
                <a16:creationId xmlns:a16="http://schemas.microsoft.com/office/drawing/2014/main" id="{1E01EBB7-D379-4DAA-ED8D-BB8238FE2C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276351"/>
            <a:ext cx="3733800" cy="30479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US" b="1" dirty="0">
                <a:solidFill>
                  <a:schemeClr val="tx1"/>
                </a:solidFill>
                <a:latin typeface="Times New Roman" pitchFamily="18" charset="0"/>
                <a:cs typeface="Times New Roman" pitchFamily="18" charset="0"/>
              </a:rPr>
              <a:t>R</a:t>
            </a:r>
            <a:r>
              <a:rPr lang="en-IN" b="1" dirty="0" err="1">
                <a:solidFill>
                  <a:schemeClr val="tx1"/>
                </a:solidFill>
                <a:latin typeface="Times New Roman" pitchFamily="18" charset="0"/>
                <a:cs typeface="Times New Roman" pitchFamily="18" charset="0"/>
              </a:rPr>
              <a:t>esults</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5" name="Content Placeholder 4"/>
          <p:cNvSpPr>
            <a:spLocks noGrp="1"/>
          </p:cNvSpPr>
          <p:nvPr>
            <p:ph sz="quarter" idx="1"/>
          </p:nvPr>
        </p:nvSpPr>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 5. RESULT PAGE :</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6" descr="A screenshot of a message">
            <a:extLst>
              <a:ext uri="{FF2B5EF4-FFF2-40B4-BE49-F238E27FC236}">
                <a16:creationId xmlns:a16="http://schemas.microsoft.com/office/drawing/2014/main" id="{6EA3D5EC-EC46-7E45-5238-87D44E868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1" y="1498544"/>
            <a:ext cx="4343400" cy="27305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8F497B-8216-5E24-8D9D-245A65FC0A86}"/>
              </a:ext>
            </a:extLst>
          </p:cNvPr>
          <p:cNvSpPr>
            <a:spLocks noGrp="1"/>
          </p:cNvSpPr>
          <p:nvPr>
            <p:ph type="title"/>
          </p:nvPr>
        </p:nvSpPr>
        <p:spPr/>
        <p:txBody>
          <a:bodyPr/>
          <a:lstStyle/>
          <a:p>
            <a:r>
              <a:rPr lang="en-US" dirty="0"/>
              <a:t>                       </a:t>
            </a: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17C531BA-35E3-BCCB-7732-153F141F3507}"/>
              </a:ext>
            </a:extLst>
          </p:cNvPr>
          <p:cNvSpPr>
            <a:spLocks noGrp="1"/>
          </p:cNvSpPr>
          <p:nvPr>
            <p:ph type="ftr" sz="quarter" idx="11"/>
          </p:nvPr>
        </p:nvSpPr>
        <p:spPr/>
        <p:txBody>
          <a:bodyPr/>
          <a:lstStyle/>
          <a:p>
            <a:pPr>
              <a:defRPr/>
            </a:pPr>
            <a:r>
              <a:rPr lang="en-US" sz="1200" dirty="0">
                <a:latin typeface="Times New Roman" panose="02020603050405020304" pitchFamily="18" charset="0"/>
                <a:cs typeface="Times New Roman" panose="02020603050405020304" pitchFamily="18" charset="0"/>
              </a:rPr>
              <a:t>CGB1201 – JAVA PROGRAMMING  </a:t>
            </a:r>
          </a:p>
        </p:txBody>
      </p:sp>
      <p:sp>
        <p:nvSpPr>
          <p:cNvPr id="4" name="Slide Number Placeholder 3">
            <a:extLst>
              <a:ext uri="{FF2B5EF4-FFF2-40B4-BE49-F238E27FC236}">
                <a16:creationId xmlns:a16="http://schemas.microsoft.com/office/drawing/2014/main" id="{C74867C3-F6BF-D673-168E-5F4CF70591D2}"/>
              </a:ext>
            </a:extLst>
          </p:cNvPr>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7" name="Content Placeholder 6">
            <a:extLst>
              <a:ext uri="{FF2B5EF4-FFF2-40B4-BE49-F238E27FC236}">
                <a16:creationId xmlns:a16="http://schemas.microsoft.com/office/drawing/2014/main" id="{153D3B94-4042-EA68-ECFB-E9A5223B4154}"/>
              </a:ext>
            </a:extLst>
          </p:cNvPr>
          <p:cNvSpPr>
            <a:spLocks noGrp="1"/>
          </p:cNvSpPr>
          <p:nvPr>
            <p:ph sz="quarter"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      The Online Voting System demonstrates a secure, efficient, and reliable platform for conducting elections in a digital environment. By integrating user-friendly interfaces, robust authentication mechanisms, and advanced encryption techniques, the system ensures the confidentiality, integrity, and accuracy of the voting process. Its ability to manage voter registrations, authenticate users, facilitate secure voting, and display results transparently highlights its effectiveness in addressing key challenges such as data security, single-vote integrity, and scalability. The system also streamlines election management through an admin dashboard and notification features, enhancing communication and oversight for both users and administrators. The successful implementation and testing of this system show its potential to replace traditional voting methods, offering a modern and scalable solution suitable for real-world applications. </a:t>
            </a:r>
          </a:p>
          <a:p>
            <a:endParaRPr lang="en-IN" dirty="0"/>
          </a:p>
        </p:txBody>
      </p:sp>
    </p:spTree>
    <p:extLst>
      <p:ext uri="{BB962C8B-B14F-4D97-AF65-F5344CB8AC3E}">
        <p14:creationId xmlns:p14="http://schemas.microsoft.com/office/powerpoint/2010/main" val="290427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15</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400"/>
            <a:ext cx="8229600" cy="3703320"/>
          </a:xfrm>
        </p:spPr>
        <p:txBody>
          <a:bodyPr>
            <a:normAutofit/>
          </a:bodyPr>
          <a:lstStyle/>
          <a:p>
            <a:endParaRPr lang="en-US" sz="3600" b="1" dirty="0">
              <a:solidFill>
                <a:srgbClr val="FF0000"/>
              </a:solidFill>
              <a:latin typeface="Times New Roman" pitchFamily="18" charset="0"/>
              <a:cs typeface="Times New Roman" pitchFamily="18" charset="0"/>
            </a:endParaRPr>
          </a:p>
          <a:p>
            <a:endParaRPr lang="en-US" sz="3600" b="1" dirty="0">
              <a:solidFill>
                <a:srgbClr val="FF0000"/>
              </a:solidFill>
              <a:latin typeface="Times New Roman" pitchFamily="18" charset="0"/>
              <a:cs typeface="Times New Roman" pitchFamily="18" charset="0"/>
            </a:endParaRPr>
          </a:p>
          <a:p>
            <a:r>
              <a:rPr lang="en-US" sz="3600" b="1" dirty="0">
                <a:solidFill>
                  <a:srgbClr val="FF0000"/>
                </a:solidFill>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ONLINE VOTING SYSTEM</a:t>
            </a:r>
            <a:endParaRPr lang="en-IN" sz="4000" dirty="0">
              <a:latin typeface="Times New Roman" pitchFamily="18" charset="0"/>
              <a:cs typeface="Times New Roman" pitchFamily="18" charset="0"/>
            </a:endParaRP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Problem Identification</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39189" y="930809"/>
            <a:ext cx="8229600" cy="3703320"/>
          </a:xfrm>
        </p:spPr>
        <p:txBody>
          <a:bodyPr>
            <a:normAutofit/>
          </a:bodyPr>
          <a:lstStyle/>
          <a:p>
            <a:pPr algn="just"/>
            <a:r>
              <a:rPr lang="en-US" sz="2000" dirty="0">
                <a:latin typeface="Times New Roman" panose="02020603050405020304" pitchFamily="18" charset="0"/>
                <a:cs typeface="Times New Roman" panose="02020603050405020304" pitchFamily="18" charset="0"/>
              </a:rPr>
              <a:t>    Traditional voting systems face several challenges, including logistical inefficiencies, high costs, and potential security risks such as vote tampering and fraud. Manual processes often lead to delays in vote counting and result announcements. Additionally, accessibility can be an issue for voters in remote locations or those with physical limitations. Ensuring voter privacy and data integrity is also a major concern. This project addresses these issues by leveraging a secure, online platform to facilitate transparent, efficient, and accessible elections while maintaining data security and user authentication. The system also aims to reduce human error and enhance voter participation through a streamlined digital process.</a:t>
            </a:r>
            <a:endParaRPr lang="en-IN"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Objective</a:t>
            </a: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a:xfrm>
            <a:off x="304800" y="935658"/>
            <a:ext cx="8229600" cy="3703320"/>
          </a:xfrm>
        </p:spPr>
        <p:txBody>
          <a:bodyPr>
            <a:normAutofit/>
          </a:bodyPr>
          <a:lstStyle/>
          <a:p>
            <a:pPr algn="just"/>
            <a:r>
              <a:rPr lang="en-US" sz="2000" dirty="0">
                <a:latin typeface="Times New Roman" panose="02020603050405020304" pitchFamily="18" charset="0"/>
                <a:cs typeface="Times New Roman" panose="02020603050405020304" pitchFamily="18" charset="0"/>
              </a:rPr>
              <a:t>     The primary objective of the Online Voting System is to provide a secure, transparent, and user-friendly platform for conducting elections digitally. It aims to ensure data integrity, voter privacy, and accessibility by leveraging secure authentication methods and encryption. The system seeks to automate vote collection, counting, and result generation, reducing human error and enhancing efficiency. Additionally, it promotes wider voter participation by offering a convenient, remote voting option and ensuring fair and tamper-proof elections. The project also aims to streamline administrative tasks, such as managing voter and candidate records, through an intuitive dashboard.</a:t>
            </a:r>
            <a:endParaRPr lang="en-IN"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pic>
        <p:nvPicPr>
          <p:cNvPr id="7" name="Content Placeholder 6" descr="A diagram of a basic architecture&#10;&#10;Description automatically generated">
            <a:extLst>
              <a:ext uri="{FF2B5EF4-FFF2-40B4-BE49-F238E27FC236}">
                <a16:creationId xmlns:a16="http://schemas.microsoft.com/office/drawing/2014/main" id="{181E2872-0368-D90F-1523-EBFEF76954B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410419" y="910431"/>
            <a:ext cx="4548714" cy="3703638"/>
          </a:xfrm>
        </p:spPr>
      </p:pic>
    </p:spTree>
    <p:extLst>
      <p:ext uri="{BB962C8B-B14F-4D97-AF65-F5344CB8AC3E}">
        <p14:creationId xmlns:p14="http://schemas.microsoft.com/office/powerpoint/2010/main" val="7771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p:txBody>
          <a:bodyPr>
            <a:normAutofit fontScale="62500" lnSpcReduction="20000"/>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Object-Oriented Programming (OOP):</a:t>
            </a: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Classes and objects are used to model users, candidates, and voting processes, allowing modularity and reusability of code.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Exception Handling:</a:t>
            </a: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smooth functioning by managing errors like invalid user input, database connectivity issues, or authentication failures without crashing the application.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File Handling and Serialization:</a:t>
            </a: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Securely stores and retrieves user and vote data, ensuring persistence and confidentiality during operations.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Multithreading: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Improves performance by handling multiple user requests simultaneously, particularly during high-traffic election periods.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Database Connectivity (JDBC):</a:t>
            </a: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Manages interactions with the database, including user registration, authentication, and vote storage, ensuring data integrity and security. </a:t>
            </a:r>
          </a:p>
          <a:p>
            <a:pPr>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p:txBody>
          <a:bodyPr>
            <a:normAutofit fontScale="85000" lnSpcReduction="20000"/>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Registration Module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Authentication and Login Module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Voting Module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Candidate Management Module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Voter Management Module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 Calculation and Display Module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 Module </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3887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5" name="Content Placeholder 4"/>
          <p:cNvSpPr>
            <a:spLocks noGrp="1"/>
          </p:cNvSpPr>
          <p:nvPr>
            <p:ph sz="quarter" idx="1"/>
          </p:nvPr>
        </p:nvSpPr>
        <p:spPr>
          <a:xfrm>
            <a:off x="457200" y="914399"/>
            <a:ext cx="8229600" cy="3852863"/>
          </a:xfrm>
        </p:spPr>
        <p:txBody>
          <a:bodyPr>
            <a:normAutofit fontScale="25000" lnSpcReduction="20000"/>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80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User Registration Module</a:t>
            </a:r>
            <a:r>
              <a:rPr kumimoji="0" lang="en-US" altLang="en-US" sz="8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r>
              <a:rPr lang="en-US" altLang="en-US" sz="8000" dirty="0">
                <a:latin typeface="Times New Roman" panose="02020603050405020304" pitchFamily="18" charset="0"/>
                <a:cs typeface="Times New Roman" panose="02020603050405020304" pitchFamily="18" charset="0"/>
              </a:rPr>
              <a:t> </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voters and candidates to register with their details, such as name, email, and voter ID. Ensures validation through OTP and email verification to maintain user eligibility.</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80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Authentication and Login Module</a:t>
            </a:r>
            <a:r>
              <a:rPr kumimoji="0" lang="en-US" altLang="en-US" sz="8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Verifies user login with credentials, including username and password. Adds security layers with CAPTCHA and OTP to prevent unauthorized access.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80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Voting Module</a:t>
            </a:r>
            <a:r>
              <a:rPr kumimoji="0" lang="en-US" altLang="en-US" sz="8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Authenticated voters can view candidates, select their choice, and submit their vote. Ensures votes are encrypted and users can only vote once during the election.</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80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Candidate Management Module</a:t>
            </a:r>
            <a:r>
              <a:rPr kumimoji="0" lang="en-US" altLang="en-US" sz="8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sz="8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Admins can add, update, or delete candidate profiles as needed. Ensures a properly maintained and valid candidate list for the election.</a:t>
            </a:r>
          </a:p>
          <a:p>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679"/>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5" name="Content Placeholder 4"/>
          <p:cNvSpPr>
            <a:spLocks noGrp="1"/>
          </p:cNvSpPr>
          <p:nvPr>
            <p:ph sz="quarter" idx="1"/>
          </p:nvPr>
        </p:nvSpPr>
        <p:spPr/>
        <p:txBody>
          <a:bodyPr>
            <a:normAutofit fontScale="62500" lnSpcReduction="20000"/>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Voter Management Module</a:t>
            </a: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admins to manage voter records, including adding or updating details.</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an accurate and clean voter database for reliable elections.</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Result Calculation and Display Module</a:t>
            </a: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tallies votes and displays results, including percentages and rankings.</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the results securely for future reference and analysis.</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Notification Module</a:t>
            </a: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Sends notifications to users about registration, voting, and election deadlines.</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Admins receive alerts about system activities like new registrations or vote submissions.</a:t>
            </a:r>
          </a:p>
          <a:p>
            <a:endParaRPr lang="en-US" dirty="0"/>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938</Words>
  <Application>Microsoft Office PowerPoint</Application>
  <PresentationFormat>On-screen Show (16:9)</PresentationFormat>
  <Paragraphs>110</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Bookman Old Style</vt:lpstr>
      <vt:lpstr>Calibri</vt:lpstr>
      <vt:lpstr>Gill Sans MT</vt:lpstr>
      <vt:lpstr>Times New Roman</vt:lpstr>
      <vt:lpstr>Wingdings</vt:lpstr>
      <vt:lpstr>Wingdings 3</vt:lpstr>
      <vt:lpstr>Origin</vt:lpstr>
      <vt:lpstr>CGB1201 – JAVA PROGRAMMING </vt:lpstr>
      <vt:lpstr>Title of the Project</vt:lpstr>
      <vt:lpstr>Problem Identification </vt:lpstr>
      <vt:lpstr>Objective</vt:lpstr>
      <vt:lpstr>Proposed Architecture</vt:lpstr>
      <vt:lpstr>Java Programming  - Concepts Used</vt:lpstr>
      <vt:lpstr>List of Modules</vt:lpstr>
      <vt:lpstr>Module Description</vt:lpstr>
      <vt:lpstr>Module Description (Cont..)</vt:lpstr>
      <vt:lpstr>Source code</vt:lpstr>
      <vt:lpstr>Results</vt:lpstr>
      <vt:lpstr>Results </vt:lpstr>
      <vt:lpstr>Results</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CGB1201 – JAVA PROGRAMMING </dc:title>
  <dc:creator/>
  <cp:lastModifiedBy/>
  <cp:revision>2</cp:revision>
  <dcterms:modified xsi:type="dcterms:W3CDTF">2024-12-02T09:35:56Z</dcterms:modified>
</cp:coreProperties>
</file>