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6"/>
  </p:notesMasterIdLst>
  <p:handoutMasterIdLst>
    <p:handoutMasterId r:id="rId69"/>
  </p:handoutMasterIdLst>
  <p:sldIdLst>
    <p:sldId id="538" r:id="rId4"/>
    <p:sldId id="535" r:id="rId5"/>
    <p:sldId id="569" r:id="rId7"/>
    <p:sldId id="594" r:id="rId8"/>
    <p:sldId id="612" r:id="rId9"/>
    <p:sldId id="615" r:id="rId10"/>
    <p:sldId id="616" r:id="rId11"/>
    <p:sldId id="617" r:id="rId12"/>
    <p:sldId id="613" r:id="rId13"/>
    <p:sldId id="618" r:id="rId14"/>
    <p:sldId id="619" r:id="rId15"/>
    <p:sldId id="590" r:id="rId16"/>
    <p:sldId id="611" r:id="rId17"/>
    <p:sldId id="595" r:id="rId18"/>
    <p:sldId id="708" r:id="rId19"/>
    <p:sldId id="636" r:id="rId20"/>
    <p:sldId id="637" r:id="rId21"/>
    <p:sldId id="592" r:id="rId22"/>
    <p:sldId id="651" r:id="rId23"/>
    <p:sldId id="652" r:id="rId24"/>
    <p:sldId id="653" r:id="rId25"/>
    <p:sldId id="654" r:id="rId26"/>
    <p:sldId id="655" r:id="rId27"/>
    <p:sldId id="667" r:id="rId28"/>
    <p:sldId id="668" r:id="rId29"/>
    <p:sldId id="669" r:id="rId30"/>
    <p:sldId id="670" r:id="rId31"/>
    <p:sldId id="671" r:id="rId32"/>
    <p:sldId id="672" r:id="rId33"/>
    <p:sldId id="673" r:id="rId34"/>
    <p:sldId id="674" r:id="rId35"/>
    <p:sldId id="675" r:id="rId36"/>
    <p:sldId id="676" r:id="rId37"/>
    <p:sldId id="677" r:id="rId38"/>
    <p:sldId id="678" r:id="rId39"/>
    <p:sldId id="583" r:id="rId40"/>
    <p:sldId id="679" r:id="rId41"/>
    <p:sldId id="680" r:id="rId42"/>
    <p:sldId id="681" r:id="rId43"/>
    <p:sldId id="682" r:id="rId44"/>
    <p:sldId id="683" r:id="rId45"/>
    <p:sldId id="684" r:id="rId46"/>
    <p:sldId id="685" r:id="rId47"/>
    <p:sldId id="686" r:id="rId48"/>
    <p:sldId id="582" r:id="rId49"/>
    <p:sldId id="687" r:id="rId50"/>
    <p:sldId id="688" r:id="rId51"/>
    <p:sldId id="689" r:id="rId52"/>
    <p:sldId id="691" r:id="rId53"/>
    <p:sldId id="599" r:id="rId54"/>
    <p:sldId id="600" r:id="rId55"/>
    <p:sldId id="692" r:id="rId56"/>
    <p:sldId id="694" r:id="rId57"/>
    <p:sldId id="759" r:id="rId58"/>
    <p:sldId id="597" r:id="rId59"/>
    <p:sldId id="695" r:id="rId60"/>
    <p:sldId id="696" r:id="rId61"/>
    <p:sldId id="577" r:id="rId62"/>
    <p:sldId id="697" r:id="rId63"/>
    <p:sldId id="698" r:id="rId64"/>
    <p:sldId id="579" r:id="rId65"/>
    <p:sldId id="699" r:id="rId66"/>
    <p:sldId id="709" r:id="rId67"/>
    <p:sldId id="549" r:id="rId68"/>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3400" autoAdjust="0"/>
  </p:normalViewPr>
  <p:slideViewPr>
    <p:cSldViewPr showGuides="1">
      <p:cViewPr varScale="1">
        <p:scale>
          <a:sx n="59" d="100"/>
          <a:sy n="59" d="100"/>
        </p:scale>
        <p:origin x="868" y="52"/>
      </p:cViewPr>
      <p:guideLst>
        <p:guide orient="horz" pos="2161"/>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handoutMaster" Target="handoutMasters/handoutMaster1.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
        <p:nvSpPr>
          <p:cNvPr id="7" name="Rectangle 6"/>
          <p:cNvSpPr>
            <a:spLocks noChangeArrowheads="1"/>
          </p:cNvSpPr>
          <p:nvPr userDrawn="1"/>
        </p:nvSpPr>
        <p:spPr bwMode="auto">
          <a:xfrm>
            <a:off x="0" y="838201"/>
            <a:ext cx="7620000" cy="36513"/>
          </a:xfrm>
          <a:prstGeom prst="rect">
            <a:avLst/>
          </a:prstGeom>
          <a:solidFill>
            <a:srgbClr val="33CCCC"/>
          </a:solidFill>
          <a:ln w="9525">
            <a:noFill/>
            <a:miter lim="800000"/>
          </a:ln>
        </p:spPr>
        <p:txBody>
          <a:bodyPr wrap="none" anchor="ct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1A7037-0853-0447-B5BA-F1548123F7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FF"/>
                </a:solidFill>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2D1A7037-0853-0447-B5BA-F1548123F7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
        <p:nvSpPr>
          <p:cNvPr id="7" name="Rectangle 6"/>
          <p:cNvSpPr>
            <a:spLocks noChangeArrowheads="1"/>
          </p:cNvSpPr>
          <p:nvPr userDrawn="1"/>
        </p:nvSpPr>
        <p:spPr bwMode="auto">
          <a:xfrm>
            <a:off x="0" y="838201"/>
            <a:ext cx="7620000" cy="36513"/>
          </a:xfrm>
          <a:prstGeom prst="rect">
            <a:avLst/>
          </a:prstGeom>
          <a:solidFill>
            <a:srgbClr val="33CCCC"/>
          </a:solidFill>
          <a:ln w="9525">
            <a:noFill/>
            <a:miter lim="800000"/>
          </a:ln>
        </p:spPr>
        <p:txBody>
          <a:bodyPr wrap="none" anchor="ct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1A7037-0853-0447-B5BA-F1548123F7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FF"/>
                </a:solidFill>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2D1A7037-0853-0447-B5BA-F1548123F7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pic>
        <p:nvPicPr>
          <p:cNvPr id="7" name="Picture 6" descr="PESSAT - All India Online Entrance Exam for Admission to PES University"/>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772775" y="3397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pic>
        <p:nvPicPr>
          <p:cNvPr id="7" name="Picture 6" descr="PESSAT - All India Online Entrance Exam for Admission to PES University"/>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772775" y="3397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020"/>
          </a:xfrm>
          <a:prstGeom prst="rect">
            <a:avLst/>
          </a:prstGeom>
        </p:spPr>
        <p:txBody>
          <a:bodyPr wrap="square">
            <a:spAutoFit/>
          </a:bodyPr>
          <a:lstStyle/>
          <a:p>
            <a:pPr algn="ctr"/>
            <a:r>
              <a:rPr lang="en-US" sz="2800" dirty="0">
                <a:latin typeface="Times New Roman" panose="02020603050405020304" charset="0"/>
                <a:cs typeface="Times New Roman" panose="02020603050405020304" charset="0"/>
              </a:rPr>
              <a:t>UE21CS461A –  Project Phase – 2</a:t>
            </a:r>
            <a:endParaRPr lang="en-US" sz="2800" dirty="0">
              <a:latin typeface="Times New Roman" panose="02020603050405020304" charset="0"/>
              <a:cs typeface="Times New Roman" panose="02020603050405020304" charset="0"/>
            </a:endParaRPr>
          </a:p>
          <a:p>
            <a:pPr algn="ctr"/>
            <a:endParaRPr lang="en-US" sz="2800" dirty="0">
              <a:latin typeface="Times New Roman" panose="02020603050405020304" charset="0"/>
              <a:cs typeface="Times New Roman" panose="02020603050405020304" charset="0"/>
            </a:endParaRPr>
          </a:p>
          <a:p>
            <a:pPr algn="ctr"/>
            <a:endParaRPr lang="en-US" sz="3200" b="1" dirty="0">
              <a:solidFill>
                <a:srgbClr val="FF0000"/>
              </a:solidFill>
              <a:latin typeface="Times New Roman" panose="02020603050405020304" charset="0"/>
              <a:cs typeface="Times New Roman" panose="02020603050405020304" charset="0"/>
            </a:endParaRPr>
          </a:p>
          <a:p>
            <a:pPr algn="ctr"/>
            <a:r>
              <a:rPr lang="en-US" sz="3200" b="1" dirty="0">
                <a:solidFill>
                  <a:srgbClr val="FF0000"/>
                </a:solidFill>
                <a:latin typeface="Times New Roman" panose="02020603050405020304" charset="0"/>
                <a:cs typeface="Times New Roman" panose="02020603050405020304" charset="0"/>
              </a:rPr>
              <a:t>END SEMESTER ASSESSMENT </a:t>
            </a:r>
            <a:endParaRPr lang="en-US" sz="3200" b="1" dirty="0">
              <a:solidFill>
                <a:srgbClr val="FF0000"/>
              </a:solidFill>
              <a:latin typeface="Times New Roman" panose="02020603050405020304" charset="0"/>
              <a:cs typeface="Times New Roman" panose="02020603050405020304" charset="0"/>
            </a:endParaRPr>
          </a:p>
        </p:txBody>
      </p:sp>
      <p:sp>
        <p:nvSpPr>
          <p:cNvPr id="4" name="Google Shape;26;p3"/>
          <p:cNvSpPr txBox="1"/>
          <p:nvPr/>
        </p:nvSpPr>
        <p:spPr>
          <a:xfrm>
            <a:off x="1866900" y="33528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chemeClr val="dk1"/>
              </a:buCl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Project Title   : Efficient Proximity Detection Safety System</a:t>
            </a:r>
            <a:endParaRPr lang="en-US" alt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buClr>
                <a:schemeClr val="dk1"/>
              </a:buClr>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Project ID       : 137</a:t>
            </a:r>
            <a:r>
              <a:rPr lang="en-US" sz="2400" b="1"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a:t>
            </a: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a:t>
            </a: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Project Guide : </a:t>
            </a: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Dr. M. Farida Begam</a:t>
            </a: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Project Team  : Omprakash	            PES2UG22CS813               </a:t>
            </a: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0" lvl="5">
              <a:spcBef>
                <a:spcPts val="0"/>
              </a:spcBef>
              <a:spcAft>
                <a:spcPts val="0"/>
              </a:spcAft>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a:t>
            </a: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Prajwal 		PES2UG22CS814</a:t>
            </a: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Pruthviraj T 	PES2UG22CS815</a:t>
            </a: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0" lvl="5">
              <a:spcBef>
                <a:spcPts val="0"/>
              </a:spcBef>
              <a:spcAft>
                <a:spcPts val="0"/>
              </a:spcAft>
            </a:pP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a:t>
            </a:r>
            <a:r>
              <a:rPr lang="en-US" sz="2400" dirty="0" err="1">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Ranjitha</a:t>
            </a:r>
            <a:r>
              <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rPr>
              <a:t> 		PES2UG22CS817</a:t>
            </a:r>
            <a:endParaRPr lang="en-US" sz="2400" dirty="0">
              <a:solidFill>
                <a:srgbClr val="0033CC"/>
              </a:solidFill>
              <a:latin typeface="Times New Roman" panose="02020603050405020304" charset="0"/>
              <a:cs typeface="Times New Roman" panose="02020603050405020304" charset="0"/>
            </a:endParaRPr>
          </a:p>
          <a:p>
            <a:pPr>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351790" y="1140460"/>
            <a:ext cx="11002010" cy="5616575"/>
          </a:xfrm>
        </p:spPr>
        <p:txBody>
          <a:bodyPr>
            <a:normAutofit lnSpcReduction="20000"/>
          </a:bodyPr>
          <a:p>
            <a:pPr marL="0" indent="0" algn="just">
              <a:buNone/>
            </a:pPr>
            <a:r>
              <a:rPr lang="en-US" altLang="en-US">
                <a:solidFill>
                  <a:srgbClr val="FF0000"/>
                </a:solidFill>
                <a:latin typeface="Times New Roman" panose="02020603050405020304" charset="0"/>
                <a:cs typeface="Times New Roman" panose="02020603050405020304" charset="0"/>
              </a:rPr>
              <a:t>Assumptions:</a:t>
            </a:r>
            <a:endParaRPr lang="en-US" altLang="en-US">
              <a:solidFill>
                <a:srgbClr val="FF0000"/>
              </a:solidFill>
              <a:latin typeface="Times New Roman" panose="02020603050405020304" charset="0"/>
              <a:cs typeface="Times New Roman" panose="02020603050405020304" charset="0"/>
            </a:endParaRPr>
          </a:p>
          <a:p>
            <a:pPr marL="0" indent="0" algn="just">
              <a:buNone/>
            </a:pPr>
            <a:endParaRPr lang="en-US" altLang="en-US">
              <a:solidFill>
                <a:srgbClr val="FF0000"/>
              </a:solidFill>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User Accessibility: </a:t>
            </a:r>
            <a:r>
              <a:rPr lang="en-US" altLang="en-US" sz="2200">
                <a:latin typeface="Times New Roman" panose="02020603050405020304" charset="0"/>
                <a:cs typeface="Times New Roman" panose="02020603050405020304" charset="0"/>
              </a:rPr>
              <a:t>Users are assumed to have access to smartphones or devices capable of sending emergency alerts.</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Internet Connectivity:</a:t>
            </a:r>
            <a:r>
              <a:rPr lang="en-US" altLang="en-US" sz="2200">
                <a:latin typeface="Times New Roman" panose="02020603050405020304" charset="0"/>
                <a:cs typeface="Times New Roman" panose="02020603050405020304" charset="0"/>
              </a:rPr>
              <a:t> It is assumed that users will have access to stable internet connectivity to trigger emergency alerts and receive updates.</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Emergency Services Integration:</a:t>
            </a:r>
            <a:r>
              <a:rPr lang="en-US" altLang="en-US" sz="2200">
                <a:latin typeface="Times New Roman" panose="02020603050405020304" charset="0"/>
                <a:cs typeface="Times New Roman" panose="02020603050405020304" charset="0"/>
              </a:rPr>
              <a:t> The system assumes seamless integration with emergency service providers' APIs for dispatching assistance.</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Location Accuracy:</a:t>
            </a:r>
            <a:r>
              <a:rPr lang="en-US" altLang="en-US" sz="2200">
                <a:latin typeface="Times New Roman" panose="02020603050405020304" charset="0"/>
                <a:cs typeface="Times New Roman" panose="02020603050405020304" charset="0"/>
              </a:rPr>
              <a:t> The system assumes accurate location tracking capabilities to pinpoint the user's location during emergencies.</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User Response Time:</a:t>
            </a:r>
            <a:r>
              <a:rPr lang="en-US" altLang="en-US" sz="2200">
                <a:latin typeface="Times New Roman" panose="02020603050405020304" charset="0"/>
                <a:cs typeface="Times New Roman" panose="02020603050405020304" charset="0"/>
              </a:rPr>
              <a:t> Users are assumed to respond promptly to emergency situations by triggering the alert system.</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415290" y="1170940"/>
            <a:ext cx="10938510" cy="5519420"/>
          </a:xfrm>
        </p:spPr>
        <p:txBody>
          <a:bodyPr>
            <a:normAutofit lnSpcReduction="20000"/>
          </a:bodyPr>
          <a:p>
            <a:pPr marL="0" indent="0" algn="just">
              <a:buNone/>
            </a:pPr>
            <a:r>
              <a:rPr lang="en-US" altLang="en-US">
                <a:solidFill>
                  <a:srgbClr val="FF0000"/>
                </a:solidFill>
                <a:latin typeface="Times New Roman" panose="02020603050405020304" charset="0"/>
                <a:cs typeface="Times New Roman" panose="02020603050405020304" charset="0"/>
              </a:rPr>
              <a:t>Dependencies:</a:t>
            </a:r>
            <a:endParaRPr lang="en-US" altLang="en-US">
              <a:solidFill>
                <a:srgbClr val="FF0000"/>
              </a:solidFill>
              <a:latin typeface="Times New Roman" panose="02020603050405020304" charset="0"/>
              <a:cs typeface="Times New Roman" panose="02020603050405020304" charset="0"/>
            </a:endParaRPr>
          </a:p>
          <a:p>
            <a:pPr marL="0" indent="0" algn="just">
              <a:buNone/>
            </a:pPr>
            <a:endParaRPr lang="en-US" altLang="en-US">
              <a:solidFill>
                <a:srgbClr val="FF0000"/>
              </a:solidFill>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API Availability:</a:t>
            </a:r>
            <a:r>
              <a:rPr lang="en-US" altLang="en-US" sz="2200">
                <a:latin typeface="Times New Roman" panose="02020603050405020304" charset="0"/>
                <a:cs typeface="Times New Roman" panose="02020603050405020304" charset="0"/>
              </a:rPr>
              <a:t> The system's functionality depends on the availability and reliability of external APIs for location tracking and emergency services.</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Cloud Infrastructure:</a:t>
            </a:r>
            <a:r>
              <a:rPr lang="en-US" altLang="en-US" sz="2200">
                <a:latin typeface="Times New Roman" panose="02020603050405020304" charset="0"/>
                <a:cs typeface="Times New Roman" panose="02020603050405020304" charset="0"/>
              </a:rPr>
              <a:t> Dependence on cloud infrastructure providers for hosting the system and ensuring scalability, availability, and reliability.</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Geolocation Services:</a:t>
            </a:r>
            <a:r>
              <a:rPr lang="en-US" altLang="en-US" sz="2200">
                <a:latin typeface="Times New Roman" panose="02020603050405020304" charset="0"/>
                <a:cs typeface="Times New Roman" panose="02020603050405020304" charset="0"/>
              </a:rPr>
              <a:t> Dependency on geolocation services for accurately determining the user's location in real-time.</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User Notification Systems:</a:t>
            </a:r>
            <a:r>
              <a:rPr lang="en-US" altLang="en-US" sz="2200">
                <a:latin typeface="Times New Roman" panose="02020603050405020304" charset="0"/>
                <a:cs typeface="Times New Roman" panose="02020603050405020304" charset="0"/>
              </a:rPr>
              <a:t> Reliance on notification systems to alert users and emergency responders about critical events.</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Data Security Measures:</a:t>
            </a:r>
            <a:r>
              <a:rPr lang="en-US" altLang="en-US" sz="2200">
                <a:latin typeface="Times New Roman" panose="02020603050405020304" charset="0"/>
                <a:cs typeface="Times New Roman" panose="02020603050405020304" charset="0"/>
              </a:rPr>
              <a:t> Dependence on robust data security measures to protect user privacy and sensitive</a:t>
            </a:r>
            <a:endParaRPr lang="en-US" altLang="en-US" sz="2200">
              <a:latin typeface="Times New Roman" panose="02020603050405020304" charset="0"/>
              <a:cs typeface="Times New Roman" panose="02020603050405020304" charset="0"/>
            </a:endParaRPr>
          </a:p>
          <a:p>
            <a:pPr marL="0" indent="0" algn="just">
              <a:buNone/>
            </a:pP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600200"/>
            <a:ext cx="8991600" cy="4191000"/>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IN"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pPr algn="just"/>
            <a:r>
              <a:rPr lang="en-US" sz="4000" b="1" dirty="0">
                <a:latin typeface="Times New Roman" panose="02020603050405020304" charset="0"/>
                <a:cs typeface="Times New Roman" panose="02020603050405020304" charset="0"/>
              </a:rPr>
              <a:t>Summary of Methodology / Approach</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340995" y="1080770"/>
            <a:ext cx="11557635" cy="5610225"/>
          </a:xfrm>
        </p:spPr>
        <p:txBody>
          <a:bodyPr>
            <a:normAutofit/>
          </a:bodyPr>
          <a:p>
            <a:pPr marL="0" indent="0" algn="just">
              <a:buNone/>
            </a:pPr>
            <a:r>
              <a:rPr lang="en-US" altLang="en-US" sz="2200">
                <a:latin typeface="Times New Roman" panose="02020603050405020304" charset="0"/>
                <a:cs typeface="Times New Roman" panose="02020603050405020304" charset="0"/>
              </a:rPr>
              <a:t>The design of the EPDSS system revolves around providing a seamless and effective mechanism to ensure safety and security during emergencies. The system integrates real-time location tracking and facial recognition technology to address distress situations promptly. Users can trigger an emergency alert through a dedicated mobile application, which activates the live location tracking feature. This data is immediately shared with nearby law enforcement agencies, ensuring rapid response and intervention. Additionally, the system incorporates facial recognition capabilities that allow users to capture images of suspects or individuals involved in criminal activities. These images are analyzed using advanced algorithms to identify potential matches from criminal databases, providing valuable leads to law enforcement.</a:t>
            </a:r>
            <a:endParaRPr lang="en-US" altLang="en-US" sz="2200">
              <a:latin typeface="Times New Roman" panose="02020603050405020304" charset="0"/>
              <a:cs typeface="Times New Roman" panose="02020603050405020304" charset="0"/>
            </a:endParaRPr>
          </a:p>
          <a:p>
            <a:pPr marL="0" indent="0" algn="just">
              <a:buNone/>
            </a:pPr>
            <a:r>
              <a:rPr lang="en-US" altLang="en-US" sz="2200">
                <a:latin typeface="Times New Roman" panose="02020603050405020304" charset="0"/>
                <a:cs typeface="Times New Roman" panose="02020603050405020304" charset="0"/>
              </a:rPr>
              <a:t>To ensure security, the system employs robust encryption to protect user data, ensuring that sensitive information such as locations and images is accessed only by authorized personnel. The design is modular, with independent components for location tracking, alert management, and facial recognition, all connected through secure APIs. This modular approach makes the system scalable and easy to upgrade as new technologies emerge. By combining these technologies, the EPDS system aims to provide individuals in distress with quick assistance while supporting law enforcement in crime prevention and resolution.</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905000"/>
            <a:ext cx="8991600" cy="4191000"/>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pPr algn="just"/>
            <a:r>
              <a:rPr lang="en-US" sz="4000" b="1" dirty="0">
                <a:latin typeface="Times New Roman" panose="02020603050405020304" charset="0"/>
                <a:cs typeface="Times New Roman" panose="02020603050405020304" charset="0"/>
                <a:sym typeface="+mn-ea"/>
              </a:rPr>
              <a:t>Summary of Methodology / Approach</a:t>
            </a:r>
            <a:endParaRPr lang="en-US" sz="4000" b="1" dirty="0">
              <a:latin typeface="Times New Roman" panose="02020603050405020304" charset="0"/>
              <a:cs typeface="Times New Roman" panose="02020603050405020304" charset="0"/>
              <a:sym typeface="+mn-ea"/>
            </a:endParaRPr>
          </a:p>
        </p:txBody>
      </p:sp>
      <p:sp>
        <p:nvSpPr>
          <p:cNvPr id="4" name="Content Placeholder 3"/>
          <p:cNvSpPr/>
          <p:nvPr>
            <p:ph idx="1"/>
          </p:nvPr>
        </p:nvSpPr>
        <p:spPr>
          <a:xfrm>
            <a:off x="152400" y="838200"/>
            <a:ext cx="11802110" cy="5163185"/>
          </a:xfrm>
        </p:spPr>
        <p:txBody>
          <a:bodyPr>
            <a:normAutofit fontScale="25000"/>
          </a:bodyPr>
          <a:p>
            <a:pPr marL="0" indent="0" algn="just">
              <a:buNone/>
            </a:pPr>
            <a:r>
              <a:rPr lang="en-US" altLang="en-US" sz="11200">
                <a:solidFill>
                  <a:srgbClr val="FF0000"/>
                </a:solidFill>
                <a:latin typeface="Times New Roman" panose="02020603050405020304" charset="0"/>
                <a:cs typeface="Times New Roman" panose="02020603050405020304" charset="0"/>
              </a:rPr>
              <a:t>Technologies used:</a:t>
            </a:r>
            <a:endParaRPr lang="en-US" altLang="en-US" sz="11200">
              <a:solidFill>
                <a:srgbClr val="FF0000"/>
              </a:solidFill>
              <a:latin typeface="Times New Roman" panose="02020603050405020304" charset="0"/>
              <a:cs typeface="Times New Roman" panose="02020603050405020304" charset="0"/>
            </a:endParaRPr>
          </a:p>
          <a:p>
            <a:pPr marL="0" indent="0" algn="just">
              <a:lnSpc>
                <a:spcPct val="150000"/>
              </a:lnSpc>
              <a:buNone/>
            </a:pPr>
            <a:r>
              <a:rPr lang="en-US" altLang="en-US" sz="8800" b="1">
                <a:latin typeface="Times New Roman" panose="02020603050405020304" charset="0"/>
                <a:cs typeface="Times New Roman" panose="02020603050405020304" charset="0"/>
              </a:rPr>
              <a:t>Google Maps API</a:t>
            </a:r>
            <a:r>
              <a:rPr lang="en-US" altLang="en-US" sz="8800">
                <a:latin typeface="Times New Roman" panose="02020603050405020304" charset="0"/>
                <a:cs typeface="Times New Roman" panose="02020603050405020304" charset="0"/>
              </a:rPr>
              <a:t>: The Google Maps API will be integrated for real-time location tracking and mapping functionalities. </a:t>
            </a:r>
            <a:endParaRPr lang="en-US" altLang="en-US" sz="8800">
              <a:latin typeface="Times New Roman" panose="02020603050405020304" charset="0"/>
              <a:cs typeface="Times New Roman" panose="02020603050405020304" charset="0"/>
            </a:endParaRPr>
          </a:p>
          <a:p>
            <a:pPr marL="0" indent="0" algn="just">
              <a:lnSpc>
                <a:spcPct val="150000"/>
              </a:lnSpc>
              <a:buNone/>
            </a:pPr>
            <a:r>
              <a:rPr lang="en-US" altLang="en-US" sz="8800" b="1">
                <a:latin typeface="Times New Roman" panose="02020603050405020304" charset="0"/>
                <a:cs typeface="Times New Roman" panose="02020603050405020304" charset="0"/>
              </a:rPr>
              <a:t>TensorFlow Lite: </a:t>
            </a:r>
            <a:r>
              <a:rPr lang="en-US" altLang="en-US" sz="8800">
                <a:latin typeface="Times New Roman" panose="02020603050405020304" charset="0"/>
                <a:cs typeface="Times New Roman" panose="02020603050405020304" charset="0"/>
              </a:rPr>
              <a:t>The TensorFlow Lite Framework will be used for Facial Recognition.</a:t>
            </a:r>
            <a:endParaRPr lang="en-US" altLang="en-US" sz="8800">
              <a:latin typeface="Times New Roman" panose="02020603050405020304" charset="0"/>
              <a:cs typeface="Times New Roman" panose="02020603050405020304" charset="0"/>
            </a:endParaRPr>
          </a:p>
          <a:p>
            <a:pPr marL="0" indent="0" algn="just">
              <a:lnSpc>
                <a:spcPct val="150000"/>
              </a:lnSpc>
              <a:buNone/>
            </a:pPr>
            <a:r>
              <a:rPr lang="en-US" altLang="en-US" sz="8800" b="1">
                <a:latin typeface="Times New Roman" panose="02020603050405020304" charset="0"/>
                <a:cs typeface="Times New Roman" panose="02020603050405020304" charset="0"/>
              </a:rPr>
              <a:t>Push Notification Service:</a:t>
            </a:r>
            <a:r>
              <a:rPr lang="en-US" altLang="en-US" sz="8800">
                <a:latin typeface="Times New Roman" panose="02020603050405020304" charset="0"/>
                <a:cs typeface="Times New Roman" panose="02020603050405020304" charset="0"/>
              </a:rPr>
              <a:t> A push notification service such as Firebase Cloud Messaging will be integrated to facilitate real-time communication between public users and police authorities.</a:t>
            </a:r>
            <a:endParaRPr lang="en-US" altLang="en-US" sz="8800">
              <a:latin typeface="Times New Roman" panose="02020603050405020304" charset="0"/>
              <a:cs typeface="Times New Roman" panose="02020603050405020304" charset="0"/>
            </a:endParaRPr>
          </a:p>
          <a:p>
            <a:pPr marL="0" indent="0" algn="just">
              <a:lnSpc>
                <a:spcPct val="150000"/>
              </a:lnSpc>
              <a:buNone/>
            </a:pPr>
            <a:r>
              <a:rPr lang="en-US" altLang="en-US" sz="8800" b="1">
                <a:latin typeface="Times New Roman" panose="02020603050405020304" charset="0"/>
                <a:cs typeface="Times New Roman" panose="02020603050405020304" charset="0"/>
              </a:rPr>
              <a:t>Secure Communication Protocols:</a:t>
            </a:r>
            <a:r>
              <a:rPr lang="en-US" altLang="en-US" sz="8800">
                <a:latin typeface="Times New Roman" panose="02020603050405020304" charset="0"/>
                <a:cs typeface="Times New Roman" panose="02020603050405020304" charset="0"/>
              </a:rPr>
              <a:t> Secure communication protocols such as HTTPS will be implemented to encrypt data transmitted between users and the backend server.</a:t>
            </a:r>
            <a:endParaRPr lang="en-US" altLang="en-US" sz="8800">
              <a:latin typeface="Times New Roman" panose="02020603050405020304" charset="0"/>
              <a:cs typeface="Times New Roman" panose="02020603050405020304" charset="0"/>
            </a:endParaRPr>
          </a:p>
          <a:p>
            <a:pPr marL="0" indent="0" algn="just">
              <a:lnSpc>
                <a:spcPct val="150000"/>
              </a:lnSpc>
              <a:buNone/>
            </a:pPr>
            <a:r>
              <a:rPr lang="en-US" altLang="en-US" sz="8800" b="1">
                <a:latin typeface="Times New Roman" panose="02020603050405020304" charset="0"/>
                <a:cs typeface="Times New Roman" panose="02020603050405020304" charset="0"/>
              </a:rPr>
              <a:t>Deblurring Technique: </a:t>
            </a:r>
            <a:r>
              <a:rPr lang="en-US" altLang="en-US" sz="8800">
                <a:latin typeface="Times New Roman" panose="02020603050405020304" charset="0"/>
                <a:cs typeface="Times New Roman" panose="02020603050405020304" charset="0"/>
              </a:rPr>
              <a:t>A deblurring technique, such as blind deconvolution or Wiener deconvolution, can be employed to enhance the clarity of images captured through the application.</a:t>
            </a:r>
            <a:endParaRPr lang="en-US" altLang="en-US" sz="88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828800"/>
            <a:ext cx="8915400" cy="4211931"/>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IN"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Design Description</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257175" y="946150"/>
            <a:ext cx="11096625" cy="5753735"/>
          </a:xfrm>
        </p:spPr>
        <p:txBody>
          <a:bodyPr/>
          <a:p>
            <a:pPr marL="0" lvl="2" indent="0">
              <a:buNone/>
            </a:pPr>
            <a:r>
              <a:rPr lang="en-US" sz="2800">
                <a:solidFill>
                  <a:srgbClr val="FF0000"/>
                </a:solidFill>
                <a:latin typeface="Times New Roman" panose="02020603050405020304" charset="0"/>
                <a:cs typeface="Times New Roman" panose="02020603050405020304" charset="0"/>
              </a:rPr>
              <a:t>1. Highl Level Design Diagram</a:t>
            </a:r>
            <a:r>
              <a:rPr lang="en-US" sz="2800" dirty="0">
                <a:latin typeface="Times New Roman" panose="02020603050405020304" charset="0"/>
                <a:ea typeface="Trebuchet MS" panose="020B0603020202020204"/>
                <a:cs typeface="Times New Roman" panose="02020603050405020304" charset="0"/>
                <a:sym typeface="Trebuchet MS" panose="020B0603020202020204"/>
              </a:rPr>
              <a:t> </a:t>
            </a:r>
            <a:endParaRPr lang="en-US" sz="2800" dirty="0">
              <a:latin typeface="Times New Roman" panose="02020603050405020304" charset="0"/>
              <a:ea typeface="Trebuchet MS" panose="020B0603020202020204"/>
              <a:cs typeface="Times New Roman" panose="02020603050405020304" charset="0"/>
              <a:sym typeface="Trebuchet MS" panose="020B0603020202020204"/>
            </a:endParaRPr>
          </a:p>
          <a:p>
            <a:pPr marL="0" lvl="2"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pic>
        <p:nvPicPr>
          <p:cNvPr id="3" name="Picture 3" descr="2hld"/>
          <p:cNvPicPr>
            <a:picLocks noChangeAspect="1"/>
          </p:cNvPicPr>
          <p:nvPr/>
        </p:nvPicPr>
        <p:blipFill>
          <a:blip r:embed="rId1"/>
          <a:stretch>
            <a:fillRect/>
          </a:stretch>
        </p:blipFill>
        <p:spPr>
          <a:xfrm>
            <a:off x="838200" y="1447800"/>
            <a:ext cx="7907020" cy="5215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Design Description</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257175" y="946150"/>
            <a:ext cx="11096625" cy="5753735"/>
          </a:xfrm>
        </p:spPr>
        <p:txBody>
          <a:bodyPr/>
          <a:p>
            <a:pPr marL="0" lvl="2" indent="0">
              <a:buNone/>
            </a:pPr>
            <a:r>
              <a:rPr lang="en-US" sz="2800">
                <a:solidFill>
                  <a:srgbClr val="FF0000"/>
                </a:solidFill>
                <a:latin typeface="Times New Roman" panose="02020603050405020304" charset="0"/>
                <a:cs typeface="Times New Roman" panose="02020603050405020304" charset="0"/>
              </a:rPr>
              <a:t>2. </a:t>
            </a:r>
            <a:r>
              <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rPr>
              <a:t>Master class diagram</a:t>
            </a:r>
            <a:r>
              <a:rPr lang="en-US" sz="2800" dirty="0">
                <a:latin typeface="Times New Roman" panose="02020603050405020304" charset="0"/>
                <a:ea typeface="Trebuchet MS" panose="020B0603020202020204"/>
                <a:cs typeface="Times New Roman" panose="02020603050405020304" charset="0"/>
                <a:sym typeface="Trebuchet MS" panose="020B0603020202020204"/>
              </a:rPr>
              <a:t> </a:t>
            </a:r>
            <a:endParaRPr lang="en-US" sz="2800" dirty="0">
              <a:latin typeface="Times New Roman" panose="02020603050405020304" charset="0"/>
              <a:ea typeface="Trebuchet MS" panose="020B0603020202020204"/>
              <a:cs typeface="Times New Roman" panose="02020603050405020304" charset="0"/>
              <a:sym typeface="Trebuchet MS" panose="020B0603020202020204"/>
            </a:endParaRPr>
          </a:p>
          <a:p>
            <a:pPr marL="0" lvl="2"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pic>
        <p:nvPicPr>
          <p:cNvPr id="3" name="Picture 1" descr="3MCld"/>
          <p:cNvPicPr>
            <a:picLocks noChangeAspect="1"/>
          </p:cNvPicPr>
          <p:nvPr/>
        </p:nvPicPr>
        <p:blipFill>
          <a:blip r:embed="rId1"/>
          <a:stretch>
            <a:fillRect/>
          </a:stretch>
        </p:blipFill>
        <p:spPr>
          <a:xfrm>
            <a:off x="1066800" y="1351280"/>
            <a:ext cx="7791450" cy="5348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828800"/>
            <a:ext cx="8915400" cy="4211931"/>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IN"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Design Description</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368935" y="1002665"/>
            <a:ext cx="11271250" cy="5544820"/>
          </a:xfrm>
        </p:spPr>
        <p:txBody>
          <a:bodyPr/>
          <a:p>
            <a:pPr marL="0" lvl="2" indent="0">
              <a:buNone/>
            </a:pPr>
            <a:r>
              <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rPr>
              <a:t>3. Use case diagram</a:t>
            </a:r>
            <a:endPar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endParaRPr>
          </a:p>
          <a:p>
            <a:pPr marL="0" lvl="2" indent="0">
              <a:buNone/>
            </a:pPr>
            <a:r>
              <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rPr>
              <a:t>  </a:t>
            </a:r>
            <a:endPar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endParaRPr>
          </a:p>
          <a:p>
            <a:endParaRPr lang="en-US" sz="2800"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endParaRPr>
          </a:p>
        </p:txBody>
      </p:sp>
      <p:pic>
        <p:nvPicPr>
          <p:cNvPr id="6" name="Picture 5"/>
          <p:cNvPicPr/>
          <p:nvPr/>
        </p:nvPicPr>
        <p:blipFill>
          <a:blip r:embed="rId1"/>
          <a:stretch>
            <a:fillRect/>
          </a:stretch>
        </p:blipFill>
        <p:spPr>
          <a:xfrm>
            <a:off x="2057400" y="1527175"/>
            <a:ext cx="7358380" cy="5202555"/>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828800"/>
            <a:ext cx="8915400" cy="4211931"/>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IN"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Design Description</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328930" y="994410"/>
            <a:ext cx="11349990" cy="5620385"/>
          </a:xfrm>
        </p:spPr>
        <p:txBody>
          <a:bodyPr/>
          <a:p>
            <a:pPr marL="0" indent="0">
              <a:buNone/>
            </a:pPr>
            <a:r>
              <a:rPr lang="en-US">
                <a:solidFill>
                  <a:srgbClr val="FF0000"/>
                </a:solidFill>
                <a:latin typeface="Times New Roman" panose="02020603050405020304" charset="0"/>
                <a:cs typeface="Times New Roman" panose="02020603050405020304" charset="0"/>
              </a:rPr>
              <a:t>4. </a:t>
            </a:r>
            <a:r>
              <a:rPr lang="en-US"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rPr>
              <a:t>Packaging diagram</a:t>
            </a:r>
            <a:endParaRPr lang="en-US"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endParaRPr>
          </a:p>
          <a:p>
            <a:pPr marL="0" indent="0">
              <a:buNone/>
            </a:pPr>
            <a:r>
              <a:rPr lang="en-US"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rPr>
              <a:t>   </a:t>
            </a:r>
            <a:endParaRPr lang="en-US" dirty="0">
              <a:solidFill>
                <a:srgbClr val="FF0000"/>
              </a:solidFill>
              <a:latin typeface="Times New Roman" panose="02020603050405020304" charset="0"/>
              <a:ea typeface="Trebuchet MS" panose="020B0603020202020204"/>
              <a:cs typeface="Times New Roman" panose="02020603050405020304" charset="0"/>
              <a:sym typeface="Trebuchet MS" panose="020B0603020202020204"/>
            </a:endParaRPr>
          </a:p>
        </p:txBody>
      </p:sp>
      <p:pic>
        <p:nvPicPr>
          <p:cNvPr id="8" name="Picture 7" descr="IMG_256"/>
          <p:cNvPicPr/>
          <p:nvPr/>
        </p:nvPicPr>
        <p:blipFill>
          <a:blip r:embed="rId1"/>
          <a:srcRect l="43850" t="14831" r="5535" b="7712"/>
          <a:stretch>
            <a:fillRect/>
          </a:stretch>
        </p:blipFill>
        <p:spPr>
          <a:xfrm>
            <a:off x="1981200" y="1524000"/>
            <a:ext cx="8429625" cy="5125085"/>
          </a:xfrm>
          <a:prstGeom prst="rect">
            <a:avLst/>
          </a:prstGeom>
          <a:noFill/>
          <a:ln w="9525">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5400"/>
            <a:ext cx="8763000" cy="4881563"/>
          </a:xfrm>
        </p:spPr>
        <p:txBody>
          <a:bodyPr>
            <a:normAutofit/>
          </a:bodyPr>
          <a:lstStyle/>
          <a:p>
            <a:pPr marL="0" indent="0">
              <a:buNone/>
            </a:pPr>
            <a:r>
              <a:rPr lang="en-US" altLang="en-US">
                <a:solidFill>
                  <a:srgbClr val="FF0000"/>
                </a:solidFill>
                <a:latin typeface="Times New Roman" panose="02020603050405020304" charset="0"/>
                <a:cs typeface="Times New Roman" panose="02020603050405020304" charset="0"/>
              </a:rPr>
              <a:t>Modules and Features of the Application</a:t>
            </a:r>
            <a:endParaRPr lang="en-US" altLang="en-US">
              <a:solidFill>
                <a:srgbClr val="FF0000"/>
              </a:solidFill>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Emergency Alert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Real-Time Location Tracking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Facial Recognition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Law Enforcement Notification System</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User Authentication and Security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Push Notification and Communication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Backend Integration and Data Communication</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Image Enhancement (Deblurring) Module</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Location-Based Police Assignment Module</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5400"/>
            <a:ext cx="8763000" cy="4881563"/>
          </a:xfrm>
        </p:spPr>
        <p:txBody>
          <a:bodyPr>
            <a:normAutofit/>
          </a:bodyPr>
          <a:lstStyle/>
          <a:p>
            <a:pPr marL="0" indent="0">
              <a:buNone/>
            </a:pPr>
            <a:r>
              <a:rPr lang="en-US" altLang="en-US">
                <a:solidFill>
                  <a:srgbClr val="FF0000"/>
                </a:solidFill>
                <a:latin typeface="Times New Roman" panose="02020603050405020304" charset="0"/>
                <a:cs typeface="Times New Roman" panose="02020603050405020304" charset="0"/>
              </a:rPr>
              <a:t>1. Emergency Alert Module</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rPr>
              <a:t>Technology Used:</a:t>
            </a:r>
            <a:endParaRPr lang="en-US" altLang="en-US" sz="2200" b="1">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1.</a:t>
            </a:r>
            <a:r>
              <a:rPr lang="en-US" altLang="en-US" sz="2200">
                <a:latin typeface="Times New Roman" panose="02020603050405020304" charset="0"/>
                <a:cs typeface="Times New Roman" panose="02020603050405020304" charset="0"/>
              </a:rPr>
              <a:t>Flutter (for mobile app UI)</a:t>
            </a:r>
            <a:endParaRPr lang="en-US" alt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2.</a:t>
            </a:r>
            <a:r>
              <a:rPr lang="en-US" altLang="en-US" sz="2200">
                <a:latin typeface="Times New Roman" panose="02020603050405020304" charset="0"/>
                <a:cs typeface="Times New Roman" panose="02020603050405020304" charset="0"/>
              </a:rPr>
              <a:t>Google Maps API (for location tracking)</a:t>
            </a:r>
            <a:endParaRPr lang="en-US" alt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3.</a:t>
            </a:r>
            <a:r>
              <a:rPr lang="en-US" altLang="en-US" sz="2200">
                <a:latin typeface="Times New Roman" panose="02020603050405020304" charset="0"/>
                <a:cs typeface="Times New Roman" panose="02020603050405020304" charset="0"/>
              </a:rPr>
              <a:t>Firebase Cloud Messaging (for push notifications)</a:t>
            </a:r>
            <a:endParaRPr lang="en-US" altLang="en-US" sz="2200">
              <a:latin typeface="Times New Roman" panose="02020603050405020304" charset="0"/>
              <a:cs typeface="Times New Roman" panose="02020603050405020304" charset="0"/>
            </a:endParaRPr>
          </a:p>
          <a:p>
            <a:pPr marL="0" indent="0">
              <a:buNone/>
            </a:pPr>
            <a:endParaRPr lang="en-US" altLang="en-US" sz="2200">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rPr>
              <a:t>Code Explanation: </a:t>
            </a:r>
            <a:r>
              <a:rPr lang="en-US" altLang="en-US" sz="2200">
                <a:latin typeface="Times New Roman" panose="02020603050405020304" charset="0"/>
                <a:cs typeface="Times New Roman" panose="02020603050405020304" charset="0"/>
              </a:rPr>
              <a:t>The Emergency Alert Module allows users to trigger an alert when they are in distress. When a user presses the emergency button, their real-time location is sent to a backend server, and push notifications are triggered to notify law enforcement.</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charset="0"/>
                <a:cs typeface="Times New Roman" panose="02020603050405020304" charset="0"/>
              </a:rPr>
              <a:t>Outline</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Abstract</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Summary of Requirements and Design ( Phase - 1)</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Summary of Methodology / Approach (Phase - 1)</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Design Description</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Modules and Implementation Details</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Project Demonstration and Walkthrough</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Test Plan and Strategy</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Results and Discussion</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Lessons Learnt</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Conclusion and Future Work</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References</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Modules and Implementation Details</a:t>
            </a:r>
            <a:endParaRPr lang="en-US" sz="4000" b="1" dirty="0"/>
          </a:p>
        </p:txBody>
      </p:sp>
      <p:pic>
        <p:nvPicPr>
          <p:cNvPr id="4" name="Content Placeholder 3"/>
          <p:cNvPicPr>
            <a:picLocks noChangeAspect="1"/>
          </p:cNvPicPr>
          <p:nvPr>
            <p:ph idx="1"/>
          </p:nvPr>
        </p:nvPicPr>
        <p:blipFill>
          <a:blip r:embed="rId1"/>
          <a:stretch>
            <a:fillRect/>
          </a:stretch>
        </p:blipFill>
        <p:spPr>
          <a:xfrm>
            <a:off x="304800" y="990600"/>
            <a:ext cx="7402195" cy="5630545"/>
          </a:xfrm>
          <a:prstGeom prst="rect">
            <a:avLst/>
          </a:prstGeom>
          <a:ln>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Modules and Implementation Details</a:t>
            </a:r>
            <a:endParaRPr lang="en-US" sz="4000" b="1" dirty="0"/>
          </a:p>
        </p:txBody>
      </p:sp>
      <p:sp>
        <p:nvSpPr>
          <p:cNvPr id="3" name="Content Placeholder 2"/>
          <p:cNvSpPr>
            <a:spLocks noGrp="1"/>
          </p:cNvSpPr>
          <p:nvPr>
            <p:ph idx="1"/>
          </p:nvPr>
        </p:nvSpPr>
        <p:spPr>
          <a:xfrm>
            <a:off x="254000" y="920750"/>
            <a:ext cx="9347200" cy="5256530"/>
          </a:xfrm>
        </p:spPr>
        <p:txBody>
          <a:bodyPr>
            <a:normAutofit fontScale="90000" lnSpcReduction="20000"/>
          </a:bodyPr>
          <a:lstStyle/>
          <a:p>
            <a:pPr marL="0" indent="0">
              <a:buNone/>
            </a:pPr>
            <a:endParaRPr lang="en-US" altLang="en-US" sz="1100" b="1"/>
          </a:p>
          <a:p>
            <a:pPr marL="0" indent="0">
              <a:lnSpc>
                <a:spcPct val="100000"/>
              </a:lnSpc>
              <a:buNone/>
            </a:pP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r>
              <a:rPr lang="en-US" altLang="en-US">
                <a:solidFill>
                  <a:srgbClr val="FF0000"/>
                </a:solidFill>
                <a:latin typeface="Times New Roman" panose="02020603050405020304" charset="0"/>
                <a:cs typeface="Times New Roman" panose="02020603050405020304" charset="0"/>
              </a:rPr>
              <a:t>Algorithm &amp; Pseudocode:</a:t>
            </a:r>
            <a:endParaRPr lang="en-US" altLang="en-US">
              <a:solidFill>
                <a:srgbClr val="FF0000"/>
              </a:solidFill>
              <a:latin typeface="Times New Roman" panose="02020603050405020304" charset="0"/>
              <a:cs typeface="Times New Roman" panose="02020603050405020304" charset="0"/>
            </a:endParaRPr>
          </a:p>
          <a:p>
            <a:pPr marL="0" indent="0">
              <a:lnSpc>
                <a:spcPct val="100000"/>
              </a:lnSpc>
              <a:buNone/>
            </a:pPr>
            <a:r>
              <a:rPr lang="en-IN" altLang="en-US" sz="2200" b="1">
                <a:latin typeface="Times New Roman" panose="02020603050405020304" charset="0"/>
                <a:cs typeface="Times New Roman" panose="02020603050405020304" charset="0"/>
              </a:rPr>
              <a:t>1.</a:t>
            </a:r>
            <a:r>
              <a:rPr lang="en-US" altLang="en-US" sz="2200" b="1">
                <a:latin typeface="Times New Roman" panose="02020603050405020304" charset="0"/>
                <a:cs typeface="Times New Roman" panose="02020603050405020304" charset="0"/>
              </a:rPr>
              <a:t>Trigger Alert:</a:t>
            </a:r>
            <a:r>
              <a:rPr lang="en-US" altLang="en-US" sz="2200">
                <a:latin typeface="Times New Roman" panose="02020603050405020304" charset="0"/>
                <a:cs typeface="Times New Roman" panose="02020603050405020304" charset="0"/>
              </a:rPr>
              <a:t> User presses the emergency alert button.</a:t>
            </a:r>
            <a:endParaRPr lang="en-US" altLang="en-US" sz="2200">
              <a:latin typeface="Times New Roman" panose="02020603050405020304" charset="0"/>
              <a:cs typeface="Times New Roman" panose="02020603050405020304" charset="0"/>
            </a:endParaRPr>
          </a:p>
          <a:p>
            <a:pPr marL="0" indent="0">
              <a:lnSpc>
                <a:spcPct val="100000"/>
              </a:lnSpc>
              <a:buNone/>
            </a:pPr>
            <a:endParaRPr lang="en-US" altLang="en-US" sz="2200">
              <a:latin typeface="Times New Roman" panose="02020603050405020304" charset="0"/>
              <a:cs typeface="Times New Roman" panose="02020603050405020304" charset="0"/>
            </a:endParaRPr>
          </a:p>
          <a:p>
            <a:pPr marL="0" indent="0">
              <a:lnSpc>
                <a:spcPct val="100000"/>
              </a:lnSpc>
              <a:buNone/>
            </a:pPr>
            <a:r>
              <a:rPr lang="en-IN" altLang="en-US" sz="2200" b="1">
                <a:latin typeface="Times New Roman" panose="02020603050405020304" charset="0"/>
                <a:cs typeface="Times New Roman" panose="02020603050405020304" charset="0"/>
              </a:rPr>
              <a:t>2.</a:t>
            </a:r>
            <a:r>
              <a:rPr lang="en-US" altLang="en-US" sz="2200" b="1">
                <a:latin typeface="Times New Roman" panose="02020603050405020304" charset="0"/>
                <a:cs typeface="Times New Roman" panose="02020603050405020304" charset="0"/>
              </a:rPr>
              <a:t>Location Retrieval:</a:t>
            </a:r>
            <a:r>
              <a:rPr lang="en-US" altLang="en-US" sz="2200">
                <a:latin typeface="Times New Roman" panose="02020603050405020304" charset="0"/>
                <a:cs typeface="Times New Roman" panose="02020603050405020304" charset="0"/>
              </a:rPr>
              <a:t> Retrieve the user’s real-time location using the Geolocator plugin.</a:t>
            </a:r>
            <a:endParaRPr lang="en-US" altLang="en-US" sz="2200">
              <a:latin typeface="Times New Roman" panose="02020603050405020304" charset="0"/>
              <a:cs typeface="Times New Roman" panose="02020603050405020304" charset="0"/>
            </a:endParaRPr>
          </a:p>
          <a:p>
            <a:pPr marL="0" indent="0">
              <a:lnSpc>
                <a:spcPct val="100000"/>
              </a:lnSpc>
              <a:buNone/>
            </a:pPr>
            <a:endParaRPr lang="en-US" altLang="en-US" sz="2200">
              <a:latin typeface="Times New Roman" panose="02020603050405020304" charset="0"/>
              <a:cs typeface="Times New Roman" panose="02020603050405020304" charset="0"/>
            </a:endParaRPr>
          </a:p>
          <a:p>
            <a:pPr marL="0" indent="0">
              <a:lnSpc>
                <a:spcPct val="100000"/>
              </a:lnSpc>
              <a:buNone/>
            </a:pPr>
            <a:r>
              <a:rPr lang="en-IN" altLang="en-US" sz="2200" b="1">
                <a:latin typeface="Times New Roman" panose="02020603050405020304" charset="0"/>
                <a:cs typeface="Times New Roman" panose="02020603050405020304" charset="0"/>
              </a:rPr>
              <a:t>3.</a:t>
            </a:r>
            <a:r>
              <a:rPr lang="en-US" altLang="en-US" sz="2200" b="1">
                <a:latin typeface="Times New Roman" panose="02020603050405020304" charset="0"/>
                <a:cs typeface="Times New Roman" panose="02020603050405020304" charset="0"/>
              </a:rPr>
              <a:t>Send Alert:</a:t>
            </a:r>
            <a:r>
              <a:rPr lang="en-US" altLang="en-US" sz="2200">
                <a:latin typeface="Times New Roman" panose="02020603050405020304" charset="0"/>
                <a:cs typeface="Times New Roman" panose="02020603050405020304" charset="0"/>
              </a:rPr>
              <a:t> Send the user’s location to the backend and notify law enforcement using Firebase Cloud Messaging.</a:t>
            </a:r>
            <a:endParaRPr lang="en-US" altLang="en-US" sz="2200">
              <a:latin typeface="Times New Roman" panose="02020603050405020304" charset="0"/>
              <a:cs typeface="Times New Roman" panose="02020603050405020304" charset="0"/>
            </a:endParaRPr>
          </a:p>
          <a:p>
            <a:pPr marL="0" indent="0">
              <a:buNone/>
            </a:pPr>
            <a:endParaRPr lang="en-US" altLang="en-US" sz="2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04800" y="990600"/>
            <a:ext cx="7266940" cy="1927860"/>
          </a:xfrm>
          <a:prstGeom prst="rect">
            <a:avLst/>
          </a:prstGeom>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5400"/>
            <a:ext cx="8763000" cy="4881563"/>
          </a:xfrm>
        </p:spPr>
        <p:txBody>
          <a:bodyPr>
            <a:normAutofit lnSpcReduction="10000"/>
          </a:bodyPr>
          <a:lstStyle/>
          <a:p>
            <a:pPr marL="0" indent="0">
              <a:buNone/>
            </a:pPr>
            <a:r>
              <a:rPr lang="en-US" altLang="en-US">
                <a:solidFill>
                  <a:srgbClr val="FF0000"/>
                </a:solidFill>
                <a:latin typeface="Times New Roman" panose="02020603050405020304" charset="0"/>
                <a:cs typeface="Times New Roman" panose="02020603050405020304" charset="0"/>
              </a:rPr>
              <a:t>2. Real-Time Location Tracking Module</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rPr>
              <a:t>Technology Used:</a:t>
            </a:r>
            <a:endParaRPr lang="en-US" altLang="en-US" sz="2200" b="1">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1.</a:t>
            </a:r>
            <a:r>
              <a:rPr lang="en-US" altLang="en-US" sz="2200">
                <a:latin typeface="Times New Roman" panose="02020603050405020304" charset="0"/>
                <a:cs typeface="Times New Roman" panose="02020603050405020304" charset="0"/>
              </a:rPr>
              <a:t>Flutter</a:t>
            </a:r>
            <a:endParaRPr lang="en-US" alt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2.</a:t>
            </a:r>
            <a:r>
              <a:rPr lang="en-US" altLang="en-US" sz="2200">
                <a:latin typeface="Times New Roman" panose="02020603050405020304" charset="0"/>
                <a:cs typeface="Times New Roman" panose="02020603050405020304" charset="0"/>
              </a:rPr>
              <a:t>Geolocator (for location tracking)</a:t>
            </a:r>
            <a:endParaRPr lang="en-US" altLang="en-US" sz="2200">
              <a:latin typeface="Times New Roman" panose="02020603050405020304" charset="0"/>
              <a:cs typeface="Times New Roman" panose="02020603050405020304" charset="0"/>
            </a:endParaRPr>
          </a:p>
          <a:p>
            <a:pPr marL="0" indent="0">
              <a:buNone/>
            </a:pPr>
            <a:r>
              <a:rPr lang="en-IN" altLang="en-US" sz="2200" b="1">
                <a:latin typeface="Times New Roman" panose="02020603050405020304" charset="0"/>
                <a:cs typeface="Times New Roman" panose="02020603050405020304" charset="0"/>
              </a:rPr>
              <a:t>3.</a:t>
            </a:r>
            <a:r>
              <a:rPr lang="en-US" altLang="en-US" sz="2200">
                <a:latin typeface="Times New Roman" panose="02020603050405020304" charset="0"/>
                <a:cs typeface="Times New Roman" panose="02020603050405020304" charset="0"/>
              </a:rPr>
              <a:t>Firebase Firestore (for storing and updating location data in real time)</a:t>
            </a:r>
            <a:endParaRPr lang="en-US" altLang="en-US" sz="2200">
              <a:latin typeface="Times New Roman" panose="02020603050405020304" charset="0"/>
              <a:cs typeface="Times New Roman" panose="02020603050405020304" charset="0"/>
            </a:endParaRPr>
          </a:p>
          <a:p>
            <a:pPr marL="0" indent="0">
              <a:buNone/>
            </a:pPr>
            <a:endParaRPr lang="en-US" altLang="en-US" sz="2200">
              <a:latin typeface="Times New Roman" panose="02020603050405020304" charset="0"/>
              <a:cs typeface="Times New Roman" panose="02020603050405020304" charset="0"/>
            </a:endParaRPr>
          </a:p>
          <a:p>
            <a:pPr marL="0" indent="0">
              <a:buNone/>
            </a:pPr>
            <a:r>
              <a:rPr lang="en-US" altLang="en-US" sz="2600" b="1">
                <a:solidFill>
                  <a:schemeClr val="tx1">
                    <a:lumMod val="85000"/>
                    <a:lumOff val="15000"/>
                  </a:schemeClr>
                </a:solidFill>
                <a:latin typeface="Times New Roman" panose="02020603050405020304" charset="0"/>
                <a:cs typeface="Times New Roman" panose="02020603050405020304" charset="0"/>
              </a:rPr>
              <a:t>Note:</a:t>
            </a:r>
            <a:r>
              <a:rPr lang="en-US" altLang="en-US" sz="2600" b="1">
                <a:solidFill>
                  <a:srgbClr val="FF0000"/>
                </a:solidFill>
                <a:latin typeface="Times New Roman" panose="02020603050405020304" charset="0"/>
                <a:cs typeface="Times New Roman" panose="02020603050405020304" charset="0"/>
              </a:rPr>
              <a:t> </a:t>
            </a:r>
            <a:r>
              <a:rPr lang="en-US" altLang="en-US" sz="2600">
                <a:latin typeface="Times New Roman" panose="02020603050405020304" charset="0"/>
                <a:cs typeface="Times New Roman" panose="02020603050405020304" charset="0"/>
              </a:rPr>
              <a:t>Facial recognition on mobile is a computationally heavy task. Since Flutter isn't typically used for direct facial recognition, the actual image analysis part may involve using pre-trained models via a server, which the Flutter app interacts with. Below, we simulate the functionality for the image capture and sending it to a backend for processing.</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44500" y="880110"/>
            <a:ext cx="11312525" cy="5695950"/>
          </a:xfrm>
        </p:spPr>
        <p:txBody>
          <a:bodyPr>
            <a:normAutofit/>
          </a:bodyPr>
          <a:lstStyle/>
          <a:p>
            <a:pPr marL="0" indent="0">
              <a:buNone/>
            </a:pPr>
            <a:r>
              <a:rPr lang="en-US" altLang="en-US" sz="2200" b="1">
                <a:latin typeface="Times New Roman" panose="02020603050405020304" charset="0"/>
                <a:cs typeface="Times New Roman" panose="02020603050405020304" charset="0"/>
              </a:rPr>
              <a:t>Code Explanation: </a:t>
            </a:r>
            <a:r>
              <a:rPr lang="en-US" altLang="en-US" sz="2200">
                <a:latin typeface="Times New Roman" panose="02020603050405020304" charset="0"/>
                <a:cs typeface="Times New Roman" panose="02020603050405020304" charset="0"/>
              </a:rPr>
              <a:t>The user can capture an image of a suspect, and it is sent to a backend API where facial recognition is performed.</a:t>
            </a:r>
            <a:endParaRPr lang="en-US" altLang="en-US" sz="2200">
              <a:latin typeface="Times New Roman" panose="02020603050405020304" charset="0"/>
              <a:cs typeface="Times New Roman" panose="02020603050405020304" charset="0"/>
            </a:endParaRPr>
          </a:p>
          <a:p>
            <a:pPr marL="0" indent="0">
              <a:buNone/>
            </a:pPr>
            <a:r>
              <a:rPr lang="en-US" altLang="en-US" sz="4400" b="1">
                <a:latin typeface="Times New Roman" panose="02020603050405020304" charset="0"/>
                <a:cs typeface="Times New Roman" panose="02020603050405020304" charset="0"/>
              </a:rPr>
              <a:t>  </a:t>
            </a:r>
            <a:endParaRPr lang="en-US" altLang="en-US" sz="4400"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444500" y="1600200"/>
            <a:ext cx="10085705" cy="4866005"/>
          </a:xfrm>
          <a:prstGeom prst="rect">
            <a:avLst/>
          </a:prstGeom>
          <a:ln>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5400"/>
            <a:ext cx="8763000" cy="4881563"/>
          </a:xfrm>
        </p:spPr>
        <p:txBody>
          <a:bodyPr>
            <a:normAutofit fontScale="90000" lnSpcReduction="20000"/>
          </a:bodyPr>
          <a:lstStyle/>
          <a:p>
            <a:pPr marL="0" indent="0">
              <a:buNone/>
            </a:pPr>
            <a:r>
              <a:rPr lang="en-US" altLang="en-US" sz="3110">
                <a:solidFill>
                  <a:srgbClr val="FF0000"/>
                </a:solidFill>
                <a:latin typeface="Times New Roman" panose="02020603050405020304" charset="0"/>
                <a:cs typeface="Times New Roman" panose="02020603050405020304" charset="0"/>
              </a:rPr>
              <a:t>3. Facial Recognition Module</a:t>
            </a:r>
            <a:endParaRPr lang="en-US" altLang="en-US" sz="3110">
              <a:solidFill>
                <a:srgbClr val="FF0000"/>
              </a:solidFill>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Technology Used:</a:t>
            </a:r>
            <a:endParaRPr lang="en-US" altLang="en-US" sz="2890" b="1">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1</a:t>
            </a:r>
            <a:r>
              <a:rPr lang="en-US" altLang="en-US" sz="2890">
                <a:latin typeface="Times New Roman" panose="02020603050405020304" charset="0"/>
                <a:cs typeface="Times New Roman" panose="02020603050405020304" charset="0"/>
              </a:rPr>
              <a:t>.Flutter (for image capture and user interface).</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2.</a:t>
            </a:r>
            <a:r>
              <a:rPr lang="en-US" altLang="en-US" sz="2890">
                <a:latin typeface="Times New Roman" panose="02020603050405020304" charset="0"/>
                <a:cs typeface="Times New Roman" panose="02020603050405020304" charset="0"/>
              </a:rPr>
              <a:t>Dart HTTP package (for API communication).</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3.</a:t>
            </a:r>
            <a:r>
              <a:rPr lang="en-US" altLang="en-US" sz="2890">
                <a:latin typeface="Times New Roman" panose="02020603050405020304" charset="0"/>
                <a:cs typeface="Times New Roman" panose="02020603050405020304" charset="0"/>
              </a:rPr>
              <a:t>Backend Server (using Python and TensorFlow for image analysis).</a:t>
            </a:r>
            <a:endParaRPr lang="en-US" altLang="en-US" sz="2890">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a:p>
            <a:pPr marL="0" indent="0">
              <a:buNone/>
            </a:pPr>
            <a:r>
              <a:rPr lang="en-US" altLang="en-US" sz="2890">
                <a:solidFill>
                  <a:srgbClr val="FF0000"/>
                </a:solidFill>
                <a:latin typeface="Times New Roman" panose="02020603050405020304" charset="0"/>
                <a:cs typeface="Times New Roman" panose="02020603050405020304" charset="0"/>
              </a:rPr>
              <a:t>Algorithm &amp; Workflow for Facial Recognition</a:t>
            </a:r>
            <a:endParaRPr lang="en-US" altLang="en-US" sz="2890">
              <a:solidFill>
                <a:srgbClr val="FF0000"/>
              </a:solidFill>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1.Capture Image:</a:t>
            </a:r>
            <a:r>
              <a:rPr lang="en-US" altLang="en-US" sz="2890">
                <a:latin typeface="Times New Roman" panose="02020603050405020304" charset="0"/>
                <a:cs typeface="Times New Roman" panose="02020603050405020304" charset="0"/>
              </a:rPr>
              <a:t> The user captures an image through the app.</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2.Send to Backend:</a:t>
            </a:r>
            <a:r>
              <a:rPr lang="en-US" altLang="en-US" sz="2890">
                <a:latin typeface="Times New Roman" panose="02020603050405020304" charset="0"/>
                <a:cs typeface="Times New Roman" panose="02020603050405020304" charset="0"/>
              </a:rPr>
              <a:t> The image is sent to a server for processing.</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3.Analyze Image:</a:t>
            </a:r>
            <a:r>
              <a:rPr lang="en-US" altLang="en-US" sz="2890">
                <a:latin typeface="Times New Roman" panose="02020603050405020304" charset="0"/>
                <a:cs typeface="Times New Roman" panose="02020603050405020304" charset="0"/>
              </a:rPr>
              <a:t> The backend uses a pre-trained facial recognition model (e.g., TensorFlow ).</a:t>
            </a:r>
            <a:endParaRPr lang="en-US" altLang="en-US" sz="2890">
              <a:latin typeface="Times New Roman" panose="02020603050405020304" charset="0"/>
              <a:cs typeface="Times New Roman" panose="02020603050405020304" charset="0"/>
            </a:endParaRPr>
          </a:p>
          <a:p>
            <a:pPr marL="0" indent="0">
              <a:buNone/>
            </a:pPr>
            <a:endParaRPr lang="en-US" altLang="en-US" sz="289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81000" y="1066800"/>
            <a:ext cx="10518775" cy="5488940"/>
          </a:xfrm>
          <a:prstGeom prst="rect">
            <a:avLst/>
          </a:prstGeom>
          <a:ln>
            <a:solidFill>
              <a:schemeClr val="tx1"/>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457200" y="990600"/>
            <a:ext cx="9333230" cy="5520690"/>
          </a:xfrm>
          <a:prstGeom prst="rect">
            <a:avLst/>
          </a:prstGeom>
          <a:ln>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95400"/>
            <a:ext cx="8763000" cy="4881563"/>
          </a:xfrm>
        </p:spPr>
        <p:txBody>
          <a:bodyPr>
            <a:normAutofit fontScale="90000"/>
          </a:bodyPr>
          <a:lstStyle/>
          <a:p>
            <a:pPr marL="0" indent="0">
              <a:buNone/>
            </a:pPr>
            <a:r>
              <a:rPr lang="en-US" altLang="en-US" sz="3110">
                <a:solidFill>
                  <a:srgbClr val="FF0000"/>
                </a:solidFill>
                <a:latin typeface="Times New Roman" panose="02020603050405020304" charset="0"/>
                <a:cs typeface="Times New Roman" panose="02020603050405020304" charset="0"/>
              </a:rPr>
              <a:t>4. Law Enforcement Notification System</a:t>
            </a:r>
            <a:endParaRPr lang="en-US" altLang="en-US" sz="3110">
              <a:solidFill>
                <a:srgbClr val="FF0000"/>
              </a:solidFill>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Technology Used</a:t>
            </a:r>
            <a:endParaRPr lang="en-US" altLang="en-US" sz="2890" b="1">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1.</a:t>
            </a:r>
            <a:r>
              <a:rPr lang="en-US" altLang="en-US" sz="2890">
                <a:latin typeface="Times New Roman" panose="02020603050405020304" charset="0"/>
                <a:cs typeface="Times New Roman" panose="02020603050405020304" charset="0"/>
              </a:rPr>
              <a:t>Firebase Cloud Messaging (FCM): For sending real-time notifications.</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2.</a:t>
            </a:r>
            <a:r>
              <a:rPr lang="en-US" altLang="en-US" sz="2890">
                <a:latin typeface="Times New Roman" panose="02020603050405020304" charset="0"/>
                <a:cs typeface="Times New Roman" panose="02020603050405020304" charset="0"/>
              </a:rPr>
              <a:t>Flutter and Backend API: To manage the notification workflow.</a:t>
            </a:r>
            <a:endParaRPr lang="en-US" altLang="en-US" sz="2890">
              <a:latin typeface="Times New Roman" panose="02020603050405020304" charset="0"/>
              <a:cs typeface="Times New Roman" panose="02020603050405020304" charset="0"/>
            </a:endParaRPr>
          </a:p>
          <a:p>
            <a:pPr marL="0" indent="0">
              <a:buNone/>
            </a:pPr>
            <a:r>
              <a:rPr lang="en-US" altLang="en-US" sz="2890" b="1">
                <a:solidFill>
                  <a:schemeClr val="tx1"/>
                </a:solidFill>
                <a:latin typeface="Times New Roman" panose="02020603050405020304" charset="0"/>
                <a:cs typeface="Times New Roman" panose="02020603050405020304" charset="0"/>
              </a:rPr>
              <a:t>Workflow</a:t>
            </a:r>
            <a:endParaRPr lang="en-US" altLang="en-US" sz="2890" b="1">
              <a:solidFill>
                <a:schemeClr val="tx1"/>
              </a:solidFill>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1.</a:t>
            </a:r>
            <a:r>
              <a:rPr lang="en-US" altLang="en-US" sz="2890">
                <a:latin typeface="Times New Roman" panose="02020603050405020304" charset="0"/>
                <a:cs typeface="Times New Roman" panose="02020603050405020304" charset="0"/>
              </a:rPr>
              <a:t>User triggers an alert in the app.</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2.</a:t>
            </a:r>
            <a:r>
              <a:rPr lang="en-US" altLang="en-US" sz="2890">
                <a:latin typeface="Times New Roman" panose="02020603050405020304" charset="0"/>
                <a:cs typeface="Times New Roman" panose="02020603050405020304" charset="0"/>
              </a:rPr>
              <a:t>Backend sends notifications to the law_enforcement topic.</a:t>
            </a:r>
            <a:endParaRPr lang="en-US" altLang="en-US" sz="2890">
              <a:latin typeface="Times New Roman" panose="02020603050405020304" charset="0"/>
              <a:cs typeface="Times New Roman" panose="02020603050405020304" charset="0"/>
            </a:endParaRPr>
          </a:p>
          <a:p>
            <a:pPr marL="0" indent="0">
              <a:buNone/>
            </a:pPr>
            <a:r>
              <a:rPr lang="en-US" altLang="en-US" sz="2890" b="1">
                <a:latin typeface="Times New Roman" panose="02020603050405020304" charset="0"/>
                <a:cs typeface="Times New Roman" panose="02020603050405020304" charset="0"/>
              </a:rPr>
              <a:t>3.</a:t>
            </a:r>
            <a:r>
              <a:rPr lang="en-US" altLang="en-US" sz="2890">
                <a:latin typeface="Times New Roman" panose="02020603050405020304" charset="0"/>
                <a:cs typeface="Times New Roman" panose="02020603050405020304" charset="0"/>
              </a:rPr>
              <a:t>Law enforcement officers receive alerts on their devices.</a:t>
            </a:r>
            <a:endParaRPr lang="en-US" altLang="en-US" sz="289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304800" y="990600"/>
            <a:ext cx="10798810" cy="5692140"/>
          </a:xfrm>
          <a:prstGeom prst="rect">
            <a:avLst/>
          </a:prstGeom>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62000" y="990600"/>
            <a:ext cx="10882630" cy="4881880"/>
          </a:xfrm>
        </p:spPr>
        <p:txBody>
          <a:bodyPr>
            <a:normAutofit/>
          </a:bodyPr>
          <a:lstStyle/>
          <a:p>
            <a:pPr marL="0" indent="0">
              <a:buNone/>
            </a:pPr>
            <a:r>
              <a:rPr lang="en-US" altLang="en-US" sz="2200">
                <a:solidFill>
                  <a:srgbClr val="FF0000"/>
                </a:solidFill>
                <a:latin typeface="Times New Roman" panose="02020603050405020304" charset="0"/>
                <a:cs typeface="Times New Roman" panose="02020603050405020304" charset="0"/>
              </a:rPr>
              <a:t>5. User Authentication and Security Module</a:t>
            </a:r>
            <a:endParaRPr lang="en-US" altLang="en-US" sz="2200">
              <a:solidFill>
                <a:srgbClr val="FF0000"/>
              </a:solidFill>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rPr>
              <a:t>Technology Used</a:t>
            </a:r>
            <a:endParaRPr lang="en-US" altLang="en-US" sz="2200" b="1">
              <a:latin typeface="Times New Roman" panose="02020603050405020304" charset="0"/>
              <a:cs typeface="Times New Roman" panose="02020603050405020304" charset="0"/>
            </a:endParaRPr>
          </a:p>
          <a:p>
            <a:pPr marL="0" indent="0">
              <a:buNone/>
            </a:pPr>
            <a:r>
              <a:rPr lang="en-US" altLang="en-US" sz="2200" b="1">
                <a:latin typeface="Times New Roman" panose="02020603050405020304" charset="0"/>
                <a:cs typeface="Times New Roman" panose="02020603050405020304" charset="0"/>
              </a:rPr>
              <a:t>1.</a:t>
            </a:r>
            <a:r>
              <a:rPr lang="en-US" altLang="en-US" sz="2200">
                <a:latin typeface="Times New Roman" panose="02020603050405020304" charset="0"/>
                <a:cs typeface="Times New Roman" panose="02020603050405020304" charset="0"/>
              </a:rPr>
              <a:t>Firebase Authentication: For user sign-in and sign-up with email/password or biometrics.</a:t>
            </a:r>
            <a:endParaRPr lang="en-US" altLang="en-US" sz="2200">
              <a:latin typeface="Times New Roman" panose="02020603050405020304" charset="0"/>
              <a:cs typeface="Times New Roman" panose="02020603050405020304" charset="0"/>
            </a:endParaRPr>
          </a:p>
          <a:p>
            <a:pPr marL="0" indent="0">
              <a:buNone/>
            </a:pPr>
            <a:endParaRPr lang="en-US" altLang="en-US" sz="2200"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990600" y="2438400"/>
            <a:ext cx="8049260" cy="3970655"/>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a:latin typeface="Times New Roman" panose="02020603050405020304" charset="0"/>
                <a:cs typeface="Times New Roman" panose="02020603050405020304" charset="0"/>
              </a:rPr>
              <a:t>Abstract</a:t>
            </a:r>
            <a:endParaRPr lang="en-US" sz="4000" b="1" dirty="0">
              <a:latin typeface="Times New Roman" panose="02020603050405020304" charset="0"/>
              <a:cs typeface="Times New Roman" panose="02020603050405020304" charset="0"/>
            </a:endParaRPr>
          </a:p>
        </p:txBody>
      </p:sp>
      <p:sp>
        <p:nvSpPr>
          <p:cNvPr id="4" name="Content Placeholder 3"/>
          <p:cNvSpPr/>
          <p:nvPr>
            <p:ph idx="1"/>
          </p:nvPr>
        </p:nvSpPr>
        <p:spPr>
          <a:xfrm>
            <a:off x="172085" y="948055"/>
            <a:ext cx="11849735" cy="5229225"/>
          </a:xfrm>
        </p:spPr>
        <p:txBody>
          <a:bodyPr>
            <a:noAutofit/>
          </a:bodyPr>
          <a:p>
            <a:pPr marL="0" indent="0" algn="just">
              <a:buNone/>
            </a:pPr>
            <a:r>
              <a:rPr lang="en-US" altLang="en-US" sz="2200">
                <a:latin typeface="Times New Roman" panose="02020603050405020304" charset="0"/>
                <a:cs typeface="Times New Roman" panose="02020603050405020304" charset="0"/>
              </a:rPr>
              <a:t>In recent years, there has been a growing concern for the safety and security of individuals, especially in emergency situations. To address this concern, we propose a novel system that leverages modern technology to provide timely assistance to individuals in distress. Our system utilizes live location tracking and facial recognition technology to aid individuals in emergencies and assist law enforcement agencies in apprehending criminals.The core functionality of our system involves the real-time tracking of the user's location using GPS technology. In the event of an emergency, such as a threat to personal safety, the user can trigger an alert through a dedicated mobile application. Upon receiving the alert, our system automatically dispatches the user's live location to the nearest law enforcement agency.In addition to live location tracking, our system incorporates facial recognition capabilities to enhance security and aid law enforcement efforts. </a:t>
            </a:r>
            <a:endParaRPr lang="en-US" altLang="en-US" sz="2200">
              <a:latin typeface="Times New Roman" panose="02020603050405020304" charset="0"/>
              <a:cs typeface="Times New Roman" panose="02020603050405020304" charset="0"/>
            </a:endParaRPr>
          </a:p>
          <a:p>
            <a:pPr marL="0" indent="0" algn="just">
              <a:buNone/>
            </a:pPr>
            <a:r>
              <a:rPr lang="en-US" altLang="en-US" sz="2200">
                <a:latin typeface="Times New Roman" panose="02020603050405020304" charset="0"/>
                <a:cs typeface="Times New Roman" panose="02020603050405020304" charset="0"/>
              </a:rPr>
              <a:t>In instances where the user is able to capture an image of a suspect or criminal, the system analyzes the photo using advanced facial recognition algorithms. This analysis enables the system to identify potential suspects and provide law enforcement agencies with valuable leads to expedite investigations.This project aims to develop an innovative EPDS System that leverages advanced technologies to provide rapid assistance to individuals in distress. The system utilizes real-time location tracking, image processing, and machine learning techniques to detect and respond to emergencies effectively. By combining GPS technology with AI-powered image analysis, the system can accurately identify the user's location and assess the severity of the situation.</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Modules and Implementation Details</a:t>
            </a:r>
            <a:endParaRPr lang="en-US" sz="4000" b="1" dirty="0"/>
          </a:p>
        </p:txBody>
      </p:sp>
      <p:sp>
        <p:nvSpPr>
          <p:cNvPr id="3" name="Content Placeholder 2"/>
          <p:cNvSpPr>
            <a:spLocks noGrp="1"/>
          </p:cNvSpPr>
          <p:nvPr>
            <p:ph idx="1"/>
          </p:nvPr>
        </p:nvSpPr>
        <p:spPr>
          <a:xfrm>
            <a:off x="762000" y="990600"/>
            <a:ext cx="9408795" cy="4881880"/>
          </a:xfrm>
        </p:spPr>
        <p:txBody>
          <a:bodyPr>
            <a:normAutofit/>
          </a:bodyPr>
          <a:lstStyle/>
          <a:p>
            <a:pPr marL="0" indent="0">
              <a:buNone/>
            </a:pPr>
            <a:r>
              <a:rPr lang="en-US" altLang="en-US" sz="2200">
                <a:solidFill>
                  <a:srgbClr val="FF0000"/>
                </a:solidFill>
              </a:rPr>
              <a:t>6. Push Notification and Communication Module</a:t>
            </a:r>
            <a:endParaRPr lang="en-US" altLang="en-US" sz="2200">
              <a:solidFill>
                <a:srgbClr val="FF0000"/>
              </a:solidFill>
            </a:endParaRPr>
          </a:p>
          <a:p>
            <a:pPr marL="0" indent="0">
              <a:buNone/>
            </a:pPr>
            <a:r>
              <a:rPr lang="en-US" altLang="en-US" sz="2200" b="1"/>
              <a:t>Technology Used</a:t>
            </a:r>
            <a:endParaRPr lang="en-US" altLang="en-US" sz="2200" b="1"/>
          </a:p>
          <a:p>
            <a:pPr marL="0" indent="0">
              <a:buNone/>
            </a:pPr>
            <a:r>
              <a:rPr lang="en-US" altLang="en-US" sz="2200" b="1"/>
              <a:t>1.</a:t>
            </a:r>
            <a:r>
              <a:rPr lang="en-US" altLang="en-US" sz="2200"/>
              <a:t>Firebase Cloud Messaging (FCM): For push notifications.</a:t>
            </a:r>
            <a:endParaRPr lang="en-US" altLang="en-US" sz="2200"/>
          </a:p>
          <a:p>
            <a:pPr marL="0" indent="0">
              <a:buNone/>
            </a:pPr>
            <a:endParaRPr lang="en-US" altLang="en-US" sz="6500"/>
          </a:p>
          <a:p>
            <a:pPr marL="0" indent="0">
              <a:buNone/>
            </a:pPr>
            <a:endParaRPr lang="en-US" altLang="en-US" sz="5600" b="1"/>
          </a:p>
        </p:txBody>
      </p:sp>
      <p:pic>
        <p:nvPicPr>
          <p:cNvPr id="4" name="Picture 3"/>
          <p:cNvPicPr>
            <a:picLocks noChangeAspect="1"/>
          </p:cNvPicPr>
          <p:nvPr/>
        </p:nvPicPr>
        <p:blipFill>
          <a:blip r:embed="rId1"/>
          <a:stretch>
            <a:fillRect/>
          </a:stretch>
        </p:blipFill>
        <p:spPr>
          <a:xfrm>
            <a:off x="838200" y="2286000"/>
            <a:ext cx="7458710" cy="4268470"/>
          </a:xfrm>
          <a:prstGeom prst="rect">
            <a:avLst/>
          </a:prstGeom>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09575" y="948690"/>
            <a:ext cx="10944860" cy="4923790"/>
          </a:xfrm>
        </p:spPr>
        <p:txBody>
          <a:bodyPr>
            <a:normAutofit/>
          </a:bodyPr>
          <a:lstStyle/>
          <a:p>
            <a:pPr marL="0" indent="0" algn="just">
              <a:buNone/>
            </a:pPr>
            <a:r>
              <a:rPr lang="en-US" altLang="en-US" sz="3200">
                <a:solidFill>
                  <a:srgbClr val="FF0000"/>
                </a:solidFill>
                <a:latin typeface="Times New Roman" panose="02020603050405020304" charset="0"/>
                <a:cs typeface="Times New Roman" panose="02020603050405020304" charset="0"/>
              </a:rPr>
              <a:t>7. Backend Integration and Data Communication</a:t>
            </a:r>
            <a:endParaRPr lang="en-US" altLang="en-US" sz="3200">
              <a:solidFill>
                <a:srgbClr val="FF0000"/>
              </a:solidFill>
              <a:latin typeface="Times New Roman" panose="02020603050405020304" charset="0"/>
              <a:cs typeface="Times New Roman" panose="02020603050405020304" charset="0"/>
            </a:endParaRPr>
          </a:p>
          <a:p>
            <a:pPr marL="0" indent="0" algn="just">
              <a:buNone/>
            </a:pPr>
            <a:r>
              <a:rPr lang="en-US" altLang="en-US" sz="3200" b="1">
                <a:latin typeface="Times New Roman" panose="02020603050405020304" charset="0"/>
                <a:cs typeface="Times New Roman" panose="02020603050405020304" charset="0"/>
              </a:rPr>
              <a:t>Technology Used</a:t>
            </a:r>
            <a:endParaRPr lang="en-US" altLang="en-US" sz="3200" b="1">
              <a:latin typeface="Times New Roman" panose="02020603050405020304" charset="0"/>
              <a:cs typeface="Times New Roman" panose="02020603050405020304" charset="0"/>
            </a:endParaRPr>
          </a:p>
          <a:p>
            <a:pPr marL="0" indent="0" algn="just">
              <a:buNone/>
            </a:pPr>
            <a:r>
              <a:rPr lang="en-US" altLang="en-US" sz="3200" b="1">
                <a:latin typeface="Times New Roman" panose="02020603050405020304" charset="0"/>
                <a:cs typeface="Times New Roman" panose="02020603050405020304" charset="0"/>
              </a:rPr>
              <a:t>1</a:t>
            </a:r>
            <a:r>
              <a:rPr lang="en-US" altLang="en-US" sz="3200">
                <a:latin typeface="Times New Roman" panose="02020603050405020304" charset="0"/>
                <a:cs typeface="Times New Roman" panose="02020603050405020304" charset="0"/>
              </a:rPr>
              <a:t>.</a:t>
            </a:r>
            <a:r>
              <a:rPr lang="en-IN" altLang="en-US" sz="3200">
                <a:latin typeface="Times New Roman" panose="02020603050405020304" charset="0"/>
                <a:cs typeface="Times New Roman" panose="02020603050405020304" charset="0"/>
              </a:rPr>
              <a:t> FireBase Database</a:t>
            </a:r>
            <a:r>
              <a:rPr lang="en-US" altLang="en-US" sz="3200">
                <a:latin typeface="Times New Roman" panose="02020603050405020304" charset="0"/>
                <a:cs typeface="Times New Roman" panose="02020603050405020304" charset="0"/>
              </a:rPr>
              <a:t> for backend API development.</a:t>
            </a:r>
            <a:endParaRPr lang="en-US" altLang="en-US" sz="3200">
              <a:latin typeface="Times New Roman" panose="02020603050405020304" charset="0"/>
              <a:cs typeface="Times New Roman" panose="02020603050405020304" charset="0"/>
            </a:endParaRPr>
          </a:p>
          <a:p>
            <a:pPr marL="0" indent="0" algn="just">
              <a:buNone/>
            </a:pPr>
            <a:r>
              <a:rPr lang="en-US" altLang="en-US" sz="3200" b="1">
                <a:latin typeface="Times New Roman" panose="02020603050405020304" charset="0"/>
                <a:cs typeface="Times New Roman" panose="02020603050405020304" charset="0"/>
              </a:rPr>
              <a:t>2.</a:t>
            </a:r>
            <a:r>
              <a:rPr lang="en-US" altLang="en-US" sz="3200">
                <a:latin typeface="Times New Roman" panose="02020603050405020304" charset="0"/>
                <a:cs typeface="Times New Roman" panose="02020603050405020304" charset="0"/>
              </a:rPr>
              <a:t>REST APIs: For secure communication between app and server.</a:t>
            </a:r>
            <a:endParaRPr lang="en-US" altLang="en-US" sz="3200">
              <a:latin typeface="Times New Roman" panose="02020603050405020304" charset="0"/>
              <a:cs typeface="Times New Roman" panose="02020603050405020304" charset="0"/>
            </a:endParaRPr>
          </a:p>
          <a:p>
            <a:pPr marL="0" indent="0" algn="just">
              <a:buNone/>
            </a:pPr>
            <a:r>
              <a:rPr lang="en-US" altLang="en-US" sz="3200" b="1">
                <a:latin typeface="Times New Roman" panose="02020603050405020304" charset="0"/>
                <a:cs typeface="Times New Roman" panose="02020603050405020304" charset="0"/>
              </a:rPr>
              <a:t>3.</a:t>
            </a:r>
            <a:r>
              <a:rPr lang="en-US" altLang="en-US" sz="3200">
                <a:latin typeface="Times New Roman" panose="02020603050405020304" charset="0"/>
                <a:cs typeface="Times New Roman" panose="02020603050405020304" charset="0"/>
              </a:rPr>
              <a:t>HTTPS: To ensure data encryption during communication.</a:t>
            </a:r>
            <a:endParaRPr lang="en-US" altLang="en-US" sz="3200">
              <a:latin typeface="Times New Roman" panose="02020603050405020304" charset="0"/>
              <a:cs typeface="Times New Roman" panose="02020603050405020304" charset="0"/>
            </a:endParaRPr>
          </a:p>
          <a:p>
            <a:pPr marL="0" indent="0" algn="just">
              <a:buNone/>
            </a:pPr>
            <a:endParaRPr lang="en-US" altLang="en-US" sz="4000" b="1">
              <a:latin typeface="Times New Roman" panose="02020603050405020304" charset="0"/>
              <a:cs typeface="Times New Roman" panose="02020603050405020304" charset="0"/>
            </a:endParaRPr>
          </a:p>
          <a:p>
            <a:pPr marL="0" indent="0" algn="just">
              <a:buNone/>
            </a:pPr>
            <a:endParaRPr lang="en-US" altLang="en-US" sz="4000">
              <a:latin typeface="Times New Roman" panose="02020603050405020304" charset="0"/>
              <a:cs typeface="Times New Roman" panose="02020603050405020304" charset="0"/>
            </a:endParaRPr>
          </a:p>
          <a:p>
            <a:pPr marL="0" indent="0" algn="just">
              <a:buNone/>
            </a:pPr>
            <a:endParaRPr lang="en-US" altLang="en-US" sz="40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685800" y="1066800"/>
            <a:ext cx="8727440" cy="5310505"/>
          </a:xfrm>
          <a:prstGeom prst="rect">
            <a:avLst/>
          </a:prstGeom>
          <a:ln>
            <a:solidFill>
              <a:schemeClr val="tx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62000" y="990600"/>
            <a:ext cx="11624945" cy="4881880"/>
          </a:xfrm>
        </p:spPr>
        <p:txBody>
          <a:bodyPr>
            <a:normAutofit/>
          </a:bodyPr>
          <a:lstStyle/>
          <a:p>
            <a:pPr marL="0" indent="0">
              <a:buNone/>
            </a:pPr>
            <a:r>
              <a:rPr lang="en-US" altLang="en-US">
                <a:solidFill>
                  <a:srgbClr val="FF0000"/>
                </a:solidFill>
                <a:latin typeface="Times New Roman" panose="02020603050405020304" charset="0"/>
                <a:cs typeface="Times New Roman" panose="02020603050405020304" charset="0"/>
              </a:rPr>
              <a:t>8. Location-Based Police Assignment Module</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Technology Used</a:t>
            </a:r>
            <a:endParaRPr lang="en-US" altLang="en-US" sz="2600" b="1">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1.</a:t>
            </a:r>
            <a:r>
              <a:rPr lang="en-US" altLang="en-US" sz="2600">
                <a:latin typeface="Times New Roman" panose="02020603050405020304" charset="0"/>
                <a:cs typeface="Times New Roman" panose="02020603050405020304" charset="0"/>
              </a:rPr>
              <a:t>Google Maps API: For mapping and distance calculation.</a:t>
            </a:r>
            <a:endParaRPr lang="en-US" altLang="en-US" sz="2600">
              <a:latin typeface="Times New Roman" panose="02020603050405020304" charset="0"/>
              <a:cs typeface="Times New Roman" panose="02020603050405020304" charset="0"/>
            </a:endParaRPr>
          </a:p>
          <a:p>
            <a:pPr marL="0" indent="0">
              <a:buNone/>
            </a:pPr>
            <a:r>
              <a:rPr lang="en-US" altLang="en-US" sz="1800" b="1">
                <a:latin typeface="Times New Roman" panose="02020603050405020304" charset="0"/>
                <a:cs typeface="Times New Roman" panose="02020603050405020304" charset="0"/>
              </a:rPr>
              <a:t>Find Nearest Police Station:</a:t>
            </a:r>
            <a:endParaRPr lang="en-US" altLang="en-US" sz="1800" b="1">
              <a:latin typeface="Times New Roman" panose="02020603050405020304" charset="0"/>
              <a:cs typeface="Times New Roman" panose="02020603050405020304" charset="0"/>
            </a:endParaRPr>
          </a:p>
          <a:p>
            <a:pPr marL="0" indent="0">
              <a:lnSpc>
                <a:spcPct val="100000"/>
              </a:lnSpc>
              <a:buNone/>
            </a:pPr>
            <a:endParaRPr lang="en-US" altLang="en-US" sz="1800" b="1">
              <a:latin typeface="Times New Roman" panose="02020603050405020304" charset="0"/>
              <a:cs typeface="Times New Roman" panose="02020603050405020304" charset="0"/>
            </a:endParaRPr>
          </a:p>
          <a:p>
            <a:pPr marL="0" indent="0">
              <a:lnSpc>
                <a:spcPct val="100000"/>
              </a:lnSpc>
              <a:buNone/>
            </a:pPr>
            <a:endParaRPr lang="en-US" altLang="en-US" sz="1800"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838200" y="3048000"/>
            <a:ext cx="7797800" cy="3586480"/>
          </a:xfrm>
          <a:prstGeom prst="rect">
            <a:avLst/>
          </a:prstGeom>
          <a:ln>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pic>
        <p:nvPicPr>
          <p:cNvPr id="4" name="Content Placeholder 3"/>
          <p:cNvPicPr>
            <a:picLocks noChangeAspect="1"/>
          </p:cNvPicPr>
          <p:nvPr>
            <p:ph idx="1"/>
          </p:nvPr>
        </p:nvPicPr>
        <p:blipFill>
          <a:blip r:embed="rId1"/>
          <a:stretch>
            <a:fillRect/>
          </a:stretch>
        </p:blipFill>
        <p:spPr>
          <a:xfrm>
            <a:off x="533400" y="1066800"/>
            <a:ext cx="8961120" cy="5482590"/>
          </a:xfrm>
          <a:prstGeom prst="rect">
            <a:avLst/>
          </a:prstGeom>
          <a:ln>
            <a:solidFill>
              <a:schemeClr val="tx1"/>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Modules and Implementation Details</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62000" y="990600"/>
            <a:ext cx="9996170" cy="4881880"/>
          </a:xfrm>
        </p:spPr>
        <p:txBody>
          <a:bodyPr>
            <a:normAutofit fontScale="90000"/>
          </a:bodyPr>
          <a:lstStyle/>
          <a:p>
            <a:pPr marL="0" indent="0">
              <a:buNone/>
            </a:pPr>
            <a:r>
              <a:rPr lang="en-US" altLang="en-US" sz="2570" b="1">
                <a:latin typeface="Times New Roman" panose="02020603050405020304" charset="0"/>
                <a:cs typeface="Times New Roman" panose="02020603050405020304" charset="0"/>
              </a:rPr>
              <a:t>Backend API for Police Assignment:</a:t>
            </a:r>
            <a:endParaRPr lang="en-US" altLang="en-US" sz="2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@app.route('/assign_police', methods=['POST'])</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def assign_police():</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data = request.get_json()</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user_location = (data['latitude'], data['longitude'])</a:t>
            </a:r>
            <a:endParaRPr lang="en-US" altLang="en-US" sz="1570" b="1">
              <a:latin typeface="Times New Roman" panose="02020603050405020304" charset="0"/>
              <a:cs typeface="Times New Roman" panose="02020603050405020304" charset="0"/>
            </a:endParaRPr>
          </a:p>
          <a:p>
            <a:pPr marL="0" indent="0">
              <a:buNone/>
            </a:pP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 Example police station locations</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stations = [</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(12.971598, 77.594566),  # Example station 1</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(12.295810, 76.639381),  # Example station 2</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a:t>
            </a:r>
            <a:endParaRPr lang="en-US" altLang="en-US" sz="1570" b="1">
              <a:latin typeface="Times New Roman" panose="02020603050405020304" charset="0"/>
              <a:cs typeface="Times New Roman" panose="02020603050405020304" charset="0"/>
            </a:endParaRPr>
          </a:p>
          <a:p>
            <a:pPr marL="0" indent="0">
              <a:buNone/>
            </a:pP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nearest_station = min(stations, key=lambda x: geodesic(user_location, x).kilometers)</a:t>
            </a:r>
            <a:endParaRPr lang="en-US" altLang="en-US" sz="1570" b="1">
              <a:latin typeface="Times New Roman" panose="02020603050405020304" charset="0"/>
              <a:cs typeface="Times New Roman" panose="02020603050405020304" charset="0"/>
            </a:endParaRPr>
          </a:p>
          <a:p>
            <a:pPr marL="0" indent="0">
              <a:buNone/>
            </a:pPr>
            <a:r>
              <a:rPr lang="en-US" altLang="en-US" sz="1570" b="1">
                <a:latin typeface="Times New Roman" panose="02020603050405020304" charset="0"/>
                <a:cs typeface="Times New Roman" panose="02020603050405020304" charset="0"/>
              </a:rPr>
              <a:t>    return jsonify({"nearest_station": nearest_station}), 200</a:t>
            </a:r>
            <a:endParaRPr lang="en-US" altLang="en-US" sz="1570" b="1">
              <a:latin typeface="Times New Roman" panose="02020603050405020304" charset="0"/>
              <a:cs typeface="Times New Roman" panose="02020603050405020304" charset="0"/>
            </a:endParaRPr>
          </a:p>
          <a:p>
            <a:pPr marL="0" indent="0">
              <a:buNone/>
            </a:pPr>
            <a:endParaRPr lang="en-US" altLang="en-US" sz="1570" b="1">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a:latin typeface="Times New Roman" panose="02020603050405020304" charset="0"/>
                <a:ea typeface="Trebuchet MS" panose="020B0603020202020204"/>
                <a:cs typeface="Times New Roman" panose="02020603050405020304" charset="0"/>
                <a:sym typeface="Trebuchet MS" panose="020B0603020202020204"/>
              </a:rPr>
              <a:t>Project Demonstration</a:t>
            </a:r>
            <a:endParaRPr lang="en-US" sz="4000" b="1" dirty="0">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6" name="Content Placeholder 5"/>
          <p:cNvSpPr>
            <a:spLocks noGrp="1"/>
          </p:cNvSpPr>
          <p:nvPr>
            <p:ph idx="1"/>
          </p:nvPr>
        </p:nvSpPr>
        <p:spPr>
          <a:xfrm>
            <a:off x="838200" y="1295400"/>
            <a:ext cx="8839200" cy="4881563"/>
          </a:xfrm>
        </p:spPr>
        <p:txBody>
          <a:bodyPr>
            <a:normAutofit lnSpcReduction="10000"/>
          </a:bodyPr>
          <a:lstStyle/>
          <a:p>
            <a:pPr marL="685800" indent="-342900" algn="just" eaLnBrk="0" hangingPunct="0">
              <a:spcBef>
                <a:spcPts val="0"/>
              </a:spcBef>
              <a:spcAft>
                <a:spcPts val="0"/>
              </a:spcAft>
              <a:buSzPts val="1800"/>
              <a:buFont typeface="Wingdings" panose="05000000000000000000" pitchFamily="2" charset="2"/>
              <a:buChar char="§"/>
              <a:defRPr/>
            </a:pPr>
            <a:endParaRPr lang="en-US"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SzPts val="1800"/>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Exhibit the working demonstration of complete project.</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SzPts val="1800"/>
              <a:buFont typeface="Wingdings" panose="05000000000000000000" pitchFamily="2" charset="2"/>
              <a:buChar char="§"/>
              <a:defRPr/>
            </a:pP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SzPts val="1800"/>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It has to be complete in all aspects</a:t>
            </a:r>
            <a:endParaRPr lang="en-US" dirty="0">
              <a:latin typeface="Times New Roman" panose="02020603050405020304" charset="0"/>
              <a:ea typeface="Trebuchet MS" panose="020B0603020202020204"/>
              <a:cs typeface="Times New Roman" panose="02020603050405020304" charset="0"/>
              <a:sym typeface="Arial" panose="020B0604020202020204"/>
            </a:endParaRPr>
          </a:p>
          <a:p>
            <a:pPr marL="685800" indent="-342900" algn="just" eaLnBrk="0" hangingPunct="0">
              <a:spcBef>
                <a:spcPts val="0"/>
              </a:spcBef>
              <a:spcAft>
                <a:spcPts val="0"/>
              </a:spcAft>
              <a:buSzPts val="1800"/>
              <a:buFont typeface="Wingdings" panose="05000000000000000000" pitchFamily="2" charset="2"/>
              <a:buChar char="§"/>
              <a:defRPr/>
            </a:pPr>
            <a:endParaRPr lang="en-US" dirty="0">
              <a:latin typeface="Times New Roman" panose="02020603050405020304" charset="0"/>
              <a:ea typeface="Trebuchet MS" panose="020B0603020202020204"/>
              <a:cs typeface="Times New Roman" panose="02020603050405020304" charset="0"/>
              <a:sym typeface="Arial" panose="020B0604020202020204"/>
            </a:endParaRPr>
          </a:p>
          <a:p>
            <a:pPr marL="685800" indent="-342900" algn="just" eaLnBrk="0" hangingPunct="0">
              <a:spcBef>
                <a:spcPts val="0"/>
              </a:spcBef>
              <a:spcAft>
                <a:spcPts val="0"/>
              </a:spcAft>
              <a:buSzPts val="1800"/>
              <a:buFont typeface="Wingdings" panose="05000000000000000000" pitchFamily="2" charset="2"/>
              <a:buChar char="§"/>
              <a:defRPr/>
            </a:pPr>
            <a:r>
              <a:rPr lang="en-US" dirty="0">
                <a:latin typeface="Times New Roman" panose="02020603050405020304" charset="0"/>
                <a:ea typeface="Trebuchet MS" panose="020B0603020202020204"/>
                <a:cs typeface="Times New Roman" panose="02020603050405020304" charset="0"/>
                <a:sym typeface="Trebuchet MS" panose="020B0603020202020204"/>
              </a:rPr>
              <a:t>Data set creation needs to be showed wherever applicable.</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Clr>
                <a:srgbClr val="0033CC"/>
              </a:buClr>
              <a:buSzPts val="1800"/>
              <a:buFont typeface="Noto Sans Symbols"/>
              <a:buChar char="▪"/>
              <a:defRPr/>
            </a:pP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marL="0" lvl="0" indent="0" algn="just">
              <a:spcBef>
                <a:spcPts val="0"/>
              </a:spcBef>
              <a:spcAft>
                <a:spcPts val="0"/>
              </a:spcAft>
              <a:buClr>
                <a:srgbClr val="0033CC"/>
              </a:buClr>
              <a:buSzPts val="1800"/>
              <a:buNone/>
            </a:pP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pPr lvl="1" algn="just">
              <a:spcBef>
                <a:spcPts val="0"/>
              </a:spcBef>
              <a:buClr>
                <a:srgbClr val="0033CC"/>
              </a:buClr>
              <a:buSzPts val="1800"/>
              <a:buNone/>
            </a:pPr>
            <a:r>
              <a:rPr lang="en-US" dirty="0">
                <a:latin typeface="Times New Roman" panose="02020603050405020304" charset="0"/>
                <a:ea typeface="Trebuchet MS" panose="020B0603020202020204"/>
                <a:cs typeface="Times New Roman" panose="02020603050405020304" charset="0"/>
                <a:sym typeface="Trebuchet MS" panose="020B0603020202020204"/>
              </a:rPr>
              <a:t>Note : </a:t>
            </a:r>
            <a:endParaRPr lang="en-US" dirty="0">
              <a:latin typeface="Times New Roman" panose="02020603050405020304" charset="0"/>
              <a:ea typeface="Arial" panose="020B0604020202020204"/>
              <a:cs typeface="Times New Roman" panose="02020603050405020304" charset="0"/>
              <a:sym typeface="Arial" panose="020B0604020202020204"/>
            </a:endParaRPr>
          </a:p>
          <a:p>
            <a:pPr marL="914400" lvl="1" indent="-457200" algn="just">
              <a:spcBef>
                <a:spcPts val="0"/>
              </a:spcBef>
              <a:buClr>
                <a:srgbClr val="FF0000"/>
              </a:buClr>
              <a:buSzPts val="1800"/>
              <a:buFont typeface="+mj-lt"/>
              <a:buAutoNum type="arabicPeriod"/>
            </a:pPr>
            <a:r>
              <a:rPr lang="en-US" dirty="0">
                <a:latin typeface="Times New Roman" panose="02020603050405020304" charset="0"/>
                <a:ea typeface="Trebuchet MS" panose="020B0603020202020204"/>
                <a:cs typeface="Times New Roman" panose="02020603050405020304" charset="0"/>
                <a:sym typeface="Trebuchet MS" panose="020B0603020202020204"/>
              </a:rPr>
              <a:t>If any special facility required, please make sure that you have that set up. For example, if Internet connectivity is required, please have your mobile or hotspot set up.</a:t>
            </a:r>
            <a:endParaRPr lang="en-US" dirty="0">
              <a:latin typeface="Times New Roman" panose="02020603050405020304" charset="0"/>
              <a:ea typeface="Trebuchet MS" panose="020B0603020202020204"/>
              <a:cs typeface="Times New Roman" panose="02020603050405020304" charset="0"/>
              <a:sym typeface="Trebuchet MS" panose="020B0603020202020204"/>
            </a:endParaRPr>
          </a:p>
          <a:p>
            <a:endParaRPr lang="en-US" dirty="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Test and Timeline</a:t>
            </a:r>
            <a:endParaRPr lang="en-US">
              <a:latin typeface="Times New Roman" panose="02020603050405020304" charset="0"/>
              <a:cs typeface="Times New Roman" panose="02020603050405020304" charset="0"/>
            </a:endParaRPr>
          </a:p>
        </p:txBody>
      </p:sp>
      <p:graphicFrame>
        <p:nvGraphicFramePr>
          <p:cNvPr id="15" name="Content Placeholder 14"/>
          <p:cNvGraphicFramePr/>
          <p:nvPr>
            <p:ph idx="1"/>
            <p:custDataLst>
              <p:tags r:id="rId1"/>
            </p:custDataLst>
          </p:nvPr>
        </p:nvGraphicFramePr>
        <p:xfrm>
          <a:off x="325755" y="1083945"/>
          <a:ext cx="11085195" cy="5183505"/>
        </p:xfrm>
        <a:graphic>
          <a:graphicData uri="http://schemas.openxmlformats.org/drawingml/2006/table">
            <a:tbl>
              <a:tblPr firstRow="1" bandRow="1">
                <a:tableStyleId>{5C22544A-7EE6-4342-B048-85BDC9FD1C3A}</a:tableStyleId>
              </a:tblPr>
              <a:tblGrid>
                <a:gridCol w="3414395"/>
                <a:gridCol w="3975735"/>
                <a:gridCol w="3695065"/>
              </a:tblGrid>
              <a:tr h="575945">
                <a:tc>
                  <a:txBody>
                    <a:bodyPr/>
                    <a:p>
                      <a:pPr algn="ctr"/>
                      <a:r>
                        <a:rPr sz="1100">
                          <a:latin typeface="Times New Roman" panose="02020603050405020304" charset="0"/>
                          <a:cs typeface="Times New Roman" panose="02020603050405020304" charset="0"/>
                        </a:rPr>
                        <a:t>Phase</a:t>
                      </a:r>
                      <a:endParaRPr sz="1100">
                        <a:latin typeface="Times New Roman" panose="02020603050405020304" charset="0"/>
                        <a:cs typeface="Times New Roman" panose="02020603050405020304" charset="0"/>
                      </a:endParaRPr>
                    </a:p>
                  </a:txBody>
                  <a:tcPr marL="0" marR="0" marT="0" marB="0" anchor="ctr" anchorCtr="0"/>
                </a:tc>
                <a:tc>
                  <a:txBody>
                    <a:bodyPr/>
                    <a:p>
                      <a:pPr algn="ctr"/>
                      <a:r>
                        <a:rPr sz="1100">
                          <a:latin typeface="Times New Roman" panose="02020603050405020304" charset="0"/>
                          <a:cs typeface="Times New Roman" panose="02020603050405020304" charset="0"/>
                        </a:rPr>
                        <a:t>Testing Activity</a:t>
                      </a:r>
                      <a:endParaRPr sz="1100">
                        <a:latin typeface="Times New Roman" panose="02020603050405020304" charset="0"/>
                        <a:cs typeface="Times New Roman" panose="02020603050405020304" charset="0"/>
                      </a:endParaRPr>
                    </a:p>
                  </a:txBody>
                  <a:tcPr marL="0" marR="0" marT="0" marB="0" anchor="ctr" anchorCtr="0"/>
                </a:tc>
                <a:tc>
                  <a:txBody>
                    <a:bodyPr/>
                    <a:p>
                      <a:pPr algn="ctr"/>
                      <a:r>
                        <a:rPr sz="1100">
                          <a:latin typeface="Times New Roman" panose="02020603050405020304" charset="0"/>
                          <a:cs typeface="Times New Roman" panose="02020603050405020304" charset="0"/>
                        </a:rPr>
                        <a:t>Timeline</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Requirement Analysis</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Define testing requirements and test cases.</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1</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Test Planning</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Identify test strategies, tools, and assign team roles.</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2</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Test Environment Setup</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Configure devices, servers, databases, and network for testing.</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2</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Functional Testing</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Perform unit testing, integration testing, and system testing.</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3-4</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Non-Functional Testing</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Conduct performance, security, and usability testing.</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5</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User Acceptance Testing</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Validate the application with real-world scenarios and end-user </a:t>
                      </a: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feedback.</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6</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Bug Fixing and Re-testing</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Resolve issues and retest failed test cases.</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7</a:t>
                      </a:r>
                      <a:endParaRPr sz="1100">
                        <a:latin typeface="Times New Roman" panose="02020603050405020304" charset="0"/>
                        <a:cs typeface="Times New Roman" panose="02020603050405020304" charset="0"/>
                      </a:endParaRPr>
                    </a:p>
                  </a:txBody>
                  <a:tcPr marL="0" marR="0" marT="0" marB="0" anchor="ctr" anchorCtr="0"/>
                </a:tc>
              </a:tr>
              <a:tr h="575945">
                <a:tc>
                  <a:txBody>
                    <a:bodyPr/>
                    <a:p>
                      <a:pPr algn="l"/>
                      <a:r>
                        <a:rPr sz="1100">
                          <a:latin typeface="Times New Roman" panose="02020603050405020304" charset="0"/>
                          <a:cs typeface="Times New Roman" panose="02020603050405020304" charset="0"/>
                        </a:rPr>
                        <a:t>Final Validation</a:t>
                      </a:r>
                      <a:endParaRPr sz="1100">
                        <a:latin typeface="Times New Roman" panose="02020603050405020304" charset="0"/>
                        <a:cs typeface="Times New Roman" panose="02020603050405020304" charset="0"/>
                      </a:endParaRPr>
                    </a:p>
                  </a:txBody>
                  <a:tcPr marL="0" marR="0" marT="0" marB="0" anchor="ctr" anchorCtr="0"/>
                </a:tc>
                <a:tc>
                  <a:txBody>
                    <a:bodyPr/>
                    <a:p>
                      <a:pPr algn="l"/>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Run end-to-end testing and prepare final test reports.</a:t>
                      </a:r>
                      <a:endParaRPr sz="1100">
                        <a:latin typeface="Times New Roman" panose="02020603050405020304" charset="0"/>
                        <a:cs typeface="Times New Roman" panose="02020603050405020304" charset="0"/>
                      </a:endParaRPr>
                    </a:p>
                  </a:txBody>
                  <a:tcPr marL="0" marR="0" marT="0" marB="0" anchor="ctr" anchorCtr="0"/>
                </a:tc>
                <a:tc>
                  <a:txBody>
                    <a:bodyPr/>
                    <a:p>
                      <a:pPr algn="ctr"/>
                      <a:r>
                        <a:rPr lang="en-US" sz="1100">
                          <a:latin typeface="Times New Roman" panose="02020603050405020304" charset="0"/>
                          <a:cs typeface="Times New Roman" panose="02020603050405020304" charset="0"/>
                        </a:rPr>
                        <a:t> </a:t>
                      </a:r>
                      <a:r>
                        <a:rPr sz="1100">
                          <a:latin typeface="Times New Roman" panose="02020603050405020304" charset="0"/>
                          <a:cs typeface="Times New Roman" panose="02020603050405020304" charset="0"/>
                        </a:rPr>
                        <a:t>Week 8</a:t>
                      </a:r>
                      <a:endParaRPr sz="1100">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457200" y="990600"/>
            <a:ext cx="10515600" cy="4881563"/>
          </a:xfrm>
        </p:spPr>
        <p:txBody>
          <a:bodyPr>
            <a:noAutofit/>
          </a:bodyPr>
          <a:p>
            <a:pPr marL="0" indent="0">
              <a:buNone/>
            </a:pPr>
            <a:r>
              <a:rPr lang="en-US" altLang="en-US" sz="2600" b="1">
                <a:solidFill>
                  <a:srgbClr val="FF0000"/>
                </a:solidFill>
                <a:latin typeface="Times New Roman" panose="02020603050405020304" charset="0"/>
                <a:cs typeface="Times New Roman" panose="02020603050405020304" charset="0"/>
              </a:rPr>
              <a:t>Test Methods Followed</a:t>
            </a:r>
            <a:endParaRPr lang="en-US" altLang="en-US" sz="2600" b="1">
              <a:solidFill>
                <a:srgbClr val="FF0000"/>
              </a:solidFill>
              <a:latin typeface="Times New Roman" panose="02020603050405020304" charset="0"/>
              <a:cs typeface="Times New Roman" panose="02020603050405020304" charset="0"/>
            </a:endParaRPr>
          </a:p>
          <a:p>
            <a:pPr marL="0" indent="0">
              <a:buNone/>
            </a:pPr>
            <a:r>
              <a:rPr lang="en-US" altLang="en-US" sz="2600" b="1">
                <a:solidFill>
                  <a:schemeClr val="tx1"/>
                </a:solidFill>
                <a:latin typeface="Times New Roman" panose="02020603050405020304" charset="0"/>
                <a:cs typeface="Times New Roman" panose="02020603050405020304" charset="0"/>
              </a:rPr>
              <a:t>1.Functional Testing</a:t>
            </a:r>
            <a:endParaRPr lang="en-US" altLang="en-US" sz="2600" b="1">
              <a:solidFill>
                <a:schemeClr val="tx1"/>
              </a:solidFill>
              <a:latin typeface="Times New Roman" panose="02020603050405020304" charset="0"/>
              <a:cs typeface="Times New Roman" panose="02020603050405020304" charset="0"/>
            </a:endParaRPr>
          </a:p>
          <a:p>
            <a:r>
              <a:rPr lang="en-US" altLang="en-US" sz="2600" b="1">
                <a:latin typeface="Times New Roman" panose="02020603050405020304" charset="0"/>
                <a:cs typeface="Times New Roman" panose="02020603050405020304" charset="0"/>
              </a:rPr>
              <a:t>Unit Testing:</a:t>
            </a:r>
            <a:endParaRPr lang="en-US" altLang="en-US" sz="2600" b="1">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Validates individual components/modules of the system.</a:t>
            </a:r>
            <a:endParaRPr lang="en-US" altLang="en-US" sz="2600">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Why: Ensures each module functions as expected in isolation.</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Integration Testing:</a:t>
            </a:r>
            <a:endParaRPr lang="en-US" altLang="en-US" sz="2600" b="1">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Tests the interaction between modules (e.g., app and backend).</a:t>
            </a:r>
            <a:endParaRPr lang="en-US" altLang="en-US" sz="2600">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Why: Ensures smooth communication between interconnected modules.</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System Testing:</a:t>
            </a:r>
            <a:endParaRPr lang="en-US" altLang="en-US" sz="2600" b="1">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Tests the complete system for compliance with requirements.</a:t>
            </a:r>
            <a:endParaRPr lang="en-US" altLang="en-US" sz="2600">
              <a:latin typeface="Times New Roman" panose="02020603050405020304" charset="0"/>
              <a:cs typeface="Times New Roman" panose="02020603050405020304" charset="0"/>
            </a:endParaRPr>
          </a:p>
          <a:p>
            <a:r>
              <a:rPr lang="en-US" altLang="en-US" sz="2600">
                <a:latin typeface="Times New Roman" panose="02020603050405020304" charset="0"/>
                <a:cs typeface="Times New Roman" panose="02020603050405020304" charset="0"/>
              </a:rPr>
              <a:t>Why: Validates overall functionality and end-to-end workflows.</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1143000"/>
            <a:ext cx="10515600" cy="4881563"/>
          </a:xfrm>
        </p:spPr>
        <p:txBody>
          <a:bodyPr>
            <a:noAutofit/>
          </a:bodyPr>
          <a:p>
            <a:pPr marL="0" indent="0" algn="just">
              <a:buNone/>
            </a:pPr>
            <a:r>
              <a:rPr lang="en-US" altLang="en-US" sz="2600">
                <a:solidFill>
                  <a:srgbClr val="FF0000"/>
                </a:solidFill>
                <a:latin typeface="Times New Roman" panose="02020603050405020304" charset="0"/>
                <a:cs typeface="Times New Roman" panose="02020603050405020304" charset="0"/>
              </a:rPr>
              <a:t>2. Non-Functional Testing</a:t>
            </a:r>
            <a:endParaRPr lang="en-US" altLang="en-US" sz="2600">
              <a:solidFill>
                <a:srgbClr val="FF0000"/>
              </a:solidFill>
              <a:latin typeface="Times New Roman" panose="02020603050405020304" charset="0"/>
              <a:cs typeface="Times New Roman" panose="02020603050405020304" charset="0"/>
            </a:endParaRPr>
          </a:p>
          <a:p>
            <a:pPr marL="0" indent="0" algn="just">
              <a:buNone/>
            </a:pPr>
            <a:r>
              <a:rPr lang="en-US" altLang="en-US" sz="2600" b="1">
                <a:latin typeface="Times New Roman" panose="02020603050405020304" charset="0"/>
                <a:cs typeface="Times New Roman" panose="02020603050405020304" charset="0"/>
              </a:rPr>
              <a:t>Performance Testing:</a:t>
            </a:r>
            <a:endParaRPr lang="en-US" altLang="en-US" sz="2600" b="1">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Evaluates application speed, responsiveness, and stability under load.</a:t>
            </a:r>
            <a:endParaRPr lang="en-US" altLang="en-US" sz="2600">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Why: Ensures the system can handle multiple users and real-time updates.</a:t>
            </a:r>
            <a:endParaRPr lang="en-US" altLang="en-US" sz="2600">
              <a:latin typeface="Times New Roman" panose="02020603050405020304" charset="0"/>
              <a:cs typeface="Times New Roman" panose="02020603050405020304" charset="0"/>
            </a:endParaRPr>
          </a:p>
          <a:p>
            <a:pPr marL="0" indent="0" algn="just">
              <a:buNone/>
            </a:pPr>
            <a:r>
              <a:rPr lang="en-US" altLang="en-US" sz="2600" b="1">
                <a:latin typeface="Times New Roman" panose="02020603050405020304" charset="0"/>
                <a:cs typeface="Times New Roman" panose="02020603050405020304" charset="0"/>
              </a:rPr>
              <a:t>Security Testing:</a:t>
            </a:r>
            <a:endParaRPr lang="en-US" altLang="en-US" sz="2600" b="1">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Identifies vulnerabilities to prevent unauthorized access or data breaches.</a:t>
            </a:r>
            <a:endParaRPr lang="en-US" altLang="en-US" sz="2600">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Why: Critical for safeguarding sensitive data and protecting users.</a:t>
            </a:r>
            <a:endParaRPr lang="en-US" altLang="en-US" sz="2600">
              <a:latin typeface="Times New Roman" panose="02020603050405020304" charset="0"/>
              <a:cs typeface="Times New Roman" panose="02020603050405020304" charset="0"/>
            </a:endParaRPr>
          </a:p>
          <a:p>
            <a:pPr marL="0" indent="0" algn="just">
              <a:buNone/>
            </a:pPr>
            <a:r>
              <a:rPr lang="en-US" altLang="en-US" sz="2600" b="1">
                <a:latin typeface="Times New Roman" panose="02020603050405020304" charset="0"/>
                <a:cs typeface="Times New Roman" panose="02020603050405020304" charset="0"/>
              </a:rPr>
              <a:t>Usability Testing:</a:t>
            </a:r>
            <a:endParaRPr lang="en-US" altLang="en-US" sz="2600" b="1">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Assesses user-friendliness and interface intuitiveness.</a:t>
            </a:r>
            <a:endParaRPr lang="en-US" altLang="en-US" sz="2600">
              <a:latin typeface="Times New Roman" panose="02020603050405020304" charset="0"/>
              <a:cs typeface="Times New Roman" panose="02020603050405020304" charset="0"/>
            </a:endParaRPr>
          </a:p>
          <a:p>
            <a:pPr marL="0" indent="0" algn="just">
              <a:buNone/>
            </a:pPr>
            <a:r>
              <a:rPr lang="en-US" altLang="en-US" sz="2600">
                <a:latin typeface="Times New Roman" panose="02020603050405020304" charset="0"/>
                <a:cs typeface="Times New Roman" panose="02020603050405020304" charset="0"/>
              </a:rPr>
              <a:t>Why: Ensures ease of use for end-users.</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1828800" y="1905000"/>
            <a:ext cx="8991600" cy="4191000"/>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Summary of Requirements and Design</a:t>
            </a:r>
            <a:endParaRPr lang="en-US" sz="4000" b="1" dirty="0">
              <a:latin typeface="Times New Roman" panose="02020603050405020304" charset="0"/>
              <a:cs typeface="Times New Roman" panose="02020603050405020304" charset="0"/>
            </a:endParaRPr>
          </a:p>
        </p:txBody>
      </p:sp>
      <p:sp>
        <p:nvSpPr>
          <p:cNvPr id="5" name="Content Placeholder 4"/>
          <p:cNvSpPr/>
          <p:nvPr>
            <p:ph idx="1"/>
          </p:nvPr>
        </p:nvSpPr>
        <p:spPr>
          <a:xfrm>
            <a:off x="285750" y="1032510"/>
            <a:ext cx="11068050" cy="5144770"/>
          </a:xfrm>
        </p:spPr>
        <p:txBody>
          <a:bodyPr>
            <a:normAutofit fontScale="25000"/>
          </a:bodyPr>
          <a:p>
            <a:pPr marL="0" indent="0" algn="just">
              <a:buNone/>
            </a:pPr>
            <a:r>
              <a:rPr lang="en-US" altLang="en-US" sz="11200">
                <a:solidFill>
                  <a:srgbClr val="FF0000"/>
                </a:solidFill>
                <a:latin typeface="Times New Roman" panose="02020603050405020304" charset="0"/>
                <a:cs typeface="Times New Roman" panose="02020603050405020304" charset="0"/>
              </a:rPr>
              <a:t>Requirements:</a:t>
            </a:r>
            <a:endParaRPr lang="en-US" altLang="en-US" sz="11200">
              <a:solidFill>
                <a:srgbClr val="FF0000"/>
              </a:solidFill>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User Interface Requirements:</a:t>
            </a:r>
            <a:r>
              <a:rPr lang="en-US" altLang="en-US" sz="8800">
                <a:latin typeface="Times New Roman" panose="02020603050405020304" charset="0"/>
                <a:cs typeface="Times New Roman" panose="02020603050405020304" charset="0"/>
              </a:rPr>
              <a:t> Intuitive interfaces enabling quick access to distress signals and real-time location tracking for users.</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Functional Requirements:</a:t>
            </a:r>
            <a:r>
              <a:rPr lang="en-US" altLang="en-US" sz="8800">
                <a:latin typeface="Times New Roman" panose="02020603050405020304" charset="0"/>
                <a:cs typeface="Times New Roman" panose="02020603050405020304" charset="0"/>
              </a:rPr>
              <a:t> Implementation of features including distress signal transmission, real-time location tracking, suspect identification through image recognition, and nearest police identification using the A* algorithm.</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Performance Requirements:</a:t>
            </a:r>
            <a:r>
              <a:rPr lang="en-US" altLang="en-US" sz="8800">
                <a:latin typeface="Times New Roman" panose="02020603050405020304" charset="0"/>
                <a:cs typeface="Times New Roman" panose="02020603050405020304" charset="0"/>
              </a:rPr>
              <a:t> Fast and responsive system with minimal latency for real-time location tracking and efficient processing of distress signals.</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Security Requirements:</a:t>
            </a:r>
            <a:r>
              <a:rPr lang="en-US" altLang="en-US" sz="8800">
                <a:latin typeface="Times New Roman" panose="02020603050405020304" charset="0"/>
                <a:cs typeface="Times New Roman" panose="02020603050405020304" charset="0"/>
              </a:rPr>
              <a:t> Robust user authentication, data encryption, and secure communication channels to protect sensitive information and ensure user privacy.</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Compatibility Requirements: </a:t>
            </a:r>
            <a:r>
              <a:rPr lang="en-US" altLang="en-US" sz="8800">
                <a:latin typeface="Times New Roman" panose="02020603050405020304" charset="0"/>
                <a:cs typeface="Times New Roman" panose="02020603050405020304" charset="0"/>
              </a:rPr>
              <a:t>Compatibility across various Android devices and versions to ensure a consistent user experience.</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Regulatory Requirements:</a:t>
            </a:r>
            <a:r>
              <a:rPr lang="en-US" altLang="en-US" sz="8800">
                <a:latin typeface="Times New Roman" panose="02020603050405020304" charset="0"/>
                <a:cs typeface="Times New Roman" panose="02020603050405020304" charset="0"/>
              </a:rPr>
              <a:t> Compliance with relevant data privacy regulations and government guidelines governing public safety applications.</a:t>
            </a:r>
            <a:endParaRPr lang="en-US" altLang="en-US" sz="8800">
              <a:latin typeface="Times New Roman" panose="02020603050405020304" charset="0"/>
              <a:cs typeface="Times New Roman" panose="02020603050405020304" charset="0"/>
            </a:endParaRPr>
          </a:p>
          <a:p>
            <a:pPr marL="0" indent="0" algn="just">
              <a:buNone/>
            </a:pPr>
            <a:endParaRPr lang="en-US" altLang="en-US">
              <a:latin typeface="Times New Roman" panose="02020603050405020304" charset="0"/>
              <a:cs typeface="Times New Roman" panose="02020603050405020304" charset="0"/>
            </a:endParaRPr>
          </a:p>
          <a:p>
            <a:pPr marL="0" indent="0" algn="just">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3.Test Setup:</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Devices</a:t>
            </a:r>
            <a:r>
              <a:rPr lang="en-US" altLang="en-US">
                <a:latin typeface="Times New Roman" panose="02020603050405020304" charset="0"/>
                <a:cs typeface="Times New Roman" panose="02020603050405020304" charset="0"/>
              </a:rPr>
              <a:t>: Smartphones, tablets, and laptops.</a:t>
            </a: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Backend:</a:t>
            </a:r>
            <a:r>
              <a:rPr lang="en-US" altLang="en-US">
                <a:latin typeface="Times New Roman" panose="02020603050405020304" charset="0"/>
                <a:cs typeface="Times New Roman" panose="02020603050405020304" charset="0"/>
              </a:rPr>
              <a:t> Configured servers (Firebase).</a:t>
            </a: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Databases:</a:t>
            </a:r>
            <a:r>
              <a:rPr lang="en-US" altLang="en-US">
                <a:latin typeface="Times New Roman" panose="02020603050405020304" charset="0"/>
                <a:cs typeface="Times New Roman" panose="02020603050405020304" charset="0"/>
              </a:rPr>
              <a:t> Firebase Firestore for real-time updates.</a:t>
            </a: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Network:</a:t>
            </a:r>
            <a:r>
              <a:rPr lang="en-US" altLang="en-US">
                <a:latin typeface="Times New Roman" panose="02020603050405020304" charset="0"/>
                <a:cs typeface="Times New Roman" panose="02020603050405020304" charset="0"/>
              </a:rPr>
              <a:t> Reliable internet connectivity for location tracking and notifications.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4.Test Environment</a:t>
            </a:r>
            <a:endParaRPr lang="en-US" altLang="en-US">
              <a:solidFill>
                <a:srgbClr val="FF0000"/>
              </a:solidFill>
              <a:latin typeface="Times New Roman" panose="02020603050405020304" charset="0"/>
              <a:cs typeface="Times New Roman" panose="02020603050405020304" charset="0"/>
            </a:endParaRPr>
          </a:p>
          <a:p>
            <a:pPr marL="0" indent="0">
              <a:buNone/>
            </a:pPr>
            <a:endParaRPr lang="en-US" altLang="en-US">
              <a:solidFill>
                <a:srgbClr val="FF0000"/>
              </a:solidFill>
              <a:latin typeface="Times New Roman" panose="02020603050405020304" charset="0"/>
              <a:cs typeface="Times New Roman" panose="02020603050405020304" charset="0"/>
            </a:endParaRPr>
          </a:p>
          <a:p>
            <a:pPr marL="0" indent="0">
              <a:buNone/>
            </a:pPr>
            <a:endParaRPr lang="en-US" altLang="en-US">
              <a:solidFill>
                <a:srgbClr val="FF0000"/>
              </a:solidFill>
              <a:latin typeface="Times New Roman" panose="02020603050405020304" charset="0"/>
              <a:cs typeface="Times New Roman" panose="02020603050405020304" charset="0"/>
            </a:endParaRPr>
          </a:p>
        </p:txBody>
      </p:sp>
      <p:graphicFrame>
        <p:nvGraphicFramePr>
          <p:cNvPr id="11" name="Table 10"/>
          <p:cNvGraphicFramePr/>
          <p:nvPr>
            <p:custDataLst>
              <p:tags r:id="rId1"/>
            </p:custDataLst>
          </p:nvPr>
        </p:nvGraphicFramePr>
        <p:xfrm>
          <a:off x="1828800" y="1874520"/>
          <a:ext cx="8796020" cy="3916680"/>
        </p:xfrm>
        <a:graphic>
          <a:graphicData uri="http://schemas.openxmlformats.org/drawingml/2006/table">
            <a:tbl>
              <a:tblPr firstRow="1" bandRow="1">
                <a:tableStyleId>{5C22544A-7EE6-4342-B048-85BDC9FD1C3A}</a:tableStyleId>
              </a:tblPr>
              <a:tblGrid>
                <a:gridCol w="4398010"/>
                <a:gridCol w="4398010"/>
              </a:tblGrid>
              <a:tr h="652780">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Role</a:t>
                      </a:r>
                      <a:endParaRPr sz="1400">
                        <a:latin typeface="Times New Roman" panose="02020603050405020304" charset="0"/>
                        <a:cs typeface="Times New Roman" panose="02020603050405020304" charset="0"/>
                      </a:endParaRPr>
                    </a:p>
                  </a:txBody>
                  <a:tcPr marL="0" marR="0" marT="0" marB="0" anchor="ctr" anchorCtr="0"/>
                </a:tc>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Responsibilities</a:t>
                      </a:r>
                      <a:endParaRPr sz="1400">
                        <a:latin typeface="Times New Roman" panose="02020603050405020304" charset="0"/>
                        <a:cs typeface="Times New Roman" panose="02020603050405020304" charset="0"/>
                      </a:endParaRPr>
                    </a:p>
                  </a:txBody>
                  <a:tcPr marL="0" marR="0" marT="0" marB="0" anchor="ctr" anchorCtr="0"/>
                </a:tc>
              </a:tr>
              <a:tr h="652780">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Test Manager</a:t>
                      </a:r>
                      <a:r>
                        <a:rPr lang="en-US" sz="1400">
                          <a:latin typeface="Times New Roman" panose="02020603050405020304" charset="0"/>
                          <a:cs typeface="Times New Roman" panose="02020603050405020304" charset="0"/>
                        </a:rPr>
                        <a:t>(Prajwal Kawdeker)</a:t>
                      </a:r>
                      <a:endParaRPr lang="en-US" sz="1400">
                        <a:latin typeface="Times New Roman" panose="02020603050405020304" charset="0"/>
                        <a:cs typeface="Times New Roman" panose="02020603050405020304" charset="0"/>
                      </a:endParaRPr>
                    </a:p>
                  </a:txBody>
                  <a:tcPr marL="0" marR="0" marT="0" marB="0" anchor="ctr" anchorCtr="0"/>
                </a:tc>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Oversees the testing process, assigns tasks, and monitors </a:t>
                      </a:r>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progress.</a:t>
                      </a:r>
                      <a:endParaRPr sz="1400">
                        <a:latin typeface="Times New Roman" panose="02020603050405020304" charset="0"/>
                        <a:cs typeface="Times New Roman" panose="02020603050405020304" charset="0"/>
                      </a:endParaRPr>
                    </a:p>
                  </a:txBody>
                  <a:tcPr marL="0" marR="0" marT="0" marB="0" anchor="ctr" anchorCtr="0"/>
                </a:tc>
              </a:tr>
              <a:tr h="652780">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Test Engineer</a:t>
                      </a:r>
                      <a:r>
                        <a:rPr lang="en-US" sz="1400">
                          <a:latin typeface="Times New Roman" panose="02020603050405020304" charset="0"/>
                          <a:cs typeface="Times New Roman" panose="02020603050405020304" charset="0"/>
                        </a:rPr>
                        <a:t>(Omprakash)</a:t>
                      </a:r>
                      <a:endParaRPr lang="en-US" sz="1400">
                        <a:latin typeface="Times New Roman" panose="02020603050405020304" charset="0"/>
                        <a:cs typeface="Times New Roman" panose="02020603050405020304" charset="0"/>
                      </a:endParaRPr>
                    </a:p>
                  </a:txBody>
                  <a:tcPr marL="0" marR="0" marT="0" marB="0" anchor="ctr" anchorCtr="0"/>
                </a:tc>
                <a:tc>
                  <a:txBody>
                    <a:bodyPr/>
                    <a:p>
                      <a:pPr>
                        <a:buNone/>
                      </a:pPr>
                      <a:r>
                        <a:rPr lang="en-US" altLang="en-US" sz="1400">
                          <a:latin typeface="Times New Roman" panose="02020603050405020304" charset="0"/>
                          <a:cs typeface="Times New Roman" panose="02020603050405020304" charset="0"/>
                        </a:rPr>
                        <a:t>Designs test cases, executes tests, and logs defects.</a:t>
                      </a:r>
                      <a:endParaRPr lang="en-US" altLang="en-US" sz="1400">
                        <a:latin typeface="Times New Roman" panose="02020603050405020304" charset="0"/>
                        <a:cs typeface="Times New Roman" panose="02020603050405020304" charset="0"/>
                      </a:endParaRPr>
                    </a:p>
                  </a:txBody>
                  <a:tcPr/>
                </a:tc>
              </a:tr>
              <a:tr h="652780">
                <a:tc>
                  <a:txBody>
                    <a:bodyPr/>
                    <a:p>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Developer</a:t>
                      </a:r>
                      <a:r>
                        <a:rPr lang="en-US" sz="1400">
                          <a:latin typeface="Times New Roman" panose="02020603050405020304" charset="0"/>
                          <a:cs typeface="Times New Roman" panose="02020603050405020304" charset="0"/>
                        </a:rPr>
                        <a:t>(Pruthvi T)</a:t>
                      </a:r>
                      <a:endParaRPr lang="en-US" sz="1400">
                        <a:latin typeface="Times New Roman" panose="02020603050405020304" charset="0"/>
                        <a:cs typeface="Times New Roman" panose="02020603050405020304" charset="0"/>
                      </a:endParaRPr>
                    </a:p>
                  </a:txBody>
                  <a:tcPr marL="0" marR="0" marT="0" marB="0" anchor="ctr" anchorCtr="0"/>
                </a:tc>
                <a:tc>
                  <a:txBody>
                    <a:bodyPr/>
                    <a:p>
                      <a:pPr>
                        <a:buNone/>
                      </a:pPr>
                      <a:r>
                        <a:rPr lang="en-US" altLang="en-US" sz="1400">
                          <a:latin typeface="Times New Roman" panose="02020603050405020304" charset="0"/>
                          <a:cs typeface="Times New Roman" panose="02020603050405020304" charset="0"/>
                        </a:rPr>
                        <a:t>Fixes identified defects and assists in debugging.</a:t>
                      </a:r>
                      <a:endParaRPr lang="en-US" altLang="en-US" sz="1400">
                        <a:latin typeface="Times New Roman" panose="02020603050405020304" charset="0"/>
                        <a:cs typeface="Times New Roman" panose="02020603050405020304" charset="0"/>
                      </a:endParaRPr>
                    </a:p>
                  </a:txBody>
                  <a:tcPr/>
                </a:tc>
              </a:tr>
              <a:tr h="652780">
                <a:tc>
                  <a:txBody>
                    <a:bodyPr/>
                    <a:p>
                      <a:pPr>
                        <a:buNone/>
                      </a:pPr>
                      <a:r>
                        <a:rPr lang="en-US" altLang="en-US" sz="1400">
                          <a:latin typeface="Times New Roman" panose="02020603050405020304" charset="0"/>
                          <a:cs typeface="Times New Roman" panose="02020603050405020304" charset="0"/>
                        </a:rPr>
                        <a:t>System Admin(Ranjitha)</a:t>
                      </a:r>
                      <a:endParaRPr lang="en-US" altLang="en-US" sz="1400">
                        <a:latin typeface="Times New Roman" panose="02020603050405020304" charset="0"/>
                        <a:cs typeface="Times New Roman" panose="02020603050405020304" charset="0"/>
                      </a:endParaRPr>
                    </a:p>
                  </a:txBody>
                  <a:tcPr/>
                </a:tc>
                <a:tc>
                  <a:txBody>
                    <a:bodyPr/>
                    <a:p>
                      <a:pPr>
                        <a:buNone/>
                      </a:pPr>
                      <a:r>
                        <a:rPr lang="en-US" altLang="en-US" sz="1400">
                          <a:latin typeface="Times New Roman" panose="02020603050405020304" charset="0"/>
                          <a:cs typeface="Times New Roman" panose="02020603050405020304" charset="0"/>
                        </a:rPr>
                        <a:t>Sets up and maintains the testing environment (e.g., servers, devices).</a:t>
                      </a:r>
                      <a:endParaRPr lang="en-US" altLang="en-US" sz="1400">
                        <a:latin typeface="Times New Roman" panose="02020603050405020304" charset="0"/>
                        <a:cs typeface="Times New Roman" panose="02020603050405020304" charset="0"/>
                      </a:endParaRPr>
                    </a:p>
                  </a:txBody>
                  <a:tcPr/>
                </a:tc>
              </a:tr>
              <a:tr h="652780">
                <a:tc>
                  <a:txBody>
                    <a:bodyPr/>
                    <a:p>
                      <a:pPr>
                        <a:buNone/>
                      </a:pPr>
                      <a:r>
                        <a:rPr lang="en-US" altLang="en-US" sz="1400">
                          <a:latin typeface="Times New Roman" panose="02020603050405020304" charset="0"/>
                          <a:cs typeface="Times New Roman" panose="02020603050405020304" charset="0"/>
                        </a:rPr>
                        <a:t>End-User (UAT)</a:t>
                      </a:r>
                      <a:endParaRPr lang="en-US" altLang="en-US" sz="1400">
                        <a:latin typeface="Times New Roman" panose="02020603050405020304" charset="0"/>
                        <a:cs typeface="Times New Roman" panose="02020603050405020304" charset="0"/>
                      </a:endParaRPr>
                    </a:p>
                  </a:txBody>
                  <a:tcPr/>
                </a:tc>
                <a:tc>
                  <a:txBody>
                    <a:bodyPr/>
                    <a:p>
                      <a:pPr>
                        <a:buNone/>
                      </a:pPr>
                      <a:r>
                        <a:rPr lang="en-US" altLang="en-US" sz="1400">
                          <a:latin typeface="Times New Roman" panose="02020603050405020304" charset="0"/>
                          <a:cs typeface="Times New Roman" panose="02020603050405020304" charset="0"/>
                        </a:rPr>
                        <a:t>Validates application usability and functionality during UAT.</a:t>
                      </a:r>
                      <a:endParaRPr lang="en-US" altLang="en-US" sz="14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5. Benefits of This Approach</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1. Comprehensive Testing:</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Covers both functional and non-functional requirements.</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Scalability:</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Ensures readiness for additional features or a larger user base.</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2. Efficiency:</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Automated tools reduce manual workload and improve accuracy.</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3. User Confidence:</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UAT ensures the product meets user expectations.</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4. Real-World Validation:</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Testing with actual devices ensures realistic results.</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6. Drawbacks</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Time-Consuming:</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Extensive testing phases may delay deployment.</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Resource Intensive:</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Requires skilled testers, developers, and a well-maintained test environment.</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Automation Limitations:</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Some scenarios (e.g., usability testing) require manual intervention.</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Test and Timeline</a:t>
            </a:r>
            <a:endParaRPr lang="en-US">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7. Testing Tools</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1.Flutter Testing Framework:</a:t>
            </a:r>
            <a:r>
              <a:rPr lang="en-US" altLang="en-US" sz="2600">
                <a:latin typeface="Times New Roman" panose="02020603050405020304" charset="0"/>
                <a:cs typeface="Times New Roman" panose="02020603050405020304" charset="0"/>
              </a:rPr>
              <a:t> For unit, widget, and integration tests.</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2.Integration_Test Package:</a:t>
            </a:r>
            <a:r>
              <a:rPr lang="en-US" altLang="en-US" sz="2600">
                <a:latin typeface="Times New Roman" panose="02020603050405020304" charset="0"/>
                <a:cs typeface="Times New Roman" panose="02020603050405020304" charset="0"/>
              </a:rPr>
              <a:t> For end-to-end testing.</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3.Firebase Test Lab: </a:t>
            </a:r>
            <a:r>
              <a:rPr lang="en-US" altLang="en-US" sz="2600">
                <a:latin typeface="Times New Roman" panose="02020603050405020304" charset="0"/>
                <a:cs typeface="Times New Roman" panose="02020603050405020304" charset="0"/>
              </a:rPr>
              <a:t>For testing on multiple devices and configurations.</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4.Dart DevTools: </a:t>
            </a:r>
            <a:r>
              <a:rPr lang="en-US" altLang="en-US" sz="2600">
                <a:latin typeface="Times New Roman" panose="02020603050405020304" charset="0"/>
                <a:cs typeface="Times New Roman" panose="02020603050405020304" charset="0"/>
              </a:rPr>
              <a:t>For performance monitoring and debugging.</a:t>
            </a:r>
            <a:endParaRPr lang="en-US" altLang="en-US" sz="2600">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Results and Discussion</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p:txBody>
          <a:bodyPr>
            <a:normAutofit fontScale="25000"/>
          </a:bodyPr>
          <a:p>
            <a:pPr marL="0" indent="0">
              <a:buNone/>
            </a:pPr>
            <a:r>
              <a:rPr lang="en-US" altLang="en-US" sz="10400">
                <a:solidFill>
                  <a:srgbClr val="FF0000"/>
                </a:solidFill>
                <a:latin typeface="Times New Roman" panose="02020603050405020304" charset="0"/>
                <a:cs typeface="Times New Roman" panose="02020603050405020304" charset="0"/>
              </a:rPr>
              <a:t>1. Results and Discussions on Experimentation Conducted after Testing</a:t>
            </a:r>
            <a:endParaRPr lang="en-US" altLang="en-US" sz="10400">
              <a:solidFill>
                <a:srgbClr val="FF0000"/>
              </a:solidFill>
              <a:latin typeface="Times New Roman" panose="02020603050405020304" charset="0"/>
              <a:cs typeface="Times New Roman" panose="02020603050405020304" charset="0"/>
            </a:endParaRPr>
          </a:p>
          <a:p>
            <a:pPr marL="0" indent="0">
              <a:buNone/>
            </a:pPr>
            <a:r>
              <a:rPr lang="en-US" altLang="en-US" sz="10400" b="1">
                <a:latin typeface="Times New Roman" panose="02020603050405020304" charset="0"/>
                <a:cs typeface="Times New Roman" panose="02020603050405020304" charset="0"/>
              </a:rPr>
              <a:t>Results Observed vs. Expected</a:t>
            </a:r>
            <a:endParaRPr lang="en-US" altLang="en-US" sz="10400" b="1">
              <a:latin typeface="Times New Roman" panose="02020603050405020304" charset="0"/>
              <a:cs typeface="Times New Roman" panose="02020603050405020304" charset="0"/>
            </a:endParaRPr>
          </a:p>
          <a:p>
            <a:pPr marL="0" indent="0">
              <a:buNone/>
            </a:pPr>
            <a:r>
              <a:rPr lang="en-US" altLang="en-US" sz="10400" b="1">
                <a:latin typeface="Times New Roman" panose="02020603050405020304" charset="0"/>
                <a:cs typeface="Times New Roman" panose="02020603050405020304" charset="0"/>
              </a:rPr>
              <a:t>1. Emergency Alert Module</a:t>
            </a:r>
            <a:endParaRPr lang="en-US" altLang="en-US" sz="10400" b="1">
              <a:latin typeface="Times New Roman" panose="02020603050405020304" charset="0"/>
              <a:cs typeface="Times New Roman" panose="02020603050405020304" charset="0"/>
            </a:endParaRPr>
          </a:p>
          <a:p>
            <a:r>
              <a:rPr lang="en-US" altLang="en-US" sz="10400" b="1">
                <a:latin typeface="Times New Roman" panose="02020603050405020304" charset="0"/>
                <a:cs typeface="Times New Roman" panose="02020603050405020304" charset="0"/>
              </a:rPr>
              <a:t>Expected:</a:t>
            </a:r>
            <a:r>
              <a:rPr lang="en-US" altLang="en-US" sz="10400">
                <a:latin typeface="Times New Roman" panose="02020603050405020304" charset="0"/>
                <a:cs typeface="Times New Roman" panose="02020603050405020304" charset="0"/>
              </a:rPr>
              <a:t> Real-time alerts with accurate location and immediate push notifications to law enforcement.</a:t>
            </a:r>
            <a:endParaRPr lang="en-US" altLang="en-US" sz="10400">
              <a:latin typeface="Times New Roman" panose="02020603050405020304" charset="0"/>
              <a:cs typeface="Times New Roman" panose="02020603050405020304" charset="0"/>
            </a:endParaRPr>
          </a:p>
          <a:p>
            <a:pPr marL="0" indent="0">
              <a:buNone/>
            </a:pPr>
            <a:r>
              <a:rPr lang="en-US" altLang="en-US" sz="10400" b="1">
                <a:latin typeface="Times New Roman" panose="02020603050405020304" charset="0"/>
                <a:cs typeface="Times New Roman" panose="02020603050405020304" charset="0"/>
              </a:rPr>
              <a:t>2. Observed:</a:t>
            </a:r>
            <a:endParaRPr lang="en-US" altLang="en-US" sz="10400" b="1">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Location tracking was accurate within a margin of ±5 meters.</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Notifications were delivered with an average latency of 2–5 seconds.</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No significant delays in backend response under standard conditions.</a:t>
            </a:r>
            <a:endParaRPr lang="en-US" altLang="en-US" sz="10400">
              <a:latin typeface="Times New Roman" panose="02020603050405020304" charset="0"/>
              <a:cs typeface="Times New Roman" panose="02020603050405020304" charset="0"/>
            </a:endParaRPr>
          </a:p>
          <a:p>
            <a:pPr marL="0" indent="0">
              <a:buNone/>
            </a:pPr>
            <a:r>
              <a:rPr lang="en-US" altLang="en-US" sz="10400" b="1">
                <a:latin typeface="Times New Roman" panose="02020603050405020304" charset="0"/>
                <a:cs typeface="Times New Roman" panose="02020603050405020304" charset="0"/>
              </a:rPr>
              <a:t>3. Deviation: </a:t>
            </a:r>
            <a:r>
              <a:rPr lang="en-US" altLang="en-US" sz="10400">
                <a:latin typeface="Times New Roman" panose="02020603050405020304" charset="0"/>
                <a:cs typeface="Times New Roman" panose="02020603050405020304" charset="0"/>
              </a:rPr>
              <a:t>Slight delay in push notifications during high server load</a:t>
            </a:r>
            <a:endParaRPr lang="en-US" altLang="en-US" sz="10400">
              <a:latin typeface="Times New Roman" panose="02020603050405020304" charset="0"/>
              <a:cs typeface="Times New Roman" panose="02020603050405020304" charset="0"/>
            </a:endParaRPr>
          </a:p>
          <a:p>
            <a:pPr marL="0" indent="0">
              <a:buNone/>
            </a:pPr>
            <a:r>
              <a:rPr lang="en-US" altLang="en-US" sz="10400" b="1">
                <a:latin typeface="Times New Roman" panose="02020603050405020304" charset="0"/>
                <a:cs typeface="Times New Roman" panose="02020603050405020304" charset="0"/>
              </a:rPr>
              <a:t>4. Reason: </a:t>
            </a:r>
            <a:r>
              <a:rPr lang="en-US" altLang="en-US" sz="10400">
                <a:latin typeface="Times New Roman" panose="02020603050405020304" charset="0"/>
                <a:cs typeface="Times New Roman" panose="02020603050405020304" charset="0"/>
              </a:rPr>
              <a:t>Backend server lacked sufficient scaling during peak traffic.</a:t>
            </a:r>
            <a:endParaRPr lang="en-US" altLang="en-US" sz="10400">
              <a:latin typeface="Times New Roman" panose="02020603050405020304" charset="0"/>
              <a:cs typeface="Times New Roman" panose="02020603050405020304" charset="0"/>
            </a:endParaRPr>
          </a:p>
          <a:p>
            <a:pPr marL="0" indent="0">
              <a:buNone/>
            </a:pPr>
            <a:endParaRPr lang="en-US" altLang="en-US" sz="10400">
              <a:latin typeface="Times New Roman" panose="02020603050405020304" charset="0"/>
              <a:cs typeface="Times New Roman" panose="020206030504050203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Results and Discussion</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762000" y="990600"/>
            <a:ext cx="10515600" cy="4881563"/>
          </a:xfrm>
        </p:spPr>
        <p:txBody>
          <a:bodyPr>
            <a:noAutofit/>
          </a:bodyPr>
          <a:p>
            <a:pPr marL="0" indent="0">
              <a:buNone/>
            </a:pPr>
            <a:r>
              <a:rPr lang="en-US" altLang="en-US" sz="2500">
                <a:solidFill>
                  <a:srgbClr val="FF0000"/>
                </a:solidFill>
                <a:latin typeface="Times New Roman" panose="02020603050405020304" charset="0"/>
                <a:cs typeface="Times New Roman" panose="02020603050405020304" charset="0"/>
              </a:rPr>
              <a:t>2.  Real-Time Location Tracking Module</a:t>
            </a:r>
            <a:endParaRPr lang="en-US" altLang="en-US" sz="2500">
              <a:solidFill>
                <a:srgbClr val="FF0000"/>
              </a:solidFill>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Expected:</a:t>
            </a:r>
            <a:r>
              <a:rPr lang="en-US" altLang="en-US" sz="2500">
                <a:latin typeface="Times New Roman" panose="02020603050405020304" charset="0"/>
                <a:cs typeface="Times New Roman" panose="02020603050405020304" charset="0"/>
              </a:rPr>
              <a:t> Continuous location updates with minimal lag.</a:t>
            </a:r>
            <a:endParaRPr lang="en-US" altLang="en-US" sz="2500">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Observed:</a:t>
            </a:r>
            <a:endParaRPr lang="en-US" altLang="en-US" sz="2500" b="1">
              <a:latin typeface="Times New Roman" panose="02020603050405020304" charset="0"/>
              <a:cs typeface="Times New Roman" panose="02020603050405020304" charset="0"/>
            </a:endParaRPr>
          </a:p>
          <a:p>
            <a:pPr marL="0" indent="0">
              <a:buNone/>
            </a:pPr>
            <a:r>
              <a:rPr lang="en-US" altLang="en-US" sz="2500">
                <a:latin typeface="Times New Roman" panose="02020603050405020304" charset="0"/>
                <a:cs typeface="Times New Roman" panose="02020603050405020304" charset="0"/>
              </a:rPr>
              <a:t>Updates were seamless with a refresh rate of 1 second.</a:t>
            </a:r>
            <a:endParaRPr lang="en-US" altLang="en-US" sz="2500">
              <a:latin typeface="Times New Roman" panose="02020603050405020304" charset="0"/>
              <a:cs typeface="Times New Roman" panose="02020603050405020304" charset="0"/>
            </a:endParaRPr>
          </a:p>
          <a:p>
            <a:pPr marL="0" indent="0">
              <a:buNone/>
            </a:pPr>
            <a:r>
              <a:rPr lang="en-US" altLang="en-US" sz="2500">
                <a:latin typeface="Times New Roman" panose="02020603050405020304" charset="0"/>
                <a:cs typeface="Times New Roman" panose="02020603050405020304" charset="0"/>
              </a:rPr>
              <a:t>Data was correctly logged in Firebase Firestore in real time.</a:t>
            </a:r>
            <a:endParaRPr lang="en-US" altLang="en-US" sz="2500">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Deviation:</a:t>
            </a:r>
            <a:r>
              <a:rPr lang="en-US" altLang="en-US" sz="2500">
                <a:latin typeface="Times New Roman" panose="02020603050405020304" charset="0"/>
                <a:cs typeface="Times New Roman" panose="02020603050405020304" charset="0"/>
              </a:rPr>
              <a:t> None.</a:t>
            </a:r>
            <a:endParaRPr lang="en-US" altLang="en-US" sz="2500">
              <a:latin typeface="Times New Roman" panose="02020603050405020304" charset="0"/>
              <a:cs typeface="Times New Roman" panose="02020603050405020304" charset="0"/>
            </a:endParaRPr>
          </a:p>
          <a:p>
            <a:pPr marL="0" indent="0">
              <a:buNone/>
            </a:pPr>
            <a:r>
              <a:rPr lang="en-US" altLang="en-US" sz="2500">
                <a:solidFill>
                  <a:srgbClr val="FF0000"/>
                </a:solidFill>
                <a:latin typeface="Times New Roman" panose="02020603050405020304" charset="0"/>
                <a:cs typeface="Times New Roman" panose="02020603050405020304" charset="0"/>
              </a:rPr>
              <a:t>3. Facial Recognition Module</a:t>
            </a:r>
            <a:endParaRPr lang="en-US" altLang="en-US" sz="2500">
              <a:solidFill>
                <a:srgbClr val="FF0000"/>
              </a:solidFill>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Expected:</a:t>
            </a:r>
            <a:r>
              <a:rPr lang="en-US" altLang="en-US" sz="2500">
                <a:latin typeface="Times New Roman" panose="02020603050405020304" charset="0"/>
                <a:cs typeface="Times New Roman" panose="02020603050405020304" charset="0"/>
              </a:rPr>
              <a:t> Accurate identification of suspects within 1–2 seconds.</a:t>
            </a:r>
            <a:endParaRPr lang="en-US" altLang="en-US" sz="2500">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Observed:</a:t>
            </a:r>
            <a:endParaRPr lang="en-US" altLang="en-US" sz="2500" b="1">
              <a:latin typeface="Times New Roman" panose="02020603050405020304" charset="0"/>
              <a:cs typeface="Times New Roman" panose="02020603050405020304" charset="0"/>
            </a:endParaRPr>
          </a:p>
          <a:p>
            <a:pPr marL="0" indent="0">
              <a:buNone/>
            </a:pPr>
            <a:r>
              <a:rPr lang="en-US" altLang="en-US" sz="2500">
                <a:latin typeface="Times New Roman" panose="02020603050405020304" charset="0"/>
                <a:cs typeface="Times New Roman" panose="02020603050405020304" charset="0"/>
              </a:rPr>
              <a:t>Achieved 92% accuracy for clear images.</a:t>
            </a:r>
            <a:endParaRPr lang="en-US" altLang="en-US" sz="2500">
              <a:latin typeface="Times New Roman" panose="02020603050405020304" charset="0"/>
              <a:cs typeface="Times New Roman" panose="02020603050405020304" charset="0"/>
            </a:endParaRPr>
          </a:p>
          <a:p>
            <a:pPr marL="0" indent="0">
              <a:buNone/>
            </a:pPr>
            <a:r>
              <a:rPr lang="en-US" altLang="en-US" sz="2500">
                <a:latin typeface="Times New Roman" panose="02020603050405020304" charset="0"/>
                <a:cs typeface="Times New Roman" panose="02020603050405020304" charset="0"/>
              </a:rPr>
              <a:t>Processing time ranged from 2–3 seconds depending on image quality.</a:t>
            </a:r>
            <a:endParaRPr lang="en-US" altLang="en-US" sz="2500">
              <a:latin typeface="Times New Roman" panose="02020603050405020304" charset="0"/>
              <a:cs typeface="Times New Roman" panose="02020603050405020304" charset="0"/>
            </a:endParaRPr>
          </a:p>
          <a:p>
            <a:pPr marL="0" indent="0">
              <a:buNone/>
            </a:pPr>
            <a:r>
              <a:rPr lang="en-US" altLang="en-US" sz="2500" b="1">
                <a:latin typeface="Times New Roman" panose="02020603050405020304" charset="0"/>
                <a:cs typeface="Times New Roman" panose="02020603050405020304" charset="0"/>
              </a:rPr>
              <a:t>Deviation: </a:t>
            </a:r>
            <a:r>
              <a:rPr lang="en-US" altLang="en-US" sz="2500">
                <a:latin typeface="Times New Roman" panose="02020603050405020304" charset="0"/>
                <a:cs typeface="Times New Roman" panose="02020603050405020304" charset="0"/>
              </a:rPr>
              <a:t>Lower accuracy (75%) for blurry or low-light images.</a:t>
            </a:r>
            <a:endParaRPr lang="en-US" altLang="en-US" sz="2500">
              <a:latin typeface="Times New Roman" panose="02020603050405020304" charset="0"/>
              <a:cs typeface="Times New Roman" panose="02020603050405020304" charset="0"/>
            </a:endParaRPr>
          </a:p>
          <a:p>
            <a:pPr marL="0" indent="0">
              <a:buNone/>
            </a:pPr>
            <a:endParaRPr lang="en-US" altLang="en-US" sz="2500">
              <a:latin typeface="Times New Roman" panose="02020603050405020304" charset="0"/>
              <a:cs typeface="Times New Roman" panose="020206030504050203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Results and Discussion</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762000" y="990600"/>
            <a:ext cx="10515600" cy="4881563"/>
          </a:xfrm>
        </p:spPr>
        <p:txBody>
          <a:bodyPr>
            <a:noAutofit/>
          </a:bodyPr>
          <a:p>
            <a:pPr marL="0" indent="0">
              <a:buNone/>
            </a:pPr>
            <a:r>
              <a:rPr lang="en-US" altLang="en-US" sz="2600">
                <a:solidFill>
                  <a:srgbClr val="FF0000"/>
                </a:solidFill>
                <a:latin typeface="Times New Roman" panose="02020603050405020304" charset="0"/>
                <a:cs typeface="Times New Roman" panose="02020603050405020304" charset="0"/>
              </a:rPr>
              <a:t>4. Location-Based Police Assignment Module</a:t>
            </a:r>
            <a:endParaRPr lang="en-US" altLang="en-US" sz="2600">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Expected: </a:t>
            </a:r>
            <a:r>
              <a:rPr lang="en-US" altLang="en-US" sz="2600">
                <a:latin typeface="Times New Roman" panose="02020603050405020304" charset="0"/>
                <a:cs typeface="Times New Roman" panose="02020603050405020304" charset="0"/>
              </a:rPr>
              <a:t>Nearest officers to be notified based on the user’s location.</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Observed:</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Correct officers were notified 96% of the time.</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Assignment took an average of 3 seconds.</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Deviation:</a:t>
            </a:r>
            <a:r>
              <a:rPr lang="en-US" altLang="en-US" sz="2600">
                <a:latin typeface="Times New Roman" panose="02020603050405020304" charset="0"/>
                <a:cs typeface="Times New Roman" panose="02020603050405020304" charset="0"/>
              </a:rPr>
              <a:t> Rare cases of incorrect assignment due to overlapping geofences.</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Reason: Need for improved geofencing algorithms.</a:t>
            </a:r>
            <a:endParaRPr lang="en-US" altLang="en-US" sz="2600">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Results and Discussion</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762000" y="990600"/>
            <a:ext cx="10515600" cy="4881563"/>
          </a:xfrm>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Comparison with Other Technologies/Methodologies</a:t>
            </a:r>
            <a:endParaRPr lang="en-US" altLang="en-US">
              <a:solidFill>
                <a:srgbClr val="FF0000"/>
              </a:solidFill>
              <a:latin typeface="Times New Roman" panose="02020603050405020304" charset="0"/>
              <a:cs typeface="Times New Roman" panose="02020603050405020304" charset="0"/>
            </a:endParaRPr>
          </a:p>
        </p:txBody>
      </p:sp>
      <p:graphicFrame>
        <p:nvGraphicFramePr>
          <p:cNvPr id="3" name="Table 2"/>
          <p:cNvGraphicFramePr/>
          <p:nvPr>
            <p:custDataLst>
              <p:tags r:id="rId1"/>
            </p:custDataLst>
          </p:nvPr>
        </p:nvGraphicFramePr>
        <p:xfrm>
          <a:off x="914400" y="1714500"/>
          <a:ext cx="9305925" cy="4072890"/>
        </p:xfrm>
        <a:graphic>
          <a:graphicData uri="http://schemas.openxmlformats.org/drawingml/2006/table">
            <a:tbl>
              <a:tblPr firstRow="1" bandRow="1">
                <a:tableStyleId>{5C22544A-7EE6-4342-B048-85BDC9FD1C3A}</a:tableStyleId>
              </a:tblPr>
              <a:tblGrid>
                <a:gridCol w="3101975"/>
                <a:gridCol w="3101975"/>
                <a:gridCol w="3101975"/>
              </a:tblGrid>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Feature</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Our System</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Existing Systems (Comparison)</a:t>
                      </a:r>
                      <a:endParaRPr sz="1600">
                        <a:latin typeface="Times New Roman" panose="02020603050405020304" charset="0"/>
                        <a:cs typeface="Times New Roman" panose="02020603050405020304" charset="0"/>
                      </a:endParaRPr>
                    </a:p>
                  </a:txBody>
                  <a:tcPr marL="0" marR="0" marT="0" marB="0" anchor="ctr" anchorCtr="0"/>
                </a:tc>
              </a:tr>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Real-Time Location Tracking</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Accuracy ±5m, refresh rate 1s</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Accuracy ±10m, refresh rate 2–3s</a:t>
                      </a:r>
                      <a:endParaRPr sz="1600">
                        <a:latin typeface="Times New Roman" panose="02020603050405020304" charset="0"/>
                        <a:cs typeface="Times New Roman" panose="02020603050405020304" charset="0"/>
                      </a:endParaRPr>
                    </a:p>
                  </a:txBody>
                  <a:tcPr marL="0" marR="0" marT="0" marB="0" anchor="ctr" anchorCtr="0"/>
                </a:tc>
              </a:tr>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Push Notification Speed</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2–5 seconds latency</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5–10 seconds latency</a:t>
                      </a:r>
                      <a:endParaRPr sz="1600">
                        <a:latin typeface="Times New Roman" panose="02020603050405020304" charset="0"/>
                        <a:cs typeface="Times New Roman" panose="02020603050405020304" charset="0"/>
                      </a:endParaRPr>
                    </a:p>
                  </a:txBody>
                  <a:tcPr marL="0" marR="0" marT="0" marB="0" anchor="ctr" anchorCtr="0"/>
                </a:tc>
              </a:tr>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Facial Recognition Accuracy</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92% (clear images), 75% (blurry)</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85% (clear images), 60% (blurry)</a:t>
                      </a:r>
                      <a:endParaRPr sz="1600">
                        <a:latin typeface="Times New Roman" panose="02020603050405020304" charset="0"/>
                        <a:cs typeface="Times New Roman" panose="02020603050405020304" charset="0"/>
                      </a:endParaRPr>
                    </a:p>
                  </a:txBody>
                  <a:tcPr marL="0" marR="0" marT="0" marB="0" anchor="ctr" anchorCtr="0"/>
                </a:tc>
              </a:tr>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Image Enhancement</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Deblurring improved accuracy 15%</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Limited enhancement capabilities</a:t>
                      </a:r>
                      <a:endParaRPr sz="1600">
                        <a:latin typeface="Times New Roman" panose="02020603050405020304" charset="0"/>
                        <a:cs typeface="Times New Roman" panose="02020603050405020304" charset="0"/>
                      </a:endParaRPr>
                    </a:p>
                  </a:txBody>
                  <a:tcPr marL="0" marR="0" marT="0" marB="0" anchor="ctr" anchorCtr="0"/>
                </a:tc>
              </a:tr>
              <a:tr h="678815">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Officer Assignment Time</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3 seconds</a:t>
                      </a:r>
                      <a:endParaRPr sz="1600">
                        <a:latin typeface="Times New Roman" panose="02020603050405020304" charset="0"/>
                        <a:cs typeface="Times New Roman" panose="02020603050405020304" charset="0"/>
                      </a:endParaRPr>
                    </a:p>
                  </a:txBody>
                  <a:tcPr marL="0" marR="0" marT="0" marB="0" anchor="ctr" anchorCtr="0"/>
                </a:tc>
                <a:tc>
                  <a:txBody>
                    <a:bodyPr/>
                    <a:p>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5 seconds</a:t>
                      </a:r>
                      <a:endParaRPr sz="1600">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Results and Discussion</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762000" y="990600"/>
            <a:ext cx="10515600" cy="4881563"/>
          </a:xfrm>
        </p:spPr>
        <p:txBody>
          <a:bodyPr>
            <a:noAutofit/>
          </a:bodyPr>
          <a:p>
            <a:pPr marL="0" indent="0">
              <a:buNone/>
            </a:pPr>
            <a:r>
              <a:rPr lang="en-US" altLang="en-US">
                <a:solidFill>
                  <a:srgbClr val="FF0000"/>
                </a:solidFill>
                <a:latin typeface="Times New Roman" panose="02020603050405020304" charset="0"/>
                <a:cs typeface="Times New Roman" panose="02020603050405020304" charset="0"/>
              </a:rPr>
              <a:t>Discussion</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Benefits:</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High accuracy in core modules (tracking, recognition).</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Real-time performance met the requirements in most conditions.</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Scalability: Integration with Firebase ensured robust performance.</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Drawbacks:</a:t>
            </a:r>
            <a:endParaRPr lang="en-US" altLang="en-US" sz="2600" b="1">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Performance was impacted under high load conditions, particularly in push notification speed.</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Limited accuracy for blurry and low-light facial images.</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Officer assignment errors due to overlapping geofences highlight a need for geofence improvement.</a:t>
            </a:r>
            <a:endParaRPr lang="en-US" altLang="en-US" sz="2600">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67335" y="974725"/>
            <a:ext cx="11697970" cy="5202555"/>
          </a:xfrm>
        </p:spPr>
        <p:txBody>
          <a:bodyPr>
            <a:normAutofit fontScale="25000"/>
          </a:bodyPr>
          <a:p>
            <a:pPr marL="0" indent="0" algn="just">
              <a:buNone/>
            </a:pPr>
            <a:r>
              <a:rPr lang="en-US" sz="11200" dirty="0">
                <a:solidFill>
                  <a:srgbClr val="FF0000"/>
                </a:solidFill>
                <a:latin typeface="Times New Roman" panose="02020603050405020304" charset="0"/>
                <a:cs typeface="Times New Roman" panose="02020603050405020304" charset="0"/>
                <a:sym typeface="+mn-ea"/>
              </a:rPr>
              <a:t>Design Approach:</a:t>
            </a:r>
            <a:endParaRPr lang="en-US" sz="11200" dirty="0">
              <a:solidFill>
                <a:srgbClr val="FF0000"/>
              </a:solidFill>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1. System Overview</a:t>
            </a:r>
            <a:endParaRPr lang="en-US" altLang="en-US" sz="8800" b="1">
              <a:latin typeface="Times New Roman" panose="02020603050405020304" charset="0"/>
              <a:cs typeface="Times New Roman" panose="02020603050405020304" charset="0"/>
            </a:endParaRPr>
          </a:p>
          <a:p>
            <a:pPr marL="0" indent="0" algn="just">
              <a:buNone/>
            </a:pPr>
            <a:r>
              <a:rPr lang="en-US" altLang="en-US" sz="8800">
                <a:latin typeface="Times New Roman" panose="02020603050405020304" charset="0"/>
                <a:cs typeface="Times New Roman" panose="02020603050405020304" charset="0"/>
              </a:rPr>
              <a:t>The EPDS (Efficient Proximity Detection and Safety) system is designed as an integrated platform combining real-time location tracking, facial recognition, and emergency alert mechanisms. The architecture focuses on accessibility, reliability, and advanced image analysis to assist individuals in emergencies.</a:t>
            </a:r>
            <a:endParaRPr lang="en-US" altLang="en-US" sz="8800">
              <a:latin typeface="Times New Roman" panose="02020603050405020304" charset="0"/>
              <a:cs typeface="Times New Roman" panose="02020603050405020304" charset="0"/>
            </a:endParaRPr>
          </a:p>
          <a:p>
            <a:pPr marL="0" indent="0" algn="just">
              <a:buNone/>
            </a:pPr>
            <a:r>
              <a:rPr lang="en-US" altLang="en-US" sz="8800" b="1">
                <a:latin typeface="Times New Roman" panose="02020603050405020304" charset="0"/>
                <a:cs typeface="Times New Roman" panose="02020603050405020304" charset="0"/>
              </a:rPr>
              <a:t>2.Key Components</a:t>
            </a:r>
            <a:endParaRPr lang="en-US" altLang="en-US" sz="8800" b="1">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rPr>
              <a:t>Mobile Application: </a:t>
            </a:r>
            <a:r>
              <a:rPr lang="en-US" altLang="en-US" sz="8800">
                <a:latin typeface="Times New Roman" panose="02020603050405020304" charset="0"/>
                <a:cs typeface="Times New Roman" panose="02020603050405020304" charset="0"/>
              </a:rPr>
              <a:t>A user-friendly interface enabling individuals to trigger emergency alerts, track their live location, and capture images for analysis.</a:t>
            </a:r>
            <a:endParaRPr lang="en-US" altLang="en-US" sz="8800">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rPr>
              <a:t>GPS Module:</a:t>
            </a:r>
            <a:r>
              <a:rPr lang="en-US" altLang="en-US" sz="8800">
                <a:latin typeface="Times New Roman" panose="02020603050405020304" charset="0"/>
                <a:cs typeface="Times New Roman" panose="02020603050405020304" charset="0"/>
              </a:rPr>
              <a:t> Provides real-time location tracking and transmits the user’s live location to law enforcement agencies during emergencies.</a:t>
            </a:r>
            <a:endParaRPr lang="en-US" altLang="en-US" sz="8800">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rPr>
              <a:t>Facial Recognition System:</a:t>
            </a:r>
            <a:r>
              <a:rPr lang="en-US" altLang="en-US" sz="8800">
                <a:latin typeface="Times New Roman" panose="02020603050405020304" charset="0"/>
                <a:cs typeface="Times New Roman" panose="02020603050405020304" charset="0"/>
              </a:rPr>
              <a:t> Uses machine learning algorithms to analyze and identify potential suspects from captured images.</a:t>
            </a:r>
            <a:endParaRPr lang="en-US" altLang="en-US" sz="8800">
              <a:latin typeface="Times New Roman" panose="02020603050405020304" charset="0"/>
              <a:cs typeface="Times New Roman" panose="02020603050405020304" charset="0"/>
            </a:endParaRPr>
          </a:p>
          <a:p>
            <a:pPr marL="0" indent="0" algn="just">
              <a:buNone/>
            </a:pPr>
            <a:endParaRPr lang="en-US" altLang="en-US" sz="8800">
              <a:latin typeface="Times New Roman" panose="02020603050405020304" charset="0"/>
              <a:cs typeface="Times New Roman" panose="02020603050405020304" charset="0"/>
            </a:endParaRPr>
          </a:p>
          <a:p>
            <a:pPr marL="0" indent="0" algn="just">
              <a:buNone/>
            </a:pPr>
            <a:endParaRPr lang="en-US" altLang="en-US" sz="8800">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Schedule</a:t>
            </a:r>
            <a:endParaRPr lang="en-US" b="1" dirty="0">
              <a:latin typeface="Times New Roman" panose="02020603050405020304" charset="0"/>
              <a:cs typeface="Times New Roman" panose="02020603050405020304" charset="0"/>
            </a:endParaRPr>
          </a:p>
        </p:txBody>
      </p:sp>
      <p:pic>
        <p:nvPicPr>
          <p:cNvPr id="3" name="Picture 2" descr="timeline"/>
          <p:cNvPicPr>
            <a:picLocks noChangeAspect="1"/>
          </p:cNvPicPr>
          <p:nvPr/>
        </p:nvPicPr>
        <p:blipFill>
          <a:blip r:embed="rId1"/>
          <a:stretch>
            <a:fillRect/>
          </a:stretch>
        </p:blipFill>
        <p:spPr>
          <a:xfrm>
            <a:off x="914400" y="1143000"/>
            <a:ext cx="9920605" cy="5036820"/>
          </a:xfrm>
          <a:prstGeom prst="rect">
            <a:avLst/>
          </a:prstGeom>
          <a:ln>
            <a:solidFill>
              <a:schemeClr val="tx1"/>
            </a:solid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Documentation</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lang="en-US" altLang="en-US" sz="2600">
                <a:solidFill>
                  <a:srgbClr val="FF0000"/>
                </a:solidFill>
                <a:latin typeface="Times New Roman" panose="02020603050405020304" charset="0"/>
                <a:cs typeface="Times New Roman" panose="02020603050405020304" charset="0"/>
              </a:rPr>
              <a:t>1. Project Report Submission in the Department</a:t>
            </a:r>
            <a:endParaRPr lang="en-US" altLang="en-US" sz="2600">
              <a:solidFill>
                <a:srgbClr val="FF0000"/>
              </a:solidFill>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Status:</a:t>
            </a:r>
            <a:endParaRPr lang="en-US" altLang="en-US" sz="2600" b="1">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Report Title:</a:t>
            </a:r>
            <a:r>
              <a:rPr lang="en-US" altLang="en-US" sz="2600">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Efficient Proximity Detection Safety System</a:t>
            </a:r>
            <a:endParaRPr lang="en-US" altLang="en-US">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Submitted to the Department of Computer Science and Engineering on [28/11/2024].</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Approved by: </a:t>
            </a:r>
            <a:r>
              <a:rPr lang="en-US" altLang="en-US" sz="2600">
                <a:latin typeface="Times New Roman" panose="02020603050405020304" charset="0"/>
                <a:cs typeface="Times New Roman" panose="02020603050405020304" charset="0"/>
              </a:rPr>
              <a:t>[</a:t>
            </a:r>
            <a:r>
              <a:rPr lang="en-IN" altLang="en-US" sz="2600">
                <a:latin typeface="Times New Roman" panose="02020603050405020304" charset="0"/>
                <a:cs typeface="Times New Roman" panose="02020603050405020304" charset="0"/>
              </a:rPr>
              <a:t>Dr. M. Farida Begam</a:t>
            </a:r>
            <a:r>
              <a:rPr lang="en-US" altLang="en-US" sz="2600">
                <a:latin typeface="Times New Roman" panose="02020603050405020304" charset="0"/>
                <a:cs typeface="Times New Roman" panose="02020603050405020304" charset="0"/>
              </a:rPr>
              <a:t>].</a:t>
            </a:r>
            <a:endParaRPr lang="en-US" altLang="en-US" sz="2600">
              <a:latin typeface="Times New Roman" panose="02020603050405020304" charset="0"/>
              <a:cs typeface="Times New Roman" panose="02020603050405020304" charset="0"/>
            </a:endParaRPr>
          </a:p>
          <a:p>
            <a:pPr marL="0" indent="0">
              <a:buNone/>
            </a:pPr>
            <a:r>
              <a:rPr lang="en-US" altLang="en-US" sz="2600" b="1">
                <a:latin typeface="Times New Roman" panose="02020603050405020304" charset="0"/>
                <a:cs typeface="Times New Roman" panose="02020603050405020304" charset="0"/>
              </a:rPr>
              <a:t>Current Status:</a:t>
            </a:r>
            <a:r>
              <a:rPr lang="en-US" altLang="en-US" sz="2600">
                <a:latin typeface="Times New Roman" panose="02020603050405020304" charset="0"/>
                <a:cs typeface="Times New Roman" panose="02020603050405020304" charset="0"/>
              </a:rPr>
              <a:t> Submitted and Under Review.</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Supporting Evidence:</a:t>
            </a:r>
            <a:endParaRPr lang="en-US" altLang="en-US" sz="2600">
              <a:latin typeface="Times New Roman" panose="02020603050405020304" charset="0"/>
              <a:cs typeface="Times New Roman" panose="02020603050405020304" charset="0"/>
            </a:endParaRPr>
          </a:p>
          <a:p>
            <a:pPr marL="0" indent="0">
              <a:buNone/>
            </a:pPr>
            <a:r>
              <a:rPr lang="en-US" altLang="en-US" sz="2600">
                <a:latin typeface="Times New Roman" panose="02020603050405020304" charset="0"/>
                <a:cs typeface="Times New Roman" panose="02020603050405020304" charset="0"/>
              </a:rPr>
              <a:t>[✔] PDF of the project report submitted to the department.</a:t>
            </a: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Documentation</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marL="0" indent="0">
              <a:buNone/>
            </a:pPr>
            <a:r>
              <a:rPr lang="en-US" altLang="en-US">
                <a:solidFill>
                  <a:srgbClr val="FF0000"/>
                </a:solidFill>
                <a:latin typeface="Times New Roman" panose="02020603050405020304" charset="0"/>
                <a:cs typeface="Times New Roman" panose="02020603050405020304" charset="0"/>
              </a:rPr>
              <a:t>2. IEEE (or Similar) Format of Paper</a:t>
            </a: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Current Status:</a:t>
            </a:r>
            <a:endParaRPr lang="en-US" altLang="en-US" b="1">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Title:</a:t>
            </a:r>
            <a:r>
              <a:rPr lang="en-US" altLang="en-US">
                <a:latin typeface="Times New Roman" panose="02020603050405020304" charset="0"/>
                <a:cs typeface="Times New Roman" panose="02020603050405020304" charset="0"/>
              </a:rPr>
              <a:t>Efficient Proximity Detection Safety System</a:t>
            </a:r>
            <a:endParaRPr lang="en-US" altLang="en-US">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Status: </a:t>
            </a:r>
            <a:r>
              <a:rPr lang="en-US" altLang="en-US">
                <a:latin typeface="Times New Roman" panose="02020603050405020304" charset="0"/>
                <a:cs typeface="Times New Roman" panose="02020603050405020304" charset="0"/>
              </a:rPr>
              <a:t>Drafting stage, focusing on enhancing key sections:</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1.Abstract</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2.Results and Discussions</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3.Performance Comparisons.</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4.Paper Formatting Tool: IEEE Paper Template (Overleaf).</a:t>
            </a:r>
            <a:endParaRPr lang="en-US" alt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5.Completion Timeline: Expected by [Estimated Date].</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Documentation</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buNone/>
            </a:pPr>
            <a:r>
              <a:rPr lang="en-US" altLang="en-US">
                <a:solidFill>
                  <a:srgbClr val="FF0000"/>
                </a:solidFill>
                <a:latin typeface="Times New Roman" panose="02020603050405020304" charset="0"/>
                <a:cs typeface="Times New Roman" panose="02020603050405020304" charset="0"/>
              </a:rPr>
              <a:t>video of the Demo</a:t>
            </a:r>
            <a:endParaRPr lang="en-US" altLang="en-US">
              <a:solidFill>
                <a:srgbClr val="FF0000"/>
              </a:solidFill>
              <a:latin typeface="Times New Roman" panose="02020603050405020304" charset="0"/>
              <a:cs typeface="Times New Roman" panose="02020603050405020304" charset="0"/>
            </a:endParaRPr>
          </a:p>
          <a:p>
            <a:pPr marL="0" indent="0">
              <a:buNone/>
            </a:pPr>
            <a:endParaRPr lang="en-US" altLang="en-US">
              <a:solidFill>
                <a:srgbClr val="FF0000"/>
              </a:solidFill>
              <a:latin typeface="Times New Roman" panose="02020603050405020304" charset="0"/>
              <a:cs typeface="Times New Roman" panose="02020603050405020304" charset="0"/>
            </a:endParaRPr>
          </a:p>
          <a:p>
            <a:pPr marL="0" indent="0">
              <a:buNone/>
            </a:pPr>
            <a:r>
              <a:rPr lang="en-US" altLang="en-US">
                <a:solidFill>
                  <a:schemeClr val="accent1"/>
                </a:solidFill>
                <a:latin typeface="Times New Roman" panose="02020603050405020304" charset="0"/>
                <a:cs typeface="Times New Roman" panose="02020603050405020304" charset="0"/>
              </a:rPr>
              <a:t>https://drive.google.com/drive/u/0/folders/1RildwhGmGT9cl3QRv0XKmZOLfaYvpgKx</a:t>
            </a:r>
            <a:endParaRPr lang="en-US" altLang="en-US">
              <a:solidFill>
                <a:schemeClr val="accent1"/>
              </a:solidFill>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a:p>
            <a:pPr marL="0" indent="0">
              <a:buNone/>
            </a:pPr>
            <a:endParaRPr lang="en-US" altLang="en-US" sz="2600">
              <a:latin typeface="Times New Roman" panose="02020603050405020304" charset="0"/>
              <a:cs typeface="Times New Roman" panose="02020603050405020304" charset="0"/>
            </a:endParaRPr>
          </a:p>
          <a:p>
            <a:pPr marL="0" indent="0">
              <a:buNone/>
            </a:pPr>
            <a:endParaRPr lang="en-US" altLang="en-US" sz="260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Documentation</a:t>
            </a:r>
            <a:endParaRPr 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buNone/>
            </a:pPr>
            <a:r>
              <a:rPr lang="en-US" altLang="en-US" sz="2600">
                <a:solidFill>
                  <a:srgbClr val="FF0000"/>
                </a:solidFill>
                <a:latin typeface="Times New Roman" panose="02020603050405020304" charset="0"/>
                <a:cs typeface="Times New Roman" panose="02020603050405020304" charset="0"/>
              </a:rPr>
              <a:t>Github repo creation and submission</a:t>
            </a:r>
            <a:endParaRPr lang="en-US" altLang="en-US" sz="2600">
              <a:solidFill>
                <a:srgbClr val="FF0000"/>
              </a:solidFill>
              <a:latin typeface="Times New Roman" panose="02020603050405020304" charset="0"/>
              <a:cs typeface="Times New Roman" panose="02020603050405020304" charset="0"/>
            </a:endParaRPr>
          </a:p>
          <a:p>
            <a:pPr marL="0" indent="0">
              <a:buNone/>
            </a:pPr>
            <a:r>
              <a:rPr lang="en-US" altLang="en-US" b="1">
                <a:solidFill>
                  <a:schemeClr val="accent1"/>
                </a:solidFill>
                <a:latin typeface="Times New Roman" panose="02020603050405020304" charset="0"/>
                <a:cs typeface="Times New Roman" panose="02020603050405020304" charset="0"/>
              </a:rPr>
              <a:t>https://github.com/PES2UG22CS813-Jenkins/EPDSS.git</a:t>
            </a:r>
            <a:endParaRPr lang="en-US" altLang="en-US" b="1">
              <a:solidFill>
                <a:schemeClr val="accent1"/>
              </a:solidFill>
              <a:latin typeface="Times New Roman" panose="02020603050405020304" charset="0"/>
              <a:cs typeface="Times New Roman" panose="02020603050405020304" charset="0"/>
            </a:endParaRPr>
          </a:p>
          <a:p>
            <a:pPr marL="0" indent="0">
              <a:buNone/>
            </a:pPr>
            <a:endParaRPr lang="en-US" altLang="en-US" b="1">
              <a:solidFill>
                <a:schemeClr val="accent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rcRect t="12055" b="8726"/>
          <a:stretch>
            <a:fillRect/>
          </a:stretch>
        </p:blipFill>
        <p:spPr>
          <a:xfrm>
            <a:off x="1219200" y="2362200"/>
            <a:ext cx="8131810" cy="4199890"/>
          </a:xfrm>
          <a:prstGeom prst="rect">
            <a:avLst/>
          </a:prstGeom>
          <a:ln>
            <a:solidFill>
              <a:schemeClr val="accent1"/>
            </a:solid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1" y="1905001"/>
            <a:ext cx="8839199" cy="1198880"/>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4" name="Title 3"/>
          <p:cNvSpPr>
            <a:spLocks noGrp="1"/>
          </p:cNvSpPr>
          <p:nvPr>
            <p:ph type="title"/>
          </p:nvPr>
        </p:nvSpPr>
        <p:spPr/>
        <p:txBody>
          <a:bodyPr>
            <a:normAutofit/>
          </a:bodyPr>
          <a:lstStyle/>
          <a:p>
            <a:r>
              <a:rPr lang="en-US" sz="4000" b="1" dirty="0">
                <a:latin typeface="Times New Roman" panose="02020603050405020304" charset="0"/>
                <a:ea typeface="Trebuchet MS" panose="020B0603020202020204"/>
                <a:cs typeface="Times New Roman" panose="02020603050405020304" charset="0"/>
                <a:sym typeface="Trebuchet MS" panose="020B0603020202020204"/>
              </a:rPr>
              <a:t>Lessons Learnt</a:t>
            </a:r>
            <a:endParaRPr lang="en-US" sz="4000" b="1" dirty="0">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6" name="Content Placeholder 5"/>
          <p:cNvSpPr>
            <a:spLocks noGrp="1"/>
          </p:cNvSpPr>
          <p:nvPr>
            <p:ph idx="1"/>
          </p:nvPr>
        </p:nvSpPr>
        <p:spPr/>
        <p:txBody>
          <a:bodyPr>
            <a:noAutofit/>
          </a:bodyPr>
          <a:lstStyle/>
          <a:p>
            <a:pPr marL="0" lvl="0" indent="0" algn="just">
              <a:spcBef>
                <a:spcPts val="0"/>
              </a:spcBef>
              <a:spcAft>
                <a:spcPts val="0"/>
              </a:spcAft>
              <a:buNone/>
            </a:pPr>
            <a:r>
              <a:rPr lang="en-US" altLang="en-US">
                <a:solidFill>
                  <a:srgbClr val="FF0000"/>
                </a:solidFill>
                <a:latin typeface="Times New Roman" panose="02020603050405020304" charset="0"/>
                <a:cs typeface="Times New Roman" panose="02020603050405020304" charset="0"/>
              </a:rPr>
              <a:t>1. Lessons Learned and Retrospective Analysis</a:t>
            </a:r>
            <a:endParaRPr lang="en-US" altLang="en-US" sz="2500" b="1">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5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500" b="1">
                <a:latin typeface="Times New Roman" panose="02020603050405020304" charset="0"/>
                <a:cs typeface="Times New Roman" panose="02020603050405020304" charset="0"/>
              </a:rPr>
              <a:t>Effective Requirement Gathering:</a:t>
            </a:r>
            <a:endParaRPr lang="en-US" altLang="en-US" sz="25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500">
                <a:latin typeface="Times New Roman" panose="02020603050405020304" charset="0"/>
                <a:cs typeface="Times New Roman" panose="02020603050405020304" charset="0"/>
              </a:rPr>
              <a:t>Initially, the scope of the project lacked detailed specifications for modules like image deblurring and location-based police assignment. Iterative development helped refine these requirements, but starting with a detailed scope would have saved time.</a:t>
            </a:r>
            <a:endParaRPr lang="en-US" altLang="en-US" sz="2500">
              <a:latin typeface="Times New Roman" panose="02020603050405020304" charset="0"/>
              <a:cs typeface="Times New Roman" panose="02020603050405020304" charset="0"/>
            </a:endParaRPr>
          </a:p>
          <a:p>
            <a:pPr lvl="0" algn="just">
              <a:spcBef>
                <a:spcPts val="0"/>
              </a:spcBef>
              <a:spcAft>
                <a:spcPts val="0"/>
              </a:spcAft>
            </a:pPr>
            <a:endParaRPr lang="en-US" altLang="en-US" sz="2500">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500" b="1">
                <a:latin typeface="Times New Roman" panose="02020603050405020304" charset="0"/>
                <a:cs typeface="Times New Roman" panose="02020603050405020304" charset="0"/>
              </a:rPr>
              <a:t>Importance of Early Testing:</a:t>
            </a:r>
            <a:endParaRPr lang="en-US" altLang="en-US" sz="25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500">
                <a:latin typeface="Times New Roman" panose="02020603050405020304" charset="0"/>
                <a:cs typeface="Times New Roman" panose="02020603050405020304" charset="0"/>
              </a:rPr>
              <a:t>Conducting unit and integration testing early could have prevented certain last-minute fixes, particularly in modules like real-time location tracking and facial recognition integration.</a:t>
            </a:r>
            <a:endParaRPr lang="en-US" altLang="en-US" sz="25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500">
              <a:latin typeface="Times New Roman" panose="02020603050405020304" charset="0"/>
              <a:cs typeface="Times New Roman" panose="020206030504050203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1" y="1905001"/>
            <a:ext cx="8839199" cy="1198880"/>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4" name="Title 3"/>
          <p:cNvSpPr>
            <a:spLocks noGrp="1"/>
          </p:cNvSpPr>
          <p:nvPr>
            <p:ph type="title"/>
          </p:nvPr>
        </p:nvSpPr>
        <p:spPr/>
        <p:txBody>
          <a:bodyPr>
            <a:normAutofit/>
          </a:bodyPr>
          <a:lstStyle/>
          <a:p>
            <a:r>
              <a:rPr lang="en-US" sz="4000" b="1" dirty="0">
                <a:latin typeface="Times New Roman" panose="02020603050405020304" charset="0"/>
                <a:ea typeface="Trebuchet MS" panose="020B0603020202020204"/>
                <a:cs typeface="Times New Roman" panose="02020603050405020304" charset="0"/>
                <a:sym typeface="Trebuchet MS" panose="020B0603020202020204"/>
              </a:rPr>
              <a:t>Lessons Learnt</a:t>
            </a:r>
            <a:endParaRPr lang="en-US" sz="4000" b="1" dirty="0">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6" name="Content Placeholder 5"/>
          <p:cNvSpPr>
            <a:spLocks noGrp="1"/>
          </p:cNvSpPr>
          <p:nvPr>
            <p:ph idx="1"/>
          </p:nvPr>
        </p:nvSpPr>
        <p:spPr/>
        <p:txBody>
          <a:bodyPr>
            <a:noAutofit/>
          </a:bodyPr>
          <a:lstStyle/>
          <a:p>
            <a:pPr marL="0" lvl="0" indent="0" algn="just">
              <a:spcBef>
                <a:spcPts val="0"/>
              </a:spcBef>
              <a:spcAft>
                <a:spcPts val="0"/>
              </a:spcAft>
              <a:buNone/>
            </a:pPr>
            <a:r>
              <a:rPr lang="en-US" altLang="en-US">
                <a:solidFill>
                  <a:srgbClr val="FF0000"/>
                </a:solidFill>
                <a:latin typeface="Times New Roman" panose="02020603050405020304" charset="0"/>
                <a:cs typeface="Times New Roman" panose="02020603050405020304" charset="0"/>
              </a:rPr>
              <a:t>2. What We Could Have Done Differently</a:t>
            </a:r>
            <a:endParaRPr lang="en-US" altLang="en-US">
              <a:solidFill>
                <a:srgbClr val="FF0000"/>
              </a:solidFill>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a:solidFill>
                <a:srgbClr val="FF0000"/>
              </a:solidFill>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b="1">
                <a:latin typeface="Times New Roman" panose="02020603050405020304" charset="0"/>
                <a:cs typeface="Times New Roman" panose="02020603050405020304" charset="0"/>
              </a:rPr>
              <a:t>Improved Planning:</a:t>
            </a:r>
            <a:endParaRPr lang="en-US" altLang="en-US" sz="26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rPr>
              <a:t>Allocate dedicated time for exploratory research on tool suitability (e.g., testing alternative facial recognition models earlier).</a:t>
            </a: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b="1">
                <a:latin typeface="Times New Roman" panose="02020603050405020304" charset="0"/>
                <a:cs typeface="Times New Roman" panose="02020603050405020304" charset="0"/>
              </a:rPr>
              <a:t>Detailed Documentation:</a:t>
            </a:r>
            <a:endParaRPr lang="en-US" altLang="en-US" sz="26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rPr>
              <a:t>Create comprehensive documentation for each module, reducing dependencies on individual team members’ expertise.</a:t>
            </a: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b="1">
                <a:latin typeface="Times New Roman" panose="02020603050405020304" charset="0"/>
                <a:cs typeface="Times New Roman" panose="02020603050405020304" charset="0"/>
              </a:rPr>
              <a:t>Code Modularity:</a:t>
            </a:r>
            <a:endParaRPr lang="en-US" altLang="en-US" sz="26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rPr>
              <a:t>Design more modular code to ease testing and future scalability. For instance, separating emergency alert, location tracking, and notification systems more distinctly.</a:t>
            </a: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1" y="1905001"/>
            <a:ext cx="8839199" cy="1198880"/>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a:p>
            <a:pPr lvl="0" algn="just">
              <a:spcBef>
                <a:spcPts val="0"/>
              </a:spcBef>
              <a:spcAft>
                <a:spcPts val="0"/>
              </a:spcAft>
            </a:pPr>
            <a:endParaRPr lang="en-US"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4" name="Title 3"/>
          <p:cNvSpPr>
            <a:spLocks noGrp="1"/>
          </p:cNvSpPr>
          <p:nvPr>
            <p:ph type="title"/>
          </p:nvPr>
        </p:nvSpPr>
        <p:spPr/>
        <p:txBody>
          <a:bodyPr>
            <a:normAutofit/>
          </a:bodyPr>
          <a:lstStyle/>
          <a:p>
            <a:r>
              <a:rPr lang="en-US" sz="4000" b="1" dirty="0">
                <a:latin typeface="Times New Roman" panose="02020603050405020304" charset="0"/>
                <a:ea typeface="Trebuchet MS" panose="020B0603020202020204"/>
                <a:cs typeface="Times New Roman" panose="02020603050405020304" charset="0"/>
                <a:sym typeface="Trebuchet MS" panose="020B0603020202020204"/>
              </a:rPr>
              <a:t>Lessons Learnt</a:t>
            </a:r>
            <a:endParaRPr lang="en-US" sz="4000" b="1" dirty="0">
              <a:latin typeface="Times New Roman" panose="02020603050405020304" charset="0"/>
              <a:ea typeface="Trebuchet MS" panose="020B0603020202020204"/>
              <a:cs typeface="Times New Roman" panose="02020603050405020304" charset="0"/>
              <a:sym typeface="Trebuchet MS" panose="020B0603020202020204"/>
            </a:endParaRPr>
          </a:p>
        </p:txBody>
      </p:sp>
      <p:sp>
        <p:nvSpPr>
          <p:cNvPr id="6" name="Content Placeholder 5"/>
          <p:cNvSpPr>
            <a:spLocks noGrp="1"/>
          </p:cNvSpPr>
          <p:nvPr>
            <p:ph idx="1"/>
          </p:nvPr>
        </p:nvSpPr>
        <p:spPr/>
        <p:txBody>
          <a:bodyPr>
            <a:noAutofit/>
          </a:bodyPr>
          <a:lstStyle/>
          <a:p>
            <a:pPr marL="0" lvl="0" indent="0" algn="just">
              <a:spcBef>
                <a:spcPts val="0"/>
              </a:spcBef>
              <a:spcAft>
                <a:spcPts val="0"/>
              </a:spcAft>
              <a:buNone/>
            </a:pPr>
            <a:r>
              <a:rPr lang="en-US" altLang="en-US" sz="2600" b="1">
                <a:latin typeface="Times New Roman" panose="02020603050405020304" charset="0"/>
                <a:cs typeface="Times New Roman" panose="02020603050405020304" charset="0"/>
                <a:sym typeface="+mn-ea"/>
              </a:rPr>
              <a:t>Time Allocation:</a:t>
            </a:r>
            <a:endParaRPr lang="en-US" altLang="en-US" sz="26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sym typeface="+mn-ea"/>
              </a:rPr>
              <a:t>Reserve more time for performance optimization and addressing non-functional requirements like security and scalability.</a:t>
            </a: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b="1">
                <a:latin typeface="Times New Roman" panose="02020603050405020304" charset="0"/>
                <a:cs typeface="Times New Roman" panose="02020603050405020304" charset="0"/>
                <a:sym typeface="+mn-ea"/>
              </a:rPr>
              <a:t>User Feedback:</a:t>
            </a:r>
            <a:endParaRPr lang="en-US" altLang="en-US" sz="2600" b="1">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sym typeface="+mn-ea"/>
              </a:rPr>
              <a:t>Engage with potential users (e.g., law enforcement personnel) earlier for feedback on usability and design.</a:t>
            </a:r>
            <a:endParaRPr lang="en-US" altLang="en-US" sz="2600">
              <a:latin typeface="Times New Roman" panose="02020603050405020304" charset="0"/>
              <a:cs typeface="Times New Roman" panose="02020603050405020304" charset="0"/>
              <a:sym typeface="+mn-ea"/>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sym typeface="+mn-ea"/>
            </a:endParaRPr>
          </a:p>
          <a:p>
            <a:pPr marL="0" lvl="0" indent="0" algn="just">
              <a:spcBef>
                <a:spcPts val="0"/>
              </a:spcBef>
              <a:spcAft>
                <a:spcPts val="0"/>
              </a:spcAft>
              <a:buNone/>
            </a:pPr>
            <a:r>
              <a:rPr lang="en-US" altLang="en-US" sz="2600" b="1">
                <a:solidFill>
                  <a:schemeClr val="tx1"/>
                </a:solidFill>
                <a:latin typeface="Times New Roman" panose="02020603050405020304" charset="0"/>
                <a:cs typeface="Times New Roman" panose="02020603050405020304" charset="0"/>
              </a:rPr>
              <a:t>Conclusion</a:t>
            </a:r>
            <a:endParaRPr lang="en-US" altLang="en-US" sz="2600" b="1">
              <a:solidFill>
                <a:schemeClr val="tx1"/>
              </a:solidFill>
              <a:latin typeface="Times New Roman" panose="02020603050405020304" charset="0"/>
              <a:cs typeface="Times New Roman" panose="02020603050405020304" charset="0"/>
            </a:endParaRPr>
          </a:p>
          <a:p>
            <a:pPr marL="0" lvl="0" indent="0" algn="just">
              <a:spcBef>
                <a:spcPts val="0"/>
              </a:spcBef>
              <a:spcAft>
                <a:spcPts val="0"/>
              </a:spcAft>
              <a:buNone/>
            </a:pPr>
            <a:r>
              <a:rPr lang="en-US" altLang="en-US" sz="2600">
                <a:latin typeface="Times New Roman" panose="02020603050405020304" charset="0"/>
                <a:cs typeface="Times New Roman" panose="02020603050405020304" charset="0"/>
              </a:rPr>
              <a:t>The project taught the importance of agile methodologies, modular design, and early testing. Overcoming these challenges provided a deeper understanding of real-world problem-solving and technical integration, which will benefit future projects.</a:t>
            </a: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a:p>
            <a:pPr marL="0" lvl="0" indent="0" algn="just">
              <a:spcBef>
                <a:spcPts val="0"/>
              </a:spcBef>
              <a:spcAft>
                <a:spcPts val="0"/>
              </a:spcAft>
              <a:buNone/>
            </a:pPr>
            <a:endParaRPr lang="en-US" altLang="en-US" sz="2600">
              <a:latin typeface="Times New Roman" panose="02020603050405020304" charset="0"/>
              <a:cs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Conclusion and Future work</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p:txBody>
          <a:bodyPr>
            <a:normAutofit fontScale="25000"/>
          </a:bodyPr>
          <a:p>
            <a:pPr marL="0" indent="0">
              <a:buNone/>
            </a:pPr>
            <a:r>
              <a:rPr lang="en-US" altLang="en-US" sz="10400">
                <a:solidFill>
                  <a:srgbClr val="FF0000"/>
                </a:solidFill>
                <a:latin typeface="Times New Roman" panose="02020603050405020304" charset="0"/>
                <a:cs typeface="Times New Roman" panose="02020603050405020304" charset="0"/>
              </a:rPr>
              <a:t>Project Success:</a:t>
            </a:r>
            <a:endParaRPr lang="en-US" altLang="en-US" sz="10400">
              <a:solidFill>
                <a:srgbClr val="FF0000"/>
              </a:solidFill>
              <a:latin typeface="Times New Roman" panose="02020603050405020304" charset="0"/>
              <a:cs typeface="Times New Roman" panose="02020603050405020304" charset="0"/>
            </a:endParaRPr>
          </a:p>
          <a:p>
            <a:pPr marL="0" indent="0">
              <a:buNone/>
            </a:pPr>
            <a:r>
              <a:rPr lang="en-US" altLang="en-US" sz="10400">
                <a:latin typeface="Times New Roman" panose="02020603050405020304" charset="0"/>
                <a:cs typeface="Times New Roman" panose="02020603050405020304" charset="0"/>
              </a:rPr>
              <a:t>The project successfully developed </a:t>
            </a:r>
            <a:r>
              <a:rPr lang="en-US" altLang="en-US" sz="10400" b="1">
                <a:latin typeface="Times New Roman" panose="02020603050405020304" charset="0"/>
                <a:cs typeface="Times New Roman" panose="02020603050405020304" charset="0"/>
              </a:rPr>
              <a:t>Efficient Proximity Detection Safety System</a:t>
            </a:r>
            <a:r>
              <a:rPr lang="en-US" altLang="en-US" sz="10400">
                <a:latin typeface="Times New Roman" panose="02020603050405020304" charset="0"/>
                <a:cs typeface="Times New Roman" panose="02020603050405020304" charset="0"/>
              </a:rPr>
              <a:t> incorporating real-time location tracking, facial recognition, and law enforcement notification. All core features were implemented, meeting the primary objectives.</a:t>
            </a:r>
            <a:endParaRPr lang="en-US" altLang="en-US" sz="10400">
              <a:latin typeface="Times New Roman" panose="02020603050405020304" charset="0"/>
              <a:cs typeface="Times New Roman" panose="02020603050405020304" charset="0"/>
            </a:endParaRPr>
          </a:p>
          <a:p>
            <a:pPr marL="0" indent="0">
              <a:buNone/>
            </a:pPr>
            <a:r>
              <a:rPr lang="en-US" altLang="en-US" sz="10400">
                <a:solidFill>
                  <a:srgbClr val="FF0000"/>
                </a:solidFill>
                <a:latin typeface="Times New Roman" panose="02020603050405020304" charset="0"/>
                <a:cs typeface="Times New Roman" panose="02020603050405020304" charset="0"/>
              </a:rPr>
              <a:t>Key Achievements:</a:t>
            </a:r>
            <a:endParaRPr lang="en-US" altLang="en-US" sz="10400">
              <a:solidFill>
                <a:srgbClr val="FF0000"/>
              </a:solidFill>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Real-time location updates using Geolocator and Google Maps API.</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Efficient notification system using Firebase Cloud Messaging.</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rPr>
              <a:t>Robust backend integration for facial recognition and image enhancement.</a:t>
            </a:r>
            <a:endParaRPr lang="en-US" altLang="en-US" sz="10400">
              <a:latin typeface="Times New Roman" panose="02020603050405020304" charset="0"/>
              <a:cs typeface="Times New Roman" panose="02020603050405020304" charset="0"/>
            </a:endParaRPr>
          </a:p>
          <a:p>
            <a:pPr marL="0" indent="0">
              <a:buNone/>
            </a:pPr>
            <a:endParaRPr lang="en-US" altLang="en-US" sz="10400">
              <a:latin typeface="Times New Roman" panose="02020603050405020304" charset="0"/>
              <a:cs typeface="Times New Roman" panose="020206030504050203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Conclusion and Future work</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p:txBody>
          <a:bodyPr>
            <a:normAutofit fontScale="25000"/>
          </a:bodyPr>
          <a:p>
            <a:pPr marL="0" indent="0">
              <a:buNone/>
            </a:pPr>
            <a:r>
              <a:rPr lang="en-US" altLang="en-US" sz="10400">
                <a:solidFill>
                  <a:srgbClr val="FF0000"/>
                </a:solidFill>
                <a:latin typeface="Times New Roman" panose="02020603050405020304" charset="0"/>
                <a:cs typeface="Times New Roman" panose="02020603050405020304" charset="0"/>
                <a:sym typeface="+mn-ea"/>
              </a:rPr>
              <a:t>Challenges Overcome:</a:t>
            </a:r>
            <a:endParaRPr lang="en-US" altLang="en-US" sz="10400">
              <a:solidFill>
                <a:srgbClr val="FF0000"/>
              </a:solidFill>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Improved location accuracy and notification delivery.</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Offloaded computationally intensive tasks (e.g., facial recognition) to the backend, optimizing performance.</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Resolved security concerns with role-based access and authentication tokens.</a:t>
            </a:r>
            <a:endParaRPr lang="en-US" altLang="en-US" sz="10400">
              <a:latin typeface="Times New Roman" panose="02020603050405020304" charset="0"/>
              <a:cs typeface="Times New Roman" panose="02020603050405020304" charset="0"/>
            </a:endParaRPr>
          </a:p>
          <a:p>
            <a:pPr marL="0" indent="0">
              <a:buNone/>
            </a:pPr>
            <a:r>
              <a:rPr lang="en-US" altLang="en-US" sz="10400">
                <a:solidFill>
                  <a:srgbClr val="FF0000"/>
                </a:solidFill>
                <a:latin typeface="Times New Roman" panose="02020603050405020304" charset="0"/>
                <a:cs typeface="Times New Roman" panose="02020603050405020304" charset="0"/>
                <a:sym typeface="+mn-ea"/>
              </a:rPr>
              <a:t>Lessons Learned:</a:t>
            </a:r>
            <a:endParaRPr lang="en-US" altLang="en-US" sz="10400">
              <a:solidFill>
                <a:srgbClr val="FF0000"/>
              </a:solidFill>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Early testing and better planning significantly impact project efficiency.</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Modular design and detailed documentation streamline integration and scalability.</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User feedback is critical to improving system usability.</a:t>
            </a:r>
            <a:endParaRPr lang="en-US" altLang="en-US" sz="10400">
              <a:latin typeface="Times New Roman" panose="02020603050405020304" charset="0"/>
              <a:cs typeface="Times New Roman" panose="02020603050405020304" charset="0"/>
            </a:endParaRPr>
          </a:p>
          <a:p>
            <a:pPr marL="0" indent="0">
              <a:buNone/>
            </a:pPr>
            <a:endParaRPr lang="en-US" altLang="en-US" sz="10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52400" y="908050"/>
            <a:ext cx="11850370" cy="5735320"/>
          </a:xfrm>
        </p:spPr>
        <p:txBody>
          <a:bodyPr>
            <a:normAutofit fontScale="25000"/>
          </a:bodyPr>
          <a:p>
            <a:pPr algn="just"/>
            <a:r>
              <a:rPr lang="en-US" altLang="en-US" sz="8800" b="1">
                <a:latin typeface="Times New Roman" panose="02020603050405020304" charset="0"/>
                <a:cs typeface="Times New Roman" panose="02020603050405020304" charset="0"/>
                <a:sym typeface="+mn-ea"/>
              </a:rPr>
              <a:t>Backend Infrastructure:</a:t>
            </a:r>
            <a:endParaRPr lang="en-US" altLang="en-US" sz="8800" b="1">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sym typeface="+mn-ea"/>
              </a:rPr>
              <a:t>Cloud-based server for storing data securely.</a:t>
            </a:r>
            <a:endParaRPr lang="en-US" altLang="en-US" sz="8800">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sym typeface="+mn-ea"/>
              </a:rPr>
              <a:t>API integrations for seamless communication between the app, database, and external services (e.g., law enforcement systems).</a:t>
            </a:r>
            <a:endParaRPr lang="en-US" altLang="en-US" sz="8800">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sym typeface="+mn-ea"/>
              </a:rPr>
              <a:t>Law Enforcement Portal:</a:t>
            </a:r>
            <a:r>
              <a:rPr lang="en-US" altLang="en-US" sz="8800">
                <a:latin typeface="Times New Roman" panose="02020603050405020304" charset="0"/>
                <a:cs typeface="Times New Roman" panose="02020603050405020304" charset="0"/>
                <a:sym typeface="+mn-ea"/>
              </a:rPr>
              <a:t> A web-based interface for law enforcement agencies to access live location data, suspect identification reports, and system-generated alerts.</a:t>
            </a:r>
            <a:endParaRPr lang="en-US" altLang="en-US" sz="8800">
              <a:latin typeface="Times New Roman" panose="02020603050405020304" charset="0"/>
              <a:cs typeface="Times New Roman" panose="02020603050405020304" charset="0"/>
              <a:sym typeface="+mn-ea"/>
            </a:endParaRPr>
          </a:p>
          <a:p>
            <a:pPr marL="0" indent="0" algn="just">
              <a:buNone/>
            </a:pPr>
            <a:r>
              <a:rPr lang="en-US" altLang="en-US" sz="8800" b="1">
                <a:latin typeface="Times New Roman" panose="02020603050405020304" charset="0"/>
                <a:cs typeface="Times New Roman" panose="02020603050405020304" charset="0"/>
              </a:rPr>
              <a:t>3. Workflow Description</a:t>
            </a:r>
            <a:endParaRPr lang="en-US" altLang="en-US" sz="8800" b="1">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rPr>
              <a:t>Emergency Alert:</a:t>
            </a:r>
            <a:endParaRPr lang="en-US" altLang="en-US" sz="8800" b="1">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rPr>
              <a:t>The user presses an emergency button on the mobile app to initiate a distress alert.</a:t>
            </a:r>
            <a:endParaRPr lang="en-US" altLang="en-US" sz="8800">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rPr>
              <a:t>The app sends the user’s live GPS location to the backend server.</a:t>
            </a:r>
            <a:endParaRPr lang="en-US" altLang="en-US" sz="8800">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rPr>
              <a:t>A notification is dispatched to the nearest law enforcement agency.</a:t>
            </a:r>
            <a:endParaRPr lang="en-US" altLang="en-US" sz="8800">
              <a:latin typeface="Times New Roman" panose="02020603050405020304" charset="0"/>
              <a:cs typeface="Times New Roman" panose="02020603050405020304" charset="0"/>
            </a:endParaRPr>
          </a:p>
          <a:p>
            <a:pPr algn="just"/>
            <a:r>
              <a:rPr lang="en-US" altLang="en-US" sz="8800" b="1">
                <a:latin typeface="Times New Roman" panose="02020603050405020304" charset="0"/>
                <a:cs typeface="Times New Roman" panose="02020603050405020304" charset="0"/>
              </a:rPr>
              <a:t>Real-Time Location Tracking:</a:t>
            </a:r>
            <a:endParaRPr lang="en-US" altLang="en-US" sz="8800" b="1">
              <a:latin typeface="Times New Roman" panose="02020603050405020304" charset="0"/>
              <a:cs typeface="Times New Roman" panose="02020603050405020304" charset="0"/>
            </a:endParaRPr>
          </a:p>
          <a:p>
            <a:pPr algn="just"/>
            <a:r>
              <a:rPr lang="en-US" altLang="en-US" sz="8800">
                <a:latin typeface="Times New Roman" panose="02020603050405020304" charset="0"/>
                <a:cs typeface="Times New Roman" panose="02020603050405020304" charset="0"/>
              </a:rPr>
              <a:t>Continuous location updates are shared with law enforcement until the user is safe or the situation is resolved.</a:t>
            </a:r>
            <a:endParaRPr lang="en-US" altLang="en-US" sz="8800">
              <a:latin typeface="Times New Roman" panose="02020603050405020304" charset="0"/>
              <a:cs typeface="Times New Roman" panose="02020603050405020304" charset="0"/>
            </a:endParaRPr>
          </a:p>
          <a:p>
            <a:pPr algn="just"/>
            <a:endParaRPr lang="en-US" altLang="en-US" sz="8800">
              <a:latin typeface="Times New Roman" panose="02020603050405020304" charset="0"/>
              <a:cs typeface="Times New Roman" panose="0202060305040502030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Conclusion and Future work</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p:txBody>
          <a:bodyPr>
            <a:normAutofit fontScale="25000"/>
          </a:bodyPr>
          <a:p>
            <a:pPr marL="0" indent="0">
              <a:buNone/>
            </a:pPr>
            <a:r>
              <a:rPr lang="en-US" altLang="en-US" sz="10400">
                <a:solidFill>
                  <a:srgbClr val="FF0000"/>
                </a:solidFill>
                <a:latin typeface="Times New Roman" panose="02020603050405020304" charset="0"/>
                <a:cs typeface="Times New Roman" panose="02020603050405020304" charset="0"/>
                <a:sym typeface="+mn-ea"/>
              </a:rPr>
              <a:t>Future Improvements:</a:t>
            </a:r>
            <a:endParaRPr lang="en-US" altLang="en-US" sz="10400">
              <a:solidFill>
                <a:srgbClr val="FF0000"/>
              </a:solidFill>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Enhanced scalability for larger user bases.</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Further optimization of image processing and deblurring algorithms.</a:t>
            </a:r>
            <a:endParaRPr lang="en-US" altLang="en-US" sz="10400">
              <a:latin typeface="Times New Roman" panose="02020603050405020304" charset="0"/>
              <a:cs typeface="Times New Roman" panose="02020603050405020304" charset="0"/>
            </a:endParaRPr>
          </a:p>
          <a:p>
            <a:r>
              <a:rPr lang="en-US" altLang="en-US" sz="10400">
                <a:latin typeface="Times New Roman" panose="02020603050405020304" charset="0"/>
                <a:cs typeface="Times New Roman" panose="02020603050405020304" charset="0"/>
                <a:sym typeface="+mn-ea"/>
              </a:rPr>
              <a:t>Integration of advanced analytics for better decision-making in emergency response.</a:t>
            </a:r>
            <a:endParaRPr lang="en-US" altLang="en-US" sz="10400">
              <a:latin typeface="Times New Roman" panose="02020603050405020304" charset="0"/>
              <a:cs typeface="Times New Roman" panose="02020603050405020304" charset="0"/>
              <a:sym typeface="+mn-ea"/>
            </a:endParaRPr>
          </a:p>
          <a:p>
            <a:pPr marL="0" indent="0">
              <a:buNone/>
            </a:pPr>
            <a:endParaRPr lang="en-US" altLang="en-US" sz="10400">
              <a:latin typeface="Times New Roman" panose="02020603050405020304" charset="0"/>
              <a:cs typeface="Times New Roman" panose="02020603050405020304" charset="0"/>
            </a:endParaRPr>
          </a:p>
          <a:p>
            <a:pPr marL="0" indent="0">
              <a:buNone/>
            </a:pPr>
            <a:r>
              <a:rPr lang="en-US" altLang="en-US" sz="10400">
                <a:latin typeface="Times New Roman" panose="02020603050405020304" charset="0"/>
                <a:cs typeface="Times New Roman" panose="02020603050405020304" charset="0"/>
                <a:sym typeface="+mn-ea"/>
              </a:rPr>
              <a:t>The project not only delivered on its goals but also provided valuable insights into managing technical and collaborative challenges, setting a strong foundation for future developments.</a:t>
            </a:r>
            <a:endParaRPr lang="en-US" altLang="en-US" sz="10400">
              <a:latin typeface="Times New Roman" panose="02020603050405020304" charset="0"/>
              <a:cs typeface="Times New Roman" panose="020206030504050203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References</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228600" y="914400"/>
            <a:ext cx="10902315" cy="5520055"/>
          </a:xfrm>
        </p:spPr>
        <p:txBody>
          <a:bodyPr>
            <a:normAutofit fontScale="25000"/>
          </a:bodyPr>
          <a:p>
            <a:pPr marL="0" indent="0">
              <a:buNone/>
            </a:pPr>
            <a:r>
              <a:rPr lang="en-US" altLang="en-US" sz="5600">
                <a:latin typeface="Times New Roman" panose="02020603050405020304" charset="0"/>
                <a:cs typeface="Times New Roman" panose="02020603050405020304" charset="0"/>
              </a:rPr>
              <a:t>1.</a:t>
            </a:r>
            <a:r>
              <a:rPr lang="en-IN" altLang="en-US" sz="5600">
                <a:latin typeface="Times New Roman" panose="02020603050405020304" charset="0"/>
                <a:cs typeface="Times New Roman" panose="02020603050405020304" charset="0"/>
              </a:rPr>
              <a:t> Authors: </a:t>
            </a:r>
            <a:r>
              <a:rPr lang="en-US" altLang="en-US" sz="5600">
                <a:latin typeface="Times New Roman" panose="02020603050405020304" charset="0"/>
                <a:cs typeface="Times New Roman" panose="02020603050405020304" charset="0"/>
              </a:rPr>
              <a:t> </a:t>
            </a:r>
            <a:r>
              <a:rPr lang="en-IN" altLang="en-US" sz="5600">
                <a:latin typeface="Times New Roman" panose="02020603050405020304" charset="0"/>
                <a:cs typeface="Times New Roman" panose="02020603050405020304" charset="0"/>
              </a:rPr>
              <a:t>G. </a:t>
            </a:r>
            <a:r>
              <a:rPr lang="en-US" altLang="en-US" sz="5600">
                <a:latin typeface="Times New Roman" panose="02020603050405020304" charset="0"/>
                <a:cs typeface="Times New Roman" panose="02020603050405020304" charset="0"/>
              </a:rPr>
              <a:t>Singh and A. K. Goel, "Face Detection and Recognition System using Digital Image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Processing", 2020 2nd International Conference on Innovative Mechanisms for Industry  Applications (ICIMIA),</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pp. 348-352, 2020. </a:t>
            </a:r>
            <a:endParaRPr lang="en-US" altLang="en-US" sz="5600">
              <a:latin typeface="Times New Roman" panose="02020603050405020304" charset="0"/>
              <a:cs typeface="Times New Roman" panose="02020603050405020304" charset="0"/>
            </a:endParaRPr>
          </a:p>
          <a:p>
            <a:pPr marL="0" indent="0">
              <a:buNone/>
            </a:pPr>
            <a:r>
              <a:rPr lang="en-US" altLang="en-US" sz="5600" b="1">
                <a:latin typeface="Times New Roman" panose="02020603050405020304" charset="0"/>
                <a:cs typeface="Times New Roman" panose="02020603050405020304" charset="0"/>
              </a:rPr>
              <a:t>LINK :https://ieeexplore.ieee.org/document/9074838 </a:t>
            </a:r>
            <a:endParaRPr lang="en-US" altLang="en-US" sz="5600" b="1">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2.</a:t>
            </a:r>
            <a:r>
              <a:rPr lang="en-IN" altLang="en-US" sz="5600">
                <a:latin typeface="Times New Roman" panose="02020603050405020304" charset="0"/>
                <a:cs typeface="Times New Roman" panose="02020603050405020304" charset="0"/>
              </a:rPr>
              <a:t> Authors: </a:t>
            </a:r>
            <a:r>
              <a:rPr lang="en-US" altLang="en-US" sz="5600">
                <a:latin typeface="Times New Roman" panose="02020603050405020304" charset="0"/>
                <a:cs typeface="Times New Roman" panose="02020603050405020304" charset="0"/>
              </a:rPr>
              <a:t>K. B. Obaid et al., "Deep Learning Models Based on Image Classification: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A Review", International Journal of Science Business(ijsab), vol. 4, no. 11,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pp. 75-81, 2020. </a:t>
            </a:r>
            <a:endParaRPr lang="en-US" altLang="en-US" sz="5600">
              <a:latin typeface="Times New Roman" panose="02020603050405020304" charset="0"/>
              <a:cs typeface="Times New Roman" panose="02020603050405020304" charset="0"/>
            </a:endParaRPr>
          </a:p>
          <a:p>
            <a:pPr marL="0" indent="0">
              <a:buNone/>
            </a:pPr>
            <a:r>
              <a:rPr lang="en-US" altLang="en-US" sz="5600" b="1">
                <a:latin typeface="Times New Roman" panose="02020603050405020304" charset="0"/>
                <a:cs typeface="Times New Roman" panose="02020603050405020304" charset="0"/>
              </a:rPr>
              <a:t>LINK:https://www.academia.edu/81078986/Image_Classification_and_Annotation_Using_Deep_ Learning?uc-sb-sw=7555348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3.</a:t>
            </a:r>
            <a:r>
              <a:rPr lang="en-IN" altLang="en-US" sz="5600">
                <a:latin typeface="Times New Roman" panose="02020603050405020304" charset="0"/>
                <a:cs typeface="Times New Roman" panose="02020603050405020304" charset="0"/>
              </a:rPr>
              <a:t> Authors: </a:t>
            </a:r>
            <a:r>
              <a:rPr lang="en-US" altLang="en-US" sz="5600">
                <a:latin typeface="Times New Roman" panose="02020603050405020304" charset="0"/>
                <a:cs typeface="Times New Roman" panose="02020603050405020304" charset="0"/>
              </a:rPr>
              <a:t> Karur Karthik, Nitin Sharma, Chinmay Dharmatti and Joshua E. Siegel, "A Survey of Path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Planning Algorithms for Mobile Robots", Vehicles, vol. 3, no. 3,</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pp. 448-468, 2021. </a:t>
            </a:r>
            <a:endParaRPr lang="en-US" altLang="en-US" sz="5600">
              <a:latin typeface="Times New Roman" panose="02020603050405020304" charset="0"/>
              <a:cs typeface="Times New Roman" panose="02020603050405020304" charset="0"/>
            </a:endParaRPr>
          </a:p>
          <a:p>
            <a:pPr marL="0" indent="0">
              <a:buNone/>
            </a:pPr>
            <a:r>
              <a:rPr lang="en-US" altLang="en-US" sz="5600" b="1">
                <a:latin typeface="Times New Roman" panose="02020603050405020304" charset="0"/>
                <a:cs typeface="Times New Roman" panose="02020603050405020304" charset="0"/>
              </a:rPr>
              <a:t>LINK:https://www.researchgate.net/publication/370821715_A_Comparative_Study_of_Various_ Path_Planning_Algorithms_for_Pick-and-Place_Robots </a:t>
            </a:r>
            <a:endParaRPr lang="en-US" altLang="en-US" sz="5600" b="1">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4. </a:t>
            </a:r>
            <a:r>
              <a:rPr lang="en-IN" altLang="en-US" sz="5600">
                <a:latin typeface="Times New Roman" panose="02020603050405020304" charset="0"/>
                <a:cs typeface="Times New Roman" panose="02020603050405020304" charset="0"/>
              </a:rPr>
              <a:t> Authors: </a:t>
            </a:r>
            <a:r>
              <a:rPr lang="en-US" altLang="en-US" sz="5600">
                <a:latin typeface="Times New Roman" panose="02020603050405020304" charset="0"/>
                <a:cs typeface="Times New Roman" panose="02020603050405020304" charset="0"/>
              </a:rPr>
              <a:t>W. Ren, X. Cao, J. Pan, X. Gua, W. Zuo and M.H. Yang, "Image Deblurring via Enchanced Low-Rank Prior", IEEE Transactions on Image Processing, </a:t>
            </a:r>
            <a:endParaRPr lang="en-US" altLang="en-US" sz="5600">
              <a:latin typeface="Times New Roman" panose="02020603050405020304" charset="0"/>
              <a:cs typeface="Times New Roman" panose="02020603050405020304" charset="0"/>
            </a:endParaRPr>
          </a:p>
          <a:p>
            <a:pPr marL="0" indent="0">
              <a:buNone/>
            </a:pPr>
            <a:r>
              <a:rPr lang="en-US" altLang="en-US" sz="5600">
                <a:latin typeface="Times New Roman" panose="02020603050405020304" charset="0"/>
                <a:cs typeface="Times New Roman" panose="02020603050405020304" charset="0"/>
              </a:rPr>
              <a:t>PP. 25, no. 7, Jul. 2021. </a:t>
            </a:r>
            <a:endParaRPr lang="en-US" altLang="en-US" sz="5600">
              <a:latin typeface="Times New Roman" panose="02020603050405020304" charset="0"/>
              <a:cs typeface="Times New Roman" panose="02020603050405020304" charset="0"/>
            </a:endParaRPr>
          </a:p>
          <a:p>
            <a:pPr marL="0" indent="0">
              <a:buNone/>
            </a:pPr>
            <a:r>
              <a:rPr lang="en-US" altLang="en-US" sz="5600" b="1">
                <a:latin typeface="Times New Roman" panose="02020603050405020304" charset="0"/>
                <a:cs typeface="Times New Roman" panose="02020603050405020304" charset="0"/>
              </a:rPr>
              <a:t>LINK:https://www.semanticscholar.org/paper/Image-Deblurring-via-Enhanced-Low Rank-Prior-Ren-Cao/990c5f2aefab9df89c40025d85013fe28f0a5810 </a:t>
            </a:r>
            <a:endParaRPr lang="en-US" altLang="en-US" sz="5600" b="1">
              <a:latin typeface="Times New Roman" panose="02020603050405020304" charset="0"/>
              <a:cs typeface="Times New Roman" panose="02020603050405020304" charset="0"/>
            </a:endParaRPr>
          </a:p>
          <a:p>
            <a:pPr marL="0" indent="0">
              <a:buNone/>
            </a:pPr>
            <a:endParaRPr lang="en-US" altLang="en-US" sz="5600">
              <a:latin typeface="Times New Roman" panose="02020603050405020304" charset="0"/>
              <a:cs typeface="Times New Roman" panose="02020603050405020304" charset="0"/>
            </a:endParaRPr>
          </a:p>
          <a:p>
            <a:pPr marL="0" indent="0">
              <a:buNone/>
            </a:pPr>
            <a:endParaRPr lang="en-US" altLang="en-US" sz="5600">
              <a:latin typeface="Times New Roman" panose="02020603050405020304" charset="0"/>
              <a:cs typeface="Times New Roman" panose="020206030504050203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References</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304800" y="1143000"/>
            <a:ext cx="11435715" cy="5504180"/>
          </a:xfrm>
        </p:spPr>
        <p:txBody>
          <a:bodyPr>
            <a:noAutofit/>
          </a:bodyPr>
          <a:p>
            <a:pPr marL="0" indent="0">
              <a:buNone/>
            </a:pPr>
            <a:r>
              <a:rPr lang="en-US" altLang="en-US" sz="1400">
                <a:latin typeface="Times New Roman" panose="02020603050405020304" charset="0"/>
                <a:cs typeface="Times New Roman" panose="02020603050405020304" charset="0"/>
              </a:rPr>
              <a:t>5.Title: Face Detection and Recognition System using Digital Image Processing</a:t>
            </a:r>
            <a:endParaRPr lang="en-US" altLang="en-US" sz="1400">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rPr>
              <a:t>Authors: Singh and A. K. Goel, </a:t>
            </a:r>
            <a:endParaRPr lang="en-US" altLang="en-US" sz="1400">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rPr>
              <a:t>Date: 07 March 2020</a:t>
            </a:r>
            <a:endParaRPr lang="en-US" altLang="en-US" sz="1400">
              <a:latin typeface="Times New Roman" panose="02020603050405020304" charset="0"/>
              <a:cs typeface="Times New Roman" panose="02020603050405020304" charset="0"/>
            </a:endParaRPr>
          </a:p>
          <a:p>
            <a:pPr marL="0" indent="0">
              <a:buNone/>
            </a:pPr>
            <a:r>
              <a:rPr lang="en-US" altLang="en-US" sz="1400" b="1">
                <a:latin typeface="Times New Roman" panose="02020603050405020304" charset="0"/>
                <a:cs typeface="Times New Roman" panose="02020603050405020304" charset="0"/>
              </a:rPr>
              <a:t>Link: https://ieeexplore.ieee.org/document/747390</a:t>
            </a:r>
            <a:r>
              <a:rPr lang="en-US" altLang="en-US" sz="1400">
                <a:latin typeface="Times New Roman" panose="02020603050405020304" charset="0"/>
                <a:cs typeface="Times New Roman" panose="02020603050405020304" charset="0"/>
              </a:rPr>
              <a:t>1</a:t>
            </a:r>
            <a:endParaRPr lang="en-US" altLang="en-US" sz="1400">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sym typeface="+mn-ea"/>
              </a:rPr>
              <a:t>6.Title: Image Deblurring via Enchanced Low-Rank </a:t>
            </a:r>
            <a:endParaRPr lang="en-US" altLang="en-US" sz="1400">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sym typeface="+mn-ea"/>
              </a:rPr>
              <a:t>Prior Authors: W. Ren, X. Cao, J. Pan, X. Gua, W. Zuo and M.H. Yang</a:t>
            </a:r>
            <a:endParaRPr lang="en-US" altLang="en-US" sz="1400">
              <a:latin typeface="Times New Roman" panose="02020603050405020304" charset="0"/>
              <a:cs typeface="Times New Roman" panose="02020603050405020304" charset="0"/>
            </a:endParaRPr>
          </a:p>
          <a:p>
            <a:pPr marL="0" indent="0">
              <a:buNone/>
            </a:pPr>
            <a:r>
              <a:rPr lang="en-US" altLang="en-US" sz="1400" b="1">
                <a:latin typeface="Times New Roman" panose="02020603050405020304" charset="0"/>
                <a:cs typeface="Times New Roman" panose="02020603050405020304" charset="0"/>
                <a:sym typeface="+mn-ea"/>
              </a:rPr>
              <a:t>Link: https://ieeexplore.ieee.org/document/7473901</a:t>
            </a:r>
            <a:endParaRPr lang="en-US" altLang="en-US" sz="1400" b="1">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sym typeface="+mn-ea"/>
              </a:rPr>
              <a:t>7.Title: A study on object detection method from manga images using CNN</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 Authors: Hideaki Yanagisawa, Takuro Yamashita, Hiroshi Watanabe, </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PP: 9 Jan 2018</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b="1">
                <a:latin typeface="Times New Roman" panose="02020603050405020304" charset="0"/>
                <a:cs typeface="Times New Roman" panose="02020603050405020304" charset="0"/>
                <a:sym typeface="+mn-ea"/>
              </a:rPr>
              <a:t>link:https://ieeexplore.ieee.org/document/8369633</a:t>
            </a:r>
            <a:endParaRPr lang="en-US" altLang="en-US" sz="1400" b="1">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sym typeface="+mn-ea"/>
              </a:rPr>
              <a:t>8.Title: Geofencing Implement For Self-Monitoring Wandering Behavior And Sharing Location In Realtime With Firebase,</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Authors: </a:t>
            </a:r>
            <a:r>
              <a:rPr lang="en-US" altLang="en-US" sz="1400"/>
              <a:t>Uktam A. Madaminov  Muyassar R. Allaberganova, </a:t>
            </a:r>
            <a:endParaRPr lang="en-US" altLang="en-US" sz="1400"/>
          </a:p>
          <a:p>
            <a:pPr marL="0" indent="0">
              <a:buNone/>
            </a:pPr>
            <a:r>
              <a:rPr lang="en-US" altLang="en-US" sz="1400">
                <a:latin typeface="Times New Roman" panose="02020603050405020304" charset="0"/>
                <a:cs typeface="Times New Roman" panose="02020603050405020304" charset="0"/>
                <a:sym typeface="+mn-ea"/>
              </a:rPr>
              <a:t>Date of Conference: 06-07 July 2023, </a:t>
            </a:r>
            <a:endParaRPr lang="en-US" altLang="en-US" sz="1400">
              <a:latin typeface="Times New Roman" panose="02020603050405020304" charset="0"/>
              <a:cs typeface="Times New Roman" panose="02020603050405020304" charset="0"/>
            </a:endParaRPr>
          </a:p>
          <a:p>
            <a:pPr marL="0" indent="0">
              <a:buNone/>
            </a:pPr>
            <a:r>
              <a:rPr lang="en-US" altLang="en-US" sz="1400" b="1">
                <a:latin typeface="Times New Roman" panose="02020603050405020304" charset="0"/>
                <a:cs typeface="Times New Roman" panose="02020603050405020304" charset="0"/>
                <a:sym typeface="+mn-ea"/>
              </a:rPr>
              <a:t>Link:https://ieeexplore.ieee.org/document/10207278</a:t>
            </a:r>
            <a:endParaRPr lang="en-US" altLang="en-US" sz="1400" b="1">
              <a:latin typeface="Times New Roman" panose="02020603050405020304" charset="0"/>
              <a:cs typeface="Times New Roman" panose="02020603050405020304" charset="0"/>
            </a:endParaRPr>
          </a:p>
          <a:p>
            <a:pPr marL="0" indent="0">
              <a:buNone/>
            </a:pPr>
            <a:endParaRPr lang="en-US" altLang="en-US" sz="1400">
              <a:latin typeface="Times New Roman" panose="02020603050405020304" charset="0"/>
              <a:cs typeface="Times New Roman" panose="02020603050405020304" charset="0"/>
            </a:endParaRPr>
          </a:p>
          <a:p>
            <a:pPr marL="0" indent="0">
              <a:buNone/>
            </a:pPr>
            <a:endParaRPr lang="en-US" altLang="en-US" sz="1400">
              <a:latin typeface="Times New Roman" panose="02020603050405020304" charset="0"/>
              <a:cs typeface="Times New Roman" panose="02020603050405020304" charset="0"/>
            </a:endParaRPr>
          </a:p>
          <a:p>
            <a:pPr marL="0" indent="0">
              <a:buNone/>
            </a:pPr>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38200"/>
          </a:xfrm>
        </p:spPr>
        <p:txBody>
          <a:bodyPr anchor="ctr">
            <a:normAutofit/>
          </a:bodyPr>
          <a:lstStyle/>
          <a:p>
            <a:r>
              <a:rPr lang="en-US" sz="4000" b="1" dirty="0">
                <a:latin typeface="Times New Roman" panose="02020603050405020304" charset="0"/>
                <a:cs typeface="Times New Roman" panose="02020603050405020304" charset="0"/>
              </a:rPr>
              <a:t>References</a:t>
            </a:r>
            <a:endParaRPr lang="en-US" sz="4000" b="1" dirty="0">
              <a:latin typeface="Times New Roman" panose="02020603050405020304" charset="0"/>
              <a:cs typeface="Times New Roman" panose="02020603050405020304" charset="0"/>
            </a:endParaRPr>
          </a:p>
        </p:txBody>
      </p:sp>
      <p:sp>
        <p:nvSpPr>
          <p:cNvPr id="2" name="Content Placeholder 1"/>
          <p:cNvSpPr/>
          <p:nvPr>
            <p:ph idx="1"/>
          </p:nvPr>
        </p:nvSpPr>
        <p:spPr>
          <a:xfrm>
            <a:off x="304800" y="1143000"/>
            <a:ext cx="11435715" cy="5504180"/>
          </a:xfrm>
        </p:spPr>
        <p:txBody>
          <a:bodyPr>
            <a:noAutofit/>
          </a:bodyPr>
          <a:p>
            <a:pPr marL="0" indent="0">
              <a:buNone/>
            </a:pPr>
            <a:r>
              <a:rPr lang="en-US" altLang="en-US" sz="1400">
                <a:latin typeface="Times New Roman" panose="02020603050405020304" charset="0"/>
                <a:cs typeface="Times New Roman" panose="02020603050405020304" charset="0"/>
                <a:sym typeface="+mn-ea"/>
              </a:rPr>
              <a:t>9.Title: Firebase Database Usage and Application Technology in Modern Mobile Applications, </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Authors:DennisFlynn, Haklin Kimm, </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PP:10-12 November 2023.</a:t>
            </a:r>
            <a:endParaRPr lang="en-US" altLang="en-US" sz="1400">
              <a:latin typeface="Times New Roman" panose="02020603050405020304" charset="0"/>
              <a:cs typeface="Times New Roman" panose="02020603050405020304" charset="0"/>
            </a:endParaRPr>
          </a:p>
          <a:p>
            <a:pPr marL="0" indent="0">
              <a:buNone/>
            </a:pPr>
            <a:r>
              <a:rPr lang="en-US" altLang="en-US" sz="1400" b="1">
                <a:latin typeface="Times New Roman" panose="02020603050405020304" charset="0"/>
                <a:cs typeface="Times New Roman" panose="02020603050405020304" charset="0"/>
                <a:sym typeface="+mn-ea"/>
              </a:rPr>
              <a:t>link:https://ieeexplore.ieee.org/document/10347828</a:t>
            </a:r>
            <a:endParaRPr lang="en-US" altLang="en-US" sz="1400" b="1">
              <a:latin typeface="Times New Roman" panose="02020603050405020304" charset="0"/>
              <a:cs typeface="Times New Roman" panose="02020603050405020304" charset="0"/>
              <a:sym typeface="+mn-ea"/>
            </a:endParaRPr>
          </a:p>
          <a:p>
            <a:pPr marL="0" indent="0">
              <a:buNone/>
            </a:pPr>
            <a:endParaRPr lang="en-US" altLang="en-US" sz="1400" b="1">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sym typeface="+mn-ea"/>
              </a:rPr>
              <a:t>10.Title: Using Firebase Cloud Messaging to Control Mobile Applications, </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Authors: Mohamed Abdalla Mokar, Sallam Osman Fageeri,,  Saif Eldin Fattoh.</a:t>
            </a:r>
            <a:endParaRPr lang="en-US" altLang="en-US" sz="1400">
              <a:latin typeface="Times New Roman" panose="02020603050405020304" charset="0"/>
              <a:cs typeface="Times New Roman" panose="02020603050405020304" charset="0"/>
              <a:sym typeface="+mn-ea"/>
            </a:endParaRPr>
          </a:p>
          <a:p>
            <a:pPr marL="0" indent="0">
              <a:buNone/>
            </a:pPr>
            <a:r>
              <a:rPr lang="en-US" altLang="en-US" sz="1400">
                <a:latin typeface="Times New Roman" panose="02020603050405020304" charset="0"/>
                <a:cs typeface="Times New Roman" panose="02020603050405020304" charset="0"/>
                <a:sym typeface="+mn-ea"/>
              </a:rPr>
              <a:t>pp:  </a:t>
            </a:r>
            <a:r>
              <a:rPr lang="en-US" altLang="en-US" sz="1400"/>
              <a:t>Date of Conference: 21-23 September 2019</a:t>
            </a:r>
            <a:endParaRPr lang="en-US" altLang="en-US"/>
          </a:p>
          <a:p>
            <a:pPr marL="0" indent="0">
              <a:buNone/>
            </a:pPr>
            <a:r>
              <a:rPr lang="en-US" altLang="en-US" sz="1400" b="1">
                <a:latin typeface="Times New Roman" panose="02020603050405020304" charset="0"/>
                <a:cs typeface="Times New Roman" panose="02020603050405020304" charset="0"/>
                <a:sym typeface="+mn-ea"/>
              </a:rPr>
              <a:t>link:https://ieeexplore.ieee.org/document/9071008 </a:t>
            </a:r>
            <a:endParaRPr lang="en-US" altLang="en-US" sz="1400" b="1">
              <a:latin typeface="Times New Roman" panose="02020603050405020304" charset="0"/>
              <a:cs typeface="Times New Roman" panose="02020603050405020304" charset="0"/>
            </a:endParaRPr>
          </a:p>
          <a:p>
            <a:pPr marL="0" indent="0">
              <a:buNone/>
            </a:pPr>
            <a:endParaRPr lang="en-US" altLang="en-US" sz="1400" b="1">
              <a:latin typeface="Times New Roman" panose="02020603050405020304" charset="0"/>
              <a:cs typeface="Times New Roman" panose="020206030504050203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5803" y="2971800"/>
            <a:ext cx="3514090" cy="829945"/>
          </a:xfrm>
          <a:prstGeom prst="rect">
            <a:avLst/>
          </a:prstGeom>
        </p:spPr>
        <p:txBody>
          <a:bodyPr wrap="none">
            <a:spAutoFit/>
          </a:bodyPr>
          <a:lstStyle/>
          <a:p>
            <a:pPr algn="r"/>
            <a:r>
              <a:rPr lang="en-US" sz="4800" b="1" dirty="0">
                <a:solidFill>
                  <a:schemeClr val="tx1"/>
                </a:solidFill>
                <a:latin typeface="Times New Roman" panose="02020603050405020304" charset="0"/>
                <a:cs typeface="Times New Roman" panose="02020603050405020304" charset="0"/>
              </a:rPr>
              <a:t>Thank You...</a:t>
            </a:r>
            <a:endParaRPr lang="en-US" sz="48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95885" y="1019175"/>
            <a:ext cx="11257915" cy="5158105"/>
          </a:xfrm>
        </p:spPr>
        <p:txBody>
          <a:bodyPr>
            <a:normAutofit/>
          </a:bodyPr>
          <a:p>
            <a:pPr algn="just"/>
            <a:r>
              <a:rPr lang="en-US" altLang="en-US" sz="2200" b="1">
                <a:latin typeface="Times New Roman" panose="02020603050405020304" charset="0"/>
                <a:cs typeface="Times New Roman" panose="02020603050405020304" charset="0"/>
                <a:sym typeface="+mn-ea"/>
              </a:rPr>
              <a:t>Image Processing and Facial Recognition:</a:t>
            </a:r>
            <a:endParaRPr lang="en-US" altLang="en-US" sz="2200" b="1">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If the user captures an image of a suspect, it is uploaded to the system.</a:t>
            </a:r>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Advanced facial recognition algorithms analyze the image to identify potential matches from existing criminal databases.</a:t>
            </a:r>
            <a:endParaRPr lang="en-US" altLang="en-US" sz="2200">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sym typeface="+mn-ea"/>
              </a:rPr>
              <a:t>Response and Assistance:</a:t>
            </a:r>
            <a:endParaRPr lang="en-US" altLang="en-US" sz="2200" b="1">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Law enforcement agencies receive location updates and suspect details through their dedicated portal.</a:t>
            </a:r>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Real-time communication ensures a quick and effective response.</a:t>
            </a: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sym typeface="+mn-ea"/>
              </a:rPr>
              <a:t>4. Security Measures</a:t>
            </a:r>
            <a:endParaRPr lang="en-US" altLang="en-US" sz="2200" b="1">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All user data, including location and images, is encrypted during transmission and storage to ensure privacy and prevent unauthorized access.</a:t>
            </a:r>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sym typeface="+mn-ea"/>
              </a:rPr>
              <a:t>Multi-layered authentication for law enforcement access to sensitive data.</a:t>
            </a:r>
            <a:endParaRPr lang="en-US" altLang="en-US" sz="2200">
              <a:latin typeface="Times New Roman" panose="02020603050405020304" charset="0"/>
              <a:cs typeface="Times New Roman" panose="02020603050405020304" charset="0"/>
            </a:endParaRPr>
          </a:p>
          <a:p>
            <a:pPr algn="just"/>
            <a:endParaRPr lang="en-US" sz="2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24460" y="927735"/>
            <a:ext cx="11863070" cy="5810885"/>
          </a:xfrm>
        </p:spPr>
        <p:txBody>
          <a:bodyPr>
            <a:normAutofit lnSpcReduction="10000"/>
          </a:bodyPr>
          <a:p>
            <a:pPr marL="0" indent="0" algn="just">
              <a:buNone/>
            </a:pPr>
            <a:r>
              <a:rPr lang="en-US" altLang="en-US" sz="2200" b="1">
                <a:latin typeface="Times New Roman" panose="02020603050405020304" charset="0"/>
                <a:cs typeface="Times New Roman" panose="02020603050405020304" charset="0"/>
              </a:rPr>
              <a:t>5. System Architecture</a:t>
            </a:r>
            <a:endParaRPr lang="en-US" altLang="en-US" sz="2200" b="1">
              <a:latin typeface="Times New Roman" panose="02020603050405020304" charset="0"/>
              <a:cs typeface="Times New Roman" panose="02020603050405020304" charset="0"/>
            </a:endParaRPr>
          </a:p>
          <a:p>
            <a:pPr marL="0" indent="0" algn="just">
              <a:buNone/>
            </a:pPr>
            <a:r>
              <a:rPr lang="en-US" altLang="en-US" sz="2200">
                <a:latin typeface="Times New Roman" panose="02020603050405020304" charset="0"/>
                <a:cs typeface="Times New Roman" panose="02020603050405020304" charset="0"/>
              </a:rPr>
              <a:t>The EPDSS system follows a microservices architecture, ensuring scalability and modularity. Each component (e.g., location tracking, facial recognition, user alert system) operates independently and communicates via APIs. The architecture supports:</a:t>
            </a:r>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Seamless updates for individual components.</a:t>
            </a:r>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Scalability to handle increasing user demands.</a:t>
            </a:r>
            <a:endParaRPr lang="en-US" altLang="en-US" sz="2200">
              <a:latin typeface="Times New Roman" panose="02020603050405020304" charset="0"/>
              <a:cs typeface="Times New Roman" panose="02020603050405020304" charset="0"/>
            </a:endParaRPr>
          </a:p>
          <a:p>
            <a:pPr marL="0" indent="457200" algn="just">
              <a:buNone/>
            </a:pPr>
            <a:r>
              <a:rPr lang="en-US" altLang="en-US" sz="2200">
                <a:latin typeface="Times New Roman" panose="02020603050405020304" charset="0"/>
                <a:cs typeface="Times New Roman" panose="02020603050405020304" charset="0"/>
              </a:rPr>
              <a:t>Architectures:</a:t>
            </a:r>
            <a:endParaRPr lang="en-US" altLang="en-US" sz="2200">
              <a:latin typeface="Times New Roman" panose="02020603050405020304" charset="0"/>
              <a:cs typeface="Times New Roman" panose="02020603050405020304" charset="0"/>
            </a:endParaRPr>
          </a:p>
          <a:p>
            <a:pPr marL="0" indent="457200" algn="just">
              <a:buNone/>
            </a:pPr>
            <a:r>
              <a:rPr lang="en-US" altLang="en-US" sz="2200">
                <a:latin typeface="Times New Roman" panose="02020603050405020304" charset="0"/>
                <a:cs typeface="Times New Roman" panose="02020603050405020304" charset="0"/>
              </a:rPr>
              <a:t>1. Model View Controller(MVC)</a:t>
            </a:r>
            <a:endParaRPr lang="en-US" altLang="en-US" sz="2200">
              <a:latin typeface="Times New Roman" panose="02020603050405020304" charset="0"/>
              <a:cs typeface="Times New Roman" panose="02020603050405020304" charset="0"/>
            </a:endParaRPr>
          </a:p>
          <a:p>
            <a:pPr marL="0" indent="457200" algn="just">
              <a:buNone/>
            </a:pPr>
            <a:r>
              <a:rPr lang="en-US" altLang="en-US" sz="2200">
                <a:latin typeface="Times New Roman" panose="02020603050405020304" charset="0"/>
                <a:cs typeface="Times New Roman" panose="02020603050405020304" charset="0"/>
              </a:rPr>
              <a:t>2. Layered Architecture </a:t>
            </a:r>
            <a:endParaRPr lang="en-US" altLang="en-US" sz="2200">
              <a:latin typeface="Times New Roman" panose="02020603050405020304" charset="0"/>
              <a:cs typeface="Times New Roman" panose="02020603050405020304" charset="0"/>
            </a:endParaRPr>
          </a:p>
          <a:p>
            <a:pPr marL="0" indent="0" algn="just">
              <a:buNone/>
            </a:pPr>
            <a:r>
              <a:rPr lang="en-US" altLang="en-US" sz="2200" b="1">
                <a:latin typeface="Times New Roman" panose="02020603050405020304" charset="0"/>
                <a:cs typeface="Times New Roman" panose="02020603050405020304" charset="0"/>
              </a:rPr>
              <a:t>6. Technology Stack</a:t>
            </a:r>
            <a:endParaRPr lang="en-US" altLang="en-US" sz="2200" b="1">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rPr>
              <a:t>Frontend:</a:t>
            </a:r>
            <a:r>
              <a:rPr lang="en-US" altLang="en-US" sz="2200">
                <a:latin typeface="Times New Roman" panose="02020603050405020304" charset="0"/>
                <a:cs typeface="Times New Roman" panose="02020603050405020304" charset="0"/>
              </a:rPr>
              <a:t> Flutter for mobile app development.</a:t>
            </a:r>
            <a:endParaRPr lang="en-US" altLang="en-US" sz="2200">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rPr>
              <a:t>Backend:</a:t>
            </a:r>
            <a:r>
              <a:rPr lang="en-US" altLang="en-US" sz="2200">
                <a:latin typeface="Times New Roman" panose="02020603050405020304" charset="0"/>
                <a:cs typeface="Times New Roman" panose="02020603050405020304" charset="0"/>
              </a:rPr>
              <a:t> Firebase for real-time data storage.</a:t>
            </a:r>
            <a:endParaRPr lang="en-US" altLang="en-US" sz="2200">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rPr>
              <a:t>Database:</a:t>
            </a:r>
            <a:r>
              <a:rPr lang="en-US" altLang="en-US" sz="2200">
                <a:latin typeface="Times New Roman" panose="02020603050405020304" charset="0"/>
                <a:cs typeface="Times New Roman" panose="02020603050405020304" charset="0"/>
              </a:rPr>
              <a:t> NoSQL (Firestore) for storing user data and alerts.</a:t>
            </a:r>
            <a:endParaRPr lang="en-US" altLang="en-US" sz="2200">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rPr>
              <a:t>Facial Recognition:</a:t>
            </a:r>
            <a:r>
              <a:rPr lang="en-US" altLang="en-US" sz="2200">
                <a:latin typeface="Times New Roman" panose="02020603050405020304" charset="0"/>
                <a:cs typeface="Times New Roman" panose="02020603050405020304" charset="0"/>
              </a:rPr>
              <a:t> Java Default Library or Frame work </a:t>
            </a:r>
            <a:r>
              <a:rPr lang="en-US" altLang="en-US" sz="2200" b="1">
                <a:latin typeface="Times New Roman" panose="02020603050405020304" charset="0"/>
                <a:cs typeface="Times New Roman" panose="02020603050405020304" charset="0"/>
              </a:rPr>
              <a:t>TensorFlow Lite</a:t>
            </a:r>
            <a:r>
              <a:rPr lang="en-US" altLang="en-US" sz="2200">
                <a:latin typeface="Times New Roman" panose="02020603050405020304" charset="0"/>
                <a:cs typeface="Times New Roman" panose="02020603050405020304" charset="0"/>
              </a:rPr>
              <a:t>.</a:t>
            </a:r>
            <a:endParaRPr lang="en-US" altLang="en-US" sz="2200">
              <a:latin typeface="Times New Roman" panose="02020603050405020304" charset="0"/>
              <a:cs typeface="Times New Roman" panose="02020603050405020304" charset="0"/>
            </a:endParaRPr>
          </a:p>
          <a:p>
            <a:pPr algn="just"/>
            <a:r>
              <a:rPr lang="en-US" altLang="en-US" sz="2200" b="1">
                <a:latin typeface="Times New Roman" panose="02020603050405020304" charset="0"/>
                <a:cs typeface="Times New Roman" panose="02020603050405020304" charset="0"/>
              </a:rPr>
              <a:t>Location Services: </a:t>
            </a:r>
            <a:r>
              <a:rPr lang="en-US" altLang="en-US" sz="2200">
                <a:latin typeface="Times New Roman" panose="02020603050405020304" charset="0"/>
                <a:cs typeface="Times New Roman" panose="02020603050405020304" charset="0"/>
              </a:rPr>
              <a:t>Integration with Google Maps API for live tracking and address resolution.</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US" sz="4000" b="1" dirty="0">
                <a:latin typeface="Times New Roman" panose="02020603050405020304" charset="0"/>
                <a:cs typeface="Times New Roman" panose="02020603050405020304" charset="0"/>
                <a:sym typeface="+mn-ea"/>
              </a:rPr>
              <a:t>Summary of Requirements and Design</a:t>
            </a:r>
            <a:endParaRPr lang="en-US" sz="4000" b="1" dirty="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36855" y="1024890"/>
            <a:ext cx="11116945" cy="5713730"/>
          </a:xfrm>
        </p:spPr>
        <p:txBody>
          <a:bodyPr>
            <a:normAutofit fontScale="25000"/>
          </a:bodyPr>
          <a:p>
            <a:pPr marL="222250" indent="0" algn="just">
              <a:lnSpc>
                <a:spcPct val="101000"/>
              </a:lnSpc>
              <a:spcAft>
                <a:spcPts val="800"/>
              </a:spcAft>
              <a:buFont typeface="Arial" panose="020B0604020202020204" pitchFamily="34" charset="0"/>
              <a:buNone/>
            </a:pPr>
            <a:r>
              <a:rPr lang="en-IN" sz="11200" kern="100" dirty="0">
                <a:solidFill>
                  <a:srgbClr val="FF0000"/>
                </a:solidFill>
                <a:effectLst/>
                <a:latin typeface="Times New Roman" panose="02020603050405020304" charset="0"/>
                <a:ea typeface="Cambria" panose="02040503050406030204" pitchFamily="18" charset="0"/>
                <a:cs typeface="Times New Roman" panose="02020603050405020304" charset="0"/>
                <a:sym typeface="+mn-ea"/>
              </a:rPr>
              <a:t>Constraints:</a:t>
            </a:r>
            <a:endParaRPr lang="en-IN" sz="11200" kern="100" dirty="0">
              <a:solidFill>
                <a:srgbClr val="FF0000"/>
              </a:solidFill>
              <a:effectLst/>
              <a:latin typeface="Times New Roman" panose="02020603050405020304" charset="0"/>
              <a:ea typeface="Cambria" panose="02040503050406030204" pitchFamily="18" charset="0"/>
              <a:cs typeface="Times New Roman" panose="02020603050405020304" charset="0"/>
              <a:sym typeface="+mn-ea"/>
            </a:endParaRPr>
          </a:p>
          <a:p>
            <a:pPr marL="222250" indent="0" algn="just">
              <a:lnSpc>
                <a:spcPct val="101000"/>
              </a:lnSpc>
              <a:spcAft>
                <a:spcPts val="800"/>
              </a:spcAft>
              <a:buFont typeface="Arial" panose="020B0604020202020204" pitchFamily="34" charset="0"/>
              <a:buNone/>
            </a:pPr>
            <a:r>
              <a:rPr lang="en-IN" sz="8800" b="1"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Resource Limitations:</a:t>
            </a:r>
            <a:r>
              <a:rPr lang="en-IN" sz="8800"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 Constraints on computational resources may impact the system's scalability and performance during peak usage periods.</a:t>
            </a:r>
            <a:endParaRPr lang="en-IN" sz="8800" u="none" strike="noStrike" kern="100" dirty="0">
              <a:solidFill>
                <a:srgbClr val="000000"/>
              </a:solidFill>
              <a:effectLst/>
              <a:uFill>
                <a:solidFill>
                  <a:srgbClr val="000000"/>
                </a:solidFill>
              </a:uFill>
              <a:latin typeface="Times New Roman" panose="02020603050405020304" charset="0"/>
              <a:ea typeface="Wingdings" panose="05000000000000000000" pitchFamily="2" charset="2"/>
              <a:cs typeface="Times New Roman" panose="02020603050405020304" charset="0"/>
            </a:endParaRPr>
          </a:p>
          <a:p>
            <a:pPr lvl="0" algn="just" fontAlgn="base">
              <a:lnSpc>
                <a:spcPct val="100000"/>
              </a:lnSpc>
              <a:spcAft>
                <a:spcPts val="1775"/>
              </a:spcAft>
              <a:buClr>
                <a:srgbClr val="000000"/>
              </a:buClr>
              <a:buSzPts val="1500"/>
              <a:buFont typeface="Arial" panose="020B0604020202020204" pitchFamily="34" charset="0"/>
              <a:buChar char="•"/>
            </a:pPr>
            <a:r>
              <a:rPr lang="en-IN" sz="8800" b="1"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Regulatory Compliance:</a:t>
            </a:r>
            <a:r>
              <a:rPr lang="en-IN" sz="8800"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 Compliance with data protection laws and regulations imposes constraints on data handling, storage, and transmission.</a:t>
            </a:r>
            <a:endParaRPr lang="en-IN" sz="8800" u="none" strike="noStrike" kern="100" dirty="0">
              <a:solidFill>
                <a:srgbClr val="000000"/>
              </a:solidFill>
              <a:effectLst/>
              <a:uFill>
                <a:solidFill>
                  <a:srgbClr val="000000"/>
                </a:solidFill>
              </a:uFill>
              <a:latin typeface="Times New Roman" panose="02020603050405020304" charset="0"/>
              <a:ea typeface="Wingdings" panose="05000000000000000000" pitchFamily="2" charset="2"/>
              <a:cs typeface="Times New Roman" panose="02020603050405020304" charset="0"/>
            </a:endParaRPr>
          </a:p>
          <a:p>
            <a:pPr lvl="0" algn="just" fontAlgn="base">
              <a:lnSpc>
                <a:spcPct val="101000"/>
              </a:lnSpc>
              <a:spcAft>
                <a:spcPts val="1775"/>
              </a:spcAft>
              <a:buClr>
                <a:srgbClr val="000000"/>
              </a:buClr>
              <a:buSzPts val="1500"/>
              <a:buFont typeface="Arial" panose="020B0604020202020204" pitchFamily="34" charset="0"/>
              <a:buChar char="•"/>
            </a:pPr>
            <a:r>
              <a:rPr lang="en-IN" sz="8800" b="1"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Response Time Requirements: </a:t>
            </a:r>
            <a:r>
              <a:rPr lang="en-IN" sz="8800"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Constraints on response time require the system to deliver alerts and notifications promptly to minimize response delays.</a:t>
            </a:r>
            <a:endParaRPr lang="en-IN" sz="8800" u="none" strike="noStrike" kern="100" dirty="0">
              <a:solidFill>
                <a:srgbClr val="000000"/>
              </a:solidFill>
              <a:effectLst/>
              <a:uFill>
                <a:solidFill>
                  <a:srgbClr val="000000"/>
                </a:solidFill>
              </a:uFill>
              <a:latin typeface="Times New Roman" panose="02020603050405020304" charset="0"/>
              <a:ea typeface="Wingdings" panose="05000000000000000000" pitchFamily="2" charset="2"/>
              <a:cs typeface="Times New Roman" panose="02020603050405020304" charset="0"/>
            </a:endParaRPr>
          </a:p>
          <a:p>
            <a:pPr lvl="0" algn="just" fontAlgn="base">
              <a:lnSpc>
                <a:spcPct val="101000"/>
              </a:lnSpc>
              <a:spcAft>
                <a:spcPts val="1775"/>
              </a:spcAft>
              <a:buClr>
                <a:srgbClr val="000000"/>
              </a:buClr>
              <a:buSzPts val="1500"/>
              <a:buFont typeface="Arial" panose="020B0604020202020204" pitchFamily="34" charset="0"/>
              <a:buChar char="•"/>
            </a:pPr>
            <a:r>
              <a:rPr lang="en-IN" sz="8800" b="1"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Device Compatibility:</a:t>
            </a:r>
            <a:r>
              <a:rPr lang="en-IN" sz="8800" kern="100" dirty="0">
                <a:solidFill>
                  <a:srgbClr val="000000"/>
                </a:solidFill>
                <a:effectLst/>
                <a:uFill>
                  <a:solidFill>
                    <a:srgbClr val="000000"/>
                  </a:solidFill>
                </a:uFill>
                <a:latin typeface="Times New Roman" panose="02020603050405020304" charset="0"/>
                <a:ea typeface="Cambria" panose="02040503050406030204" pitchFamily="18" charset="0"/>
                <a:cs typeface="Times New Roman" panose="02020603050405020304" charset="0"/>
                <a:sym typeface="+mn-ea"/>
              </a:rPr>
              <a:t> Constraints on device compatibility may limit the system's accessibility to users with specific devices or operating systems.</a:t>
            </a:r>
            <a:endParaRPr lang="en-IN" sz="8800" u="none" strike="noStrike" kern="100" dirty="0">
              <a:solidFill>
                <a:srgbClr val="000000"/>
              </a:solidFill>
              <a:effectLst/>
              <a:uFill>
                <a:solidFill>
                  <a:srgbClr val="000000"/>
                </a:solidFill>
              </a:uFill>
              <a:latin typeface="Times New Roman" panose="02020603050405020304" charset="0"/>
              <a:ea typeface="Wingdings" panose="05000000000000000000" pitchFamily="2" charset="2"/>
              <a:cs typeface="Times New Roman" panose="02020603050405020304" charset="0"/>
            </a:endParaRPr>
          </a:p>
          <a:p>
            <a:pPr marL="0" indent="0" algn="just">
              <a:lnSpc>
                <a:spcPct val="101000"/>
              </a:lnSpc>
              <a:buFont typeface="Arial" panose="020B0604020202020204" pitchFamily="34" charset="0"/>
              <a:buNone/>
            </a:pPr>
            <a:endParaRPr lang="en-US" sz="88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TABLE_ENDDRAG_ORIGIN_RECT" val="872*407"/>
  <p:tag name="TABLE_ENDDRAG_RECT" val="25*85*872*407"/>
</p:tagLst>
</file>

<file path=ppt/tags/tag2.xml><?xml version="1.0" encoding="utf-8"?>
<p:tagLst xmlns:p="http://schemas.openxmlformats.org/presentationml/2006/main">
  <p:tag name="TABLE_ENDDRAG_ORIGIN_RECT" val="671*308"/>
  <p:tag name="TABLE_ENDDRAG_RECT" val="144*147*671*308"/>
</p:tagLst>
</file>

<file path=ppt/tags/tag3.xml><?xml version="1.0" encoding="utf-8"?>
<p:tagLst xmlns:p="http://schemas.openxmlformats.org/presentationml/2006/main">
  <p:tag name="TABLE_ENDDRAG_ORIGIN_RECT" val="729*277"/>
  <p:tag name="TABLE_ENDDRAG_RECT" val="72*135*729*277"/>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27810</Words>
  <Application>WPS Presentation</Application>
  <PresentationFormat>Widescreen</PresentationFormat>
  <Paragraphs>765</Paragraphs>
  <Slides>64</Slides>
  <Notes>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64</vt:i4>
      </vt:variant>
    </vt:vector>
  </HeadingPairs>
  <TitlesOfParts>
    <vt:vector size="80" baseType="lpstr">
      <vt:lpstr>Arial</vt:lpstr>
      <vt:lpstr>SimSun</vt:lpstr>
      <vt:lpstr>Wingdings</vt:lpstr>
      <vt:lpstr>Times New Roman</vt:lpstr>
      <vt:lpstr>Trebuchet MS</vt:lpstr>
      <vt:lpstr>Cambria</vt:lpstr>
      <vt:lpstr>Microsoft YaHei</vt:lpstr>
      <vt:lpstr>Arial Unicode MS</vt:lpstr>
      <vt:lpstr>Calibri Light</vt:lpstr>
      <vt:lpstr>Calibri</vt:lpstr>
      <vt:lpstr>Arial</vt:lpstr>
      <vt:lpstr>Noto Sans Symbols</vt:lpstr>
      <vt:lpstr>Segoe Print</vt:lpstr>
      <vt:lpstr>Sitka Small Semibold</vt:lpstr>
      <vt:lpstr>Custom Design</vt:lpstr>
      <vt:lpstr>1_Custom Design</vt:lpstr>
      <vt:lpstr>PowerPoint 演示文稿</vt:lpstr>
      <vt:lpstr>Outline</vt:lpstr>
      <vt:lpstr>Abstract</vt:lpstr>
      <vt:lpstr>Summary of Requirements and Design</vt:lpstr>
      <vt:lpstr>Summary of Requirements and Design</vt:lpstr>
      <vt:lpstr>Summary of Requirements and Design</vt:lpstr>
      <vt:lpstr>Summary of Requirements and Design</vt:lpstr>
      <vt:lpstr>Summary of Requirements and Design</vt:lpstr>
      <vt:lpstr>Summary of Requirements and Design</vt:lpstr>
      <vt:lpstr>Summary of Requirements and Design</vt:lpstr>
      <vt:lpstr>Summary of Requirements and Design</vt:lpstr>
      <vt:lpstr>Summary of Methodology / Approach</vt:lpstr>
      <vt:lpstr>Summary of Methodology / Approach</vt:lpstr>
      <vt:lpstr>Design Description</vt:lpstr>
      <vt:lpstr>Design Description</vt:lpstr>
      <vt:lpstr>Design Description</vt:lpstr>
      <vt:lpstr>Design Description</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Modules and Implementation Details</vt:lpstr>
      <vt:lpstr>Project Demonstration</vt:lpstr>
      <vt:lpstr>Test and Timeline</vt:lpstr>
      <vt:lpstr>Test and Timeline</vt:lpstr>
      <vt:lpstr>Test and Timeline</vt:lpstr>
      <vt:lpstr>Test and Timeline</vt:lpstr>
      <vt:lpstr>Test and Timeline</vt:lpstr>
      <vt:lpstr>Test and Timeline</vt:lpstr>
      <vt:lpstr>Test and Timeline</vt:lpstr>
      <vt:lpstr>Test and Timeline</vt:lpstr>
      <vt:lpstr>Results and Discussion</vt:lpstr>
      <vt:lpstr>Results and Discussion</vt:lpstr>
      <vt:lpstr>Results and Discussion</vt:lpstr>
      <vt:lpstr>Results and Discussion</vt:lpstr>
      <vt:lpstr>Results and Discussion</vt:lpstr>
      <vt:lpstr>Schedule</vt:lpstr>
      <vt:lpstr>Documentation</vt:lpstr>
      <vt:lpstr>Documentation</vt:lpstr>
      <vt:lpstr>Documentation</vt:lpstr>
      <vt:lpstr>Documentation</vt:lpstr>
      <vt:lpstr>Lessons Learnt</vt:lpstr>
      <vt:lpstr>Lessons Learnt</vt:lpstr>
      <vt:lpstr>Lessons Learnt</vt:lpstr>
      <vt:lpstr>Conclusion and Future work</vt:lpstr>
      <vt:lpstr>Conclusion and Future work</vt:lpstr>
      <vt:lpstr>Conclusion and Future work</vt:lpstr>
      <vt:lpstr>References</vt:lpstr>
      <vt:lpstr>References</vt:lpstr>
      <vt:lpstr>References</vt:lpstr>
      <vt:lpstr>PowerPoint 演示文稿</vt:lpstr>
    </vt:vector>
  </TitlesOfParts>
  <Company>KTwo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Omprakash Uched</cp:lastModifiedBy>
  <cp:revision>748</cp:revision>
  <dcterms:created xsi:type="dcterms:W3CDTF">2020-11-22T08:14:00Z</dcterms:created>
  <dcterms:modified xsi:type="dcterms:W3CDTF">2024-11-28T07:27:00Z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CB3BCFA172A24F52A2E8851CA51A873D_12</vt:lpwstr>
  </property>
  <property fmtid="{D5CDD505-2E9C-101B-9397-08002B2CF9AE}" pid="4" name="KSOProductBuildVer">
    <vt:lpwstr>1033-12.2.0.18911</vt:lpwstr>
  </property>
</Properties>
</file>