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8" r:id="rId3"/>
    <p:sldId id="257" r:id="rId4"/>
    <p:sldId id="295" r:id="rId5"/>
    <p:sldId id="261" r:id="rId6"/>
    <p:sldId id="296" r:id="rId7"/>
    <p:sldId id="297" r:id="rId8"/>
    <p:sldId id="300" r:id="rId9"/>
    <p:sldId id="299" r:id="rId10"/>
    <p:sldId id="298" r:id="rId11"/>
    <p:sldId id="306" r:id="rId12"/>
    <p:sldId id="303" r:id="rId13"/>
    <p:sldId id="302" r:id="rId14"/>
    <p:sldId id="277" r:id="rId15"/>
    <p:sldId id="264" r:id="rId16"/>
    <p:sldId id="278" r:id="rId17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9"/>
      <p:bold r:id="rId20"/>
      <p:italic r:id="rId21"/>
      <p:boldItalic r:id="rId22"/>
    </p:embeddedFont>
    <p:embeddedFont>
      <p:font typeface="Titillium Web ExtraLight" panose="000003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0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433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671BF91C-4AD4-4652-B585-6F1F82FED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>
            <a:extLst>
              <a:ext uri="{FF2B5EF4-FFF2-40B4-BE49-F238E27FC236}">
                <a16:creationId xmlns:a16="http://schemas.microsoft.com/office/drawing/2014/main" id="{96F700C0-FF68-809A-DE25-24FDBFE37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>
            <a:extLst>
              <a:ext uri="{FF2B5EF4-FFF2-40B4-BE49-F238E27FC236}">
                <a16:creationId xmlns:a16="http://schemas.microsoft.com/office/drawing/2014/main" id="{D222E675-8FCE-6CE1-6896-6DF2ACF95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11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>
          <a:extLst>
            <a:ext uri="{FF2B5EF4-FFF2-40B4-BE49-F238E27FC236}">
              <a16:creationId xmlns:a16="http://schemas.microsoft.com/office/drawing/2014/main" id="{21F22D01-76E0-3084-83A5-FFA64CFE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5ed75ccf_0113:notes">
            <a:extLst>
              <a:ext uri="{FF2B5EF4-FFF2-40B4-BE49-F238E27FC236}">
                <a16:creationId xmlns:a16="http://schemas.microsoft.com/office/drawing/2014/main" id="{082722E8-CF7D-FA43-B108-7E60D1FC0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5ed75ccf_0113:notes">
            <a:extLst>
              <a:ext uri="{FF2B5EF4-FFF2-40B4-BE49-F238E27FC236}">
                <a16:creationId xmlns:a16="http://schemas.microsoft.com/office/drawing/2014/main" id="{9F013063-A027-7003-976C-51D0A33CF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49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>
          <a:extLst>
            <a:ext uri="{FF2B5EF4-FFF2-40B4-BE49-F238E27FC236}">
              <a16:creationId xmlns:a16="http://schemas.microsoft.com/office/drawing/2014/main" id="{880C8466-012E-7EAF-7672-7B024087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>
            <a:extLst>
              <a:ext uri="{FF2B5EF4-FFF2-40B4-BE49-F238E27FC236}">
                <a16:creationId xmlns:a16="http://schemas.microsoft.com/office/drawing/2014/main" id="{AC356E08-92B9-A7EE-7263-CEC0DACB4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>
            <a:extLst>
              <a:ext uri="{FF2B5EF4-FFF2-40B4-BE49-F238E27FC236}">
                <a16:creationId xmlns:a16="http://schemas.microsoft.com/office/drawing/2014/main" id="{2A0752F0-5202-ECE6-EB26-783A1CEAB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92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40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5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JP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707400" y="620222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Arial" panose="020B0604020202020204" pitchFamily="34" charset="0"/>
              </a:rPr>
              <a:t>Stock Market Analysis</a:t>
            </a:r>
            <a:br>
              <a:rPr lang="en" dirty="0"/>
            </a:br>
            <a:r>
              <a:rPr lang="en" dirty="0"/>
              <a:t>    </a:t>
            </a:r>
            <a:r>
              <a:rPr lang="en" sz="3200" b="1" dirty="0">
                <a:latin typeface="Arial" panose="020B0604020202020204" pitchFamily="34" charset="0"/>
              </a:rPr>
              <a:t>Group-1</a:t>
            </a:r>
            <a:endParaRPr sz="3200" b="1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EDAF7-B190-2E1E-8E2B-69D6B7DD35EA}"/>
              </a:ext>
            </a:extLst>
          </p:cNvPr>
          <p:cNvSpPr txBox="1"/>
          <p:nvPr/>
        </p:nvSpPr>
        <p:spPr>
          <a:xfrm>
            <a:off x="6911129" y="3299866"/>
            <a:ext cx="190967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By:</a:t>
            </a:r>
          </a:p>
          <a:p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     Viraj Balasaheb Yekhe</a:t>
            </a:r>
          </a:p>
          <a:p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     Gayatri Kumari</a:t>
            </a:r>
          </a:p>
          <a:p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     </a:t>
            </a:r>
            <a:r>
              <a:rPr lang="en-US" sz="1050" b="1" dirty="0" err="1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Harshal</a:t>
            </a:r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Tumane</a:t>
            </a:r>
          </a:p>
          <a:p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     Uzair</a:t>
            </a:r>
          </a:p>
          <a:p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     </a:t>
            </a:r>
            <a:r>
              <a:rPr lang="en-US" sz="1050" b="1" dirty="0" err="1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Ompreet</a:t>
            </a:r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D.R</a:t>
            </a:r>
          </a:p>
          <a:p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     </a:t>
            </a:r>
            <a:r>
              <a:rPr lang="en-US" sz="1050" b="1" dirty="0" err="1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Athulaya</a:t>
            </a:r>
            <a:r>
              <a:rPr lang="en-US" sz="105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 Mohan V</a:t>
            </a:r>
            <a:endParaRPr lang="en-IN" sz="1050" b="1" dirty="0">
              <a:solidFill>
                <a:schemeClr val="lt1"/>
              </a:solidFill>
              <a:latin typeface="Arial" panose="020B0604020202020204" pitchFamily="34" charset="0"/>
              <a:sym typeface="Titillium Web ExtraLight"/>
            </a:endParaRPr>
          </a:p>
        </p:txBody>
      </p:sp>
      <p:grpSp>
        <p:nvGrpSpPr>
          <p:cNvPr id="5" name="Google Shape;2089;p51">
            <a:extLst>
              <a:ext uri="{FF2B5EF4-FFF2-40B4-BE49-F238E27FC236}">
                <a16:creationId xmlns:a16="http://schemas.microsoft.com/office/drawing/2014/main" id="{14BCE256-81DE-C265-D020-87CD810E8783}"/>
              </a:ext>
            </a:extLst>
          </p:cNvPr>
          <p:cNvGrpSpPr/>
          <p:nvPr/>
        </p:nvGrpSpPr>
        <p:grpSpPr>
          <a:xfrm>
            <a:off x="7610900" y="163233"/>
            <a:ext cx="1336824" cy="316035"/>
            <a:chOff x="3042485" y="5594633"/>
            <a:chExt cx="2159652" cy="510557"/>
          </a:xfrm>
        </p:grpSpPr>
        <p:sp>
          <p:nvSpPr>
            <p:cNvPr id="6" name="Google Shape;2090;p51">
              <a:extLst>
                <a:ext uri="{FF2B5EF4-FFF2-40B4-BE49-F238E27FC236}">
                  <a16:creationId xmlns:a16="http://schemas.microsoft.com/office/drawing/2014/main" id="{3B8B58F6-673D-0B1D-D379-DF591B6753C3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91;p51">
              <a:extLst>
                <a:ext uri="{FF2B5EF4-FFF2-40B4-BE49-F238E27FC236}">
                  <a16:creationId xmlns:a16="http://schemas.microsoft.com/office/drawing/2014/main" id="{A373BD34-DB72-45A7-0F11-451CB12119D0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92;p51">
              <a:extLst>
                <a:ext uri="{FF2B5EF4-FFF2-40B4-BE49-F238E27FC236}">
                  <a16:creationId xmlns:a16="http://schemas.microsoft.com/office/drawing/2014/main" id="{63ACA938-38E1-676D-A015-9F31077C8736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93;p51">
              <a:extLst>
                <a:ext uri="{FF2B5EF4-FFF2-40B4-BE49-F238E27FC236}">
                  <a16:creationId xmlns:a16="http://schemas.microsoft.com/office/drawing/2014/main" id="{63ADCEAB-DCF6-9D6D-0369-11F9E9529294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94;p51">
              <a:extLst>
                <a:ext uri="{FF2B5EF4-FFF2-40B4-BE49-F238E27FC236}">
                  <a16:creationId xmlns:a16="http://schemas.microsoft.com/office/drawing/2014/main" id="{5D9BFE6A-5E84-9C2D-ECB5-B14348448319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95;p51">
              <a:extLst>
                <a:ext uri="{FF2B5EF4-FFF2-40B4-BE49-F238E27FC236}">
                  <a16:creationId xmlns:a16="http://schemas.microsoft.com/office/drawing/2014/main" id="{CB32716D-A634-AF3A-B5B8-3BFA53C459A7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96;p51">
              <a:extLst>
                <a:ext uri="{FF2B5EF4-FFF2-40B4-BE49-F238E27FC236}">
                  <a16:creationId xmlns:a16="http://schemas.microsoft.com/office/drawing/2014/main" id="{9B6BCD93-FD8B-7D71-E997-558644C239E7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97;p51">
              <a:extLst>
                <a:ext uri="{FF2B5EF4-FFF2-40B4-BE49-F238E27FC236}">
                  <a16:creationId xmlns:a16="http://schemas.microsoft.com/office/drawing/2014/main" id="{98BF0F88-1AE2-9CF8-4D2A-D6A840A0EA16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8;p51">
              <a:extLst>
                <a:ext uri="{FF2B5EF4-FFF2-40B4-BE49-F238E27FC236}">
                  <a16:creationId xmlns:a16="http://schemas.microsoft.com/office/drawing/2014/main" id="{ABAA69CE-1FE2-1C1D-98BC-085B5A58199E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99;p51">
              <a:extLst>
                <a:ext uri="{FF2B5EF4-FFF2-40B4-BE49-F238E27FC236}">
                  <a16:creationId xmlns:a16="http://schemas.microsoft.com/office/drawing/2014/main" id="{B4E1D10B-D488-0E6A-9163-1FB458479E1F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00;p51">
              <a:extLst>
                <a:ext uri="{FF2B5EF4-FFF2-40B4-BE49-F238E27FC236}">
                  <a16:creationId xmlns:a16="http://schemas.microsoft.com/office/drawing/2014/main" id="{954C99A0-2F05-72E7-2F6A-DCBDDE307CD6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101;p51">
              <a:extLst>
                <a:ext uri="{FF2B5EF4-FFF2-40B4-BE49-F238E27FC236}">
                  <a16:creationId xmlns:a16="http://schemas.microsoft.com/office/drawing/2014/main" id="{7A0A26C5-FFA5-E16C-AD19-8115AEEAC2C8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102;p51">
              <a:extLst>
                <a:ext uri="{FF2B5EF4-FFF2-40B4-BE49-F238E27FC236}">
                  <a16:creationId xmlns:a16="http://schemas.microsoft.com/office/drawing/2014/main" id="{5BBF5F5C-5472-D241-B9BC-A135AA702B87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103;p51">
              <a:extLst>
                <a:ext uri="{FF2B5EF4-FFF2-40B4-BE49-F238E27FC236}">
                  <a16:creationId xmlns:a16="http://schemas.microsoft.com/office/drawing/2014/main" id="{8E3A7D16-F7AD-109E-4C37-AA7A607CACA0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104;p51">
              <a:extLst>
                <a:ext uri="{FF2B5EF4-FFF2-40B4-BE49-F238E27FC236}">
                  <a16:creationId xmlns:a16="http://schemas.microsoft.com/office/drawing/2014/main" id="{BA2733AC-C5CB-00D1-5323-E4A3C4E15B6A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69419A-4EEF-97AF-AA8F-D85A7ED6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9" y="282898"/>
            <a:ext cx="841321" cy="6340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A1CD3F-B0AC-F562-092D-EA522D8D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440" y="134043"/>
            <a:ext cx="2839057" cy="857400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Stationarity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30F02-4295-B7B1-70C6-9B92D952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95" y="1002199"/>
            <a:ext cx="7562727" cy="856775"/>
          </a:xfrm>
        </p:spPr>
        <p:txBody>
          <a:bodyPr/>
          <a:lstStyle/>
          <a:p>
            <a:pPr marL="76200" indent="0">
              <a:buSzPct val="166000"/>
              <a:buNone/>
            </a:pPr>
            <a:r>
              <a:rPr lang="en-US" sz="1200" dirty="0"/>
              <a:t>Stationarity in time series refers to a condition where the statistical properties, such as mean, variance, and autocorrelation, remain constant over time. It is a critical assumption for many time series models, as non-stationary data can lead to inaccurate predictions.</a:t>
            </a:r>
            <a:r>
              <a:rPr lang="en-IN" sz="1600" dirty="0"/>
              <a:t>                                                                                                                                                          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200" dirty="0"/>
          </a:p>
          <a:p>
            <a:pPr marL="76200" indent="0">
              <a:lnSpc>
                <a:spcPts val="1425"/>
              </a:lnSpc>
              <a:buNone/>
            </a:pPr>
            <a:endParaRPr lang="en-US" sz="1200" b="1" dirty="0">
              <a:solidFill>
                <a:schemeClr val="bg1"/>
              </a:solidFill>
              <a:effectLst/>
              <a:latin typeface="Titillium Web" panose="00000500000000000000" pitchFamily="2" charset="0"/>
            </a:endParaRPr>
          </a:p>
          <a:p>
            <a:pPr marL="76200" indent="0">
              <a:lnSpc>
                <a:spcPts val="1425"/>
              </a:lnSpc>
              <a:buNone/>
            </a:pPr>
            <a:endParaRPr lang="en-US" sz="12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76200" indent="0">
              <a:buNone/>
            </a:pPr>
            <a:endParaRPr lang="en-IN" sz="1200" dirty="0"/>
          </a:p>
          <a:p>
            <a:pPr marL="76200" indent="0">
              <a:buNone/>
            </a:pPr>
            <a:endParaRPr lang="en-IN" sz="1200" dirty="0"/>
          </a:p>
          <a:p>
            <a:endParaRPr lang="en-IN" sz="1200" dirty="0"/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9DE742-593E-6256-5E62-414DCF30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18" y="1664344"/>
            <a:ext cx="1973279" cy="933359"/>
          </a:xfrm>
          <a:prstGeom prst="rect">
            <a:avLst/>
          </a:prstGeom>
          <a:ln w="38100" cap="sq">
            <a:solidFill>
              <a:schemeClr val="accent6">
                <a:lumMod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686EDC-AAC0-0D3C-6423-990010A00BE4}"/>
              </a:ext>
            </a:extLst>
          </p:cNvPr>
          <p:cNvSpPr txBox="1"/>
          <p:nvPr/>
        </p:nvSpPr>
        <p:spPr>
          <a:xfrm>
            <a:off x="792623" y="1858974"/>
            <a:ext cx="50607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According to the p-value, the dataset is non-stationary as the</a:t>
            </a:r>
          </a:p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    p-value is more than the alpha value.</a:t>
            </a:r>
          </a:p>
          <a:p>
            <a:endParaRPr lang="en-US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Differencing (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Close.diff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()) to make the "Close" column stationary by removing trends. It creates a new column,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close_diff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, and removes the resulting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NaN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values using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dropna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The p-value from the ADF test on </a:t>
            </a:r>
            <a:r>
              <a:rPr lang="en-US" sz="1200" dirty="0" err="1">
                <a:solidFill>
                  <a:schemeClr val="bg1"/>
                </a:solidFill>
                <a:latin typeface="Titillium Web" panose="00000500000000000000" pitchFamily="2" charset="0"/>
              </a:rPr>
              <a:t>close_diff</a:t>
            </a: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 is printed to confirm stationarity; a p-value below 0.05 indicates the data is now suitable for time series modeling like ARIMA.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F7CE7-CD56-D8FF-525E-843C242123E4}"/>
              </a:ext>
            </a:extLst>
          </p:cNvPr>
          <p:cNvSpPr txBox="1"/>
          <p:nvPr/>
        </p:nvSpPr>
        <p:spPr>
          <a:xfrm>
            <a:off x="792623" y="3818135"/>
            <a:ext cx="3137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According to the p-value, the dataset is now stationary as the p-value is less than the alpha value.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DA6C0-6D0E-C290-35DB-72FF1DDF5316}"/>
              </a:ext>
            </a:extLst>
          </p:cNvPr>
          <p:cNvSpPr txBox="1"/>
          <p:nvPr/>
        </p:nvSpPr>
        <p:spPr>
          <a:xfrm>
            <a:off x="7722407" y="1851854"/>
            <a:ext cx="1385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tillium Web" panose="00000500000000000000" pitchFamily="2" charset="0"/>
              </a:rPr>
              <a:t>Non-Stationary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0E26C-769F-8E35-D80F-95E69BA02E72}"/>
              </a:ext>
            </a:extLst>
          </p:cNvPr>
          <p:cNvSpPr/>
          <p:nvPr/>
        </p:nvSpPr>
        <p:spPr>
          <a:xfrm>
            <a:off x="6528457" y="2704270"/>
            <a:ext cx="164441" cy="2092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4DC6C-1CD4-636A-E739-344F5E52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986" y="3061519"/>
            <a:ext cx="1907381" cy="312447"/>
          </a:xfrm>
          <a:prstGeom prst="rect">
            <a:avLst/>
          </a:prstGeom>
          <a:ln w="38100">
            <a:solidFill>
              <a:schemeClr val="accent6">
                <a:lumMod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5485D-747E-21D9-3457-19DBE9E80AC9}"/>
              </a:ext>
            </a:extLst>
          </p:cNvPr>
          <p:cNvSpPr txBox="1"/>
          <p:nvPr/>
        </p:nvSpPr>
        <p:spPr>
          <a:xfrm>
            <a:off x="5957023" y="3548413"/>
            <a:ext cx="1307306" cy="31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tillium Web" panose="00000500000000000000" pitchFamily="2" charset="0"/>
              </a:rPr>
              <a:t>   Stationary</a:t>
            </a:r>
            <a:endParaRPr lang="en-US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9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2407AD-22B8-59D6-19AE-0AC1771B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59" y="138003"/>
            <a:ext cx="1697605" cy="857400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325F5-9971-9A16-4163-95A980E6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" y="262025"/>
            <a:ext cx="841321" cy="634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33BFD-8E80-5F1E-321A-5CCB0C83F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39" y="1676737"/>
            <a:ext cx="1043701" cy="5283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40AE5-6610-7892-91FB-777D61A0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23" y="1645870"/>
            <a:ext cx="1025281" cy="563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740D3-BCB9-D2F3-1467-3A5DB7192391}"/>
              </a:ext>
            </a:extLst>
          </p:cNvPr>
          <p:cNvSpPr txBox="1"/>
          <p:nvPr/>
        </p:nvSpPr>
        <p:spPr>
          <a:xfrm>
            <a:off x="6266633" y="1339618"/>
            <a:ext cx="174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Stats Forecast </a:t>
            </a: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461E-E056-357C-0D5D-ADDBF6F34433}"/>
              </a:ext>
            </a:extLst>
          </p:cNvPr>
          <p:cNvSpPr txBox="1"/>
          <p:nvPr/>
        </p:nvSpPr>
        <p:spPr>
          <a:xfrm>
            <a:off x="6108516" y="2977995"/>
            <a:ext cx="2213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Multiplicative Additive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C9133-9322-CE77-4CE9-4B84F1ECA0D5}"/>
              </a:ext>
            </a:extLst>
          </p:cNvPr>
          <p:cNvSpPr txBox="1"/>
          <p:nvPr/>
        </p:nvSpPr>
        <p:spPr>
          <a:xfrm>
            <a:off x="3845718" y="2968424"/>
            <a:ext cx="1452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Holt’s Winter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A2892-02BE-896B-E2FD-AA27F26FE4B2}"/>
              </a:ext>
            </a:extLst>
          </p:cNvPr>
          <p:cNvSpPr txBox="1"/>
          <p:nvPr/>
        </p:nvSpPr>
        <p:spPr>
          <a:xfrm>
            <a:off x="1773519" y="1323052"/>
            <a:ext cx="113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</a:t>
            </a:r>
            <a:r>
              <a:rPr lang="en-US" sz="1200" dirty="0">
                <a:solidFill>
                  <a:schemeClr val="bg1"/>
                </a:solidFill>
              </a:rPr>
              <a:t>Arima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D6167-085D-BD0D-9F62-4B02A4F11D74}"/>
              </a:ext>
            </a:extLst>
          </p:cNvPr>
          <p:cNvSpPr txBox="1"/>
          <p:nvPr/>
        </p:nvSpPr>
        <p:spPr>
          <a:xfrm>
            <a:off x="3904117" y="1338440"/>
            <a:ext cx="1134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FB Prophet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76863F-735D-CE76-F2E4-A0CCB50F1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541" y="3283665"/>
            <a:ext cx="1024868" cy="4932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75C10C4-7F10-2541-60EB-0EC27FDCB0D5}"/>
              </a:ext>
            </a:extLst>
          </p:cNvPr>
          <p:cNvSpPr txBox="1"/>
          <p:nvPr/>
        </p:nvSpPr>
        <p:spPr>
          <a:xfrm>
            <a:off x="1822380" y="2950971"/>
            <a:ext cx="11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Linear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C2B5489-8368-69B6-171D-61AC1F3FB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826" y="3283665"/>
            <a:ext cx="1092802" cy="5340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FC0886B-F067-C110-329A-A401D1858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018" y="3304076"/>
            <a:ext cx="1092803" cy="4442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67D9C-C231-090B-BD39-ECF07E00A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780" y="1659329"/>
            <a:ext cx="1025281" cy="563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428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7734-9CCC-DEFA-671A-E2154318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DF1E11-273E-11C4-A897-62F6C3FB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31" y="132732"/>
            <a:ext cx="3824438" cy="857400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Model Evaluation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EFEE-D9AF-44AF-F881-EC9E260A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246133"/>
            <a:ext cx="841321" cy="6340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F402A-8945-D3E4-2725-D2BA8EA37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80" y="1152527"/>
            <a:ext cx="8340026" cy="3883747"/>
          </a:xfrm>
        </p:spPr>
        <p:txBody>
          <a:bodyPr/>
          <a:lstStyle/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38B018C-BFE8-438D-74ED-43C20B49535E}"/>
              </a:ext>
            </a:extLst>
          </p:cNvPr>
          <p:cNvSpPr/>
          <p:nvPr/>
        </p:nvSpPr>
        <p:spPr>
          <a:xfrm>
            <a:off x="7772152" y="1073276"/>
            <a:ext cx="1275990" cy="70413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17861-222B-A4A1-67A4-A57D79C6196D}"/>
              </a:ext>
            </a:extLst>
          </p:cNvPr>
          <p:cNvSpPr txBox="1"/>
          <p:nvPr/>
        </p:nvSpPr>
        <p:spPr>
          <a:xfrm>
            <a:off x="7888446" y="1217596"/>
            <a:ext cx="1175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Titillium Web" panose="00000500000000000000" pitchFamily="2" charset="0"/>
              </a:rPr>
              <a:t>ARIMA model gives the best accuracy among the other forecasted models.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46658-E676-4CBE-2A91-D1C8F4040462}"/>
              </a:ext>
            </a:extLst>
          </p:cNvPr>
          <p:cNvSpPr txBox="1"/>
          <p:nvPr/>
        </p:nvSpPr>
        <p:spPr>
          <a:xfrm>
            <a:off x="516814" y="1137586"/>
            <a:ext cx="727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tillium Web" panose="00000500000000000000" pitchFamily="2" charset="0"/>
              </a:rPr>
              <a:t>Evaluation ensures all the model's reliability in forecasting stock prices. Metrics like MAE, RMSE, and R² assess accuracy and fit.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16454-D20E-78B7-E153-92593905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48" y="1678502"/>
            <a:ext cx="7074089" cy="3177345"/>
          </a:xfrm>
          <a:prstGeom prst="rect">
            <a:avLst/>
          </a:prstGeom>
          <a:ln w="38100" cap="sq">
            <a:solidFill>
              <a:schemeClr val="accent6">
                <a:lumMod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856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EE430A-A9C1-D20E-36D9-F9759A9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04" y="127738"/>
            <a:ext cx="7686000" cy="857400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Finalised Model: ARIMA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20DCA-2EA4-69CA-7B56-169D79E8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6" y="266316"/>
            <a:ext cx="841321" cy="6340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6AB86-290D-9B85-2B9D-A6FD2BA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7" y="1026442"/>
            <a:ext cx="9015412" cy="3883747"/>
          </a:xfrm>
        </p:spPr>
        <p:txBody>
          <a:bodyPr/>
          <a:lstStyle/>
          <a:p>
            <a:pPr marL="76200" indent="0">
              <a:buNone/>
            </a:pPr>
            <a:r>
              <a:rPr lang="en-US" sz="1050" dirty="0"/>
              <a:t>ARIMA offers accurate, efficient, and reliable forecasting for stock market analysis.</a:t>
            </a:r>
          </a:p>
          <a:p>
            <a:pPr marL="76200" indent="0">
              <a:buNone/>
            </a:pPr>
            <a:r>
              <a:rPr lang="en-US" sz="1050" dirty="0"/>
              <a:t>ARIMA for Stock Analysis:</a:t>
            </a:r>
          </a:p>
          <a:p>
            <a:r>
              <a:rPr lang="en-US" sz="1050" dirty="0"/>
              <a:t>Time Series Focused: Ideal for sequential stock price data.</a:t>
            </a:r>
          </a:p>
          <a:p>
            <a:r>
              <a:rPr lang="en-US" sz="1050" dirty="0"/>
              <a:t>Captures Trends &amp; Seasonality: Models patterns crucial for stock behavior.</a:t>
            </a:r>
          </a:p>
          <a:p>
            <a:r>
              <a:rPr lang="en-US" sz="1050" dirty="0"/>
              <a:t>Efficient &amp; Lightweight: Requires less computational power than deep learning models.</a:t>
            </a:r>
          </a:p>
          <a:p>
            <a:r>
              <a:rPr lang="en-US" sz="1050" dirty="0"/>
              <a:t>Short-Term </a:t>
            </a:r>
            <a:r>
              <a:rPr lang="en-US" sz="1200" dirty="0"/>
              <a:t>Accuracy</a:t>
            </a:r>
            <a:r>
              <a:rPr lang="en-US" sz="1050" dirty="0"/>
              <a:t>: Excels in short-term forecasts.</a:t>
            </a:r>
          </a:p>
          <a:p>
            <a:r>
              <a:rPr lang="en-US" sz="1050" dirty="0"/>
              <a:t>Interpretability: Easy to tune and explain predictions.</a:t>
            </a:r>
          </a:p>
          <a:p>
            <a:r>
              <a:rPr lang="en-US" sz="1050" dirty="0"/>
              <a:t>Proven Reliability: Trusted in financial forecasting for decades.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9E60B4C6-153E-3486-BEAF-BFCDE759460F}"/>
              </a:ext>
            </a:extLst>
          </p:cNvPr>
          <p:cNvSpPr/>
          <p:nvPr/>
        </p:nvSpPr>
        <p:spPr>
          <a:xfrm>
            <a:off x="7007650" y="2110025"/>
            <a:ext cx="1680506" cy="116296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16545-B631-879E-8D41-26B4153AB351}"/>
              </a:ext>
            </a:extLst>
          </p:cNvPr>
          <p:cNvSpPr txBox="1"/>
          <p:nvPr/>
        </p:nvSpPr>
        <p:spPr>
          <a:xfrm>
            <a:off x="7101566" y="2460484"/>
            <a:ext cx="18716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Titillium Web" panose="00000500000000000000" pitchFamily="2" charset="0"/>
              </a:rPr>
              <a:t>ARIMA (2, 0, 2) provides </a:t>
            </a:r>
          </a:p>
          <a:p>
            <a:r>
              <a:rPr lang="en-US" sz="900" dirty="0">
                <a:solidFill>
                  <a:schemeClr val="bg1"/>
                </a:solidFill>
                <a:latin typeface="Titillium Web" panose="00000500000000000000" pitchFamily="2" charset="0"/>
              </a:rPr>
              <a:t>the best accuracy among the forecasted models.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9C6A6-E0E2-4BCB-DBCF-215CC363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06" y="3461155"/>
            <a:ext cx="4029075" cy="1260864"/>
          </a:xfrm>
          <a:prstGeom prst="rect">
            <a:avLst/>
          </a:prstGeom>
          <a:ln w="38100" cap="sq">
            <a:solidFill>
              <a:schemeClr val="accent6">
                <a:lumMod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470C84-9933-410E-2F05-94ACDEF35991}"/>
              </a:ext>
            </a:extLst>
          </p:cNvPr>
          <p:cNvSpPr txBox="1"/>
          <p:nvPr/>
        </p:nvSpPr>
        <p:spPr>
          <a:xfrm>
            <a:off x="4750593" y="2958744"/>
            <a:ext cx="20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Model Evaluation</a:t>
            </a:r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7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17" name="Google Shape;1017;p36"/>
          <p:cNvSpPr txBox="1">
            <a:spLocks noGrp="1"/>
          </p:cNvSpPr>
          <p:nvPr>
            <p:ph type="body" idx="4294967295"/>
          </p:nvPr>
        </p:nvSpPr>
        <p:spPr>
          <a:xfrm>
            <a:off x="548661" y="262025"/>
            <a:ext cx="7990750" cy="70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By using the Streamlit framework, we have deployed the ARIMA model and created a web page, So that we can enter a future date to get forecasted stock value and change in the stock along with the graphical and tabular representations.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FC1EA9-C26D-90B0-F502-F65809AFBD30}"/>
              </a:ext>
            </a:extLst>
          </p:cNvPr>
          <p:cNvCxnSpPr>
            <a:cxnSpLocks/>
          </p:cNvCxnSpPr>
          <p:nvPr/>
        </p:nvCxnSpPr>
        <p:spPr>
          <a:xfrm flipH="1">
            <a:off x="5942636" y="1559866"/>
            <a:ext cx="1" cy="299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76302-FC31-BB92-E938-B46366A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908"/>
            <a:ext cx="9144000" cy="1038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74BA4B-8143-314E-5CB9-52C18EB96112}"/>
              </a:ext>
            </a:extLst>
          </p:cNvPr>
          <p:cNvSpPr txBox="1"/>
          <p:nvPr/>
        </p:nvSpPr>
        <p:spPr>
          <a:xfrm>
            <a:off x="1243044" y="374084"/>
            <a:ext cx="526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3000"/>
            </a:pPr>
            <a:r>
              <a:rPr lang="en-US" sz="320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Deployment</a:t>
            </a:r>
            <a:endParaRPr lang="en-IN" sz="3200" b="1" dirty="0">
              <a:solidFill>
                <a:schemeClr val="lt1"/>
              </a:solidFill>
              <a:latin typeface="Arial" panose="020B0604020202020204" pitchFamily="34" charset="0"/>
              <a:sym typeface="Titillium Web ExtraLight"/>
            </a:endParaRPr>
          </a:p>
        </p:txBody>
      </p:sp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76FE9354-02CF-941D-300C-B435B9A5D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66" y="287596"/>
            <a:ext cx="842462" cy="6385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6220A-9F6B-5F8F-1768-6A4ABBAB37B0}"/>
              </a:ext>
            </a:extLst>
          </p:cNvPr>
          <p:cNvGrpSpPr/>
          <p:nvPr/>
        </p:nvGrpSpPr>
        <p:grpSpPr>
          <a:xfrm>
            <a:off x="173421" y="1587548"/>
            <a:ext cx="8615855" cy="3555952"/>
            <a:chOff x="2371493" y="967028"/>
            <a:chExt cx="6390894" cy="3555952"/>
          </a:xfrm>
        </p:grpSpPr>
        <p:grpSp>
          <p:nvGrpSpPr>
            <p:cNvPr id="15" name="Google Shape;1018;p36"/>
            <p:cNvGrpSpPr/>
            <p:nvPr/>
          </p:nvGrpSpPr>
          <p:grpSpPr>
            <a:xfrm>
              <a:off x="2371493" y="967028"/>
              <a:ext cx="6390894" cy="3555952"/>
              <a:chOff x="1177450" y="241631"/>
              <a:chExt cx="6173152" cy="3616776"/>
            </a:xfrm>
          </p:grpSpPr>
          <p:sp>
            <p:nvSpPr>
              <p:cNvPr id="22" name="Google Shape;1019;p36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20;p36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21;p36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22;p36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DB2776-6102-03D7-9EE6-455D2324CF27}"/>
                </a:ext>
              </a:extLst>
            </p:cNvPr>
            <p:cNvGrpSpPr/>
            <p:nvPr/>
          </p:nvGrpSpPr>
          <p:grpSpPr>
            <a:xfrm>
              <a:off x="3104038" y="1180366"/>
              <a:ext cx="4913971" cy="2996107"/>
              <a:chOff x="3783980" y="1428953"/>
              <a:chExt cx="4356410" cy="276649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68B47C-402F-3378-BA63-F428CE9DF8FB}"/>
                  </a:ext>
                </a:extLst>
              </p:cNvPr>
              <p:cNvSpPr/>
              <p:nvPr/>
            </p:nvSpPr>
            <p:spPr>
              <a:xfrm>
                <a:off x="3783980" y="1428954"/>
                <a:ext cx="4356410" cy="2766489"/>
              </a:xfrm>
              <a:prstGeom prst="rect">
                <a:avLst/>
              </a:prstGeom>
              <a:solidFill>
                <a:srgbClr val="0E1117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C67F426-996C-20F6-05B3-D08713D6C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9680" y="1428953"/>
                <a:ext cx="1802906" cy="148313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7A1BB53-6748-C450-5718-AAE0E69B2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8894" y="2905155"/>
                <a:ext cx="1728835" cy="1290289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D78639F-636F-AAB8-C49E-561E0B3DB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9204" y="1562405"/>
                <a:ext cx="1698460" cy="1311057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7658504-85A9-ECDD-0BD8-F278ACB9A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2631" y="2873461"/>
                <a:ext cx="1717312" cy="12212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>
            <a:spLocks noGrp="1"/>
          </p:cNvSpPr>
          <p:nvPr>
            <p:ph type="title"/>
          </p:nvPr>
        </p:nvSpPr>
        <p:spPr>
          <a:xfrm>
            <a:off x="362607" y="107225"/>
            <a:ext cx="99638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dirty="0">
                <a:latin typeface="Arial" panose="020B0604020202020204" pitchFamily="34" charset="0"/>
              </a:rPr>
              <a:t>        </a:t>
            </a:r>
            <a:r>
              <a:rPr lang="en" sz="2800" b="1" dirty="0">
                <a:latin typeface="Arial" panose="020B0604020202020204" pitchFamily="34" charset="0"/>
              </a:rPr>
              <a:t>PROBLEMS FACED AND THEIR SOLUTIONS</a:t>
            </a:r>
            <a:endParaRPr sz="3200" b="1" dirty="0">
              <a:latin typeface="Arial" panose="020B0604020202020204" pitchFamily="34" charset="0"/>
            </a:endParaRPr>
          </a:p>
        </p:txBody>
      </p:sp>
      <p:sp>
        <p:nvSpPr>
          <p:cNvPr id="849" name="Google Shape;849;p23"/>
          <p:cNvSpPr txBox="1">
            <a:spLocks noGrp="1"/>
          </p:cNvSpPr>
          <p:nvPr>
            <p:ph type="body" idx="1"/>
          </p:nvPr>
        </p:nvSpPr>
        <p:spPr>
          <a:xfrm>
            <a:off x="718198" y="1141279"/>
            <a:ext cx="2477400" cy="3254351"/>
          </a:xfrm>
          <a:prstGeom prst="snip1Rect">
            <a:avLst>
              <a:gd name="adj" fmla="val 1486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Extraction of the Data</a:t>
            </a:r>
          </a:p>
          <a:p>
            <a:pPr marL="0" indent="0">
              <a:buNone/>
            </a:pPr>
            <a:r>
              <a:rPr lang="en" sz="1200" dirty="0"/>
              <a:t>Extracting updated historical data for the last 5 years from the NSE website was a crucial step.</a:t>
            </a:r>
          </a:p>
          <a:p>
            <a:pPr marL="0" indent="0">
              <a:buNone/>
            </a:pPr>
            <a:endParaRPr lang="en-I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Solution:</a:t>
            </a: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We found the ‘</a:t>
            </a:r>
            <a:r>
              <a:rPr lang="en-IN" sz="1200" dirty="0" err="1"/>
              <a:t>yfinance</a:t>
            </a:r>
            <a:r>
              <a:rPr lang="en-IN" sz="1200" dirty="0"/>
              <a:t>’ library, which has many methods and functionality using which data extraction becomes easy.</a:t>
            </a:r>
            <a:endParaRPr sz="1200" dirty="0"/>
          </a:p>
        </p:txBody>
      </p:sp>
      <p:sp>
        <p:nvSpPr>
          <p:cNvPr id="850" name="Google Shape;850;p23"/>
          <p:cNvSpPr txBox="1">
            <a:spLocks noGrp="1"/>
          </p:cNvSpPr>
          <p:nvPr>
            <p:ph type="body" idx="2"/>
          </p:nvPr>
        </p:nvSpPr>
        <p:spPr>
          <a:xfrm>
            <a:off x="3407100" y="1141280"/>
            <a:ext cx="2477400" cy="3254350"/>
          </a:xfrm>
          <a:prstGeom prst="snip1Rect">
            <a:avLst>
              <a:gd name="adj" fmla="val 1606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Model Building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There are many models available for forecasting purpose. Finding such different methods was an  interesting task for the team.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Solution: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We tried to find some different and new models from internet like ‘FBProphet’ and ‘Statsforecast’ which has multiple functionalities.</a:t>
            </a:r>
            <a:endParaRPr sz="1200" dirty="0"/>
          </a:p>
        </p:txBody>
      </p:sp>
      <p:sp>
        <p:nvSpPr>
          <p:cNvPr id="851" name="Google Shape;851;p23"/>
          <p:cNvSpPr txBox="1">
            <a:spLocks noGrp="1"/>
          </p:cNvSpPr>
          <p:nvPr>
            <p:ph type="body" idx="3"/>
          </p:nvPr>
        </p:nvSpPr>
        <p:spPr>
          <a:xfrm>
            <a:off x="6096002" y="1141280"/>
            <a:ext cx="2477400" cy="3254350"/>
          </a:xfrm>
          <a:prstGeom prst="snip1Rect">
            <a:avLst>
              <a:gd name="adj" fmla="val 1516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Data Transformation</a:t>
            </a:r>
            <a:endParaRPr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tabLst/>
              <a:defRPr/>
            </a:pPr>
            <a:r>
              <a:rPr lang="en" sz="1200" dirty="0"/>
              <a:t>For the finalized ARIMA model data was transformed into stationary format, hence, the model was giving only stationary forecasting.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tabLst/>
              <a:defRPr/>
            </a:pP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sym typeface="Titillium Web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sym typeface="Titillium Web"/>
              </a:rPr>
              <a:t>Solution: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tabLst/>
              <a:defRPr/>
            </a:pPr>
            <a:r>
              <a:rPr lang="en-IN" sz="1200" dirty="0"/>
              <a:t>To get the exact values, we again transformed the forecasted data into its original form for accurate predictions.</a:t>
            </a:r>
            <a:endParaRPr lang="en-US" dirty="0"/>
          </a:p>
        </p:txBody>
      </p:sp>
      <p:pic>
        <p:nvPicPr>
          <p:cNvPr id="3" name="Graphic 2" descr="Upward trend with solid fill">
            <a:extLst>
              <a:ext uri="{FF2B5EF4-FFF2-40B4-BE49-F238E27FC236}">
                <a16:creationId xmlns:a16="http://schemas.microsoft.com/office/drawing/2014/main" id="{26F107D0-1963-3F13-195D-2C55A1B09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125" y="326121"/>
            <a:ext cx="842462" cy="6385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7"/>
          <p:cNvSpPr txBox="1">
            <a:spLocks noGrp="1"/>
          </p:cNvSpPr>
          <p:nvPr>
            <p:ph type="title"/>
          </p:nvPr>
        </p:nvSpPr>
        <p:spPr>
          <a:xfrm>
            <a:off x="520262" y="1608837"/>
            <a:ext cx="4587766" cy="118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sz="5400" b="1" dirty="0">
                <a:latin typeface="Arial" panose="020B0604020202020204" pitchFamily="34" charset="0"/>
                <a:cs typeface="Arial"/>
                <a:sym typeface="Arial"/>
              </a:rPr>
              <a:t>Thank You</a:t>
            </a:r>
            <a:br>
              <a:rPr lang="en" sz="5400" b="1" dirty="0">
                <a:latin typeface="Arial" panose="020B0604020202020204" pitchFamily="34" charset="0"/>
                <a:cs typeface="Arial"/>
                <a:sym typeface="Arial"/>
              </a:rPr>
            </a:br>
            <a:endParaRPr sz="5400" b="1" dirty="0"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5" name="Graphic 4" descr="Upward trend with solid fill">
            <a:extLst>
              <a:ext uri="{FF2B5EF4-FFF2-40B4-BE49-F238E27FC236}">
                <a16:creationId xmlns:a16="http://schemas.microsoft.com/office/drawing/2014/main" id="{1AD7097A-77F4-674E-9657-8B4A737E3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269" y="645482"/>
            <a:ext cx="3034862" cy="30348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4666594" y="262025"/>
            <a:ext cx="4014575" cy="1587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 dirty="0"/>
              <a:t>  </a:t>
            </a:r>
            <a:r>
              <a:rPr lang="en-US" sz="3200" b="1" dirty="0">
                <a:latin typeface="Arial" panose="020B0604020202020204" pitchFamily="34" charset="0"/>
              </a:rPr>
              <a:t>Our Mentor</a:t>
            </a:r>
            <a:endParaRPr sz="3200" b="1" dirty="0">
              <a:latin typeface="Arial" panose="020B0604020202020204" pitchFamily="34" charset="0"/>
            </a:endParaRPr>
          </a:p>
        </p:txBody>
      </p:sp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5218ACB8-FA14-804E-D120-F6BDE57A3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82" y="466976"/>
            <a:ext cx="3334634" cy="3413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7A0F2-1983-8874-8AD6-383490E48CCA}"/>
              </a:ext>
            </a:extLst>
          </p:cNvPr>
          <p:cNvSpPr txBox="1"/>
          <p:nvPr/>
        </p:nvSpPr>
        <p:spPr>
          <a:xfrm>
            <a:off x="5320965" y="2110085"/>
            <a:ext cx="371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Karthik Sir</a:t>
            </a:r>
            <a:endParaRPr lang="en-IN" sz="5400" b="1" dirty="0">
              <a:solidFill>
                <a:schemeClr val="lt1"/>
              </a:solidFill>
              <a:latin typeface="Arial" panose="020B0604020202020204" pitchFamily="34" charset="0"/>
              <a:sym typeface="Titillium Web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57242" y="120135"/>
            <a:ext cx="762951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3200" b="1" dirty="0">
                <a:latin typeface="Arial" panose="020B0604020202020204" pitchFamily="34" charset="0"/>
              </a:rPr>
              <a:t>     Business Objective</a:t>
            </a:r>
            <a:endParaRPr sz="3200" b="1" dirty="0">
              <a:latin typeface="Arial" panose="020B0604020202020204" pitchFamily="34" charset="0"/>
            </a:endParaRPr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908768" y="1242653"/>
            <a:ext cx="7629516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To develop a data-driven system that predicts future stock price movements identifies trends, and provides actionable insights to assist investors and financial analysts.</a:t>
            </a:r>
          </a:p>
          <a:p>
            <a:pPr marL="0" indent="0">
              <a:buClr>
                <a:schemeClr val="bg1"/>
              </a:buClr>
              <a:buSzPts val="1100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 goal is to assist investors and financial analysts make informed decisions by leveraging historical stock data and advanced machine-learning &amp;  time series forecasting models. The system should focus on predicting short-term and long-term stock trends, evaluating risk, and recommending optimal buy or sell actions based on market patterns.</a:t>
            </a:r>
            <a:endParaRPr sz="1400" dirty="0">
              <a:solidFill>
                <a:schemeClr val="bg1"/>
              </a:solidFill>
            </a:endParaRPr>
          </a:p>
        </p:txBody>
      </p:sp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66962E0A-B3F8-2A5A-82F1-75826AE5B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59" y="229583"/>
            <a:ext cx="842462" cy="638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168E1234-4643-254A-DC04-69712238D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>
            <a:extLst>
              <a:ext uri="{FF2B5EF4-FFF2-40B4-BE49-F238E27FC236}">
                <a16:creationId xmlns:a16="http://schemas.microsoft.com/office/drawing/2014/main" id="{C3B8C248-890C-393D-84FE-34655B86DD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24" y="133152"/>
            <a:ext cx="79308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</a:rPr>
              <a:t>  Data Science Methodology Flow Chart</a:t>
            </a:r>
            <a:endParaRPr sz="3200" b="1" dirty="0">
              <a:latin typeface="Arial" panose="020B0604020202020204" pitchFamily="34" charset="0"/>
            </a:endParaRPr>
          </a:p>
        </p:txBody>
      </p:sp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E16FF5D3-52A1-02EE-CD41-D3FC0E80F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616" y="287015"/>
            <a:ext cx="804846" cy="6385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AF7422-9904-6B97-3A7C-2CFE310E12CD}"/>
              </a:ext>
            </a:extLst>
          </p:cNvPr>
          <p:cNvSpPr/>
          <p:nvPr/>
        </p:nvSpPr>
        <p:spPr>
          <a:xfrm>
            <a:off x="6509287" y="1281736"/>
            <a:ext cx="1785902" cy="428968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Understanding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7BE5D7-7DC4-0107-CA4F-E9E37C4FD562}"/>
              </a:ext>
            </a:extLst>
          </p:cNvPr>
          <p:cNvSpPr/>
          <p:nvPr/>
        </p:nvSpPr>
        <p:spPr>
          <a:xfrm>
            <a:off x="6562008" y="2056465"/>
            <a:ext cx="1785902" cy="42896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Extraction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2A5ED8-F7D2-EE8F-1EE3-46213257F44F}"/>
              </a:ext>
            </a:extLst>
          </p:cNvPr>
          <p:cNvSpPr/>
          <p:nvPr/>
        </p:nvSpPr>
        <p:spPr>
          <a:xfrm>
            <a:off x="6617861" y="2865413"/>
            <a:ext cx="1730049" cy="42631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Understanding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2457CF-8906-EA79-6E82-14A4CFED904F}"/>
              </a:ext>
            </a:extLst>
          </p:cNvPr>
          <p:cNvSpPr/>
          <p:nvPr/>
        </p:nvSpPr>
        <p:spPr>
          <a:xfrm>
            <a:off x="4737041" y="3454180"/>
            <a:ext cx="1843157" cy="428967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Preparation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DD11-CE23-52A3-E801-9D48223E484E}"/>
              </a:ext>
            </a:extLst>
          </p:cNvPr>
          <p:cNvSpPr/>
          <p:nvPr/>
        </p:nvSpPr>
        <p:spPr>
          <a:xfrm>
            <a:off x="2587268" y="3428372"/>
            <a:ext cx="1843157" cy="428967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Modeling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CFBFE4-32F5-A8C9-63E5-5AEFE6ECB024}"/>
              </a:ext>
            </a:extLst>
          </p:cNvPr>
          <p:cNvSpPr/>
          <p:nvPr/>
        </p:nvSpPr>
        <p:spPr>
          <a:xfrm>
            <a:off x="628823" y="2928908"/>
            <a:ext cx="1785902" cy="42896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Evaluation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EC72D8-57E3-D1DB-1EE8-946901F3898A}"/>
              </a:ext>
            </a:extLst>
          </p:cNvPr>
          <p:cNvSpPr/>
          <p:nvPr/>
        </p:nvSpPr>
        <p:spPr>
          <a:xfrm>
            <a:off x="628823" y="2077445"/>
            <a:ext cx="1785902" cy="42896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Deployment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0D13D7-FAED-AD3B-7010-FDD1105A58AF}"/>
              </a:ext>
            </a:extLst>
          </p:cNvPr>
          <p:cNvSpPr/>
          <p:nvPr/>
        </p:nvSpPr>
        <p:spPr>
          <a:xfrm>
            <a:off x="628823" y="1286998"/>
            <a:ext cx="1785902" cy="428968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Feedback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F4AAF7F-9612-12E0-405D-7B1AEFB566EA}"/>
              </a:ext>
            </a:extLst>
          </p:cNvPr>
          <p:cNvSpPr/>
          <p:nvPr/>
        </p:nvSpPr>
        <p:spPr>
          <a:xfrm rot="5400000">
            <a:off x="2797741" y="1125789"/>
            <a:ext cx="190865" cy="806468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E9ACEBE-6220-0AF5-E55F-221F7573DEBD}"/>
              </a:ext>
            </a:extLst>
          </p:cNvPr>
          <p:cNvSpPr/>
          <p:nvPr/>
        </p:nvSpPr>
        <p:spPr>
          <a:xfrm rot="10800000" flipH="1">
            <a:off x="3296409" y="1649791"/>
            <a:ext cx="212438" cy="1526961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F393357-9B85-244D-BF43-2A792B2433A4}"/>
              </a:ext>
            </a:extLst>
          </p:cNvPr>
          <p:cNvSpPr/>
          <p:nvPr/>
        </p:nvSpPr>
        <p:spPr>
          <a:xfrm>
            <a:off x="1427864" y="1771966"/>
            <a:ext cx="189454" cy="23043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6A04CFF-0232-3F2E-A132-B9D4B2FAB9B0}"/>
              </a:ext>
            </a:extLst>
          </p:cNvPr>
          <p:cNvSpPr/>
          <p:nvPr/>
        </p:nvSpPr>
        <p:spPr>
          <a:xfrm>
            <a:off x="1442931" y="2581456"/>
            <a:ext cx="174386" cy="26415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8282EDC-F6CE-CCE9-DB6F-81C89E5C81A6}"/>
              </a:ext>
            </a:extLst>
          </p:cNvPr>
          <p:cNvSpPr/>
          <p:nvPr/>
        </p:nvSpPr>
        <p:spPr>
          <a:xfrm>
            <a:off x="7533911" y="1768356"/>
            <a:ext cx="182225" cy="221378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3E91E903-6F51-E59A-6824-62DE58610191}"/>
              </a:ext>
            </a:extLst>
          </p:cNvPr>
          <p:cNvSpPr/>
          <p:nvPr/>
        </p:nvSpPr>
        <p:spPr>
          <a:xfrm>
            <a:off x="1711211" y="3390012"/>
            <a:ext cx="158018" cy="18074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0BF683A-02D3-1959-E513-B87AA31625B1}"/>
              </a:ext>
            </a:extLst>
          </p:cNvPr>
          <p:cNvSpPr/>
          <p:nvPr/>
        </p:nvSpPr>
        <p:spPr>
          <a:xfrm rot="10630904">
            <a:off x="7526055" y="3353422"/>
            <a:ext cx="171698" cy="297510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0F1BDDD-62E5-4BB9-1919-252AE8C0942D}"/>
              </a:ext>
            </a:extLst>
          </p:cNvPr>
          <p:cNvSpPr/>
          <p:nvPr/>
        </p:nvSpPr>
        <p:spPr>
          <a:xfrm rot="16200000">
            <a:off x="6909030" y="3385957"/>
            <a:ext cx="220656" cy="590259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C0DA13E4-B38C-064A-8FCA-099D8B8E3121}"/>
              </a:ext>
            </a:extLst>
          </p:cNvPr>
          <p:cNvSpPr/>
          <p:nvPr/>
        </p:nvSpPr>
        <p:spPr>
          <a:xfrm rot="16200000">
            <a:off x="2101377" y="3294361"/>
            <a:ext cx="180748" cy="59638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A2920AD-F9D1-1560-9D78-E36E70159355}"/>
              </a:ext>
            </a:extLst>
          </p:cNvPr>
          <p:cNvSpPr/>
          <p:nvPr/>
        </p:nvSpPr>
        <p:spPr>
          <a:xfrm rot="16200000">
            <a:off x="4518943" y="3569724"/>
            <a:ext cx="140496" cy="186148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26381AF0-DE68-7EFB-115E-F8558FE704B8}"/>
              </a:ext>
            </a:extLst>
          </p:cNvPr>
          <p:cNvSpPr/>
          <p:nvPr/>
        </p:nvSpPr>
        <p:spPr>
          <a:xfrm rot="10637531">
            <a:off x="7080316" y="1768398"/>
            <a:ext cx="190271" cy="25034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720AA0D3-C5B2-BD84-1F07-3C2FED14B20C}"/>
              </a:ext>
            </a:extLst>
          </p:cNvPr>
          <p:cNvSpPr/>
          <p:nvPr/>
        </p:nvSpPr>
        <p:spPr>
          <a:xfrm rot="10800000">
            <a:off x="7072203" y="2561445"/>
            <a:ext cx="185614" cy="236011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6392F428-3549-5CE1-7C1F-20BBAF1B618A}"/>
              </a:ext>
            </a:extLst>
          </p:cNvPr>
          <p:cNvSpPr/>
          <p:nvPr/>
        </p:nvSpPr>
        <p:spPr>
          <a:xfrm rot="10800000">
            <a:off x="1310761" y="3403045"/>
            <a:ext cx="209288" cy="288019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1BD22553-D664-39C8-2D97-3A2C1F915C1F}"/>
              </a:ext>
            </a:extLst>
          </p:cNvPr>
          <p:cNvSpPr/>
          <p:nvPr/>
        </p:nvSpPr>
        <p:spPr>
          <a:xfrm rot="5400000">
            <a:off x="1852980" y="3372061"/>
            <a:ext cx="166307" cy="838707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D2FE1477-A287-335E-D8A5-8F5DFB37DA1C}"/>
              </a:ext>
            </a:extLst>
          </p:cNvPr>
          <p:cNvSpPr/>
          <p:nvPr/>
        </p:nvSpPr>
        <p:spPr>
          <a:xfrm>
            <a:off x="7525642" y="2561445"/>
            <a:ext cx="185613" cy="236010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06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1337417" y="140059"/>
            <a:ext cx="801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Arial" panose="020B0604020202020204" pitchFamily="34" charset="0"/>
              </a:rPr>
              <a:t>Architecture For Stock Market Analysis</a:t>
            </a:r>
            <a:endParaRPr dirty="0"/>
          </a:p>
        </p:txBody>
      </p:sp>
      <p:pic>
        <p:nvPicPr>
          <p:cNvPr id="2" name="Graphic 1" descr="Upward trend with solid fill">
            <a:extLst>
              <a:ext uri="{FF2B5EF4-FFF2-40B4-BE49-F238E27FC236}">
                <a16:creationId xmlns:a16="http://schemas.microsoft.com/office/drawing/2014/main" id="{913BDD8F-B275-5BC1-35B9-1F8B0732C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285" y="249507"/>
            <a:ext cx="842462" cy="638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A0F50-6942-DE60-3FA6-2FE15037F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72" y="1257497"/>
            <a:ext cx="1332187" cy="7610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B3732-6D41-116E-B570-50451FDCB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93675"/>
            <a:ext cx="9144000" cy="2161309"/>
          </a:xfrm>
          <a:prstGeom prst="rect">
            <a:avLst/>
          </a:prstGeom>
          <a:ln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588692-278F-4996-EBBC-C26CE24B1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72" y="2471975"/>
            <a:ext cx="1449870" cy="8587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9CDDC3-F2A2-E305-4D79-6DBDB5059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4133" y="1497782"/>
            <a:ext cx="803447" cy="8574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20CED8-7367-AA9B-7157-B121D7A0EC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2787" y="3069745"/>
            <a:ext cx="909217" cy="10158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9F1825-B98D-BD10-A912-F9320A7EB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9425" y="3296931"/>
            <a:ext cx="1142656" cy="64387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0B15A8-751B-FE7D-7993-B889B53B59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484" y="3929896"/>
            <a:ext cx="1456577" cy="8279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71737A-2BA6-0F2D-3587-5FEE6A20B2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0065" y="3785454"/>
            <a:ext cx="2005673" cy="10465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B8D102-204C-51EF-615A-CEF880CB3A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7060" y="1380140"/>
            <a:ext cx="1160114" cy="1160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Arrow: Up 33">
            <a:extLst>
              <a:ext uri="{FF2B5EF4-FFF2-40B4-BE49-F238E27FC236}">
                <a16:creationId xmlns:a16="http://schemas.microsoft.com/office/drawing/2014/main" id="{FA03459B-3253-93AB-AF6A-DF5B12CB0A9F}"/>
              </a:ext>
            </a:extLst>
          </p:cNvPr>
          <p:cNvSpPr/>
          <p:nvPr/>
        </p:nvSpPr>
        <p:spPr>
          <a:xfrm rot="10800000">
            <a:off x="1004748" y="2087401"/>
            <a:ext cx="177422" cy="267782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250840D4-88A9-E3E6-D5C2-C99BA2D2825A}"/>
              </a:ext>
            </a:extLst>
          </p:cNvPr>
          <p:cNvSpPr/>
          <p:nvPr/>
        </p:nvSpPr>
        <p:spPr>
          <a:xfrm rot="10800000">
            <a:off x="1004748" y="3463387"/>
            <a:ext cx="197117" cy="264365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D39BB129-9E08-EBEE-6800-0E41AC0BE14A}"/>
              </a:ext>
            </a:extLst>
          </p:cNvPr>
          <p:cNvSpPr/>
          <p:nvPr/>
        </p:nvSpPr>
        <p:spPr>
          <a:xfrm rot="5400000">
            <a:off x="2129772" y="4200603"/>
            <a:ext cx="223545" cy="330067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77D7A64F-18ED-0EB3-A975-40DF7F6F14B7}"/>
              </a:ext>
            </a:extLst>
          </p:cNvPr>
          <p:cNvSpPr/>
          <p:nvPr/>
        </p:nvSpPr>
        <p:spPr>
          <a:xfrm>
            <a:off x="3388558" y="3179166"/>
            <a:ext cx="197117" cy="282969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03525C30-495A-E642-3A2D-677DC9DA0676}"/>
              </a:ext>
            </a:extLst>
          </p:cNvPr>
          <p:cNvSpPr/>
          <p:nvPr/>
        </p:nvSpPr>
        <p:spPr>
          <a:xfrm rot="10800000">
            <a:off x="6716110" y="2579008"/>
            <a:ext cx="192561" cy="337701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BAE7AE03-66B6-ACBC-5072-C360AC065F59}"/>
              </a:ext>
            </a:extLst>
          </p:cNvPr>
          <p:cNvSpPr/>
          <p:nvPr/>
        </p:nvSpPr>
        <p:spPr>
          <a:xfrm rot="5400000">
            <a:off x="7578977" y="3509798"/>
            <a:ext cx="203475" cy="293339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B9B19E41-8B98-F299-8761-4F49AB5838C2}"/>
              </a:ext>
            </a:extLst>
          </p:cNvPr>
          <p:cNvSpPr/>
          <p:nvPr/>
        </p:nvSpPr>
        <p:spPr>
          <a:xfrm rot="5400000">
            <a:off x="4149420" y="1864287"/>
            <a:ext cx="169342" cy="268206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8970-AA82-296F-9B13-D0E97C7B04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51168" y="1612355"/>
            <a:ext cx="1160538" cy="7203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2D3BE-CB7D-DE7C-F97D-BD179E772F36}"/>
              </a:ext>
            </a:extLst>
          </p:cNvPr>
          <p:cNvSpPr txBox="1"/>
          <p:nvPr/>
        </p:nvSpPr>
        <p:spPr>
          <a:xfrm>
            <a:off x="4620111" y="2432499"/>
            <a:ext cx="14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Stationarity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2BEC601-5B53-EC82-FAAB-08F51DA1F20D}"/>
              </a:ext>
            </a:extLst>
          </p:cNvPr>
          <p:cNvSpPr/>
          <p:nvPr/>
        </p:nvSpPr>
        <p:spPr>
          <a:xfrm rot="5400000">
            <a:off x="5980240" y="1765368"/>
            <a:ext cx="169342" cy="268206"/>
          </a:xfrm>
          <a:prstGeom prst="up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2164" y="161909"/>
            <a:ext cx="1880939" cy="857400"/>
          </a:xfrm>
        </p:spPr>
        <p:txBody>
          <a:bodyPr/>
          <a:lstStyle/>
          <a:p>
            <a:r>
              <a:rPr lang="en-IN" sz="3200" dirty="0">
                <a:latin typeface="+mj-lt"/>
              </a:rPr>
              <a:t>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0275" y="1025922"/>
            <a:ext cx="7517912" cy="613547"/>
          </a:xfrm>
        </p:spPr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IN" sz="1200" dirty="0">
                <a:solidFill>
                  <a:schemeClr val="bg1"/>
                </a:solidFill>
              </a:rPr>
              <a:t>The dataset was obtained from Yahoo Finance, focusing on the stock symbol ICICI BANK.NS. Data was extracted using Python libraries such as </a:t>
            </a:r>
            <a:r>
              <a:rPr lang="en-IN" sz="1200" dirty="0" err="1">
                <a:solidFill>
                  <a:schemeClr val="bg1"/>
                </a:solidFill>
              </a:rPr>
              <a:t>yfinance</a:t>
            </a:r>
            <a:r>
              <a:rPr lang="en-IN" sz="1200" dirty="0">
                <a:solidFill>
                  <a:schemeClr val="bg1"/>
                </a:solidFill>
              </a:rPr>
              <a:t> for efficient and accurate retrieval</a:t>
            </a:r>
            <a:r>
              <a:rPr lang="en-IN" sz="1200" dirty="0"/>
              <a:t>.</a:t>
            </a:r>
          </a:p>
          <a:p>
            <a:endParaRPr lang="en-IN" dirty="0"/>
          </a:p>
        </p:txBody>
      </p:sp>
      <p:pic>
        <p:nvPicPr>
          <p:cNvPr id="5" name="Graphic 1" descr="Upward trend with solid fill">
            <a:extLst>
              <a:ext uri="{FF2B5EF4-FFF2-40B4-BE49-F238E27FC236}">
                <a16:creationId xmlns:a16="http://schemas.microsoft.com/office/drawing/2014/main" id="{913BDD8F-B275-5BC1-35B9-1F8B0732C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52" y="306157"/>
            <a:ext cx="842462" cy="638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4" y="1707504"/>
            <a:ext cx="7212724" cy="3077330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5423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0345" y="129252"/>
            <a:ext cx="7686000" cy="857400"/>
          </a:xfrm>
        </p:spPr>
        <p:txBody>
          <a:bodyPr/>
          <a:lstStyle/>
          <a:p>
            <a:r>
              <a:rPr lang="en-IN" sz="3200" dirty="0">
                <a:latin typeface="+mj-lt"/>
              </a:rPr>
              <a:t>Feature Engineering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9000" y="980076"/>
            <a:ext cx="7686000" cy="737119"/>
          </a:xfrm>
        </p:spPr>
        <p:txBody>
          <a:bodyPr/>
          <a:lstStyle/>
          <a:p>
            <a:pPr marL="76200" indent="0">
              <a:buNone/>
            </a:pPr>
            <a:r>
              <a:rPr lang="en-IN" sz="1200" dirty="0">
                <a:solidFill>
                  <a:schemeClr val="bg1"/>
                </a:solidFill>
              </a:rPr>
              <a:t>We applied feature engineering by calculating metrics such as </a:t>
            </a:r>
            <a:r>
              <a:rPr lang="en-IN" sz="1200" b="1" dirty="0">
                <a:solidFill>
                  <a:schemeClr val="bg1"/>
                </a:solidFill>
              </a:rPr>
              <a:t>Daily Change</a:t>
            </a:r>
            <a:r>
              <a:rPr lang="en-IN" sz="1200" dirty="0">
                <a:solidFill>
                  <a:schemeClr val="bg1"/>
                </a:solidFill>
              </a:rPr>
              <a:t>, </a:t>
            </a:r>
            <a:r>
              <a:rPr lang="en-IN" sz="1200" b="1" dirty="0">
                <a:solidFill>
                  <a:schemeClr val="bg1"/>
                </a:solidFill>
              </a:rPr>
              <a:t>Daily Returns</a:t>
            </a:r>
            <a:r>
              <a:rPr lang="en-IN" sz="1200" dirty="0">
                <a:solidFill>
                  <a:schemeClr val="bg1"/>
                </a:solidFill>
              </a:rPr>
              <a:t>, </a:t>
            </a:r>
            <a:r>
              <a:rPr lang="en-IN" sz="1200" b="1" dirty="0">
                <a:solidFill>
                  <a:schemeClr val="bg1"/>
                </a:solidFill>
              </a:rPr>
              <a:t>Moving Averages</a:t>
            </a:r>
            <a:r>
              <a:rPr lang="en-IN" sz="1200" dirty="0">
                <a:solidFill>
                  <a:schemeClr val="bg1"/>
                </a:solidFill>
              </a:rPr>
              <a:t>, and </a:t>
            </a:r>
            <a:r>
              <a:rPr lang="en-IN" sz="1200" b="1" dirty="0">
                <a:solidFill>
                  <a:schemeClr val="bg1"/>
                </a:solidFill>
              </a:rPr>
              <a:t>Volatility</a:t>
            </a:r>
            <a:r>
              <a:rPr lang="en-IN" sz="1200" dirty="0">
                <a:solidFill>
                  <a:schemeClr val="bg1"/>
                </a:solidFill>
              </a:rPr>
              <a:t> using Python libraries like Pandas. This process involved deriving insights from raw data to enhance the forecasting model's accuracy and performance</a:t>
            </a:r>
            <a:r>
              <a:rPr lang="en-IN" sz="1200" dirty="0"/>
              <a:t>.</a:t>
            </a:r>
          </a:p>
          <a:p>
            <a:endParaRPr lang="en-IN" dirty="0"/>
          </a:p>
        </p:txBody>
      </p:sp>
      <p:pic>
        <p:nvPicPr>
          <p:cNvPr id="5" name="Graphic 1" descr="Upward trend with solid fill">
            <a:extLst>
              <a:ext uri="{FF2B5EF4-FFF2-40B4-BE49-F238E27FC236}">
                <a16:creationId xmlns:a16="http://schemas.microsoft.com/office/drawing/2014/main" id="{913BDD8F-B275-5BC1-35B9-1F8B0732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655" y="262025"/>
            <a:ext cx="767666" cy="638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3" y="1821742"/>
            <a:ext cx="7354171" cy="3159849"/>
          </a:xfrm>
          <a:prstGeom prst="rect">
            <a:avLst/>
          </a:prstGeom>
          <a:ln w="38100" cap="sq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B8839-47AB-7182-07ED-C76476CD3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662" y="1849225"/>
            <a:ext cx="3350172" cy="3104882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25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>
          <a:extLst>
            <a:ext uri="{FF2B5EF4-FFF2-40B4-BE49-F238E27FC236}">
              <a16:creationId xmlns:a16="http://schemas.microsoft.com/office/drawing/2014/main" id="{B3DE9073-7007-2446-AA32-2F9090AAE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">
            <a:extLst>
              <a:ext uri="{FF2B5EF4-FFF2-40B4-BE49-F238E27FC236}">
                <a16:creationId xmlns:a16="http://schemas.microsoft.com/office/drawing/2014/main" id="{7CD8B100-C41C-134E-6102-3F32864CA4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17" name="Google Shape;1017;p36">
            <a:extLst>
              <a:ext uri="{FF2B5EF4-FFF2-40B4-BE49-F238E27FC236}">
                <a16:creationId xmlns:a16="http://schemas.microsoft.com/office/drawing/2014/main" id="{8378463D-F8B3-DFED-D666-3A3A2E1EF7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8661" y="262025"/>
            <a:ext cx="7990750" cy="70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6D96A9-5742-6A74-0151-6906296B57B0}"/>
              </a:ext>
            </a:extLst>
          </p:cNvPr>
          <p:cNvCxnSpPr>
            <a:cxnSpLocks/>
          </p:cNvCxnSpPr>
          <p:nvPr/>
        </p:nvCxnSpPr>
        <p:spPr>
          <a:xfrm flipH="1">
            <a:off x="5942636" y="1559866"/>
            <a:ext cx="1" cy="299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95B6D-00E4-A5EE-9E08-5B061847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754"/>
            <a:ext cx="9144000" cy="1038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B1ADD-CAFB-296D-F934-E6CC7D0C2CD3}"/>
              </a:ext>
            </a:extLst>
          </p:cNvPr>
          <p:cNvSpPr txBox="1"/>
          <p:nvPr/>
        </p:nvSpPr>
        <p:spPr>
          <a:xfrm>
            <a:off x="1298475" y="330150"/>
            <a:ext cx="8147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3000"/>
            </a:pPr>
            <a:r>
              <a:rPr lang="en-US" sz="320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Visualization For Close Price </a:t>
            </a:r>
            <a:endParaRPr lang="en-IN" sz="3200" b="1" dirty="0">
              <a:solidFill>
                <a:schemeClr val="lt1"/>
              </a:solidFill>
              <a:latin typeface="Arial" panose="020B0604020202020204" pitchFamily="34" charset="0"/>
              <a:sym typeface="Titillium Web ExtraLight"/>
            </a:endParaRPr>
          </a:p>
        </p:txBody>
      </p:sp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6E98EBA8-C951-0CA7-47D5-6929ABB93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719" y="218631"/>
            <a:ext cx="842462" cy="638504"/>
          </a:xfrm>
          <a:prstGeom prst="rect">
            <a:avLst/>
          </a:prstGeom>
        </p:spPr>
      </p:pic>
      <p:pic>
        <p:nvPicPr>
          <p:cNvPr id="9" name="Picture 8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C33E970D-4341-2E1C-3F67-A9B250F9D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3" y="1021817"/>
            <a:ext cx="9025754" cy="267238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05532CD-F2F3-AC68-A4D5-92134108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78" y="4076310"/>
            <a:ext cx="804724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bg1"/>
                </a:solidFill>
              </a:rPr>
              <a:t>The plot analyzes stock closing prices at three levels of aggregation: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Daily Close Value: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Displays detailed daily fluctuations with short-term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Monthly Close Value: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Smoothed data showing average monthly trends while reducing daily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Yearly Close Value: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Highlights long-term growth from 2020 to 2025, emphasizing the upward trend.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C95BA-697B-90B1-66CE-41B7831A7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3" y="3669887"/>
            <a:ext cx="9025754" cy="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>
          <a:extLst>
            <a:ext uri="{FF2B5EF4-FFF2-40B4-BE49-F238E27FC236}">
              <a16:creationId xmlns:a16="http://schemas.microsoft.com/office/drawing/2014/main" id="{A08371FB-D205-3D71-C2C4-795422CA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90298F-6E7F-2939-72D9-ECD61290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3675"/>
            <a:ext cx="9144000" cy="2161309"/>
          </a:xfrm>
          <a:prstGeom prst="rect">
            <a:avLst/>
          </a:prstGeom>
          <a:ln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D1342-42AB-80FE-751E-8959EABFA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7" y="1070593"/>
            <a:ext cx="8931166" cy="2784076"/>
          </a:xfrm>
          <a:prstGeom prst="rect">
            <a:avLst/>
          </a:prstGeom>
        </p:spPr>
      </p:pic>
      <p:pic>
        <p:nvPicPr>
          <p:cNvPr id="12" name="Graphic 11" descr="Upward trend with solid fill">
            <a:extLst>
              <a:ext uri="{FF2B5EF4-FFF2-40B4-BE49-F238E27FC236}">
                <a16:creationId xmlns:a16="http://schemas.microsoft.com/office/drawing/2014/main" id="{D330AE75-0B83-F5C6-8BD0-E9D739D27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767" y="308280"/>
            <a:ext cx="842462" cy="638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3E636-86BF-18F2-5B6D-653714B29603}"/>
              </a:ext>
            </a:extLst>
          </p:cNvPr>
          <p:cNvSpPr txBox="1"/>
          <p:nvPr/>
        </p:nvSpPr>
        <p:spPr>
          <a:xfrm>
            <a:off x="1307548" y="362009"/>
            <a:ext cx="8147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3000"/>
            </a:pPr>
            <a:r>
              <a:rPr lang="en-US" sz="3200" b="1" dirty="0">
                <a:solidFill>
                  <a:schemeClr val="lt1"/>
                </a:solidFill>
                <a:latin typeface="Arial" panose="020B0604020202020204" pitchFamily="34" charset="0"/>
                <a:sym typeface="Titillium Web ExtraLight"/>
              </a:rPr>
              <a:t>Visualization For Seasonality </a:t>
            </a:r>
            <a:endParaRPr lang="en-IN" sz="3200" b="1" dirty="0">
              <a:solidFill>
                <a:schemeClr val="lt1"/>
              </a:solidFill>
              <a:latin typeface="Arial" panose="020B0604020202020204" pitchFamily="34" charset="0"/>
              <a:sym typeface="Titillium Web Extra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8933E7-8068-05B6-DCE2-29B2DB92ED8A}"/>
              </a:ext>
            </a:extLst>
          </p:cNvPr>
          <p:cNvSpPr txBox="1"/>
          <p:nvPr/>
        </p:nvSpPr>
        <p:spPr>
          <a:xfrm>
            <a:off x="208892" y="3879797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1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   The Graph Shows :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1" i="0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1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original 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raw data shows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all variations in closing prices over time, including trends, seasonal patterns, and noise.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</a:t>
            </a:r>
            <a:r>
              <a:rPr lang="en-US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000" b="1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Trend,</a:t>
            </a:r>
            <a:r>
              <a:rPr kumimoji="0" lang="en-US" altLang="en-US" sz="1000" b="0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long-term direction of the data. It shows an overall upward trend in stock prices from 2020 to 2025, smoothing out short-term fluctuations.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altLang="en-US" sz="1000" b="1" i="0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Seasonal,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Regular repeating patterns or cycles, such as periodic fluctuations in stock prices, likely reflect seasonal influences or market cycles.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altLang="en-US" sz="1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Residual </a:t>
            </a:r>
            <a:r>
              <a:rPr kumimoji="0" lang="en-US" altLang="en-US" sz="10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remaining noise or irregular variations after removing the trend and seasonal components, represent unpredictable changes. </a:t>
            </a:r>
          </a:p>
        </p:txBody>
      </p:sp>
    </p:spTree>
    <p:extLst>
      <p:ext uri="{BB962C8B-B14F-4D97-AF65-F5344CB8AC3E}">
        <p14:creationId xmlns:p14="http://schemas.microsoft.com/office/powerpoint/2010/main" val="3634726644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4373D"/>
    </a:dk1>
    <a:lt1>
      <a:srgbClr val="FFFFFF"/>
    </a:lt1>
    <a:dk2>
      <a:srgbClr val="CDD2DB"/>
    </a:dk2>
    <a:lt2>
      <a:srgbClr val="6A7486"/>
    </a:lt2>
    <a:accent1>
      <a:srgbClr val="465573"/>
    </a:accent1>
    <a:accent2>
      <a:srgbClr val="6E86B6"/>
    </a:accent2>
    <a:accent3>
      <a:srgbClr val="ACBFE6"/>
    </a:accent3>
    <a:accent4>
      <a:srgbClr val="91C05E"/>
    </a:accent4>
    <a:accent5>
      <a:srgbClr val="ACCC88"/>
    </a:accent5>
    <a:accent6>
      <a:srgbClr val="E2F8CB"/>
    </a:accent6>
    <a:hlink>
      <a:srgbClr val="FFFFF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902</Words>
  <Application>Microsoft Office PowerPoint</Application>
  <PresentationFormat>On-screen Show (16:9)</PresentationFormat>
  <Paragraphs>112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Titillium Web ExtraLight</vt:lpstr>
      <vt:lpstr>Arial</vt:lpstr>
      <vt:lpstr>Calibri</vt:lpstr>
      <vt:lpstr>Titillium Web</vt:lpstr>
      <vt:lpstr>Thaliard template</vt:lpstr>
      <vt:lpstr>Stock Market Analysis     Group-1</vt:lpstr>
      <vt:lpstr>  Our Mentor</vt:lpstr>
      <vt:lpstr>     Business Objective</vt:lpstr>
      <vt:lpstr>  Data Science Methodology Flow Chart</vt:lpstr>
      <vt:lpstr>Architecture For Stock Market Analysis</vt:lpstr>
      <vt:lpstr>Dataset</vt:lpstr>
      <vt:lpstr>Feature Engineering</vt:lpstr>
      <vt:lpstr>PowerPoint Presentation</vt:lpstr>
      <vt:lpstr>PowerPoint Presentation</vt:lpstr>
      <vt:lpstr>Stationarity</vt:lpstr>
      <vt:lpstr>Models</vt:lpstr>
      <vt:lpstr> Model Evaluation</vt:lpstr>
      <vt:lpstr>Finalised Model: ARIMA</vt:lpstr>
      <vt:lpstr>PowerPoint Presentation</vt:lpstr>
      <vt:lpstr>        PROBLEMS FACED AND THEIR SOLUTIONS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    Group-1</dc:title>
  <dc:creator>Gayatri Singh</dc:creator>
  <cp:lastModifiedBy>Gayatri Singh</cp:lastModifiedBy>
  <cp:revision>21</cp:revision>
  <dcterms:modified xsi:type="dcterms:W3CDTF">2025-01-16T06:23:34Z</dcterms:modified>
</cp:coreProperties>
</file>