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7" r:id="rId2"/>
    <p:sldId id="259" r:id="rId3"/>
    <p:sldId id="260" r:id="rId4"/>
    <p:sldId id="263" r:id="rId5"/>
    <p:sldId id="265" r:id="rId6"/>
    <p:sldId id="288" r:id="rId7"/>
    <p:sldId id="264" r:id="rId8"/>
    <p:sldId id="261" r:id="rId9"/>
    <p:sldId id="258" r:id="rId10"/>
    <p:sldId id="266" r:id="rId11"/>
    <p:sldId id="289" r:id="rId12"/>
    <p:sldId id="268" r:id="rId13"/>
    <p:sldId id="290" r:id="rId14"/>
    <p:sldId id="291" r:id="rId15"/>
    <p:sldId id="292" r:id="rId16"/>
    <p:sldId id="293" r:id="rId17"/>
    <p:sldId id="273" r:id="rId18"/>
    <p:sldId id="274" r:id="rId19"/>
    <p:sldId id="276" r:id="rId20"/>
    <p:sldId id="303" r:id="rId21"/>
    <p:sldId id="300" r:id="rId22"/>
    <p:sldId id="301" r:id="rId23"/>
    <p:sldId id="302" r:id="rId24"/>
    <p:sldId id="257" r:id="rId25"/>
    <p:sldId id="275" r:id="rId26"/>
    <p:sldId id="277" r:id="rId27"/>
    <p:sldId id="278" r:id="rId28"/>
    <p:sldId id="279" r:id="rId29"/>
    <p:sldId id="280" r:id="rId30"/>
    <p:sldId id="281" r:id="rId31"/>
    <p:sldId id="282" r:id="rId32"/>
    <p:sldId id="283" r:id="rId33"/>
    <p:sldId id="284" r:id="rId34"/>
    <p:sldId id="285" r:id="rId35"/>
    <p:sldId id="286" r:id="rId36"/>
    <p:sldId id="294"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53" d="100"/>
          <a:sy n="53" d="100"/>
        </p:scale>
        <p:origin x="835"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1E299-1B58-6429-462B-B1133DC7D6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DBC8BE9-31AF-E2E8-07CD-C25E921909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1E3B95-429B-042B-5C99-ACFD0F6BF6ED}"/>
              </a:ext>
            </a:extLst>
          </p:cNvPr>
          <p:cNvSpPr>
            <a:spLocks noGrp="1"/>
          </p:cNvSpPr>
          <p:nvPr>
            <p:ph type="dt" sz="half" idx="10"/>
          </p:nvPr>
        </p:nvSpPr>
        <p:spPr/>
        <p:txBody>
          <a:bodyPr/>
          <a:lstStyle/>
          <a:p>
            <a:fld id="{C627EE4E-A525-4E11-AACC-EBD41B92D0B3}" type="datetimeFigureOut">
              <a:rPr lang="en-US" smtClean="0"/>
              <a:t>4/16/2023</a:t>
            </a:fld>
            <a:endParaRPr lang="en-US"/>
          </a:p>
        </p:txBody>
      </p:sp>
      <p:sp>
        <p:nvSpPr>
          <p:cNvPr id="5" name="Footer Placeholder 4">
            <a:extLst>
              <a:ext uri="{FF2B5EF4-FFF2-40B4-BE49-F238E27FC236}">
                <a16:creationId xmlns:a16="http://schemas.microsoft.com/office/drawing/2014/main" id="{B9730DD3-7ED2-0038-058B-DFC6BD0E01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008598-EA82-BC6C-CB2C-871E2E3564D6}"/>
              </a:ext>
            </a:extLst>
          </p:cNvPr>
          <p:cNvSpPr>
            <a:spLocks noGrp="1"/>
          </p:cNvSpPr>
          <p:nvPr>
            <p:ph type="sldNum" sz="quarter" idx="12"/>
          </p:nvPr>
        </p:nvSpPr>
        <p:spPr/>
        <p:txBody>
          <a:bodyPr/>
          <a:lstStyle/>
          <a:p>
            <a:fld id="{4A3BC1D5-6EA0-4079-8A81-6E530B4397CD}" type="slidenum">
              <a:rPr lang="en-US" smtClean="0"/>
              <a:t>‹#›</a:t>
            </a:fld>
            <a:endParaRPr lang="en-US"/>
          </a:p>
        </p:txBody>
      </p:sp>
    </p:spTree>
    <p:extLst>
      <p:ext uri="{BB962C8B-B14F-4D97-AF65-F5344CB8AC3E}">
        <p14:creationId xmlns:p14="http://schemas.microsoft.com/office/powerpoint/2010/main" val="3005588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3B3B3-A781-3619-35F2-A8A74A25C13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5A0297-1CA6-8609-B702-CE524D1084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C4D6B0-852C-3FCB-8ED0-D31B537C83DB}"/>
              </a:ext>
            </a:extLst>
          </p:cNvPr>
          <p:cNvSpPr>
            <a:spLocks noGrp="1"/>
          </p:cNvSpPr>
          <p:nvPr>
            <p:ph type="dt" sz="half" idx="10"/>
          </p:nvPr>
        </p:nvSpPr>
        <p:spPr/>
        <p:txBody>
          <a:bodyPr/>
          <a:lstStyle/>
          <a:p>
            <a:fld id="{C627EE4E-A525-4E11-AACC-EBD41B92D0B3}" type="datetimeFigureOut">
              <a:rPr lang="en-US" smtClean="0"/>
              <a:t>4/16/2023</a:t>
            </a:fld>
            <a:endParaRPr lang="en-US"/>
          </a:p>
        </p:txBody>
      </p:sp>
      <p:sp>
        <p:nvSpPr>
          <p:cNvPr id="5" name="Footer Placeholder 4">
            <a:extLst>
              <a:ext uri="{FF2B5EF4-FFF2-40B4-BE49-F238E27FC236}">
                <a16:creationId xmlns:a16="http://schemas.microsoft.com/office/drawing/2014/main" id="{7F2E6FBB-BEDC-ADD7-9981-2921E9385E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39FE6C-5D48-6B91-D3C4-F7E1AC33C4AE}"/>
              </a:ext>
            </a:extLst>
          </p:cNvPr>
          <p:cNvSpPr>
            <a:spLocks noGrp="1"/>
          </p:cNvSpPr>
          <p:nvPr>
            <p:ph type="sldNum" sz="quarter" idx="12"/>
          </p:nvPr>
        </p:nvSpPr>
        <p:spPr/>
        <p:txBody>
          <a:bodyPr/>
          <a:lstStyle/>
          <a:p>
            <a:fld id="{4A3BC1D5-6EA0-4079-8A81-6E530B4397CD}" type="slidenum">
              <a:rPr lang="en-US" smtClean="0"/>
              <a:t>‹#›</a:t>
            </a:fld>
            <a:endParaRPr lang="en-US"/>
          </a:p>
        </p:txBody>
      </p:sp>
    </p:spTree>
    <p:extLst>
      <p:ext uri="{BB962C8B-B14F-4D97-AF65-F5344CB8AC3E}">
        <p14:creationId xmlns:p14="http://schemas.microsoft.com/office/powerpoint/2010/main" val="2324085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E829A1-7996-8F44-E505-7571E1FA66C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8879B99-5FD1-9820-7DE3-5A66158D7A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A6B2AD-9FE0-7193-EF45-C0E7F59D00CB}"/>
              </a:ext>
            </a:extLst>
          </p:cNvPr>
          <p:cNvSpPr>
            <a:spLocks noGrp="1"/>
          </p:cNvSpPr>
          <p:nvPr>
            <p:ph type="dt" sz="half" idx="10"/>
          </p:nvPr>
        </p:nvSpPr>
        <p:spPr/>
        <p:txBody>
          <a:bodyPr/>
          <a:lstStyle/>
          <a:p>
            <a:fld id="{C627EE4E-A525-4E11-AACC-EBD41B92D0B3}" type="datetimeFigureOut">
              <a:rPr lang="en-US" smtClean="0"/>
              <a:t>4/16/2023</a:t>
            </a:fld>
            <a:endParaRPr lang="en-US"/>
          </a:p>
        </p:txBody>
      </p:sp>
      <p:sp>
        <p:nvSpPr>
          <p:cNvPr id="5" name="Footer Placeholder 4">
            <a:extLst>
              <a:ext uri="{FF2B5EF4-FFF2-40B4-BE49-F238E27FC236}">
                <a16:creationId xmlns:a16="http://schemas.microsoft.com/office/drawing/2014/main" id="{319CAEF5-6918-B34A-73E2-A444FCDB90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3C05EC-9311-CA5F-23B7-31D8D468D8A2}"/>
              </a:ext>
            </a:extLst>
          </p:cNvPr>
          <p:cNvSpPr>
            <a:spLocks noGrp="1"/>
          </p:cNvSpPr>
          <p:nvPr>
            <p:ph type="sldNum" sz="quarter" idx="12"/>
          </p:nvPr>
        </p:nvSpPr>
        <p:spPr/>
        <p:txBody>
          <a:bodyPr/>
          <a:lstStyle/>
          <a:p>
            <a:fld id="{4A3BC1D5-6EA0-4079-8A81-6E530B4397CD}" type="slidenum">
              <a:rPr lang="en-US" smtClean="0"/>
              <a:t>‹#›</a:t>
            </a:fld>
            <a:endParaRPr lang="en-US"/>
          </a:p>
        </p:txBody>
      </p:sp>
    </p:spTree>
    <p:extLst>
      <p:ext uri="{BB962C8B-B14F-4D97-AF65-F5344CB8AC3E}">
        <p14:creationId xmlns:p14="http://schemas.microsoft.com/office/powerpoint/2010/main" val="1616205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C2B1C-0BBE-2F98-A74B-4AB749207B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D86531-81B6-51BA-1D39-14266055C7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3F779C-4371-DBC8-0819-C7DCD7A36EAC}"/>
              </a:ext>
            </a:extLst>
          </p:cNvPr>
          <p:cNvSpPr>
            <a:spLocks noGrp="1"/>
          </p:cNvSpPr>
          <p:nvPr>
            <p:ph type="dt" sz="half" idx="10"/>
          </p:nvPr>
        </p:nvSpPr>
        <p:spPr/>
        <p:txBody>
          <a:bodyPr/>
          <a:lstStyle/>
          <a:p>
            <a:fld id="{C627EE4E-A525-4E11-AACC-EBD41B92D0B3}" type="datetimeFigureOut">
              <a:rPr lang="en-US" smtClean="0"/>
              <a:t>4/16/2023</a:t>
            </a:fld>
            <a:endParaRPr lang="en-US"/>
          </a:p>
        </p:txBody>
      </p:sp>
      <p:sp>
        <p:nvSpPr>
          <p:cNvPr id="5" name="Footer Placeholder 4">
            <a:extLst>
              <a:ext uri="{FF2B5EF4-FFF2-40B4-BE49-F238E27FC236}">
                <a16:creationId xmlns:a16="http://schemas.microsoft.com/office/drawing/2014/main" id="{C637AEBE-E853-B647-1AB9-3A31C8386F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7AA0CC-72EF-C323-AF27-75E22644966E}"/>
              </a:ext>
            </a:extLst>
          </p:cNvPr>
          <p:cNvSpPr>
            <a:spLocks noGrp="1"/>
          </p:cNvSpPr>
          <p:nvPr>
            <p:ph type="sldNum" sz="quarter" idx="12"/>
          </p:nvPr>
        </p:nvSpPr>
        <p:spPr/>
        <p:txBody>
          <a:bodyPr/>
          <a:lstStyle/>
          <a:p>
            <a:fld id="{4A3BC1D5-6EA0-4079-8A81-6E530B4397CD}" type="slidenum">
              <a:rPr lang="en-US" smtClean="0"/>
              <a:t>‹#›</a:t>
            </a:fld>
            <a:endParaRPr lang="en-US"/>
          </a:p>
        </p:txBody>
      </p:sp>
    </p:spTree>
    <p:extLst>
      <p:ext uri="{BB962C8B-B14F-4D97-AF65-F5344CB8AC3E}">
        <p14:creationId xmlns:p14="http://schemas.microsoft.com/office/powerpoint/2010/main" val="1232092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22F9C-09BE-BAD5-8A31-1EDF1E76ED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8625E4-3376-3500-927F-1CCDE328C7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8A82BE-1398-F500-2FAE-A2BC6723CDF5}"/>
              </a:ext>
            </a:extLst>
          </p:cNvPr>
          <p:cNvSpPr>
            <a:spLocks noGrp="1"/>
          </p:cNvSpPr>
          <p:nvPr>
            <p:ph type="dt" sz="half" idx="10"/>
          </p:nvPr>
        </p:nvSpPr>
        <p:spPr/>
        <p:txBody>
          <a:bodyPr/>
          <a:lstStyle/>
          <a:p>
            <a:fld id="{C627EE4E-A525-4E11-AACC-EBD41B92D0B3}" type="datetimeFigureOut">
              <a:rPr lang="en-US" smtClean="0"/>
              <a:t>4/16/2023</a:t>
            </a:fld>
            <a:endParaRPr lang="en-US"/>
          </a:p>
        </p:txBody>
      </p:sp>
      <p:sp>
        <p:nvSpPr>
          <p:cNvPr id="5" name="Footer Placeholder 4">
            <a:extLst>
              <a:ext uri="{FF2B5EF4-FFF2-40B4-BE49-F238E27FC236}">
                <a16:creationId xmlns:a16="http://schemas.microsoft.com/office/drawing/2014/main" id="{F372051B-7AA1-4954-64B4-91A2043D67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372D73-34A2-DF2E-E3E1-90A31947227B}"/>
              </a:ext>
            </a:extLst>
          </p:cNvPr>
          <p:cNvSpPr>
            <a:spLocks noGrp="1"/>
          </p:cNvSpPr>
          <p:nvPr>
            <p:ph type="sldNum" sz="quarter" idx="12"/>
          </p:nvPr>
        </p:nvSpPr>
        <p:spPr/>
        <p:txBody>
          <a:bodyPr/>
          <a:lstStyle/>
          <a:p>
            <a:fld id="{4A3BC1D5-6EA0-4079-8A81-6E530B4397CD}" type="slidenum">
              <a:rPr lang="en-US" smtClean="0"/>
              <a:t>‹#›</a:t>
            </a:fld>
            <a:endParaRPr lang="en-US"/>
          </a:p>
        </p:txBody>
      </p:sp>
    </p:spTree>
    <p:extLst>
      <p:ext uri="{BB962C8B-B14F-4D97-AF65-F5344CB8AC3E}">
        <p14:creationId xmlns:p14="http://schemas.microsoft.com/office/powerpoint/2010/main" val="3203497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0D424-5A47-9016-9305-5E6EA6E686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5BC2E5-AEA9-10AA-BA5D-9B227F69F0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3D2B25-81BF-B83D-86C9-76BCCED504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4F3DE4-EC9D-49D7-A6D4-009B8FD6EDAC}"/>
              </a:ext>
            </a:extLst>
          </p:cNvPr>
          <p:cNvSpPr>
            <a:spLocks noGrp="1"/>
          </p:cNvSpPr>
          <p:nvPr>
            <p:ph type="dt" sz="half" idx="10"/>
          </p:nvPr>
        </p:nvSpPr>
        <p:spPr/>
        <p:txBody>
          <a:bodyPr/>
          <a:lstStyle/>
          <a:p>
            <a:fld id="{C627EE4E-A525-4E11-AACC-EBD41B92D0B3}" type="datetimeFigureOut">
              <a:rPr lang="en-US" smtClean="0"/>
              <a:t>4/16/2023</a:t>
            </a:fld>
            <a:endParaRPr lang="en-US"/>
          </a:p>
        </p:txBody>
      </p:sp>
      <p:sp>
        <p:nvSpPr>
          <p:cNvPr id="6" name="Footer Placeholder 5">
            <a:extLst>
              <a:ext uri="{FF2B5EF4-FFF2-40B4-BE49-F238E27FC236}">
                <a16:creationId xmlns:a16="http://schemas.microsoft.com/office/drawing/2014/main" id="{468CB1EA-81DF-27A6-D77F-C2A7B31A01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18DDC3-E71D-854D-19E4-5BA27C650D5A}"/>
              </a:ext>
            </a:extLst>
          </p:cNvPr>
          <p:cNvSpPr>
            <a:spLocks noGrp="1"/>
          </p:cNvSpPr>
          <p:nvPr>
            <p:ph type="sldNum" sz="quarter" idx="12"/>
          </p:nvPr>
        </p:nvSpPr>
        <p:spPr/>
        <p:txBody>
          <a:bodyPr/>
          <a:lstStyle/>
          <a:p>
            <a:fld id="{4A3BC1D5-6EA0-4079-8A81-6E530B4397CD}" type="slidenum">
              <a:rPr lang="en-US" smtClean="0"/>
              <a:t>‹#›</a:t>
            </a:fld>
            <a:endParaRPr lang="en-US"/>
          </a:p>
        </p:txBody>
      </p:sp>
    </p:spTree>
    <p:extLst>
      <p:ext uri="{BB962C8B-B14F-4D97-AF65-F5344CB8AC3E}">
        <p14:creationId xmlns:p14="http://schemas.microsoft.com/office/powerpoint/2010/main" val="2651491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300E-EF8F-F434-A5BA-1F8ACCED76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AE28E94-55A6-48A5-25EF-9F24921F52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572183-4E57-0CF0-0F4D-F7678F23DF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EDB57D0-16D5-9A7F-8461-3BC66E9D85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5ED5DE-29AD-1828-C3A8-C421144972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577282-921C-D04F-846F-21749E0C065F}"/>
              </a:ext>
            </a:extLst>
          </p:cNvPr>
          <p:cNvSpPr>
            <a:spLocks noGrp="1"/>
          </p:cNvSpPr>
          <p:nvPr>
            <p:ph type="dt" sz="half" idx="10"/>
          </p:nvPr>
        </p:nvSpPr>
        <p:spPr/>
        <p:txBody>
          <a:bodyPr/>
          <a:lstStyle/>
          <a:p>
            <a:fld id="{C627EE4E-A525-4E11-AACC-EBD41B92D0B3}" type="datetimeFigureOut">
              <a:rPr lang="en-US" smtClean="0"/>
              <a:t>4/16/2023</a:t>
            </a:fld>
            <a:endParaRPr lang="en-US"/>
          </a:p>
        </p:txBody>
      </p:sp>
      <p:sp>
        <p:nvSpPr>
          <p:cNvPr id="8" name="Footer Placeholder 7">
            <a:extLst>
              <a:ext uri="{FF2B5EF4-FFF2-40B4-BE49-F238E27FC236}">
                <a16:creationId xmlns:a16="http://schemas.microsoft.com/office/drawing/2014/main" id="{9B73A811-A448-01D7-45F5-DB73A89142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9BE5CC-EC28-DE16-EB65-1D91B7972958}"/>
              </a:ext>
            </a:extLst>
          </p:cNvPr>
          <p:cNvSpPr>
            <a:spLocks noGrp="1"/>
          </p:cNvSpPr>
          <p:nvPr>
            <p:ph type="sldNum" sz="quarter" idx="12"/>
          </p:nvPr>
        </p:nvSpPr>
        <p:spPr/>
        <p:txBody>
          <a:bodyPr/>
          <a:lstStyle/>
          <a:p>
            <a:fld id="{4A3BC1D5-6EA0-4079-8A81-6E530B4397CD}" type="slidenum">
              <a:rPr lang="en-US" smtClean="0"/>
              <a:t>‹#›</a:t>
            </a:fld>
            <a:endParaRPr lang="en-US"/>
          </a:p>
        </p:txBody>
      </p:sp>
    </p:spTree>
    <p:extLst>
      <p:ext uri="{BB962C8B-B14F-4D97-AF65-F5344CB8AC3E}">
        <p14:creationId xmlns:p14="http://schemas.microsoft.com/office/powerpoint/2010/main" val="3055198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7BBA5-6B24-AADE-365D-7741847A11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9DD984-045F-2C0F-27F3-554AAD2D4154}"/>
              </a:ext>
            </a:extLst>
          </p:cNvPr>
          <p:cNvSpPr>
            <a:spLocks noGrp="1"/>
          </p:cNvSpPr>
          <p:nvPr>
            <p:ph type="dt" sz="half" idx="10"/>
          </p:nvPr>
        </p:nvSpPr>
        <p:spPr/>
        <p:txBody>
          <a:bodyPr/>
          <a:lstStyle/>
          <a:p>
            <a:fld id="{C627EE4E-A525-4E11-AACC-EBD41B92D0B3}" type="datetimeFigureOut">
              <a:rPr lang="en-US" smtClean="0"/>
              <a:t>4/16/2023</a:t>
            </a:fld>
            <a:endParaRPr lang="en-US"/>
          </a:p>
        </p:txBody>
      </p:sp>
      <p:sp>
        <p:nvSpPr>
          <p:cNvPr id="4" name="Footer Placeholder 3">
            <a:extLst>
              <a:ext uri="{FF2B5EF4-FFF2-40B4-BE49-F238E27FC236}">
                <a16:creationId xmlns:a16="http://schemas.microsoft.com/office/drawing/2014/main" id="{8568C372-6BFE-A8CA-B272-80E42CACE0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D44174-1A7A-3BE7-C45F-4C52045204AE}"/>
              </a:ext>
            </a:extLst>
          </p:cNvPr>
          <p:cNvSpPr>
            <a:spLocks noGrp="1"/>
          </p:cNvSpPr>
          <p:nvPr>
            <p:ph type="sldNum" sz="quarter" idx="12"/>
          </p:nvPr>
        </p:nvSpPr>
        <p:spPr/>
        <p:txBody>
          <a:bodyPr/>
          <a:lstStyle/>
          <a:p>
            <a:fld id="{4A3BC1D5-6EA0-4079-8A81-6E530B4397CD}" type="slidenum">
              <a:rPr lang="en-US" smtClean="0"/>
              <a:t>‹#›</a:t>
            </a:fld>
            <a:endParaRPr lang="en-US"/>
          </a:p>
        </p:txBody>
      </p:sp>
    </p:spTree>
    <p:extLst>
      <p:ext uri="{BB962C8B-B14F-4D97-AF65-F5344CB8AC3E}">
        <p14:creationId xmlns:p14="http://schemas.microsoft.com/office/powerpoint/2010/main" val="2186326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9082A3-4FAE-AA2C-6AD6-A04779C6724A}"/>
              </a:ext>
            </a:extLst>
          </p:cNvPr>
          <p:cNvSpPr>
            <a:spLocks noGrp="1"/>
          </p:cNvSpPr>
          <p:nvPr>
            <p:ph type="dt" sz="half" idx="10"/>
          </p:nvPr>
        </p:nvSpPr>
        <p:spPr/>
        <p:txBody>
          <a:bodyPr/>
          <a:lstStyle/>
          <a:p>
            <a:fld id="{C627EE4E-A525-4E11-AACC-EBD41B92D0B3}" type="datetimeFigureOut">
              <a:rPr lang="en-US" smtClean="0"/>
              <a:t>4/16/2023</a:t>
            </a:fld>
            <a:endParaRPr lang="en-US"/>
          </a:p>
        </p:txBody>
      </p:sp>
      <p:sp>
        <p:nvSpPr>
          <p:cNvPr id="3" name="Footer Placeholder 2">
            <a:extLst>
              <a:ext uri="{FF2B5EF4-FFF2-40B4-BE49-F238E27FC236}">
                <a16:creationId xmlns:a16="http://schemas.microsoft.com/office/drawing/2014/main" id="{B8233665-56F6-A947-3E9F-BC9A4A195BF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BB58A1-1184-2DA3-C483-964115BF05D2}"/>
              </a:ext>
            </a:extLst>
          </p:cNvPr>
          <p:cNvSpPr>
            <a:spLocks noGrp="1"/>
          </p:cNvSpPr>
          <p:nvPr>
            <p:ph type="sldNum" sz="quarter" idx="12"/>
          </p:nvPr>
        </p:nvSpPr>
        <p:spPr/>
        <p:txBody>
          <a:bodyPr/>
          <a:lstStyle/>
          <a:p>
            <a:fld id="{4A3BC1D5-6EA0-4079-8A81-6E530B4397CD}" type="slidenum">
              <a:rPr lang="en-US" smtClean="0"/>
              <a:t>‹#›</a:t>
            </a:fld>
            <a:endParaRPr lang="en-US"/>
          </a:p>
        </p:txBody>
      </p:sp>
    </p:spTree>
    <p:extLst>
      <p:ext uri="{BB962C8B-B14F-4D97-AF65-F5344CB8AC3E}">
        <p14:creationId xmlns:p14="http://schemas.microsoft.com/office/powerpoint/2010/main" val="1431649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CA584-B013-59DF-D679-35A6D9BD60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4B8A01-0AF8-B0CD-D37C-19BFB18C6C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ABD2E1-FAE0-AC09-14EE-8B0419628C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0D4736-A781-A3C6-9DDE-B7A9A214D6F1}"/>
              </a:ext>
            </a:extLst>
          </p:cNvPr>
          <p:cNvSpPr>
            <a:spLocks noGrp="1"/>
          </p:cNvSpPr>
          <p:nvPr>
            <p:ph type="dt" sz="half" idx="10"/>
          </p:nvPr>
        </p:nvSpPr>
        <p:spPr/>
        <p:txBody>
          <a:bodyPr/>
          <a:lstStyle/>
          <a:p>
            <a:fld id="{C627EE4E-A525-4E11-AACC-EBD41B92D0B3}" type="datetimeFigureOut">
              <a:rPr lang="en-US" smtClean="0"/>
              <a:t>4/16/2023</a:t>
            </a:fld>
            <a:endParaRPr lang="en-US"/>
          </a:p>
        </p:txBody>
      </p:sp>
      <p:sp>
        <p:nvSpPr>
          <p:cNvPr id="6" name="Footer Placeholder 5">
            <a:extLst>
              <a:ext uri="{FF2B5EF4-FFF2-40B4-BE49-F238E27FC236}">
                <a16:creationId xmlns:a16="http://schemas.microsoft.com/office/drawing/2014/main" id="{C674272F-7815-935B-0CFC-DB3390BE18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CE0BEE-DF52-3CCD-6393-A6B018588F81}"/>
              </a:ext>
            </a:extLst>
          </p:cNvPr>
          <p:cNvSpPr>
            <a:spLocks noGrp="1"/>
          </p:cNvSpPr>
          <p:nvPr>
            <p:ph type="sldNum" sz="quarter" idx="12"/>
          </p:nvPr>
        </p:nvSpPr>
        <p:spPr/>
        <p:txBody>
          <a:bodyPr/>
          <a:lstStyle/>
          <a:p>
            <a:fld id="{4A3BC1D5-6EA0-4079-8A81-6E530B4397CD}" type="slidenum">
              <a:rPr lang="en-US" smtClean="0"/>
              <a:t>‹#›</a:t>
            </a:fld>
            <a:endParaRPr lang="en-US"/>
          </a:p>
        </p:txBody>
      </p:sp>
    </p:spTree>
    <p:extLst>
      <p:ext uri="{BB962C8B-B14F-4D97-AF65-F5344CB8AC3E}">
        <p14:creationId xmlns:p14="http://schemas.microsoft.com/office/powerpoint/2010/main" val="586682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A7B4D-833C-0174-4F05-B1E64C4498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262924F-57D5-9356-708A-5E3E48351B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922769C-73D5-A021-2BC7-5EE8899163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0D7CE3-2E7A-158F-23C1-E4B47B383F8A}"/>
              </a:ext>
            </a:extLst>
          </p:cNvPr>
          <p:cNvSpPr>
            <a:spLocks noGrp="1"/>
          </p:cNvSpPr>
          <p:nvPr>
            <p:ph type="dt" sz="half" idx="10"/>
          </p:nvPr>
        </p:nvSpPr>
        <p:spPr/>
        <p:txBody>
          <a:bodyPr/>
          <a:lstStyle/>
          <a:p>
            <a:fld id="{C627EE4E-A525-4E11-AACC-EBD41B92D0B3}" type="datetimeFigureOut">
              <a:rPr lang="en-US" smtClean="0"/>
              <a:t>4/16/2023</a:t>
            </a:fld>
            <a:endParaRPr lang="en-US"/>
          </a:p>
        </p:txBody>
      </p:sp>
      <p:sp>
        <p:nvSpPr>
          <p:cNvPr id="6" name="Footer Placeholder 5">
            <a:extLst>
              <a:ext uri="{FF2B5EF4-FFF2-40B4-BE49-F238E27FC236}">
                <a16:creationId xmlns:a16="http://schemas.microsoft.com/office/drawing/2014/main" id="{F5B7068E-1188-B4D3-29A3-D731070C0E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134A0A-ECBC-3704-8F73-8AAA3046881F}"/>
              </a:ext>
            </a:extLst>
          </p:cNvPr>
          <p:cNvSpPr>
            <a:spLocks noGrp="1"/>
          </p:cNvSpPr>
          <p:nvPr>
            <p:ph type="sldNum" sz="quarter" idx="12"/>
          </p:nvPr>
        </p:nvSpPr>
        <p:spPr/>
        <p:txBody>
          <a:bodyPr/>
          <a:lstStyle/>
          <a:p>
            <a:fld id="{4A3BC1D5-6EA0-4079-8A81-6E530B4397CD}" type="slidenum">
              <a:rPr lang="en-US" smtClean="0"/>
              <a:t>‹#›</a:t>
            </a:fld>
            <a:endParaRPr lang="en-US"/>
          </a:p>
        </p:txBody>
      </p:sp>
    </p:spTree>
    <p:extLst>
      <p:ext uri="{BB962C8B-B14F-4D97-AF65-F5344CB8AC3E}">
        <p14:creationId xmlns:p14="http://schemas.microsoft.com/office/powerpoint/2010/main" val="2250490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7C9F05-5FC2-B293-5EF2-A4468A7C1D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7B229-BF02-DE84-431A-FE5F355106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8D1355-C57B-C265-19B3-D4461F59CD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27EE4E-A525-4E11-AACC-EBD41B92D0B3}" type="datetimeFigureOut">
              <a:rPr lang="en-US" smtClean="0"/>
              <a:t>4/16/2023</a:t>
            </a:fld>
            <a:endParaRPr lang="en-US"/>
          </a:p>
        </p:txBody>
      </p:sp>
      <p:sp>
        <p:nvSpPr>
          <p:cNvPr id="5" name="Footer Placeholder 4">
            <a:extLst>
              <a:ext uri="{FF2B5EF4-FFF2-40B4-BE49-F238E27FC236}">
                <a16:creationId xmlns:a16="http://schemas.microsoft.com/office/drawing/2014/main" id="{D976BB56-E981-91C5-E8C3-20D1F90F5B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78F08E-0BE1-BC78-E14A-17E1B62C30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3BC1D5-6EA0-4079-8A81-6E530B4397CD}" type="slidenum">
              <a:rPr lang="en-US" smtClean="0"/>
              <a:t>‹#›</a:t>
            </a:fld>
            <a:endParaRPr lang="en-US"/>
          </a:p>
        </p:txBody>
      </p:sp>
    </p:spTree>
    <p:extLst>
      <p:ext uri="{BB962C8B-B14F-4D97-AF65-F5344CB8AC3E}">
        <p14:creationId xmlns:p14="http://schemas.microsoft.com/office/powerpoint/2010/main" val="11725990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google.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8"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FD03BDF-FD6A-983E-D189-28B1E3D6E661}"/>
              </a:ext>
            </a:extLst>
          </p:cNvPr>
          <p:cNvSpPr>
            <a:spLocks noGrp="1"/>
          </p:cNvSpPr>
          <p:nvPr>
            <p:ph type="title"/>
          </p:nvPr>
        </p:nvSpPr>
        <p:spPr>
          <a:xfrm>
            <a:off x="1288060" y="1369938"/>
            <a:ext cx="3210854" cy="4114800"/>
          </a:xfrm>
        </p:spPr>
        <p:txBody>
          <a:bodyPr>
            <a:normAutofit/>
          </a:bodyPr>
          <a:lstStyle/>
          <a:p>
            <a:pPr algn="r"/>
            <a:r>
              <a:rPr lang="en-US" sz="3700" b="1"/>
              <a:t>Module 1 - Introduction to the Theory of Computation</a:t>
            </a:r>
            <a:br>
              <a:rPr lang="en-US" sz="3700" b="1"/>
            </a:br>
            <a:br>
              <a:rPr lang="en-US" sz="3700"/>
            </a:br>
            <a:br>
              <a:rPr lang="en-US" sz="3700"/>
            </a:br>
            <a:endParaRPr lang="en-US" sz="3700"/>
          </a:p>
        </p:txBody>
      </p:sp>
      <p:cxnSp>
        <p:nvCxnSpPr>
          <p:cNvPr id="72" name="Straight Connector 71">
            <a:extLst>
              <a:ext uri="{FF2B5EF4-FFF2-40B4-BE49-F238E27FC236}">
                <a16:creationId xmlns:a16="http://schemas.microsoft.com/office/drawing/2014/main" id="{F492F8DF-EE34-4FC5-9FFE-76EB2E3BBA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3168614" y="3429000"/>
            <a:ext cx="32004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E3A0E91-1F05-F45B-7437-7A83CB823522}"/>
              </a:ext>
            </a:extLst>
          </p:cNvPr>
          <p:cNvSpPr>
            <a:spLocks noGrp="1"/>
          </p:cNvSpPr>
          <p:nvPr>
            <p:ph idx="1"/>
          </p:nvPr>
        </p:nvSpPr>
        <p:spPr>
          <a:xfrm>
            <a:off x="5030505" y="1371600"/>
            <a:ext cx="5872185" cy="4114800"/>
          </a:xfrm>
        </p:spPr>
        <p:txBody>
          <a:bodyPr anchor="ctr">
            <a:normAutofit/>
          </a:bodyPr>
          <a:lstStyle/>
          <a:p>
            <a:pPr marL="0" indent="0">
              <a:buNone/>
            </a:pPr>
            <a:r>
              <a:rPr lang="en-US" sz="2200" dirty="0"/>
              <a:t> </a:t>
            </a:r>
          </a:p>
          <a:p>
            <a:pPr>
              <a:spcBef>
                <a:spcPts val="1000"/>
              </a:spcBef>
            </a:pPr>
            <a:r>
              <a:rPr lang="en-US" sz="2200" kern="1200" dirty="0">
                <a:latin typeface="+mn-lt"/>
                <a:ea typeface="+mn-ea"/>
                <a:cs typeface="+mn-cs"/>
              </a:rPr>
              <a:t>COT 4420 Theory of Computation</a:t>
            </a:r>
          </a:p>
          <a:p>
            <a:pPr lvl="1"/>
            <a:endParaRPr lang="en-US" sz="2200" dirty="0"/>
          </a:p>
          <a:p>
            <a:pPr lvl="2">
              <a:buFont typeface="Courier New" panose="02070309020205020404" pitchFamily="49" charset="0"/>
              <a:buChar char="o"/>
            </a:pPr>
            <a:r>
              <a:rPr lang="en-US" sz="2200">
                <a:hlinkClick r:id="rId2"/>
              </a:rPr>
              <a:t>https://www.google.com</a:t>
            </a:r>
            <a:endParaRPr lang="en-US" sz="2200"/>
          </a:p>
          <a:p>
            <a:pPr lvl="2">
              <a:buFont typeface="Courier New" panose="02070309020205020404" pitchFamily="49" charset="0"/>
              <a:buChar char="o"/>
            </a:pPr>
            <a:endParaRPr lang="en-US" sz="2200" dirty="0"/>
          </a:p>
          <a:p>
            <a:pPr lvl="2">
              <a:buFont typeface="Courier New" panose="02070309020205020404" pitchFamily="49" charset="0"/>
              <a:buChar char="o"/>
            </a:pPr>
            <a:endParaRPr lang="en-US" sz="2200" dirty="0"/>
          </a:p>
          <a:p>
            <a:pPr lvl="2"/>
            <a:endParaRPr lang="en-US" sz="2200" dirty="0"/>
          </a:p>
          <a:p>
            <a:pPr lvl="1"/>
            <a:endParaRPr lang="en-US" sz="2200" dirty="0"/>
          </a:p>
          <a:p>
            <a:endParaRPr lang="en-US" sz="2200" dirty="0"/>
          </a:p>
          <a:p>
            <a:endParaRPr lang="en-US" sz="2200" dirty="0"/>
          </a:p>
        </p:txBody>
      </p:sp>
    </p:spTree>
    <p:extLst>
      <p:ext uri="{BB962C8B-B14F-4D97-AF65-F5344CB8AC3E}">
        <p14:creationId xmlns:p14="http://schemas.microsoft.com/office/powerpoint/2010/main" val="3170731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D03BDF-FD6A-983E-D189-28B1E3D6E661}"/>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Module 1.1 Sets</a:t>
            </a:r>
          </a:p>
        </p:txBody>
      </p:sp>
      <p:sp>
        <p:nvSpPr>
          <p:cNvPr id="5" name="Content Placeholder 4">
            <a:extLst>
              <a:ext uri="{FF2B5EF4-FFF2-40B4-BE49-F238E27FC236}">
                <a16:creationId xmlns:a16="http://schemas.microsoft.com/office/drawing/2014/main" id="{26AC2769-5167-AE4A-4C93-CF2BE5470A74}"/>
              </a:ext>
            </a:extLst>
          </p:cNvPr>
          <p:cNvSpPr>
            <a:spLocks noGrp="1"/>
          </p:cNvSpPr>
          <p:nvPr>
            <p:ph idx="1"/>
          </p:nvPr>
        </p:nvSpPr>
        <p:spPr>
          <a:xfrm>
            <a:off x="795128" y="1769140"/>
            <a:ext cx="10601740" cy="4712081"/>
          </a:xfrm>
        </p:spPr>
        <p:txBody>
          <a:bodyPr anchor="ctr">
            <a:normAutofit/>
          </a:bodyPr>
          <a:lstStyle/>
          <a:p>
            <a:pPr marL="0" indent="0">
              <a:buNone/>
            </a:pPr>
            <a:r>
              <a:rPr lang="en-US" sz="2000" b="1" dirty="0">
                <a:latin typeface="Courier New" panose="02070309020205020404" pitchFamily="49" charset="0"/>
                <a:cs typeface="Courier New" panose="02070309020205020404" pitchFamily="49" charset="0"/>
              </a:rPr>
              <a:t>Set </a:t>
            </a:r>
            <a:r>
              <a:rPr lang="en-US" sz="2000" dirty="0">
                <a:latin typeface="Courier New" panose="02070309020205020404" pitchFamily="49" charset="0"/>
                <a:cs typeface="Courier New" panose="02070309020205020404" pitchFamily="49" charset="0"/>
              </a:rPr>
              <a:t>is a </a:t>
            </a:r>
            <a:r>
              <a:rPr lang="en-US" sz="2000" dirty="0">
                <a:effectLst/>
                <a:latin typeface="Courier New" panose="02070309020205020404" pitchFamily="49" charset="0"/>
                <a:ea typeface="Times New Roman" panose="02020603050405020304" pitchFamily="18" charset="0"/>
                <a:cs typeface="Courier New" panose="02070309020205020404" pitchFamily="49" charset="0"/>
              </a:rPr>
              <a:t>Collection of elements, without any structure other than membership. </a:t>
            </a:r>
          </a:p>
          <a:p>
            <a:pPr marL="0" indent="0">
              <a:buNone/>
            </a:pPr>
            <a:endParaRPr lang="en-US" sz="2000" dirty="0">
              <a:latin typeface="Courier New" panose="02070309020205020404" pitchFamily="49" charset="0"/>
              <a:ea typeface="Times New Roman" panose="02020603050405020304" pitchFamily="18" charset="0"/>
              <a:cs typeface="Courier New" panose="02070309020205020404" pitchFamily="49" charset="0"/>
            </a:endParaRPr>
          </a:p>
          <a:p>
            <a:pPr marL="0" indent="0">
              <a:buNone/>
            </a:pPr>
            <a:endParaRPr lang="en-US" sz="2000" dirty="0">
              <a:latin typeface="Courier New" panose="02070309020205020404" pitchFamily="49" charset="0"/>
              <a:ea typeface="Times New Roman" panose="02020603050405020304" pitchFamily="18" charset="0"/>
              <a:cs typeface="Courier New" panose="02070309020205020404" pitchFamily="49" charset="0"/>
            </a:endParaRPr>
          </a:p>
          <a:p>
            <a:pPr marL="0" indent="0">
              <a:buNone/>
            </a:pPr>
            <a:r>
              <a:rPr lang="en-US" sz="2000" dirty="0">
                <a:effectLst/>
                <a:latin typeface="Courier New" panose="02070309020205020404" pitchFamily="49" charset="0"/>
                <a:ea typeface="Times New Roman" panose="02020603050405020304" pitchFamily="18" charset="0"/>
                <a:cs typeface="Courier New" panose="02070309020205020404" pitchFamily="49" charset="0"/>
              </a:rPr>
              <a:t>S = {0,1,2} //set of integers 0, 1, 2</a:t>
            </a:r>
          </a:p>
          <a:p>
            <a:pPr marL="0" indent="0">
              <a:buNone/>
            </a:pPr>
            <a:endParaRPr lang="en-US" sz="2000" dirty="0">
              <a:effectLst/>
              <a:latin typeface="Courier New" panose="02070309020205020404" pitchFamily="49" charset="0"/>
              <a:ea typeface="Times New Roman" panose="02020603050405020304" pitchFamily="18" charset="0"/>
              <a:cs typeface="Courier New" panose="02070309020205020404" pitchFamily="49" charset="0"/>
            </a:endParaRPr>
          </a:p>
          <a:p>
            <a:pPr marR="0" indent="0">
              <a:spcBef>
                <a:spcPts val="0"/>
              </a:spcBef>
              <a:spcAft>
                <a:spcPts val="0"/>
              </a:spcAft>
              <a:buNone/>
              <a:tabLst>
                <a:tab pos="2743200" algn="ctr"/>
                <a:tab pos="5486400" algn="r"/>
                <a:tab pos="457200" algn="l"/>
              </a:tabLst>
            </a:pPr>
            <a:r>
              <a:rPr lang="en-US" sz="2000" dirty="0">
                <a:effectLst/>
                <a:latin typeface="Courier New" panose="02070309020205020404" pitchFamily="49" charset="0"/>
                <a:ea typeface="Times New Roman" panose="02020603050405020304" pitchFamily="18" charset="0"/>
                <a:cs typeface="Courier New" panose="02070309020205020404" pitchFamily="49" charset="0"/>
              </a:rPr>
              <a:t>Set S, x element in S notation: x </a:t>
            </a:r>
            <a:r>
              <a:rPr lang="en-US" sz="2000" dirty="0">
                <a:effectLst/>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sz="2000" dirty="0">
                <a:effectLst/>
                <a:latin typeface="Courier New" panose="02070309020205020404" pitchFamily="49" charset="0"/>
                <a:ea typeface="Times New Roman" panose="02020603050405020304" pitchFamily="18" charset="0"/>
                <a:cs typeface="Courier New" panose="02070309020205020404" pitchFamily="49" charset="0"/>
              </a:rPr>
              <a:t> S</a:t>
            </a:r>
          </a:p>
          <a:p>
            <a:pPr marL="228600" lvl="1" indent="0">
              <a:spcBef>
                <a:spcPts val="0"/>
              </a:spcBef>
              <a:buNone/>
              <a:tabLst>
                <a:tab pos="2743200" algn="ctr"/>
                <a:tab pos="5486400" algn="r"/>
                <a:tab pos="457200" algn="l"/>
              </a:tabLst>
            </a:pPr>
            <a:r>
              <a:rPr lang="en-US" sz="2000" dirty="0">
                <a:latin typeface="Courier New" panose="02070309020205020404" pitchFamily="49" charset="0"/>
                <a:cs typeface="Courier New" panose="02070309020205020404" pitchFamily="49" charset="0"/>
              </a:rPr>
              <a:t>Set S, x element NOT in S notation: x </a:t>
            </a:r>
            <a:r>
              <a:rPr lang="en-US" sz="2000" dirty="0">
                <a:latin typeface="Courier New" panose="02070309020205020404" pitchFamily="49" charset="0"/>
                <a:cs typeface="Courier New" panose="02070309020205020404" pitchFamily="49" charset="0"/>
                <a:sym typeface="Symbol" panose="05050102010706020507" pitchFamily="18" charset="2"/>
              </a:rPr>
              <a:t></a:t>
            </a:r>
            <a:r>
              <a:rPr lang="en-US" sz="2000" dirty="0">
                <a:latin typeface="Courier New" panose="02070309020205020404" pitchFamily="49" charset="0"/>
                <a:cs typeface="Courier New" panose="02070309020205020404" pitchFamily="49" charset="0"/>
              </a:rPr>
              <a:t> S</a:t>
            </a:r>
          </a:p>
          <a:p>
            <a:pPr marL="228600" lvl="1" indent="0">
              <a:spcBef>
                <a:spcPts val="0"/>
              </a:spcBef>
              <a:buNone/>
              <a:tabLst>
                <a:tab pos="2743200" algn="ctr"/>
                <a:tab pos="5486400" algn="r"/>
                <a:tab pos="457200" algn="l"/>
              </a:tabLst>
            </a:pPr>
            <a:endParaRPr lang="en-US" sz="2000" dirty="0">
              <a:latin typeface="Courier New" panose="02070309020205020404" pitchFamily="49" charset="0"/>
              <a:cs typeface="Courier New" panose="02070309020205020404" pitchFamily="49" charset="0"/>
            </a:endParaRPr>
          </a:p>
          <a:p>
            <a:pPr marL="0" indent="0">
              <a:buNone/>
            </a:pPr>
            <a:r>
              <a:rPr lang="en-US" sz="2000" dirty="0">
                <a:effectLst/>
                <a:latin typeface="Courier New" panose="02070309020205020404" pitchFamily="49" charset="0"/>
                <a:ea typeface="Times New Roman" panose="02020603050405020304" pitchFamily="18" charset="0"/>
                <a:cs typeface="Courier New" panose="02070309020205020404" pitchFamily="49" charset="0"/>
              </a:rPr>
              <a:t>S= {</a:t>
            </a:r>
            <a:r>
              <a:rPr lang="en-US" sz="2000" dirty="0" err="1">
                <a:effectLst/>
                <a:latin typeface="Courier New" panose="02070309020205020404" pitchFamily="49" charset="0"/>
                <a:ea typeface="Times New Roman" panose="02020603050405020304" pitchFamily="18" charset="0"/>
                <a:cs typeface="Courier New" panose="02070309020205020404" pitchFamily="49" charset="0"/>
              </a:rPr>
              <a:t>i</a:t>
            </a:r>
            <a:r>
              <a:rPr lang="en-US" sz="2000" b="1" dirty="0">
                <a:effectLst/>
                <a:latin typeface="Courier New" panose="02070309020205020404" pitchFamily="49" charset="0"/>
                <a:ea typeface="Times New Roman" panose="02020603050405020304" pitchFamily="18" charset="0"/>
                <a:cs typeface="Courier New" panose="02070309020205020404" pitchFamily="49" charset="0"/>
              </a:rPr>
              <a:t>:</a:t>
            </a:r>
            <a:r>
              <a:rPr lang="en-US" sz="2000" dirty="0">
                <a:effectLst/>
                <a:latin typeface="Courier New" panose="02070309020205020404" pitchFamily="49" charset="0"/>
                <a:ea typeface="Times New Roman" panose="02020603050405020304" pitchFamily="18" charset="0"/>
                <a:cs typeface="Courier New" panose="02070309020205020404" pitchFamily="49" charset="0"/>
              </a:rPr>
              <a:t> </a:t>
            </a:r>
            <a:r>
              <a:rPr lang="en-US" sz="2000" dirty="0" err="1">
                <a:effectLst/>
                <a:latin typeface="Courier New" panose="02070309020205020404" pitchFamily="49" charset="0"/>
                <a:ea typeface="Times New Roman" panose="02020603050405020304" pitchFamily="18" charset="0"/>
                <a:cs typeface="Courier New" panose="02070309020205020404" pitchFamily="49" charset="0"/>
              </a:rPr>
              <a:t>i</a:t>
            </a:r>
            <a:r>
              <a:rPr lang="en-US" sz="2000" dirty="0">
                <a:effectLst/>
                <a:latin typeface="Courier New" panose="02070309020205020404" pitchFamily="49" charset="0"/>
                <a:ea typeface="Times New Roman" panose="02020603050405020304" pitchFamily="18" charset="0"/>
                <a:cs typeface="Courier New" panose="02070309020205020404" pitchFamily="49" charset="0"/>
              </a:rPr>
              <a:t> &gt; 0, </a:t>
            </a:r>
            <a:r>
              <a:rPr lang="en-US" sz="2000" dirty="0" err="1">
                <a:effectLst/>
                <a:latin typeface="Courier New" panose="02070309020205020404" pitchFamily="49" charset="0"/>
                <a:ea typeface="Times New Roman" panose="02020603050405020304" pitchFamily="18" charset="0"/>
                <a:cs typeface="Courier New" panose="02070309020205020404" pitchFamily="49" charset="0"/>
              </a:rPr>
              <a:t>i</a:t>
            </a:r>
            <a:r>
              <a:rPr lang="en-US" sz="2000" dirty="0">
                <a:effectLst/>
                <a:latin typeface="Courier New" panose="02070309020205020404" pitchFamily="49" charset="0"/>
                <a:ea typeface="Times New Roman" panose="02020603050405020304" pitchFamily="18" charset="0"/>
                <a:cs typeface="Courier New" panose="02070309020205020404" pitchFamily="49" charset="0"/>
              </a:rPr>
              <a:t> is even} </a:t>
            </a:r>
          </a:p>
          <a:p>
            <a:pPr marL="0" indent="0">
              <a:buNone/>
            </a:pPr>
            <a:r>
              <a:rPr lang="en-US" sz="2000" dirty="0">
                <a:effectLst/>
                <a:latin typeface="Courier New" panose="02070309020205020404" pitchFamily="49" charset="0"/>
                <a:ea typeface="Times New Roman" panose="02020603050405020304" pitchFamily="18" charset="0"/>
                <a:cs typeface="Courier New" panose="02070309020205020404" pitchFamily="49" charset="0"/>
              </a:rPr>
              <a:t>//S is the set of all </a:t>
            </a:r>
            <a:r>
              <a:rPr lang="en-US" sz="2000" dirty="0" err="1">
                <a:effectLst/>
                <a:latin typeface="Courier New" panose="02070309020205020404" pitchFamily="49" charset="0"/>
                <a:ea typeface="Times New Roman" panose="02020603050405020304" pitchFamily="18" charset="0"/>
                <a:cs typeface="Courier New" panose="02070309020205020404" pitchFamily="49" charset="0"/>
              </a:rPr>
              <a:t>i</a:t>
            </a:r>
            <a:r>
              <a:rPr lang="en-US" sz="2000" dirty="0">
                <a:effectLst/>
                <a:latin typeface="Courier New" panose="02070309020205020404" pitchFamily="49" charset="0"/>
                <a:ea typeface="Times New Roman" panose="02020603050405020304" pitchFamily="18" charset="0"/>
                <a:cs typeface="Courier New" panose="02070309020205020404" pitchFamily="49" charset="0"/>
              </a:rPr>
              <a:t> </a:t>
            </a:r>
            <a:r>
              <a:rPr lang="en-US" sz="2000" b="1" dirty="0">
                <a:effectLst/>
                <a:latin typeface="Courier New" panose="02070309020205020404" pitchFamily="49" charset="0"/>
                <a:ea typeface="Times New Roman" panose="02020603050405020304" pitchFamily="18" charset="0"/>
                <a:cs typeface="Courier New" panose="02070309020205020404" pitchFamily="49" charset="0"/>
              </a:rPr>
              <a:t>such that </a:t>
            </a:r>
            <a:r>
              <a:rPr lang="en-US" sz="2000" dirty="0" err="1">
                <a:effectLst/>
                <a:latin typeface="Courier New" panose="02070309020205020404" pitchFamily="49" charset="0"/>
                <a:ea typeface="Times New Roman" panose="02020603050405020304" pitchFamily="18" charset="0"/>
                <a:cs typeface="Courier New" panose="02070309020205020404" pitchFamily="49" charset="0"/>
              </a:rPr>
              <a:t>i</a:t>
            </a:r>
            <a:r>
              <a:rPr lang="en-US" sz="2000" dirty="0">
                <a:effectLst/>
                <a:latin typeface="Courier New" panose="02070309020205020404" pitchFamily="49" charset="0"/>
                <a:ea typeface="Times New Roman" panose="02020603050405020304" pitchFamily="18" charset="0"/>
                <a:cs typeface="Courier New" panose="02070309020205020404" pitchFamily="49" charset="0"/>
              </a:rPr>
              <a:t> is greater than 0 and </a:t>
            </a:r>
            <a:r>
              <a:rPr lang="en-US" sz="2000" dirty="0" err="1">
                <a:effectLst/>
                <a:latin typeface="Courier New" panose="02070309020205020404" pitchFamily="49" charset="0"/>
                <a:ea typeface="Times New Roman" panose="02020603050405020304" pitchFamily="18" charset="0"/>
                <a:cs typeface="Courier New" panose="02070309020205020404" pitchFamily="49" charset="0"/>
              </a:rPr>
              <a:t>i</a:t>
            </a:r>
            <a:r>
              <a:rPr lang="en-US" sz="2000" dirty="0">
                <a:effectLst/>
                <a:latin typeface="Courier New" panose="02070309020205020404" pitchFamily="49" charset="0"/>
                <a:ea typeface="Times New Roman" panose="02020603050405020304" pitchFamily="18" charset="0"/>
                <a:cs typeface="Courier New" panose="02070309020205020404" pitchFamily="49" charset="0"/>
              </a:rPr>
              <a:t>  is even</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95495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D03BDF-FD6A-983E-D189-28B1E3D6E661}"/>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Module 1.1 Sets</a:t>
            </a:r>
          </a:p>
        </p:txBody>
      </p:sp>
      <mc:AlternateContent xmlns:mc="http://schemas.openxmlformats.org/markup-compatibility/2006" xmlns:a14="http://schemas.microsoft.com/office/drawing/2010/main">
        <mc:Choice Requires="a14">
          <p:sp>
            <p:nvSpPr>
              <p:cNvPr id="11" name="Rectangle 1">
                <a:extLst>
                  <a:ext uri="{FF2B5EF4-FFF2-40B4-BE49-F238E27FC236}">
                    <a16:creationId xmlns:a16="http://schemas.microsoft.com/office/drawing/2014/main" id="{0CAC1F02-3446-ADC2-AE8D-2CB5CE156407}"/>
                  </a:ext>
                </a:extLst>
              </p:cNvPr>
              <p:cNvSpPr>
                <a:spLocks noChangeArrowheads="1"/>
              </p:cNvSpPr>
              <p:nvPr/>
            </p:nvSpPr>
            <p:spPr bwMode="auto">
              <a:xfrm>
                <a:off x="1371599" y="1999875"/>
                <a:ext cx="9417963" cy="4550348"/>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r"/>
                    <a:tab pos="2743200" algn="ctr"/>
                    <a:tab pos="5486400" algn="r"/>
                  </a:tabLst>
                  <a:defRPr>
                    <a:solidFill>
                      <a:schemeClr val="tx1"/>
                    </a:solidFill>
                    <a:latin typeface="Arial" panose="020B0604020202020204" pitchFamily="34" charset="0"/>
                  </a:defRPr>
                </a:lvl1pPr>
                <a:lvl2pPr eaLnBrk="0" fontAlgn="base" hangingPunct="0">
                  <a:spcBef>
                    <a:spcPct val="0"/>
                  </a:spcBef>
                  <a:spcAft>
                    <a:spcPct val="0"/>
                  </a:spcAft>
                  <a:tabLst>
                    <a:tab pos="457200" algn="r"/>
                    <a:tab pos="2743200" algn="ctr"/>
                    <a:tab pos="5486400" algn="r"/>
                  </a:tabLst>
                  <a:defRPr>
                    <a:solidFill>
                      <a:schemeClr val="tx1"/>
                    </a:solidFill>
                    <a:latin typeface="Arial" panose="020B0604020202020204" pitchFamily="34" charset="0"/>
                  </a:defRPr>
                </a:lvl2pPr>
                <a:lvl3pPr eaLnBrk="0" fontAlgn="base" hangingPunct="0">
                  <a:spcBef>
                    <a:spcPct val="0"/>
                  </a:spcBef>
                  <a:spcAft>
                    <a:spcPct val="0"/>
                  </a:spcAft>
                  <a:tabLst>
                    <a:tab pos="457200" algn="r"/>
                    <a:tab pos="2743200" algn="ctr"/>
                    <a:tab pos="5486400" algn="r"/>
                  </a:tabLst>
                  <a:defRPr>
                    <a:solidFill>
                      <a:schemeClr val="tx1"/>
                    </a:solidFill>
                    <a:latin typeface="Arial" panose="020B0604020202020204" pitchFamily="34" charset="0"/>
                  </a:defRPr>
                </a:lvl3pPr>
                <a:lvl4pPr eaLnBrk="0" fontAlgn="base" hangingPunct="0">
                  <a:spcBef>
                    <a:spcPct val="0"/>
                  </a:spcBef>
                  <a:spcAft>
                    <a:spcPct val="0"/>
                  </a:spcAft>
                  <a:tabLst>
                    <a:tab pos="457200" algn="r"/>
                    <a:tab pos="2743200" algn="ctr"/>
                    <a:tab pos="5486400" algn="r"/>
                  </a:tabLst>
                  <a:defRPr>
                    <a:solidFill>
                      <a:schemeClr val="tx1"/>
                    </a:solidFill>
                    <a:latin typeface="Arial" panose="020B0604020202020204" pitchFamily="34" charset="0"/>
                  </a:defRPr>
                </a:lvl4pPr>
                <a:lvl5pPr eaLnBrk="0" fontAlgn="base" hangingPunct="0">
                  <a:spcBef>
                    <a:spcPct val="0"/>
                  </a:spcBef>
                  <a:spcAft>
                    <a:spcPct val="0"/>
                  </a:spcAft>
                  <a:tabLst>
                    <a:tab pos="457200" algn="r"/>
                    <a:tab pos="2743200" algn="ctr"/>
                    <a:tab pos="5486400" algn="r"/>
                  </a:tabLst>
                  <a:defRPr>
                    <a:solidFill>
                      <a:schemeClr val="tx1"/>
                    </a:solidFill>
                    <a:latin typeface="Arial" panose="020B0604020202020204" pitchFamily="34" charset="0"/>
                  </a:defRPr>
                </a:lvl5pPr>
                <a:lvl6pPr eaLnBrk="0" fontAlgn="base" hangingPunct="0">
                  <a:spcBef>
                    <a:spcPct val="0"/>
                  </a:spcBef>
                  <a:spcAft>
                    <a:spcPct val="0"/>
                  </a:spcAft>
                  <a:tabLst>
                    <a:tab pos="457200" algn="r"/>
                    <a:tab pos="2743200" algn="ctr"/>
                    <a:tab pos="5486400" algn="r"/>
                  </a:tabLst>
                  <a:defRPr>
                    <a:solidFill>
                      <a:schemeClr val="tx1"/>
                    </a:solidFill>
                    <a:latin typeface="Arial" panose="020B0604020202020204" pitchFamily="34" charset="0"/>
                  </a:defRPr>
                </a:lvl6pPr>
                <a:lvl7pPr eaLnBrk="0" fontAlgn="base" hangingPunct="0">
                  <a:spcBef>
                    <a:spcPct val="0"/>
                  </a:spcBef>
                  <a:spcAft>
                    <a:spcPct val="0"/>
                  </a:spcAft>
                  <a:tabLst>
                    <a:tab pos="457200" algn="r"/>
                    <a:tab pos="2743200" algn="ctr"/>
                    <a:tab pos="5486400" algn="r"/>
                  </a:tabLst>
                  <a:defRPr>
                    <a:solidFill>
                      <a:schemeClr val="tx1"/>
                    </a:solidFill>
                    <a:latin typeface="Arial" panose="020B0604020202020204" pitchFamily="34" charset="0"/>
                  </a:defRPr>
                </a:lvl7pPr>
                <a:lvl8pPr eaLnBrk="0" fontAlgn="base" hangingPunct="0">
                  <a:spcBef>
                    <a:spcPct val="0"/>
                  </a:spcBef>
                  <a:spcAft>
                    <a:spcPct val="0"/>
                  </a:spcAft>
                  <a:tabLst>
                    <a:tab pos="457200" algn="r"/>
                    <a:tab pos="2743200" algn="ctr"/>
                    <a:tab pos="5486400" algn="r"/>
                  </a:tabLst>
                  <a:defRPr>
                    <a:solidFill>
                      <a:schemeClr val="tx1"/>
                    </a:solidFill>
                    <a:latin typeface="Arial" panose="020B0604020202020204" pitchFamily="34" charset="0"/>
                  </a:defRPr>
                </a:lvl8pPr>
                <a:lvl9pPr eaLnBrk="0" fontAlgn="base" hangingPunct="0">
                  <a:spcBef>
                    <a:spcPct val="0"/>
                  </a:spcBef>
                  <a:spcAft>
                    <a:spcPct val="0"/>
                  </a:spcAft>
                  <a:tabLst>
                    <a:tab pos="457200" algn="r"/>
                    <a:tab pos="2743200" algn="ctr"/>
                    <a:tab pos="5486400"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57200" algn="r"/>
                    <a:tab pos="2743200" algn="ctr"/>
                    <a:tab pos="5486400" algn="r"/>
                  </a:tabLst>
                </a:pPr>
                <a:r>
                  <a:rPr kumimoji="0" lang="en-US" altLang="en-US" sz="20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Union </a:t>
                </a:r>
                <a:r>
                  <a:rPr kumimoji="0" lang="en-US" altLang="en-US" sz="20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kumimoji="0" lang="en-US" altLang="en-US" sz="20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0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	  	</a:t>
                </a:r>
                <a:r>
                  <a:rPr kumimoji="0" lang="en-US" altLang="en-US" sz="2000" b="0" i="1"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S1</a:t>
                </a:r>
                <a:r>
                  <a:rPr kumimoji="0" lang="en-US" altLang="en-US" sz="20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 </a:t>
                </a:r>
                <a:r>
                  <a:rPr kumimoji="0" lang="en-US" altLang="en-US" sz="20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000" b="0" i="1"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S2</a:t>
                </a:r>
                <a:r>
                  <a:rPr kumimoji="0" lang="en-US" altLang="en-US" sz="20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 = {x: x </a:t>
                </a:r>
                <a:r>
                  <a:rPr kumimoji="0" lang="en-US" altLang="en-US" sz="20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000" b="0" i="1"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S1</a:t>
                </a:r>
                <a:r>
                  <a:rPr kumimoji="0" lang="en-US" altLang="en-US" sz="20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 or x </a:t>
                </a:r>
                <a:r>
                  <a:rPr kumimoji="0" lang="en-US" altLang="en-US" sz="20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000" b="0" i="1"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S2</a:t>
                </a:r>
                <a:r>
                  <a:rPr kumimoji="0" lang="en-US" altLang="en-US" sz="20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 }</a:t>
                </a:r>
                <a:endParaRPr kumimoji="0" lang="en-US" alt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sym typeface="Symbol" panose="05050102010706020507"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tab pos="457200" algn="r"/>
                    <a:tab pos="2743200" algn="ctr"/>
                    <a:tab pos="5486400" algn="r"/>
                  </a:tabLst>
                </a:pPr>
                <a:r>
                  <a:rPr kumimoji="0" lang="en-US" altLang="en-US" sz="20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Intersection  </a:t>
                </a:r>
                <a:r>
                  <a:rPr kumimoji="0" lang="en-US" altLang="en-US" sz="20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0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	 </a:t>
                </a:r>
                <a:r>
                  <a:rPr kumimoji="0" lang="en-US" altLang="en-US" sz="2000" b="0" i="1"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S1</a:t>
                </a:r>
                <a:r>
                  <a:rPr kumimoji="0" lang="en-US" altLang="en-US" sz="20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 </a:t>
                </a:r>
                <a:r>
                  <a:rPr kumimoji="0" lang="en-US" altLang="en-US" sz="20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000" b="0" i="1"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S2</a:t>
                </a:r>
                <a:r>
                  <a:rPr kumimoji="0" lang="en-US" altLang="en-US" sz="20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 = {x: x </a:t>
                </a:r>
                <a:r>
                  <a:rPr kumimoji="0" lang="en-US" altLang="en-US" sz="20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000" b="0" i="1"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S1</a:t>
                </a:r>
                <a:r>
                  <a:rPr kumimoji="0" lang="en-US" altLang="en-US" sz="20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 and  x </a:t>
                </a:r>
                <a:r>
                  <a:rPr kumimoji="0" lang="en-US" altLang="en-US" sz="20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000" b="0" i="1"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S2</a:t>
                </a:r>
                <a:r>
                  <a:rPr kumimoji="0" lang="en-US" altLang="en-US" sz="20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 }	</a:t>
                </a:r>
                <a:endParaRPr kumimoji="0" lang="en-US" alt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sym typeface="Symbol" panose="05050102010706020507"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tab pos="457200" algn="r"/>
                    <a:tab pos="2743200" algn="ctr"/>
                    <a:tab pos="5486400" algn="r"/>
                  </a:tabLst>
                </a:pPr>
                <a:r>
                  <a:rPr kumimoji="0" lang="en-US" altLang="en-US" sz="20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Difference - 		 </a:t>
                </a:r>
                <a:r>
                  <a:rPr kumimoji="0" lang="en-US" altLang="en-US" sz="2000" b="0" i="1"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S1</a:t>
                </a:r>
                <a:r>
                  <a:rPr kumimoji="0" lang="en-US" altLang="en-US" sz="20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 -   </a:t>
                </a:r>
                <a:r>
                  <a:rPr kumimoji="0" lang="en-US" altLang="en-US" sz="2000" b="0" i="1"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S2</a:t>
                </a:r>
                <a:r>
                  <a:rPr kumimoji="0" lang="en-US" altLang="en-US" sz="20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 = {x: x </a:t>
                </a:r>
                <a:r>
                  <a:rPr kumimoji="0" lang="en-US" altLang="en-US" sz="20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000" b="0" i="1"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S1</a:t>
                </a:r>
                <a:r>
                  <a:rPr kumimoji="0" lang="en-US" altLang="en-US" sz="20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 and  x </a:t>
                </a:r>
                <a:r>
                  <a:rPr kumimoji="0" lang="en-US" altLang="en-US" sz="20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000" b="0" i="1"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S2</a:t>
                </a:r>
                <a:r>
                  <a:rPr kumimoji="0" lang="en-US" altLang="en-US" sz="20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 }</a:t>
                </a:r>
              </a:p>
              <a:p>
                <a:pPr marL="0" marR="0" lvl="0" indent="0" algn="l" defTabSz="914400" rtl="0" eaLnBrk="0" fontAlgn="base" latinLnBrk="0" hangingPunct="0">
                  <a:lnSpc>
                    <a:spcPct val="100000"/>
                  </a:lnSpc>
                  <a:spcBef>
                    <a:spcPct val="0"/>
                  </a:spcBef>
                  <a:spcAft>
                    <a:spcPct val="0"/>
                  </a:spcAft>
                  <a:buClrTx/>
                  <a:buSzTx/>
                  <a:buFontTx/>
                  <a:buNone/>
                  <a:tabLst>
                    <a:tab pos="457200" algn="r"/>
                    <a:tab pos="2743200" algn="ctr"/>
                    <a:tab pos="5486400" algn="r"/>
                  </a:tabLst>
                </a:pPr>
                <a:endParaRPr lang="en-US" sz="2000" dirty="0">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tab pos="457200" algn="r"/>
                    <a:tab pos="2743200" algn="ctr"/>
                    <a:tab pos="5486400" algn="r"/>
                  </a:tabLst>
                </a:pPr>
                <a:r>
                  <a:rPr lang="en-US" sz="2000" i="1" dirty="0">
                    <a:effectLst/>
                    <a:latin typeface="Courier New" panose="02070309020205020404" pitchFamily="49" charset="0"/>
                    <a:ea typeface="Times New Roman" panose="02020603050405020304" pitchFamily="18" charset="0"/>
                    <a:cs typeface="Courier New" panose="02070309020205020404" pitchFamily="49" charset="0"/>
                  </a:rPr>
                  <a:t>U</a:t>
                </a:r>
                <a:r>
                  <a:rPr lang="en-US" sz="2000" dirty="0">
                    <a:effectLst/>
                    <a:latin typeface="Courier New" panose="02070309020205020404" pitchFamily="49" charset="0"/>
                    <a:ea typeface="Times New Roman" panose="02020603050405020304" pitchFamily="18" charset="0"/>
                    <a:cs typeface="Courier New" panose="02070309020205020404" pitchFamily="49" charset="0"/>
                  </a:rPr>
                  <a:t> universal set</a:t>
                </a:r>
                <a:r>
                  <a:rPr lang="en-US" sz="2000" i="1" dirty="0">
                    <a:effectLst/>
                    <a:latin typeface="Courier New" panose="02070309020205020404" pitchFamily="49" charset="0"/>
                    <a:ea typeface="Times New Roman" panose="02020603050405020304" pitchFamily="18" charset="0"/>
                    <a:cs typeface="Courier New" panose="02070309020205020404" pitchFamily="49" charset="0"/>
                  </a:rPr>
                  <a:t> </a:t>
                </a:r>
                <a:endParaRPr lang="en-US" sz="2000" dirty="0">
                  <a:effectLst/>
                  <a:latin typeface="Courier New" panose="02070309020205020404" pitchFamily="49" charset="0"/>
                  <a:ea typeface="Times New Roman" panose="02020603050405020304" pitchFamily="18" charset="0"/>
                  <a:cs typeface="Courier New" panose="02070309020205020404" pitchFamily="49" charset="0"/>
                </a:endParaRPr>
              </a:p>
              <a:p>
                <a:r>
                  <a:rPr lang="en-US" sz="2000" i="1" dirty="0">
                    <a:effectLst/>
                    <a:latin typeface="Courier New" panose="02070309020205020404" pitchFamily="49" charset="0"/>
                    <a:ea typeface="Times New Roman" panose="02020603050405020304" pitchFamily="18" charset="0"/>
                    <a:cs typeface="Courier New" panose="02070309020205020404" pitchFamily="49" charset="0"/>
                  </a:rPr>
                  <a:t>S</a:t>
                </a:r>
                <a:r>
                  <a:rPr lang="en-US" sz="2000" dirty="0">
                    <a:effectLst/>
                    <a:latin typeface="Courier New" panose="02070309020205020404" pitchFamily="49" charset="0"/>
                    <a:ea typeface="Times New Roman" panose="02020603050405020304" pitchFamily="18" charset="0"/>
                    <a:cs typeface="Courier New" panose="02070309020205020404" pitchFamily="49" charset="0"/>
                  </a:rPr>
                  <a:t> compliment is </a:t>
                </a:r>
                <a14:m>
                  <m:oMath xmlns:m="http://schemas.openxmlformats.org/officeDocument/2006/math">
                    <m:bar>
                      <m:barPr>
                        <m:pos m:val="top"/>
                        <m:ctrlPr>
                          <a:rPr lang="en-US" sz="2000" i="1">
                            <a:effectLst/>
                            <a:latin typeface="Cambria Math" panose="02040503050406030204" pitchFamily="18" charset="0"/>
                          </a:rPr>
                        </m:ctrlPr>
                      </m:bar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𝑆</m:t>
                        </m:r>
                      </m:e>
                    </m:bar>
                  </m:oMath>
                </a14:m>
                <a:r>
                  <a:rPr lang="en-US" sz="2000" dirty="0">
                    <a:effectLst/>
                    <a:latin typeface="Courier New" panose="02070309020205020404" pitchFamily="49" charset="0"/>
                    <a:ea typeface="Times New Roman" panose="02020603050405020304" pitchFamily="18" charset="0"/>
                    <a:cs typeface="Courier New" panose="02070309020205020404" pitchFamily="49" charset="0"/>
                  </a:rPr>
                  <a:t>	 = {x: x </a:t>
                </a:r>
                <a:r>
                  <a:rPr lang="en-US" sz="2000" dirty="0">
                    <a:effectLst/>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sz="2000" dirty="0">
                    <a:effectLst/>
                    <a:latin typeface="Courier New" panose="02070309020205020404" pitchFamily="49" charset="0"/>
                    <a:ea typeface="Times New Roman" panose="02020603050405020304" pitchFamily="18" charset="0"/>
                    <a:cs typeface="Courier New" panose="02070309020205020404" pitchFamily="49" charset="0"/>
                  </a:rPr>
                  <a:t> </a:t>
                </a:r>
                <a:r>
                  <a:rPr lang="en-US" sz="2000" i="1" dirty="0">
                    <a:effectLst/>
                    <a:latin typeface="Courier New" panose="02070309020205020404" pitchFamily="49" charset="0"/>
                    <a:ea typeface="Times New Roman" panose="02020603050405020304" pitchFamily="18" charset="0"/>
                    <a:cs typeface="Courier New" panose="02070309020205020404" pitchFamily="49" charset="0"/>
                  </a:rPr>
                  <a:t>U </a:t>
                </a:r>
                <a:r>
                  <a:rPr lang="en-US" sz="2000" dirty="0">
                    <a:effectLst/>
                    <a:latin typeface="Courier New" panose="02070309020205020404" pitchFamily="49" charset="0"/>
                    <a:ea typeface="Times New Roman" panose="02020603050405020304" pitchFamily="18" charset="0"/>
                    <a:cs typeface="Courier New" panose="02070309020205020404" pitchFamily="49" charset="0"/>
                  </a:rPr>
                  <a:t>and  x </a:t>
                </a:r>
                <a:r>
                  <a:rPr lang="en-US" sz="2000" dirty="0">
                    <a:effectLst/>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sz="2000" dirty="0">
                    <a:effectLst/>
                    <a:latin typeface="Courier New" panose="02070309020205020404" pitchFamily="49" charset="0"/>
                    <a:ea typeface="Times New Roman" panose="02020603050405020304" pitchFamily="18" charset="0"/>
                    <a:cs typeface="Courier New" panose="02070309020205020404" pitchFamily="49" charset="0"/>
                  </a:rPr>
                  <a:t> </a:t>
                </a:r>
                <a:r>
                  <a:rPr lang="en-US" sz="2000" i="1" dirty="0">
                    <a:effectLst/>
                    <a:latin typeface="Courier New" panose="02070309020205020404" pitchFamily="49" charset="0"/>
                    <a:ea typeface="Times New Roman" panose="02020603050405020304" pitchFamily="18" charset="0"/>
                    <a:cs typeface="Courier New" panose="02070309020205020404" pitchFamily="49" charset="0"/>
                  </a:rPr>
                  <a:t>S</a:t>
                </a:r>
                <a:r>
                  <a:rPr lang="en-US" sz="2000" dirty="0">
                    <a:effectLst/>
                    <a:latin typeface="Courier New" panose="02070309020205020404" pitchFamily="49" charset="0"/>
                    <a:ea typeface="Times New Roman" panose="02020603050405020304" pitchFamily="18" charset="0"/>
                    <a:cs typeface="Courier New" panose="02070309020205020404" pitchFamily="49" charset="0"/>
                  </a:rPr>
                  <a:t> }</a:t>
                </a:r>
              </a:p>
              <a:p>
                <a:endParaRPr kumimoji="0" lang="en-US" altLang="en-US" sz="2000" b="0" i="0" u="none" strike="noStrike" cap="none" normalizeH="0" baseline="0" dirty="0">
                  <a:ln>
                    <a:noFill/>
                  </a:ln>
                  <a:solidFill>
                    <a:schemeClr val="tx1"/>
                  </a:solidFill>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endParaRPr>
              </a:p>
              <a:p>
                <a:pPr marL="285750" indent="-285750">
                  <a:buFont typeface="Symbol" panose="05050102010706020507" pitchFamily="18" charset="2"/>
                  <a:buChar char="Æ"/>
                </a:pPr>
                <a:r>
                  <a:rPr lang="en-US" sz="2000" dirty="0">
                    <a:effectLst/>
                    <a:latin typeface="Courier New" panose="02070309020205020404" pitchFamily="49" charset="0"/>
                    <a:ea typeface="Times New Roman" panose="02020603050405020304" pitchFamily="18" charset="0"/>
                    <a:cs typeface="Courier New" panose="02070309020205020404" pitchFamily="49" charset="0"/>
                  </a:rPr>
                  <a:t>empty set/null set</a:t>
                </a:r>
              </a:p>
              <a:p>
                <a:pPr marL="285750" indent="-285750">
                  <a:buFont typeface="Symbol" panose="05050102010706020507" pitchFamily="18" charset="2"/>
                  <a:buChar char="Æ"/>
                </a:pPr>
                <a:endParaRPr lang="en-US" sz="2000" i="1" dirty="0">
                  <a:latin typeface="Courier New" panose="02070309020205020404" pitchFamily="49" charset="0"/>
                  <a:ea typeface="Times New Roman" panose="02020603050405020304" pitchFamily="18" charset="0"/>
                  <a:cs typeface="Courier New" panose="02070309020205020404" pitchFamily="49" charset="0"/>
                </a:endParaRPr>
              </a:p>
              <a:p>
                <a:r>
                  <a:rPr lang="en-US" sz="2000" i="1" dirty="0">
                    <a:effectLst/>
                    <a:latin typeface="Times New Roman" panose="02020603050405020304" pitchFamily="18" charset="0"/>
                    <a:ea typeface="Times New Roman" panose="02020603050405020304" pitchFamily="18" charset="0"/>
                  </a:rPr>
                  <a:t>S </a:t>
                </a:r>
                <a:r>
                  <a:rPr lang="en-US" sz="2000" dirty="0">
                    <a:effectLst/>
                    <a:latin typeface="Times New Roman" panose="02020603050405020304" pitchFamily="18" charset="0"/>
                    <a:ea typeface="Times New Roman" panose="02020603050405020304" pitchFamily="18" charset="0"/>
                    <a:sym typeface="Symbol" panose="05050102010706020507" pitchFamily="18" charset="2"/>
                  </a:rPr>
                  <a:t></a:t>
                </a:r>
                <a:r>
                  <a:rPr lang="en-US" sz="200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sym typeface="Symbol" panose="05050102010706020507" pitchFamily="18" charset="2"/>
                  </a:rPr>
                  <a:t></a:t>
                </a:r>
                <a:r>
                  <a:rPr lang="en-US" sz="2000" dirty="0">
                    <a:effectLst/>
                    <a:latin typeface="Times New Roman" panose="02020603050405020304" pitchFamily="18" charset="0"/>
                    <a:ea typeface="Times New Roman" panose="02020603050405020304" pitchFamily="18" charset="0"/>
                  </a:rPr>
                  <a:t> =  </a:t>
                </a:r>
                <a:r>
                  <a:rPr lang="en-US" sz="2000" i="1" dirty="0">
                    <a:effectLst/>
                    <a:latin typeface="Times New Roman" panose="02020603050405020304" pitchFamily="18" charset="0"/>
                    <a:ea typeface="Times New Roman" panose="02020603050405020304" pitchFamily="18" charset="0"/>
                  </a:rPr>
                  <a:t>S </a:t>
                </a:r>
                <a:r>
                  <a:rPr lang="en-US" sz="200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sym typeface="Symbol" panose="05050102010706020507" pitchFamily="18" charset="2"/>
                  </a:rPr>
                  <a:t></a:t>
                </a:r>
                <a:r>
                  <a:rPr lang="en-US" sz="2000" dirty="0">
                    <a:effectLst/>
                    <a:latin typeface="Times New Roman" panose="02020603050405020304" pitchFamily="18" charset="0"/>
                    <a:ea typeface="Times New Roman" panose="02020603050405020304" pitchFamily="18" charset="0"/>
                  </a:rPr>
                  <a:t> = </a:t>
                </a:r>
                <a:r>
                  <a:rPr lang="en-US" sz="2000" i="1" dirty="0">
                    <a:effectLst/>
                    <a:latin typeface="Times New Roman" panose="02020603050405020304" pitchFamily="18" charset="0"/>
                    <a:ea typeface="Times New Roman" panose="02020603050405020304" pitchFamily="18" charset="0"/>
                  </a:rPr>
                  <a:t>S</a:t>
                </a:r>
                <a:endParaRPr lang="en-US" sz="2000" i="1" dirty="0">
                  <a:latin typeface="Times New Roman" panose="02020603050405020304" pitchFamily="18" charset="0"/>
                  <a:ea typeface="Times New Roman" panose="02020603050405020304" pitchFamily="18" charset="0"/>
                </a:endParaRPr>
              </a:p>
              <a:p>
                <a:endParaRPr lang="en-US" sz="2000" i="1" dirty="0">
                  <a:effectLst/>
                  <a:latin typeface="Times New Roman" panose="02020603050405020304" pitchFamily="18" charset="0"/>
                  <a:ea typeface="Times New Roman" panose="02020603050405020304" pitchFamily="18" charset="0"/>
                </a:endParaRPr>
              </a:p>
              <a:p>
                <a:r>
                  <a:rPr lang="en-US" sz="2000" dirty="0">
                    <a:effectLst/>
                    <a:latin typeface="Courier New" panose="02070309020205020404" pitchFamily="49" charset="0"/>
                    <a:ea typeface="Times New Roman" panose="02020603050405020304" pitchFamily="18" charset="0"/>
                    <a:cs typeface="Courier New" panose="02070309020205020404" pitchFamily="49" charset="0"/>
                  </a:rPr>
                  <a:t>The compliment of </a:t>
                </a:r>
                <a:r>
                  <a:rPr lang="en-US" sz="2000" dirty="0">
                    <a:effectLst/>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sz="2000" dirty="0">
                    <a:effectLst/>
                    <a:latin typeface="Courier New" panose="02070309020205020404" pitchFamily="49" charset="0"/>
                    <a:ea typeface="Times New Roman" panose="02020603050405020304" pitchFamily="18" charset="0"/>
                    <a:cs typeface="Courier New" panose="02070309020205020404" pitchFamily="49" charset="0"/>
                  </a:rPr>
                  <a:t> is </a:t>
                </a:r>
                <a:r>
                  <a:rPr lang="en-US" sz="2000" i="1" dirty="0">
                    <a:effectLst/>
                    <a:latin typeface="Courier New" panose="02070309020205020404" pitchFamily="49" charset="0"/>
                    <a:ea typeface="Times New Roman" panose="02020603050405020304" pitchFamily="18" charset="0"/>
                    <a:cs typeface="Courier New" panose="02070309020205020404" pitchFamily="49" charset="0"/>
                  </a:rPr>
                  <a:t>U</a:t>
                </a:r>
                <a:r>
                  <a:rPr lang="en-US" sz="2000" dirty="0">
                    <a:effectLst/>
                    <a:latin typeface="Courier New" panose="02070309020205020404" pitchFamily="49" charset="0"/>
                    <a:ea typeface="Times New Roman" panose="02020603050405020304" pitchFamily="18" charset="0"/>
                    <a:cs typeface="Courier New" panose="02070309020205020404" pitchFamily="49" charset="0"/>
                  </a:rPr>
                  <a:t> (universal set)</a:t>
                </a:r>
              </a:p>
              <a:p>
                <a:pPr marL="457200" marR="0">
                  <a:spcBef>
                    <a:spcPts val="0"/>
                  </a:spcBef>
                  <a:spcAft>
                    <a:spcPts val="0"/>
                  </a:spcAft>
                  <a:tabLst>
                    <a:tab pos="2743200" algn="ctr"/>
                    <a:tab pos="5486400" algn="r"/>
                    <a:tab pos="457200" algn="l"/>
                  </a:tabLst>
                </a:pPr>
                <a:r>
                  <a:rPr lang="en-US" sz="2000" dirty="0">
                    <a:effectLst/>
                    <a:latin typeface="Courier New" panose="02070309020205020404" pitchFamily="49" charset="0"/>
                    <a:ea typeface="Times New Roman" panose="02020603050405020304" pitchFamily="18" charset="0"/>
                    <a:cs typeface="Courier New" panose="02070309020205020404" pitchFamily="49" charset="0"/>
                  </a:rPr>
                  <a:t> </a:t>
                </a:r>
              </a:p>
              <a:p>
                <a14:m>
                  <m:oMath xmlns:m="http://schemas.openxmlformats.org/officeDocument/2006/math">
                    <m:bar>
                      <m:barPr>
                        <m:pos m:val="top"/>
                        <m:ctrlPr>
                          <a:rPr lang="en-US" sz="2000" i="1">
                            <a:effectLst/>
                            <a:latin typeface="Cambria Math" panose="02040503050406030204" pitchFamily="18" charset="0"/>
                          </a:rPr>
                        </m:ctrlPr>
                      </m:barPr>
                      <m:e>
                        <m:bar>
                          <m:barPr>
                            <m:pos m:val="top"/>
                            <m:ctrlPr>
                              <a:rPr lang="en-US" sz="2000" i="1" smtClean="0">
                                <a:effectLst/>
                                <a:latin typeface="Cambria Math" panose="02040503050406030204" pitchFamily="18" charset="0"/>
                              </a:rPr>
                            </m:ctrlPr>
                          </m:bar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𝑆</m:t>
                            </m:r>
                          </m:e>
                        </m:bar>
                      </m:e>
                    </m:bar>
                  </m:oMath>
                </a14:m>
                <a:r>
                  <a:rPr lang="en-US" sz="2000" dirty="0">
                    <a:effectLst/>
                    <a:latin typeface="Courier New" panose="02070309020205020404" pitchFamily="49" charset="0"/>
                    <a:ea typeface="Times New Roman" panose="02020603050405020304" pitchFamily="18" charset="0"/>
                    <a:cs typeface="Courier New" panose="02070309020205020404" pitchFamily="49" charset="0"/>
                  </a:rPr>
                  <a:t> = </a:t>
                </a:r>
                <a:r>
                  <a:rPr lang="en-US" sz="2000" i="1" dirty="0">
                    <a:effectLst/>
                    <a:latin typeface="Courier New" panose="02070309020205020404" pitchFamily="49" charset="0"/>
                    <a:ea typeface="Times New Roman" panose="02020603050405020304" pitchFamily="18" charset="0"/>
                    <a:cs typeface="Courier New" panose="02070309020205020404" pitchFamily="49" charset="0"/>
                  </a:rPr>
                  <a:t>S</a:t>
                </a:r>
                <a:r>
                  <a:rPr lang="en-US" sz="2000" dirty="0">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1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sym typeface="Symbol" panose="05050102010706020507" pitchFamily="18" charset="2"/>
                  </a:rPr>
                  <a:t>	</a:t>
                </a:r>
              </a:p>
            </p:txBody>
          </p:sp>
        </mc:Choice>
        <mc:Fallback xmlns="">
          <p:sp>
            <p:nvSpPr>
              <p:cNvPr id="11" name="Rectangle 1">
                <a:extLst>
                  <a:ext uri="{FF2B5EF4-FFF2-40B4-BE49-F238E27FC236}">
                    <a16:creationId xmlns:a16="http://schemas.microsoft.com/office/drawing/2014/main" id="{0CAC1F02-3446-ADC2-AE8D-2CB5CE156407}"/>
                  </a:ext>
                </a:extLst>
              </p:cNvPr>
              <p:cNvSpPr>
                <a:spLocks noRot="1" noChangeAspect="1" noMove="1" noResize="1" noEditPoints="1" noAdjustHandles="1" noChangeArrowheads="1" noChangeShapeType="1" noTextEdit="1"/>
              </p:cNvSpPr>
              <p:nvPr/>
            </p:nvSpPr>
            <p:spPr bwMode="auto">
              <a:xfrm>
                <a:off x="1371599" y="1999875"/>
                <a:ext cx="9417963" cy="4550348"/>
              </a:xfrm>
              <a:prstGeom prst="rect">
                <a:avLst/>
              </a:prstGeom>
              <a:blipFill>
                <a:blip r:embed="rId2"/>
                <a:stretch>
                  <a:fillRect l="-712" t="-669" b="-214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3727866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19" name="Rectangle 18">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AFD03BDF-FD6A-983E-D189-28B1E3D6E661}"/>
              </a:ext>
            </a:extLst>
          </p:cNvPr>
          <p:cNvSpPr>
            <a:spLocks noGrp="1"/>
          </p:cNvSpPr>
          <p:nvPr>
            <p:ph type="title"/>
          </p:nvPr>
        </p:nvSpPr>
        <p:spPr>
          <a:xfrm>
            <a:off x="1371598" y="319314"/>
            <a:ext cx="9477377" cy="1030515"/>
          </a:xfrm>
        </p:spPr>
        <p:txBody>
          <a:bodyPr vert="horz" lIns="91440" tIns="45720" rIns="91440" bIns="45720" rtlCol="0" anchor="ctr">
            <a:normAutofit/>
          </a:bodyPr>
          <a:lstStyle/>
          <a:p>
            <a:r>
              <a:rPr lang="en-US" sz="4000">
                <a:solidFill>
                  <a:srgbClr val="FFFFFF"/>
                </a:solidFill>
              </a:rPr>
              <a:t>Module 1.1</a:t>
            </a:r>
          </a:p>
        </p:txBody>
      </p:sp>
      <p:pic>
        <p:nvPicPr>
          <p:cNvPr id="9" name="Picture 8">
            <a:extLst>
              <a:ext uri="{FF2B5EF4-FFF2-40B4-BE49-F238E27FC236}">
                <a16:creationId xmlns:a16="http://schemas.microsoft.com/office/drawing/2014/main" id="{7D420FAC-A843-8900-938A-E3D6834C5805}"/>
              </a:ext>
            </a:extLst>
          </p:cNvPr>
          <p:cNvPicPr>
            <a:picLocks noChangeAspect="1"/>
          </p:cNvPicPr>
          <p:nvPr/>
        </p:nvPicPr>
        <p:blipFill>
          <a:blip r:embed="rId2"/>
          <a:stretch>
            <a:fillRect/>
          </a:stretch>
        </p:blipFill>
        <p:spPr>
          <a:xfrm>
            <a:off x="2213113" y="2050595"/>
            <a:ext cx="3723735" cy="3530955"/>
          </a:xfrm>
          <a:prstGeom prst="rect">
            <a:avLst/>
          </a:prstGeom>
        </p:spPr>
      </p:pic>
      <p:pic>
        <p:nvPicPr>
          <p:cNvPr id="11" name="Picture 10">
            <a:extLst>
              <a:ext uri="{FF2B5EF4-FFF2-40B4-BE49-F238E27FC236}">
                <a16:creationId xmlns:a16="http://schemas.microsoft.com/office/drawing/2014/main" id="{B405E345-F6A5-30B7-D614-F2A2124EE965}"/>
              </a:ext>
            </a:extLst>
          </p:cNvPr>
          <p:cNvPicPr>
            <a:picLocks noChangeAspect="1"/>
          </p:cNvPicPr>
          <p:nvPr/>
        </p:nvPicPr>
        <p:blipFill>
          <a:blip r:embed="rId3"/>
          <a:stretch>
            <a:fillRect/>
          </a:stretch>
        </p:blipFill>
        <p:spPr>
          <a:xfrm>
            <a:off x="6419347" y="2020485"/>
            <a:ext cx="3790157" cy="3591174"/>
          </a:xfrm>
          <a:prstGeom prst="rect">
            <a:avLst/>
          </a:prstGeom>
        </p:spPr>
      </p:pic>
      <p:sp>
        <p:nvSpPr>
          <p:cNvPr id="5" name="TextBox 4">
            <a:extLst>
              <a:ext uri="{FF2B5EF4-FFF2-40B4-BE49-F238E27FC236}">
                <a16:creationId xmlns:a16="http://schemas.microsoft.com/office/drawing/2014/main" id="{4DB58311-C4A5-02D6-5F44-363476BC674F}"/>
              </a:ext>
            </a:extLst>
          </p:cNvPr>
          <p:cNvSpPr txBox="1"/>
          <p:nvPr/>
        </p:nvSpPr>
        <p:spPr>
          <a:xfrm>
            <a:off x="596345" y="5792048"/>
            <a:ext cx="9496427" cy="1385266"/>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b="1" i="1" dirty="0" err="1">
                <a:effectLst/>
              </a:rPr>
              <a:t>DeMorgans</a:t>
            </a:r>
            <a:r>
              <a:rPr lang="en-US" sz="2000" b="1" i="1" dirty="0">
                <a:effectLst/>
              </a:rPr>
              <a:t> Law:</a:t>
            </a:r>
            <a:endParaRPr lang="en-US" sz="2000" dirty="0"/>
          </a:p>
        </p:txBody>
      </p:sp>
      <p:sp>
        <p:nvSpPr>
          <p:cNvPr id="3" name="Rectangle 1">
            <a:extLst>
              <a:ext uri="{FF2B5EF4-FFF2-40B4-BE49-F238E27FC236}">
                <a16:creationId xmlns:a16="http://schemas.microsoft.com/office/drawing/2014/main" id="{99C72886-E12F-55BD-7A50-4C261D93924F}"/>
              </a:ext>
            </a:extLst>
          </p:cNvPr>
          <p:cNvSpPr>
            <a:spLocks noChangeArrowheads="1"/>
          </p:cNvSpPr>
          <p:nvPr/>
        </p:nvSpPr>
        <p:spPr bwMode="auto">
          <a:xfrm>
            <a:off x="838200" y="3891876"/>
            <a:ext cx="64633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r"/>
                <a:tab pos="2743200" algn="ctr"/>
                <a:tab pos="5486400" algn="r"/>
              </a:tabLst>
              <a:defRPr>
                <a:solidFill>
                  <a:schemeClr val="tx1"/>
                </a:solidFill>
                <a:latin typeface="Arial" panose="020B0604020202020204" pitchFamily="34" charset="0"/>
              </a:defRPr>
            </a:lvl1pPr>
            <a:lvl2pPr eaLnBrk="0" fontAlgn="base" hangingPunct="0">
              <a:spcBef>
                <a:spcPct val="0"/>
              </a:spcBef>
              <a:spcAft>
                <a:spcPct val="0"/>
              </a:spcAft>
              <a:tabLst>
                <a:tab pos="457200" algn="r"/>
                <a:tab pos="2743200" algn="ctr"/>
                <a:tab pos="5486400" algn="r"/>
              </a:tabLst>
              <a:defRPr>
                <a:solidFill>
                  <a:schemeClr val="tx1"/>
                </a:solidFill>
                <a:latin typeface="Arial" panose="020B0604020202020204" pitchFamily="34" charset="0"/>
              </a:defRPr>
            </a:lvl2pPr>
            <a:lvl3pPr eaLnBrk="0" fontAlgn="base" hangingPunct="0">
              <a:spcBef>
                <a:spcPct val="0"/>
              </a:spcBef>
              <a:spcAft>
                <a:spcPct val="0"/>
              </a:spcAft>
              <a:tabLst>
                <a:tab pos="457200" algn="r"/>
                <a:tab pos="2743200" algn="ctr"/>
                <a:tab pos="5486400" algn="r"/>
              </a:tabLst>
              <a:defRPr>
                <a:solidFill>
                  <a:schemeClr val="tx1"/>
                </a:solidFill>
                <a:latin typeface="Arial" panose="020B0604020202020204" pitchFamily="34" charset="0"/>
              </a:defRPr>
            </a:lvl3pPr>
            <a:lvl4pPr eaLnBrk="0" fontAlgn="base" hangingPunct="0">
              <a:spcBef>
                <a:spcPct val="0"/>
              </a:spcBef>
              <a:spcAft>
                <a:spcPct val="0"/>
              </a:spcAft>
              <a:tabLst>
                <a:tab pos="457200" algn="r"/>
                <a:tab pos="2743200" algn="ctr"/>
                <a:tab pos="5486400" algn="r"/>
              </a:tabLst>
              <a:defRPr>
                <a:solidFill>
                  <a:schemeClr val="tx1"/>
                </a:solidFill>
                <a:latin typeface="Arial" panose="020B0604020202020204" pitchFamily="34" charset="0"/>
              </a:defRPr>
            </a:lvl4pPr>
            <a:lvl5pPr eaLnBrk="0" fontAlgn="base" hangingPunct="0">
              <a:spcBef>
                <a:spcPct val="0"/>
              </a:spcBef>
              <a:spcAft>
                <a:spcPct val="0"/>
              </a:spcAft>
              <a:tabLst>
                <a:tab pos="457200" algn="r"/>
                <a:tab pos="2743200" algn="ctr"/>
                <a:tab pos="5486400" algn="r"/>
              </a:tabLst>
              <a:defRPr>
                <a:solidFill>
                  <a:schemeClr val="tx1"/>
                </a:solidFill>
                <a:latin typeface="Arial" panose="020B0604020202020204" pitchFamily="34" charset="0"/>
              </a:defRPr>
            </a:lvl5pPr>
            <a:lvl6pPr eaLnBrk="0" fontAlgn="base" hangingPunct="0">
              <a:spcBef>
                <a:spcPct val="0"/>
              </a:spcBef>
              <a:spcAft>
                <a:spcPct val="0"/>
              </a:spcAft>
              <a:tabLst>
                <a:tab pos="457200" algn="r"/>
                <a:tab pos="2743200" algn="ctr"/>
                <a:tab pos="5486400" algn="r"/>
              </a:tabLst>
              <a:defRPr>
                <a:solidFill>
                  <a:schemeClr val="tx1"/>
                </a:solidFill>
                <a:latin typeface="Arial" panose="020B0604020202020204" pitchFamily="34" charset="0"/>
              </a:defRPr>
            </a:lvl6pPr>
            <a:lvl7pPr eaLnBrk="0" fontAlgn="base" hangingPunct="0">
              <a:spcBef>
                <a:spcPct val="0"/>
              </a:spcBef>
              <a:spcAft>
                <a:spcPct val="0"/>
              </a:spcAft>
              <a:tabLst>
                <a:tab pos="457200" algn="r"/>
                <a:tab pos="2743200" algn="ctr"/>
                <a:tab pos="5486400" algn="r"/>
              </a:tabLst>
              <a:defRPr>
                <a:solidFill>
                  <a:schemeClr val="tx1"/>
                </a:solidFill>
                <a:latin typeface="Arial" panose="020B0604020202020204" pitchFamily="34" charset="0"/>
              </a:defRPr>
            </a:lvl7pPr>
            <a:lvl8pPr eaLnBrk="0" fontAlgn="base" hangingPunct="0">
              <a:spcBef>
                <a:spcPct val="0"/>
              </a:spcBef>
              <a:spcAft>
                <a:spcPct val="0"/>
              </a:spcAft>
              <a:tabLst>
                <a:tab pos="457200" algn="r"/>
                <a:tab pos="2743200" algn="ctr"/>
                <a:tab pos="5486400" algn="r"/>
              </a:tabLst>
              <a:defRPr>
                <a:solidFill>
                  <a:schemeClr val="tx1"/>
                </a:solidFill>
                <a:latin typeface="Arial" panose="020B0604020202020204" pitchFamily="34" charset="0"/>
              </a:defRPr>
            </a:lvl8pPr>
            <a:lvl9pPr eaLnBrk="0" fontAlgn="base" hangingPunct="0">
              <a:spcBef>
                <a:spcPct val="0"/>
              </a:spcBef>
              <a:spcAft>
                <a:spcPct val="0"/>
              </a:spcAft>
              <a:tabLst>
                <a:tab pos="457200" algn="r"/>
                <a:tab pos="2743200" algn="ctr"/>
                <a:tab pos="5486400" algn="r"/>
              </a:tabLst>
              <a:defRPr>
                <a:solidFill>
                  <a:schemeClr val="tx1"/>
                </a:solidFill>
                <a:latin typeface="Arial" panose="020B0604020202020204" pitchFamily="34" charset="0"/>
              </a:defRPr>
            </a:lvl9pPr>
          </a:lstStyle>
          <a:p>
            <a:pPr marL="0" marR="0" lvl="0" indent="0" algn="l" defTabSz="914400" rtl="0" eaLnBrk="0" fontAlgn="base" latinLnBrk="0" hangingPunct="0">
              <a:spcBef>
                <a:spcPct val="0"/>
              </a:spcBef>
              <a:spcAft>
                <a:spcPts val="600"/>
              </a:spcAft>
              <a:buClrTx/>
              <a:buSzTx/>
              <a:buFontTx/>
              <a:buNone/>
              <a:tabLst>
                <a:tab pos="457200" algn="r"/>
                <a:tab pos="2743200" algn="ctr"/>
                <a:tab pos="5486400" algn="r"/>
              </a:tabLst>
            </a:pPr>
            <a:r>
              <a:rPr kumimoji="0" lang="en-US" altLang="en-US" sz="11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sym typeface="Symbol" panose="05050102010706020507" pitchFamily="18" charset="2"/>
              </a:rPr>
              <a:t>	</a:t>
            </a:r>
            <a:endParaRPr kumimoji="0" lang="en-US" altLang="en-US" sz="11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sym typeface="Symbol" panose="05050102010706020507" pitchFamily="18" charset="2"/>
            </a:endParaRPr>
          </a:p>
        </p:txBody>
      </p:sp>
    </p:spTree>
    <p:extLst>
      <p:ext uri="{BB962C8B-B14F-4D97-AF65-F5344CB8AC3E}">
        <p14:creationId xmlns:p14="http://schemas.microsoft.com/office/powerpoint/2010/main" val="2648772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D03BDF-FD6A-983E-D189-28B1E3D6E661}"/>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Module 1.1 Sets</a:t>
            </a:r>
          </a:p>
        </p:txBody>
      </p:sp>
      <mc:AlternateContent xmlns:mc="http://schemas.openxmlformats.org/markup-compatibility/2006" xmlns:a14="http://schemas.microsoft.com/office/drawing/2010/main">
        <mc:Choice Requires="a14">
          <p:sp>
            <p:nvSpPr>
              <p:cNvPr id="9" name="Rectangle 1">
                <a:extLst>
                  <a:ext uri="{FF2B5EF4-FFF2-40B4-BE49-F238E27FC236}">
                    <a16:creationId xmlns:a16="http://schemas.microsoft.com/office/drawing/2014/main" id="{CCF5BD3D-D913-B2B6-F007-8A24DB65B899}"/>
                  </a:ext>
                </a:extLst>
              </p:cNvPr>
              <p:cNvSpPr>
                <a:spLocks noChangeArrowheads="1"/>
              </p:cNvSpPr>
              <p:nvPr/>
            </p:nvSpPr>
            <p:spPr bwMode="auto">
              <a:xfrm>
                <a:off x="1267061" y="1885279"/>
                <a:ext cx="8958927" cy="470391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r"/>
                    <a:tab pos="2743200" algn="ctr"/>
                    <a:tab pos="5486400" algn="r"/>
                  </a:tabLst>
                  <a:defRPr>
                    <a:solidFill>
                      <a:schemeClr val="tx1"/>
                    </a:solidFill>
                    <a:latin typeface="Arial" panose="020B0604020202020204" pitchFamily="34" charset="0"/>
                  </a:defRPr>
                </a:lvl1pPr>
                <a:lvl2pPr eaLnBrk="0" fontAlgn="base" hangingPunct="0">
                  <a:spcBef>
                    <a:spcPct val="0"/>
                  </a:spcBef>
                  <a:spcAft>
                    <a:spcPct val="0"/>
                  </a:spcAft>
                  <a:tabLst>
                    <a:tab pos="457200" algn="r"/>
                    <a:tab pos="2743200" algn="ctr"/>
                    <a:tab pos="5486400" algn="r"/>
                  </a:tabLst>
                  <a:defRPr>
                    <a:solidFill>
                      <a:schemeClr val="tx1"/>
                    </a:solidFill>
                    <a:latin typeface="Arial" panose="020B0604020202020204" pitchFamily="34" charset="0"/>
                  </a:defRPr>
                </a:lvl2pPr>
                <a:lvl3pPr eaLnBrk="0" fontAlgn="base" hangingPunct="0">
                  <a:spcBef>
                    <a:spcPct val="0"/>
                  </a:spcBef>
                  <a:spcAft>
                    <a:spcPct val="0"/>
                  </a:spcAft>
                  <a:tabLst>
                    <a:tab pos="457200" algn="r"/>
                    <a:tab pos="2743200" algn="ctr"/>
                    <a:tab pos="5486400" algn="r"/>
                  </a:tabLst>
                  <a:defRPr>
                    <a:solidFill>
                      <a:schemeClr val="tx1"/>
                    </a:solidFill>
                    <a:latin typeface="Arial" panose="020B0604020202020204" pitchFamily="34" charset="0"/>
                  </a:defRPr>
                </a:lvl3pPr>
                <a:lvl4pPr eaLnBrk="0" fontAlgn="base" hangingPunct="0">
                  <a:spcBef>
                    <a:spcPct val="0"/>
                  </a:spcBef>
                  <a:spcAft>
                    <a:spcPct val="0"/>
                  </a:spcAft>
                  <a:tabLst>
                    <a:tab pos="457200" algn="r"/>
                    <a:tab pos="2743200" algn="ctr"/>
                    <a:tab pos="5486400" algn="r"/>
                  </a:tabLst>
                  <a:defRPr>
                    <a:solidFill>
                      <a:schemeClr val="tx1"/>
                    </a:solidFill>
                    <a:latin typeface="Arial" panose="020B0604020202020204" pitchFamily="34" charset="0"/>
                  </a:defRPr>
                </a:lvl4pPr>
                <a:lvl5pPr eaLnBrk="0" fontAlgn="base" hangingPunct="0">
                  <a:spcBef>
                    <a:spcPct val="0"/>
                  </a:spcBef>
                  <a:spcAft>
                    <a:spcPct val="0"/>
                  </a:spcAft>
                  <a:tabLst>
                    <a:tab pos="457200" algn="r"/>
                    <a:tab pos="2743200" algn="ctr"/>
                    <a:tab pos="5486400" algn="r"/>
                  </a:tabLst>
                  <a:defRPr>
                    <a:solidFill>
                      <a:schemeClr val="tx1"/>
                    </a:solidFill>
                    <a:latin typeface="Arial" panose="020B0604020202020204" pitchFamily="34" charset="0"/>
                  </a:defRPr>
                </a:lvl5pPr>
                <a:lvl6pPr eaLnBrk="0" fontAlgn="base" hangingPunct="0">
                  <a:spcBef>
                    <a:spcPct val="0"/>
                  </a:spcBef>
                  <a:spcAft>
                    <a:spcPct val="0"/>
                  </a:spcAft>
                  <a:tabLst>
                    <a:tab pos="457200" algn="r"/>
                    <a:tab pos="2743200" algn="ctr"/>
                    <a:tab pos="5486400" algn="r"/>
                  </a:tabLst>
                  <a:defRPr>
                    <a:solidFill>
                      <a:schemeClr val="tx1"/>
                    </a:solidFill>
                    <a:latin typeface="Arial" panose="020B0604020202020204" pitchFamily="34" charset="0"/>
                  </a:defRPr>
                </a:lvl6pPr>
                <a:lvl7pPr eaLnBrk="0" fontAlgn="base" hangingPunct="0">
                  <a:spcBef>
                    <a:spcPct val="0"/>
                  </a:spcBef>
                  <a:spcAft>
                    <a:spcPct val="0"/>
                  </a:spcAft>
                  <a:tabLst>
                    <a:tab pos="457200" algn="r"/>
                    <a:tab pos="2743200" algn="ctr"/>
                    <a:tab pos="5486400" algn="r"/>
                  </a:tabLst>
                  <a:defRPr>
                    <a:solidFill>
                      <a:schemeClr val="tx1"/>
                    </a:solidFill>
                    <a:latin typeface="Arial" panose="020B0604020202020204" pitchFamily="34" charset="0"/>
                  </a:defRPr>
                </a:lvl7pPr>
                <a:lvl8pPr eaLnBrk="0" fontAlgn="base" hangingPunct="0">
                  <a:spcBef>
                    <a:spcPct val="0"/>
                  </a:spcBef>
                  <a:spcAft>
                    <a:spcPct val="0"/>
                  </a:spcAft>
                  <a:tabLst>
                    <a:tab pos="457200" algn="r"/>
                    <a:tab pos="2743200" algn="ctr"/>
                    <a:tab pos="5486400" algn="r"/>
                  </a:tabLst>
                  <a:defRPr>
                    <a:solidFill>
                      <a:schemeClr val="tx1"/>
                    </a:solidFill>
                    <a:latin typeface="Arial" panose="020B0604020202020204" pitchFamily="34" charset="0"/>
                  </a:defRPr>
                </a:lvl8pPr>
                <a:lvl9pPr eaLnBrk="0" fontAlgn="base" hangingPunct="0">
                  <a:spcBef>
                    <a:spcPct val="0"/>
                  </a:spcBef>
                  <a:spcAft>
                    <a:spcPct val="0"/>
                  </a:spcAft>
                  <a:tabLst>
                    <a:tab pos="457200" algn="r"/>
                    <a:tab pos="2743200" algn="ctr"/>
                    <a:tab pos="5486400" algn="r"/>
                  </a:tabLst>
                  <a:defRPr>
                    <a:solidFill>
                      <a:schemeClr val="tx1"/>
                    </a:solidFill>
                    <a:latin typeface="Arial" panose="020B0604020202020204" pitchFamily="34" charset="0"/>
                  </a:defRPr>
                </a:lvl9pPr>
              </a:lstStyle>
              <a:p>
                <a:pPr marL="457200" marR="0">
                  <a:spcBef>
                    <a:spcPts val="0"/>
                  </a:spcBef>
                  <a:spcAft>
                    <a:spcPts val="0"/>
                  </a:spcAft>
                  <a:tabLst>
                    <a:tab pos="2743200" algn="ctr"/>
                    <a:tab pos="5486400" algn="r"/>
                    <a:tab pos="457200" algn="l"/>
                  </a:tabLst>
                </a:pPr>
                <a:r>
                  <a:rPr lang="en-US" sz="1800" dirty="0">
                    <a:effectLst/>
                    <a:latin typeface="Courier New" panose="02070309020205020404" pitchFamily="49" charset="0"/>
                    <a:ea typeface="Times New Roman" panose="02020603050405020304" pitchFamily="18" charset="0"/>
                    <a:cs typeface="Courier New" panose="02070309020205020404" pitchFamily="49" charset="0"/>
                  </a:rPr>
                  <a:t>Subset: </a:t>
                </a:r>
                <a14:m>
                  <m:oMath xmlns:m="http://schemas.openxmlformats.org/officeDocument/2006/math">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𝑆</m:t>
                        </m:r>
                      </m:e>
                      <m:sub>
                        <m:r>
                          <a:rPr lang="en-US" sz="1800" i="1">
                            <a:effectLst/>
                            <a:latin typeface="Cambria Math" panose="02040503050406030204" pitchFamily="18" charset="0"/>
                            <a:ea typeface="Times New Roman" panose="02020603050405020304" pitchFamily="18" charset="0"/>
                          </a:rPr>
                          <m:t>1</m:t>
                        </m:r>
                      </m:sub>
                    </m:sSub>
                  </m:oMath>
                </a14:m>
                <a:r>
                  <a:rPr lang="en-US" sz="1800" dirty="0">
                    <a:effectLst/>
                    <a:latin typeface="Courier New" panose="02070309020205020404" pitchFamily="49" charset="0"/>
                    <a:ea typeface="Times New Roman" panose="02020603050405020304" pitchFamily="18" charset="0"/>
                    <a:cs typeface="Courier New" panose="02070309020205020404" pitchFamily="49" charset="0"/>
                  </a:rPr>
                  <a:t> </a:t>
                </a:r>
                <a:r>
                  <a:rPr lang="en-US" sz="1800" dirty="0">
                    <a:effectLst/>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sz="1800" dirty="0">
                    <a:effectLst/>
                    <a:latin typeface="Courier New" panose="02070309020205020404" pitchFamily="49" charset="0"/>
                    <a:ea typeface="Times New Roman" panose="02020603050405020304" pitchFamily="18" charset="0"/>
                    <a:cs typeface="Courier New" panose="02070309020205020404" pitchFamily="49" charset="0"/>
                  </a:rPr>
                  <a:t> </a:t>
                </a:r>
                <a:r>
                  <a:rPr lang="en-US" sz="1800" i="1" dirty="0">
                    <a:effectLst/>
                    <a:latin typeface="Courier New" panose="02070309020205020404" pitchFamily="49" charset="0"/>
                    <a:ea typeface="Times New Roman" panose="02020603050405020304" pitchFamily="18" charset="0"/>
                    <a:cs typeface="Courier New" panose="02070309020205020404" pitchFamily="49" charset="0"/>
                  </a:rPr>
                  <a:t>S</a:t>
                </a:r>
              </a:p>
              <a:p>
                <a:pPr marL="457200" marR="0">
                  <a:spcBef>
                    <a:spcPts val="0"/>
                  </a:spcBef>
                  <a:spcAft>
                    <a:spcPts val="0"/>
                  </a:spcAft>
                  <a:tabLst>
                    <a:tab pos="2743200" algn="ctr"/>
                    <a:tab pos="5486400" algn="r"/>
                    <a:tab pos="457200" algn="l"/>
                  </a:tabLs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p>
                <a:pPr marL="457200" marR="0">
                  <a:spcBef>
                    <a:spcPts val="0"/>
                  </a:spcBef>
                  <a:spcAft>
                    <a:spcPts val="0"/>
                  </a:spcAft>
                  <a:tabLst>
                    <a:tab pos="2743200" algn="ctr"/>
                    <a:tab pos="5486400" algn="r"/>
                    <a:tab pos="457200" algn="l"/>
                  </a:tabLst>
                </a:pPr>
                <a:r>
                  <a:rPr lang="en-US" sz="1800" dirty="0">
                    <a:effectLst/>
                    <a:latin typeface="Courier New" panose="02070309020205020404" pitchFamily="49" charset="0"/>
                    <a:ea typeface="Times New Roman" panose="02020603050405020304" pitchFamily="18" charset="0"/>
                    <a:cs typeface="Courier New" panose="02070309020205020404" pitchFamily="49" charset="0"/>
                  </a:rPr>
                  <a:t>Proper Subset: </a:t>
                </a:r>
                <a14:m>
                  <m:oMath xmlns:m="http://schemas.openxmlformats.org/officeDocument/2006/math">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𝑆</m:t>
                        </m:r>
                      </m:e>
                      <m:sub>
                        <m:r>
                          <a:rPr lang="en-US" sz="1800" i="1">
                            <a:effectLst/>
                            <a:latin typeface="Cambria Math" panose="02040503050406030204" pitchFamily="18" charset="0"/>
                            <a:ea typeface="Times New Roman" panose="02020603050405020304" pitchFamily="18" charset="0"/>
                          </a:rPr>
                          <m:t>1</m:t>
                        </m:r>
                      </m:sub>
                    </m:sSub>
                  </m:oMath>
                </a14:m>
                <a:r>
                  <a:rPr lang="en-US" sz="1800" dirty="0">
                    <a:effectLst/>
                    <a:latin typeface="Courier New" panose="02070309020205020404" pitchFamily="49" charset="0"/>
                    <a:ea typeface="Times New Roman" panose="02020603050405020304" pitchFamily="18" charset="0"/>
                    <a:cs typeface="Courier New" panose="02070309020205020404" pitchFamily="49" charset="0"/>
                  </a:rPr>
                  <a:t> </a:t>
                </a:r>
                <a:r>
                  <a:rPr lang="en-US" sz="1800" dirty="0">
                    <a:effectLst/>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sz="1800" dirty="0">
                    <a:effectLst/>
                    <a:latin typeface="Courier New" panose="02070309020205020404" pitchFamily="49" charset="0"/>
                    <a:ea typeface="Times New Roman" panose="02020603050405020304" pitchFamily="18" charset="0"/>
                    <a:cs typeface="Courier New" panose="02070309020205020404" pitchFamily="49" charset="0"/>
                  </a:rPr>
                  <a:t> </a:t>
                </a:r>
                <a:r>
                  <a:rPr lang="en-US" sz="1800" i="1" dirty="0">
                    <a:effectLst/>
                    <a:latin typeface="Courier New" panose="02070309020205020404" pitchFamily="49" charset="0"/>
                    <a:ea typeface="Times New Roman" panose="02020603050405020304" pitchFamily="18" charset="0"/>
                    <a:cs typeface="Courier New" panose="02070309020205020404" pitchFamily="49" charset="0"/>
                  </a:rPr>
                  <a:t>S      //S contains an element not in </a:t>
                </a:r>
                <a:r>
                  <a:rPr lang="en-US" sz="1800" dirty="0">
                    <a:effectLst/>
                    <a:latin typeface="Courier New" panose="02070309020205020404" pitchFamily="49" charset="0"/>
                    <a:ea typeface="Times New Roman" panose="02020603050405020304" pitchFamily="18" charset="0"/>
                    <a:cs typeface="Courier New" panose="02070309020205020404" pitchFamily="49" charset="0"/>
                  </a:rPr>
                  <a:t> </a:t>
                </a:r>
                <a14:m>
                  <m:oMath xmlns:m="http://schemas.openxmlformats.org/officeDocument/2006/math">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𝑆</m:t>
                        </m:r>
                      </m:e>
                      <m:sub>
                        <m:r>
                          <a:rPr lang="en-US" sz="1800" i="1">
                            <a:effectLst/>
                            <a:latin typeface="Cambria Math" panose="02040503050406030204" pitchFamily="18" charset="0"/>
                            <a:ea typeface="Times New Roman" panose="02020603050405020304" pitchFamily="18" charset="0"/>
                          </a:rPr>
                          <m:t>1</m:t>
                        </m:r>
                      </m:sub>
                    </m:sSub>
                  </m:oMath>
                </a14:m>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p>
                <a:pPr marL="457200" marR="0">
                  <a:spcBef>
                    <a:spcPts val="0"/>
                  </a:spcBef>
                  <a:spcAft>
                    <a:spcPts val="0"/>
                  </a:spcAft>
                  <a:tabLst>
                    <a:tab pos="2743200" algn="ctr"/>
                    <a:tab pos="5486400" algn="r"/>
                    <a:tab pos="457200" algn="l"/>
                  </a:tabLs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p>
                <a:pPr marL="457200" marR="0">
                  <a:spcBef>
                    <a:spcPts val="0"/>
                  </a:spcBef>
                  <a:spcAft>
                    <a:spcPts val="0"/>
                  </a:spcAft>
                  <a:tabLst>
                    <a:tab pos="2743200" algn="ctr"/>
                    <a:tab pos="5486400" algn="r"/>
                    <a:tab pos="457200" algn="l"/>
                  </a:tabLst>
                </a:pPr>
                <a:r>
                  <a:rPr lang="en-US" sz="1800" dirty="0">
                    <a:effectLst/>
                    <a:latin typeface="Courier New" panose="02070309020205020404" pitchFamily="49" charset="0"/>
                    <a:ea typeface="Times New Roman" panose="02020603050405020304" pitchFamily="18" charset="0"/>
                    <a:cs typeface="Courier New" panose="02070309020205020404" pitchFamily="49" charset="0"/>
                  </a:rPr>
                  <a:t>Disjoint:  </a:t>
                </a:r>
                <a14:m>
                  <m:oMath xmlns:m="http://schemas.openxmlformats.org/officeDocument/2006/math">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𝑆</m:t>
                        </m:r>
                      </m:e>
                      <m:sub>
                        <m:r>
                          <a:rPr lang="en-US" sz="1800" i="1">
                            <a:effectLst/>
                            <a:latin typeface="Cambria Math" panose="02040503050406030204" pitchFamily="18" charset="0"/>
                            <a:ea typeface="Times New Roman" panose="02020603050405020304" pitchFamily="18" charset="0"/>
                          </a:rPr>
                          <m:t>1</m:t>
                        </m:r>
                      </m:sub>
                    </m:sSub>
                  </m:oMath>
                </a14:m>
                <a:r>
                  <a:rPr lang="en-US" sz="1800" dirty="0">
                    <a:effectLst/>
                    <a:latin typeface="Courier New" panose="02070309020205020404" pitchFamily="49" charset="0"/>
                    <a:ea typeface="Times New Roman" panose="02020603050405020304" pitchFamily="18" charset="0"/>
                    <a:cs typeface="Courier New" panose="02070309020205020404" pitchFamily="49" charset="0"/>
                  </a:rPr>
                  <a:t> </a:t>
                </a:r>
                <a:r>
                  <a:rPr lang="en-US" sz="1800" dirty="0">
                    <a:effectLst/>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sz="1800" dirty="0">
                    <a:effectLst/>
                    <a:latin typeface="Courier New" panose="02070309020205020404" pitchFamily="49" charset="0"/>
                    <a:ea typeface="Times New Roman" panose="02020603050405020304" pitchFamily="18" charset="0"/>
                    <a:cs typeface="Courier New" panose="02070309020205020404" pitchFamily="49" charset="0"/>
                  </a:rPr>
                  <a:t> </a:t>
                </a:r>
                <a14:m>
                  <m:oMath xmlns:m="http://schemas.openxmlformats.org/officeDocument/2006/math">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𝑆</m:t>
                        </m:r>
                      </m:e>
                      <m:sub>
                        <m:r>
                          <a:rPr lang="en-US" sz="1800" i="1">
                            <a:effectLst/>
                            <a:latin typeface="Cambria Math" panose="02040503050406030204" pitchFamily="18" charset="0"/>
                            <a:ea typeface="Times New Roman" panose="02020603050405020304" pitchFamily="18" charset="0"/>
                          </a:rPr>
                          <m:t>2</m:t>
                        </m:r>
                      </m:sub>
                    </m:sSub>
                  </m:oMath>
                </a14:m>
                <a:r>
                  <a:rPr lang="en-US" sz="1800" dirty="0">
                    <a:effectLst/>
                    <a:latin typeface="Courier New" panose="02070309020205020404" pitchFamily="49" charset="0"/>
                    <a:ea typeface="Times New Roman" panose="02020603050405020304" pitchFamily="18" charset="0"/>
                    <a:cs typeface="Courier New" panose="02070309020205020404" pitchFamily="49" charset="0"/>
                  </a:rPr>
                  <a:t> =  </a:t>
                </a:r>
                <a:r>
                  <a:rPr lang="en-US" sz="1800" dirty="0">
                    <a:effectLst/>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p>
                <a:pPr marL="457200" marR="0">
                  <a:spcBef>
                    <a:spcPts val="0"/>
                  </a:spcBef>
                  <a:spcAft>
                    <a:spcPts val="0"/>
                  </a:spcAft>
                  <a:tabLst>
                    <a:tab pos="2743200" algn="ctr"/>
                    <a:tab pos="5486400" algn="r"/>
                    <a:tab pos="457200" algn="l"/>
                  </a:tabLs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p>
                <a:pPr marL="457200" marR="0">
                  <a:spcBef>
                    <a:spcPts val="0"/>
                  </a:spcBef>
                  <a:spcAft>
                    <a:spcPts val="0"/>
                  </a:spcAft>
                  <a:tabLst>
                    <a:tab pos="2743200" algn="ctr"/>
                    <a:tab pos="5486400" algn="r"/>
                    <a:tab pos="457200" algn="l"/>
                  </a:tabLst>
                </a:pPr>
                <a:r>
                  <a:rPr lang="en-US" sz="1800" dirty="0">
                    <a:effectLst/>
                    <a:latin typeface="Courier New" panose="02070309020205020404" pitchFamily="49" charset="0"/>
                    <a:ea typeface="Times New Roman" panose="02020603050405020304" pitchFamily="18" charset="0"/>
                    <a:cs typeface="Courier New" panose="02070309020205020404" pitchFamily="49" charset="0"/>
                  </a:rPr>
                  <a:t>|</a:t>
                </a:r>
                <a:r>
                  <a:rPr lang="en-US" sz="1800" i="1" dirty="0">
                    <a:effectLst/>
                    <a:latin typeface="Courier New" panose="02070309020205020404" pitchFamily="49" charset="0"/>
                    <a:ea typeface="Times New Roman" panose="02020603050405020304" pitchFamily="18" charset="0"/>
                    <a:cs typeface="Courier New" panose="02070309020205020404" pitchFamily="49" charset="0"/>
                  </a:rPr>
                  <a:t>S</a:t>
                </a:r>
                <a:r>
                  <a:rPr lang="en-US" sz="1800" dirty="0">
                    <a:effectLst/>
                    <a:latin typeface="Courier New" panose="02070309020205020404" pitchFamily="49" charset="0"/>
                    <a:ea typeface="Times New Roman" panose="02020603050405020304" pitchFamily="18" charset="0"/>
                    <a:cs typeface="Courier New" panose="02070309020205020404" pitchFamily="49" charset="0"/>
                  </a:rPr>
                  <a:t>| - number of elements in</a:t>
                </a:r>
                <a:r>
                  <a:rPr lang="en-US" sz="1800" i="1" dirty="0">
                    <a:effectLst/>
                    <a:latin typeface="Courier New" panose="02070309020205020404" pitchFamily="49" charset="0"/>
                    <a:ea typeface="Times New Roman" panose="02020603050405020304" pitchFamily="18" charset="0"/>
                    <a:cs typeface="Courier New" panose="02070309020205020404" pitchFamily="49" charset="0"/>
                  </a:rPr>
                  <a:t> S</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p>
                <a:pPr marL="457200" marR="0">
                  <a:spcBef>
                    <a:spcPts val="0"/>
                  </a:spcBef>
                  <a:spcAft>
                    <a:spcPts val="0"/>
                  </a:spcAft>
                  <a:tabLst>
                    <a:tab pos="2743200" algn="ctr"/>
                    <a:tab pos="5486400" algn="r"/>
                    <a:tab pos="457200" algn="l"/>
                  </a:tabLs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p>
                <a:pPr marL="457200" marR="0">
                  <a:spcBef>
                    <a:spcPts val="0"/>
                  </a:spcBef>
                  <a:spcAft>
                    <a:spcPts val="0"/>
                  </a:spcAft>
                  <a:tabLst>
                    <a:tab pos="2743200" algn="ctr"/>
                    <a:tab pos="5486400" algn="r"/>
                    <a:tab pos="457200" algn="l"/>
                  </a:tabLst>
                </a:pPr>
                <a:r>
                  <a:rPr lang="en-US" sz="1800" dirty="0">
                    <a:effectLst/>
                    <a:latin typeface="Courier New" panose="02070309020205020404" pitchFamily="49" charset="0"/>
                    <a:ea typeface="Times New Roman" panose="02020603050405020304" pitchFamily="18" charset="0"/>
                    <a:cs typeface="Courier New" panose="02070309020205020404" pitchFamily="49" charset="0"/>
                  </a:rPr>
                  <a:t>Powerset: The set of all subsets of </a:t>
                </a:r>
                <a:r>
                  <a:rPr lang="en-US" sz="1800" i="1" dirty="0">
                    <a:effectLst/>
                    <a:latin typeface="Courier New" panose="02070309020205020404" pitchFamily="49" charset="0"/>
                    <a:ea typeface="Times New Roman" panose="02020603050405020304" pitchFamily="18" charset="0"/>
                    <a:cs typeface="Courier New" panose="02070309020205020404" pitchFamily="49" charset="0"/>
                  </a:rPr>
                  <a:t>S</a:t>
                </a:r>
                <a:r>
                  <a:rPr lang="en-US" sz="1800" dirty="0">
                    <a:effectLst/>
                    <a:latin typeface="Courier New" panose="02070309020205020404" pitchFamily="49" charset="0"/>
                    <a:ea typeface="Times New Roman" panose="02020603050405020304" pitchFamily="18" charset="0"/>
                    <a:cs typeface="Courier New" panose="02070309020205020404" pitchFamily="49" charset="0"/>
                  </a:rPr>
                  <a:t> is denoted by </a:t>
                </a:r>
                <a14:m>
                  <m:oMath xmlns:m="http://schemas.openxmlformats.org/officeDocument/2006/math">
                    <m:sSup>
                      <m:sSupPr>
                        <m:ctrlPr>
                          <a:rPr lang="en-US" sz="1800" i="1">
                            <a:effectLst/>
                            <a:latin typeface="Cambria Math" panose="02040503050406030204" pitchFamily="18" charset="0"/>
                            <a:ea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rPr>
                          <m:t>2</m:t>
                        </m:r>
                      </m:e>
                      <m:sup>
                        <m:r>
                          <a:rPr lang="en-US" sz="1800" i="1">
                            <a:effectLst/>
                            <a:latin typeface="Cambria Math" panose="02040503050406030204" pitchFamily="18" charset="0"/>
                            <a:ea typeface="Times New Roman" panose="02020603050405020304" pitchFamily="18" charset="0"/>
                          </a:rPr>
                          <m:t>𝑠</m:t>
                        </m:r>
                      </m:sup>
                    </m:sSup>
                  </m:oMath>
                </a14:m>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p>
                <a:pPr marL="457200" marR="0">
                  <a:spcBef>
                    <a:spcPts val="0"/>
                  </a:spcBef>
                  <a:spcAft>
                    <a:spcPts val="0"/>
                  </a:spcAft>
                  <a:tabLst>
                    <a:tab pos="2743200" algn="ctr"/>
                    <a:tab pos="5486400" algn="r"/>
                    <a:tab pos="457200" algn="l"/>
                  </a:tabLst>
                </a:pPr>
                <a:r>
                  <a:rPr lang="en-US" sz="1800" dirty="0">
                    <a:effectLst/>
                    <a:latin typeface="Courier New" panose="02070309020205020404" pitchFamily="49" charset="0"/>
                    <a:ea typeface="Times New Roman" panose="02020603050405020304" pitchFamily="18" charset="0"/>
                    <a:cs typeface="Courier New" panose="02070309020205020404" pitchFamily="49" charset="0"/>
                  </a:rPr>
                  <a:t> </a:t>
                </a:r>
              </a:p>
              <a:p>
                <a:pPr marL="457200" marR="0">
                  <a:spcBef>
                    <a:spcPts val="0"/>
                  </a:spcBef>
                  <a:spcAft>
                    <a:spcPts val="0"/>
                  </a:spcAft>
                  <a:tabLst>
                    <a:tab pos="2743200" algn="ctr"/>
                    <a:tab pos="5486400" algn="r"/>
                    <a:tab pos="457200" algn="l"/>
                  </a:tabLst>
                </a:pPr>
                <a:r>
                  <a:rPr lang="en-US" sz="1800" dirty="0">
                    <a:effectLst/>
                    <a:latin typeface="Courier New" panose="02070309020205020404" pitchFamily="49" charset="0"/>
                    <a:ea typeface="Times New Roman" panose="02020603050405020304" pitchFamily="18" charset="0"/>
                    <a:cs typeface="Courier New" panose="02070309020205020404" pitchFamily="49" charset="0"/>
                  </a:rPr>
                  <a:t>Powerset example:</a:t>
                </a:r>
              </a:p>
              <a:p>
                <a:pPr marL="457200" marR="0">
                  <a:spcBef>
                    <a:spcPts val="0"/>
                  </a:spcBef>
                  <a:spcAft>
                    <a:spcPts val="0"/>
                  </a:spcAft>
                  <a:tabLst>
                    <a:tab pos="2743200" algn="ctr"/>
                    <a:tab pos="5486400" algn="r"/>
                    <a:tab pos="457200" algn="l"/>
                  </a:tabLst>
                </a:pPr>
                <a:r>
                  <a:rPr lang="en-US" sz="1800" dirty="0">
                    <a:effectLst/>
                    <a:latin typeface="Courier New" panose="02070309020205020404" pitchFamily="49" charset="0"/>
                    <a:ea typeface="Times New Roman" panose="02020603050405020304" pitchFamily="18" charset="0"/>
                    <a:cs typeface="Courier New" panose="02070309020205020404" pitchFamily="49" charset="0"/>
                  </a:rPr>
                  <a:t>S= {</a:t>
                </a:r>
                <a:r>
                  <a:rPr lang="en-US" sz="1800" dirty="0" err="1">
                    <a:effectLst/>
                    <a:latin typeface="Courier New" panose="02070309020205020404" pitchFamily="49" charset="0"/>
                    <a:ea typeface="Times New Roman" panose="02020603050405020304" pitchFamily="18" charset="0"/>
                    <a:cs typeface="Courier New" panose="02070309020205020404" pitchFamily="49" charset="0"/>
                  </a:rPr>
                  <a:t>a,b,c</a:t>
                </a:r>
                <a:r>
                  <a:rPr lang="en-US" sz="1800" dirty="0">
                    <a:effectLst/>
                    <a:latin typeface="Courier New" panose="02070309020205020404" pitchFamily="49" charset="0"/>
                    <a:ea typeface="Times New Roman" panose="02020603050405020304" pitchFamily="18" charset="0"/>
                    <a:cs typeface="Courier New" panose="02070309020205020404" pitchFamily="49" charset="0"/>
                  </a:rPr>
                  <a:t>}</a:t>
                </a:r>
              </a:p>
              <a:p>
                <a:pPr marL="457200" marR="0">
                  <a:spcBef>
                    <a:spcPts val="0"/>
                  </a:spcBef>
                  <a:spcAft>
                    <a:spcPts val="0"/>
                  </a:spcAft>
                  <a:tabLst>
                    <a:tab pos="2743200" algn="ctr"/>
                    <a:tab pos="5486400" algn="r"/>
                    <a:tab pos="457200" algn="l"/>
                  </a:tabLst>
                </a:pPr>
                <a:r>
                  <a:rPr lang="en-US" sz="1800" dirty="0">
                    <a:effectLst/>
                    <a:latin typeface="Courier New" panose="02070309020205020404" pitchFamily="49" charset="0"/>
                    <a:ea typeface="Times New Roman" panose="02020603050405020304" pitchFamily="18" charset="0"/>
                    <a:cs typeface="Courier New" panose="02070309020205020404" pitchFamily="49" charset="0"/>
                  </a:rPr>
                  <a:t> </a:t>
                </a:r>
              </a:p>
              <a:p>
                <a:pPr marL="457200" marR="0">
                  <a:spcBef>
                    <a:spcPts val="0"/>
                  </a:spcBef>
                  <a:spcAft>
                    <a:spcPts val="0"/>
                  </a:spcAft>
                  <a:tabLst>
                    <a:tab pos="2743200" algn="ctr"/>
                    <a:tab pos="5486400" algn="r"/>
                    <a:tab pos="457200" algn="l"/>
                  </a:tabLst>
                </a:pPr>
                <a14:m>
                  <m:oMath xmlns:m="http://schemas.openxmlformats.org/officeDocument/2006/math">
                    <m:sSup>
                      <m:sSupPr>
                        <m:ctrlPr>
                          <a:rPr lang="en-US" sz="1800" i="1">
                            <a:effectLst/>
                            <a:latin typeface="Cambria Math" panose="02040503050406030204" pitchFamily="18" charset="0"/>
                            <a:ea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rPr>
                          <m:t>2</m:t>
                        </m:r>
                      </m:e>
                      <m:sup>
                        <m:r>
                          <a:rPr lang="en-US" sz="1800" i="1">
                            <a:effectLst/>
                            <a:latin typeface="Cambria Math" panose="02040503050406030204" pitchFamily="18" charset="0"/>
                            <a:ea typeface="Times New Roman" panose="02020603050405020304" pitchFamily="18" charset="0"/>
                          </a:rPr>
                          <m:t>𝑠</m:t>
                        </m:r>
                      </m:sup>
                    </m:sSup>
                  </m:oMath>
                </a14:m>
                <a:r>
                  <a:rPr lang="en-US" sz="1800" dirty="0">
                    <a:effectLst/>
                    <a:latin typeface="Courier New" panose="02070309020205020404" pitchFamily="49" charset="0"/>
                    <a:ea typeface="Times New Roman" panose="02020603050405020304" pitchFamily="18" charset="0"/>
                    <a:cs typeface="Courier New" panose="02070309020205020404" pitchFamily="49" charset="0"/>
                  </a:rPr>
                  <a:t> = {</a:t>
                </a:r>
                <a:r>
                  <a:rPr lang="en-US" sz="1800" dirty="0">
                    <a:effectLst/>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sz="1800" dirty="0">
                    <a:effectLst/>
                    <a:latin typeface="Courier New" panose="02070309020205020404" pitchFamily="49" charset="0"/>
                    <a:ea typeface="Times New Roman" panose="02020603050405020304" pitchFamily="18" charset="0"/>
                    <a:cs typeface="Courier New" panose="02070309020205020404" pitchFamily="49" charset="0"/>
                  </a:rPr>
                  <a:t>, {a}, {b}, {c},{</a:t>
                </a:r>
                <a:r>
                  <a:rPr lang="en-US" sz="1800" dirty="0" err="1">
                    <a:effectLst/>
                    <a:latin typeface="Courier New" panose="02070309020205020404" pitchFamily="49" charset="0"/>
                    <a:ea typeface="Times New Roman" panose="02020603050405020304" pitchFamily="18" charset="0"/>
                    <a:cs typeface="Courier New" panose="02070309020205020404" pitchFamily="49" charset="0"/>
                  </a:rPr>
                  <a:t>a,b</a:t>
                </a:r>
                <a:r>
                  <a:rPr lang="en-US" sz="1800" dirty="0">
                    <a:effectLst/>
                    <a:latin typeface="Courier New" panose="02070309020205020404" pitchFamily="49" charset="0"/>
                    <a:ea typeface="Times New Roman" panose="02020603050405020304" pitchFamily="18" charset="0"/>
                    <a:cs typeface="Courier New" panose="02070309020205020404" pitchFamily="49" charset="0"/>
                  </a:rPr>
                  <a:t>},{</a:t>
                </a:r>
                <a:r>
                  <a:rPr lang="en-US" sz="1800" dirty="0" err="1">
                    <a:effectLst/>
                    <a:latin typeface="Courier New" panose="02070309020205020404" pitchFamily="49" charset="0"/>
                    <a:ea typeface="Times New Roman" panose="02020603050405020304" pitchFamily="18" charset="0"/>
                    <a:cs typeface="Courier New" panose="02070309020205020404" pitchFamily="49" charset="0"/>
                  </a:rPr>
                  <a:t>a,c</a:t>
                </a:r>
                <a:r>
                  <a:rPr lang="en-US" sz="1800" dirty="0">
                    <a:effectLst/>
                    <a:latin typeface="Courier New" panose="02070309020205020404" pitchFamily="49" charset="0"/>
                    <a:ea typeface="Times New Roman" panose="02020603050405020304" pitchFamily="18" charset="0"/>
                    <a:cs typeface="Courier New" panose="02070309020205020404" pitchFamily="49" charset="0"/>
                  </a:rPr>
                  <a:t>},{</a:t>
                </a:r>
                <a:r>
                  <a:rPr lang="en-US" sz="1800" dirty="0" err="1">
                    <a:effectLst/>
                    <a:latin typeface="Courier New" panose="02070309020205020404" pitchFamily="49" charset="0"/>
                    <a:ea typeface="Times New Roman" panose="02020603050405020304" pitchFamily="18" charset="0"/>
                    <a:cs typeface="Courier New" panose="02070309020205020404" pitchFamily="49" charset="0"/>
                  </a:rPr>
                  <a:t>b,c</a:t>
                </a:r>
                <a:r>
                  <a:rPr lang="en-US" sz="1800" dirty="0">
                    <a:effectLst/>
                    <a:latin typeface="Courier New" panose="02070309020205020404" pitchFamily="49" charset="0"/>
                    <a:ea typeface="Times New Roman" panose="02020603050405020304" pitchFamily="18" charset="0"/>
                    <a:cs typeface="Courier New" panose="02070309020205020404" pitchFamily="49" charset="0"/>
                  </a:rPr>
                  <a:t>},{</a:t>
                </a:r>
                <a:r>
                  <a:rPr lang="en-US" sz="1800" dirty="0" err="1">
                    <a:effectLst/>
                    <a:latin typeface="Courier New" panose="02070309020205020404" pitchFamily="49" charset="0"/>
                    <a:ea typeface="Times New Roman" panose="02020603050405020304" pitchFamily="18" charset="0"/>
                    <a:cs typeface="Courier New" panose="02070309020205020404" pitchFamily="49" charset="0"/>
                  </a:rPr>
                  <a:t>a,b,c</a:t>
                </a:r>
                <a:r>
                  <a:rPr lang="en-US" sz="1800" dirty="0">
                    <a:effectLst/>
                    <a:latin typeface="Courier New" panose="02070309020205020404" pitchFamily="49" charset="0"/>
                    <a:ea typeface="Times New Roman" panose="02020603050405020304" pitchFamily="18" charset="0"/>
                    <a:cs typeface="Courier New" panose="02070309020205020404" pitchFamily="49" charset="0"/>
                  </a:rPr>
                  <a:t>}}</a:t>
                </a:r>
              </a:p>
              <a:p>
                <a:pPr marL="0" marR="0">
                  <a:spcBef>
                    <a:spcPts val="0"/>
                  </a:spcBef>
                  <a:spcAft>
                    <a:spcPts val="0"/>
                  </a:spcAft>
                  <a:tabLst>
                    <a:tab pos="2743200" algn="ctr"/>
                    <a:tab pos="5486400" algn="r"/>
                    <a:tab pos="457200" algn="l"/>
                  </a:tabLst>
                </a:pPr>
                <a:r>
                  <a:rPr lang="en-US" sz="1800" b="1" dirty="0">
                    <a:effectLst/>
                    <a:latin typeface="Courier New" panose="02070309020205020404" pitchFamily="49" charset="0"/>
                    <a:ea typeface="Times New Roman" panose="02020603050405020304" pitchFamily="18"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spcBef>
                    <a:spcPts val="0"/>
                  </a:spcBef>
                  <a:spcAft>
                    <a:spcPts val="0"/>
                  </a:spcAft>
                  <a:tabLst>
                    <a:tab pos="2743200" algn="ctr"/>
                    <a:tab pos="5486400" algn="r"/>
                    <a:tab pos="457200" algn="l"/>
                  </a:tabLst>
                </a:pPr>
                <a:r>
                  <a:rPr lang="en-US" b="1" dirty="0">
                    <a:latin typeface="Courier New" panose="02070309020205020404" pitchFamily="49" charset="0"/>
                    <a:ea typeface="Times New Roman" panose="02020603050405020304" pitchFamily="18" charset="0"/>
                    <a:cs typeface="Courier New" panose="02070309020205020404" pitchFamily="49" charset="0"/>
                  </a:rPr>
                  <a:t>   </a:t>
                </a:r>
                <a:r>
                  <a:rPr lang="en-US" sz="1800" b="1" dirty="0">
                    <a:effectLst/>
                    <a:latin typeface="Courier New" panose="02070309020205020404" pitchFamily="49" charset="0"/>
                    <a:ea typeface="Times New Roman" panose="02020603050405020304" pitchFamily="18" charset="0"/>
                    <a:cs typeface="Courier New" panose="02070309020205020404" pitchFamily="49" charset="0"/>
                  </a:rPr>
                  <a:t>|</a:t>
                </a:r>
                <a14:m>
                  <m:oMath xmlns:m="http://schemas.openxmlformats.org/officeDocument/2006/math">
                    <m:sSup>
                      <m:sSupPr>
                        <m:ctrlPr>
                          <a:rPr lang="en-US" sz="1800" i="1">
                            <a:effectLst/>
                            <a:latin typeface="Cambria Math" panose="02040503050406030204" pitchFamily="18" charset="0"/>
                            <a:ea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rPr>
                          <m:t>2</m:t>
                        </m:r>
                      </m:e>
                      <m:sup>
                        <m:r>
                          <a:rPr lang="en-US" sz="1800" i="1">
                            <a:effectLst/>
                            <a:latin typeface="Cambria Math" panose="02040503050406030204" pitchFamily="18" charset="0"/>
                            <a:ea typeface="Times New Roman" panose="02020603050405020304" pitchFamily="18" charset="0"/>
                          </a:rPr>
                          <m:t>𝑠</m:t>
                        </m:r>
                      </m:sup>
                    </m:sSup>
                    <m:r>
                      <a:rPr lang="en-US" sz="1800" i="1">
                        <a:effectLst/>
                        <a:latin typeface="Cambria Math" panose="02040503050406030204" pitchFamily="18" charset="0"/>
                        <a:ea typeface="Times New Roman" panose="02020603050405020304" pitchFamily="18" charset="0"/>
                      </a:rPr>
                      <m:t>|=</m:t>
                    </m:r>
                    <m:sSup>
                      <m:sSupPr>
                        <m:ctrlPr>
                          <a:rPr lang="en-US" sz="1800" i="1">
                            <a:effectLst/>
                            <a:latin typeface="Cambria Math" panose="02040503050406030204" pitchFamily="18" charset="0"/>
                            <a:ea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rPr>
                          <m:t>2</m:t>
                        </m:r>
                      </m:e>
                      <m:sup>
                        <m:r>
                          <a:rPr lang="en-US" sz="1800" i="1">
                            <a:effectLst/>
                            <a:latin typeface="Cambria Math" panose="02040503050406030204" pitchFamily="18" charset="0"/>
                            <a:ea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rPr>
                          <m:t>𝑠</m:t>
                        </m:r>
                        <m:r>
                          <a:rPr lang="en-US" sz="1800" i="1">
                            <a:effectLst/>
                            <a:latin typeface="Cambria Math" panose="02040503050406030204" pitchFamily="18" charset="0"/>
                            <a:ea typeface="Times New Roman" panose="02020603050405020304" pitchFamily="18" charset="0"/>
                          </a:rPr>
                          <m:t>|</m:t>
                        </m:r>
                      </m:sup>
                    </m:sSup>
                  </m:oMath>
                </a14:m>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p>
                <a:r>
                  <a:rPr kumimoji="0" lang="en-US" altLang="en-US" sz="11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sym typeface="Symbol" panose="05050102010706020507" pitchFamily="18" charset="2"/>
                  </a:rPr>
                  <a:t>	</a:t>
                </a:r>
              </a:p>
            </p:txBody>
          </p:sp>
        </mc:Choice>
        <mc:Fallback xmlns="">
          <p:sp>
            <p:nvSpPr>
              <p:cNvPr id="9" name="Rectangle 1">
                <a:extLst>
                  <a:ext uri="{FF2B5EF4-FFF2-40B4-BE49-F238E27FC236}">
                    <a16:creationId xmlns:a16="http://schemas.microsoft.com/office/drawing/2014/main" id="{CCF5BD3D-D913-B2B6-F007-8A24DB65B899}"/>
                  </a:ext>
                </a:extLst>
              </p:cNvPr>
              <p:cNvSpPr>
                <a:spLocks noRot="1" noChangeAspect="1" noMove="1" noResize="1" noEditPoints="1" noAdjustHandles="1" noChangeArrowheads="1" noChangeShapeType="1" noTextEdit="1"/>
              </p:cNvSpPr>
              <p:nvPr/>
            </p:nvSpPr>
            <p:spPr bwMode="auto">
              <a:xfrm>
                <a:off x="1267061" y="1885279"/>
                <a:ext cx="8958927" cy="4703916"/>
              </a:xfrm>
              <a:prstGeom prst="rect">
                <a:avLst/>
              </a:prstGeom>
              <a:blipFill>
                <a:blip r:embed="rId2"/>
                <a:stretch>
                  <a:fillRect t="-64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2067591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D03BDF-FD6A-983E-D189-28B1E3D6E661}"/>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Module 1.1 Sets</a:t>
            </a:r>
          </a:p>
        </p:txBody>
      </p:sp>
      <p:sp>
        <p:nvSpPr>
          <p:cNvPr id="11" name="Rectangle 1">
            <a:extLst>
              <a:ext uri="{FF2B5EF4-FFF2-40B4-BE49-F238E27FC236}">
                <a16:creationId xmlns:a16="http://schemas.microsoft.com/office/drawing/2014/main" id="{1DF4D16F-B664-AEA3-D6AA-381699AEC0C2}"/>
              </a:ext>
            </a:extLst>
          </p:cNvPr>
          <p:cNvSpPr>
            <a:spLocks noChangeArrowheads="1"/>
          </p:cNvSpPr>
          <p:nvPr/>
        </p:nvSpPr>
        <p:spPr bwMode="auto">
          <a:xfrm>
            <a:off x="605225" y="2069765"/>
            <a:ext cx="10748455" cy="3801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r"/>
                <a:tab pos="2743200" algn="ctr"/>
                <a:tab pos="5486400" algn="r"/>
              </a:tabLst>
              <a:defRPr>
                <a:solidFill>
                  <a:schemeClr val="tx1"/>
                </a:solidFill>
                <a:latin typeface="Arial" panose="020B0604020202020204" pitchFamily="34" charset="0"/>
              </a:defRPr>
            </a:lvl1pPr>
            <a:lvl2pPr eaLnBrk="0" fontAlgn="base" hangingPunct="0">
              <a:spcBef>
                <a:spcPct val="0"/>
              </a:spcBef>
              <a:spcAft>
                <a:spcPct val="0"/>
              </a:spcAft>
              <a:tabLst>
                <a:tab pos="457200" algn="r"/>
                <a:tab pos="2743200" algn="ctr"/>
                <a:tab pos="5486400" algn="r"/>
              </a:tabLst>
              <a:defRPr>
                <a:solidFill>
                  <a:schemeClr val="tx1"/>
                </a:solidFill>
                <a:latin typeface="Arial" panose="020B0604020202020204" pitchFamily="34" charset="0"/>
              </a:defRPr>
            </a:lvl2pPr>
            <a:lvl3pPr eaLnBrk="0" fontAlgn="base" hangingPunct="0">
              <a:spcBef>
                <a:spcPct val="0"/>
              </a:spcBef>
              <a:spcAft>
                <a:spcPct val="0"/>
              </a:spcAft>
              <a:tabLst>
                <a:tab pos="457200" algn="r"/>
                <a:tab pos="2743200" algn="ctr"/>
                <a:tab pos="5486400" algn="r"/>
              </a:tabLst>
              <a:defRPr>
                <a:solidFill>
                  <a:schemeClr val="tx1"/>
                </a:solidFill>
                <a:latin typeface="Arial" panose="020B0604020202020204" pitchFamily="34" charset="0"/>
              </a:defRPr>
            </a:lvl3pPr>
            <a:lvl4pPr eaLnBrk="0" fontAlgn="base" hangingPunct="0">
              <a:spcBef>
                <a:spcPct val="0"/>
              </a:spcBef>
              <a:spcAft>
                <a:spcPct val="0"/>
              </a:spcAft>
              <a:tabLst>
                <a:tab pos="457200" algn="r"/>
                <a:tab pos="2743200" algn="ctr"/>
                <a:tab pos="5486400" algn="r"/>
              </a:tabLst>
              <a:defRPr>
                <a:solidFill>
                  <a:schemeClr val="tx1"/>
                </a:solidFill>
                <a:latin typeface="Arial" panose="020B0604020202020204" pitchFamily="34" charset="0"/>
              </a:defRPr>
            </a:lvl4pPr>
            <a:lvl5pPr eaLnBrk="0" fontAlgn="base" hangingPunct="0">
              <a:spcBef>
                <a:spcPct val="0"/>
              </a:spcBef>
              <a:spcAft>
                <a:spcPct val="0"/>
              </a:spcAft>
              <a:tabLst>
                <a:tab pos="457200" algn="r"/>
                <a:tab pos="2743200" algn="ctr"/>
                <a:tab pos="5486400" algn="r"/>
              </a:tabLst>
              <a:defRPr>
                <a:solidFill>
                  <a:schemeClr val="tx1"/>
                </a:solidFill>
                <a:latin typeface="Arial" panose="020B0604020202020204" pitchFamily="34" charset="0"/>
              </a:defRPr>
            </a:lvl5pPr>
            <a:lvl6pPr eaLnBrk="0" fontAlgn="base" hangingPunct="0">
              <a:spcBef>
                <a:spcPct val="0"/>
              </a:spcBef>
              <a:spcAft>
                <a:spcPct val="0"/>
              </a:spcAft>
              <a:tabLst>
                <a:tab pos="457200" algn="r"/>
                <a:tab pos="2743200" algn="ctr"/>
                <a:tab pos="5486400" algn="r"/>
              </a:tabLst>
              <a:defRPr>
                <a:solidFill>
                  <a:schemeClr val="tx1"/>
                </a:solidFill>
                <a:latin typeface="Arial" panose="020B0604020202020204" pitchFamily="34" charset="0"/>
              </a:defRPr>
            </a:lvl6pPr>
            <a:lvl7pPr eaLnBrk="0" fontAlgn="base" hangingPunct="0">
              <a:spcBef>
                <a:spcPct val="0"/>
              </a:spcBef>
              <a:spcAft>
                <a:spcPct val="0"/>
              </a:spcAft>
              <a:tabLst>
                <a:tab pos="457200" algn="r"/>
                <a:tab pos="2743200" algn="ctr"/>
                <a:tab pos="5486400" algn="r"/>
              </a:tabLst>
              <a:defRPr>
                <a:solidFill>
                  <a:schemeClr val="tx1"/>
                </a:solidFill>
                <a:latin typeface="Arial" panose="020B0604020202020204" pitchFamily="34" charset="0"/>
              </a:defRPr>
            </a:lvl7pPr>
            <a:lvl8pPr eaLnBrk="0" fontAlgn="base" hangingPunct="0">
              <a:spcBef>
                <a:spcPct val="0"/>
              </a:spcBef>
              <a:spcAft>
                <a:spcPct val="0"/>
              </a:spcAft>
              <a:tabLst>
                <a:tab pos="457200" algn="r"/>
                <a:tab pos="2743200" algn="ctr"/>
                <a:tab pos="5486400" algn="r"/>
              </a:tabLst>
              <a:defRPr>
                <a:solidFill>
                  <a:schemeClr val="tx1"/>
                </a:solidFill>
                <a:latin typeface="Arial" panose="020B0604020202020204" pitchFamily="34" charset="0"/>
              </a:defRPr>
            </a:lvl8pPr>
            <a:lvl9pPr eaLnBrk="0" fontAlgn="base" hangingPunct="0">
              <a:spcBef>
                <a:spcPct val="0"/>
              </a:spcBef>
              <a:spcAft>
                <a:spcPct val="0"/>
              </a:spcAft>
              <a:tabLst>
                <a:tab pos="457200" algn="r"/>
                <a:tab pos="2743200" algn="ctr"/>
                <a:tab pos="5486400" algn="r"/>
              </a:tabLst>
              <a:defRPr>
                <a:solidFill>
                  <a:schemeClr val="tx1"/>
                </a:solidFill>
                <a:latin typeface="Arial" panose="020B0604020202020204" pitchFamily="34" charset="0"/>
              </a:defRPr>
            </a:lvl9pPr>
          </a:lstStyle>
          <a:p>
            <a:pPr marL="457200" marR="0">
              <a:spcBef>
                <a:spcPts val="0"/>
              </a:spcBef>
              <a:spcAft>
                <a:spcPts val="0"/>
              </a:spcAft>
              <a:tabLst>
                <a:tab pos="2743200" algn="ctr"/>
                <a:tab pos="5486400" algn="r"/>
                <a:tab pos="457200" algn="l"/>
              </a:tabLst>
            </a:pPr>
            <a:r>
              <a:rPr lang="en-US" sz="2400" b="1" dirty="0">
                <a:effectLst/>
                <a:latin typeface="Courier New" panose="02070309020205020404" pitchFamily="49" charset="0"/>
                <a:ea typeface="Times New Roman" panose="02020603050405020304" pitchFamily="18" charset="0"/>
                <a:cs typeface="Courier New" panose="02070309020205020404" pitchFamily="49" charset="0"/>
              </a:rPr>
              <a:t>Cartesian (Cross Product) </a:t>
            </a:r>
            <a:r>
              <a:rPr lang="en-US" sz="2400" dirty="0">
                <a:effectLst/>
                <a:latin typeface="Courier New" panose="02070309020205020404" pitchFamily="49" charset="0"/>
                <a:ea typeface="Times New Roman" panose="02020603050405020304" pitchFamily="18" charset="0"/>
                <a:cs typeface="Courier New" panose="02070309020205020404" pitchFamily="49" charset="0"/>
              </a:rPr>
              <a:t>– </a:t>
            </a:r>
            <a:r>
              <a:rPr lang="en-US" sz="1400" dirty="0">
                <a:effectLst/>
                <a:latin typeface="Courier New" panose="02070309020205020404" pitchFamily="49" charset="0"/>
                <a:ea typeface="Times New Roman" panose="02020603050405020304" pitchFamily="18" charset="0"/>
                <a:cs typeface="Courier New" panose="02070309020205020404" pitchFamily="49" charset="0"/>
              </a:rPr>
              <a:t>set operation that builds a set consisting of </a:t>
            </a:r>
          </a:p>
          <a:p>
            <a:pPr marL="457200" marR="0">
              <a:spcBef>
                <a:spcPts val="0"/>
              </a:spcBef>
              <a:spcAft>
                <a:spcPts val="0"/>
              </a:spcAft>
              <a:tabLst>
                <a:tab pos="2743200" algn="ctr"/>
                <a:tab pos="5486400" algn="r"/>
                <a:tab pos="457200" algn="l"/>
              </a:tabLst>
            </a:pPr>
            <a:r>
              <a:rPr lang="en-US" sz="1400" dirty="0">
                <a:effectLst/>
                <a:latin typeface="Courier New" panose="02070309020205020404" pitchFamily="49" charset="0"/>
                <a:ea typeface="Times New Roman" panose="02020603050405020304" pitchFamily="18" charset="0"/>
                <a:cs typeface="Courier New" panose="02070309020205020404" pitchFamily="49" charset="0"/>
              </a:rPr>
              <a:t>ordered pairs of elements from 2 existing sets  -  </a:t>
            </a:r>
          </a:p>
          <a:p>
            <a:pPr marL="457200" marR="0">
              <a:spcBef>
                <a:spcPts val="0"/>
              </a:spcBef>
              <a:spcAft>
                <a:spcPts val="0"/>
              </a:spcAft>
              <a:tabLst>
                <a:tab pos="2743200" algn="ctr"/>
                <a:tab pos="5486400" algn="r"/>
                <a:tab pos="457200" algn="l"/>
              </a:tabLst>
            </a:pPr>
            <a:endParaRPr lang="en-US" sz="2400" dirty="0">
              <a:latin typeface="Courier New" panose="02070309020205020404" pitchFamily="49" charset="0"/>
              <a:ea typeface="Times New Roman" panose="02020603050405020304" pitchFamily="18" charset="0"/>
              <a:cs typeface="Courier New" panose="02070309020205020404" pitchFamily="49" charset="0"/>
            </a:endParaRPr>
          </a:p>
          <a:p>
            <a:pPr marL="457200" marR="0">
              <a:spcBef>
                <a:spcPts val="0"/>
              </a:spcBef>
              <a:spcAft>
                <a:spcPts val="0"/>
              </a:spcAft>
              <a:tabLst>
                <a:tab pos="2743200" algn="ctr"/>
                <a:tab pos="5486400" algn="r"/>
                <a:tab pos="457200" algn="l"/>
              </a:tabLst>
            </a:pPr>
            <a:r>
              <a:rPr lang="en-US" sz="2400" dirty="0">
                <a:effectLst/>
                <a:latin typeface="Courier New" panose="02070309020205020404" pitchFamily="49" charset="0"/>
                <a:ea typeface="Times New Roman" panose="02020603050405020304" pitchFamily="18" charset="0"/>
                <a:cs typeface="Courier New" panose="02070309020205020404" pitchFamily="49" charset="0"/>
              </a:rPr>
              <a:t>Sets: A and B</a:t>
            </a:r>
          </a:p>
          <a:p>
            <a:pPr marL="457200" marR="0">
              <a:spcBef>
                <a:spcPts val="0"/>
              </a:spcBef>
              <a:spcAft>
                <a:spcPts val="0"/>
              </a:spcAft>
              <a:tabLst>
                <a:tab pos="2743200" algn="ctr"/>
                <a:tab pos="5486400" algn="r"/>
                <a:tab pos="457200" algn="l"/>
              </a:tabLst>
            </a:pPr>
            <a:r>
              <a:rPr lang="en-US" sz="2400" dirty="0">
                <a:effectLst/>
                <a:latin typeface="Courier New" panose="02070309020205020404" pitchFamily="49" charset="0"/>
                <a:ea typeface="Times New Roman" panose="02020603050405020304" pitchFamily="18" charset="0"/>
                <a:cs typeface="Courier New" panose="02070309020205020404" pitchFamily="49" charset="0"/>
              </a:rPr>
              <a:t>A x B = {(x, y) | x </a:t>
            </a:r>
            <a:r>
              <a:rPr lang="en-US" sz="2400" dirty="0">
                <a:effectLst/>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sz="2400" dirty="0">
                <a:effectLst/>
                <a:latin typeface="Courier New" panose="02070309020205020404" pitchFamily="49" charset="0"/>
                <a:ea typeface="Times New Roman" panose="02020603050405020304" pitchFamily="18" charset="0"/>
                <a:cs typeface="Courier New" panose="02070309020205020404" pitchFamily="49" charset="0"/>
              </a:rPr>
              <a:t> A and y </a:t>
            </a:r>
            <a:r>
              <a:rPr lang="en-US" sz="2400" dirty="0">
                <a:effectLst/>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sz="2400" dirty="0">
                <a:effectLst/>
                <a:latin typeface="Courier New" panose="02070309020205020404" pitchFamily="49" charset="0"/>
                <a:ea typeface="Times New Roman" panose="02020603050405020304" pitchFamily="18" charset="0"/>
                <a:cs typeface="Courier New" panose="02070309020205020404" pitchFamily="49" charset="0"/>
              </a:rPr>
              <a:t> B}</a:t>
            </a:r>
          </a:p>
          <a:p>
            <a:pPr marL="457200" marR="0">
              <a:spcBef>
                <a:spcPts val="0"/>
              </a:spcBef>
              <a:spcAft>
                <a:spcPts val="0"/>
              </a:spcAft>
              <a:tabLst>
                <a:tab pos="2743200" algn="ctr"/>
                <a:tab pos="5486400" algn="r"/>
                <a:tab pos="457200" algn="l"/>
              </a:tabLst>
            </a:pPr>
            <a:endParaRPr lang="en-US" sz="2400" dirty="0">
              <a:effectLst/>
              <a:latin typeface="Courier New" panose="02070309020205020404" pitchFamily="49" charset="0"/>
              <a:ea typeface="Times New Roman" panose="02020603050405020304" pitchFamily="18" charset="0"/>
              <a:cs typeface="Courier New" panose="02070309020205020404" pitchFamily="49" charset="0"/>
            </a:endParaRPr>
          </a:p>
          <a:p>
            <a:pPr marL="685800" marR="0">
              <a:spcBef>
                <a:spcPts val="0"/>
              </a:spcBef>
              <a:spcAft>
                <a:spcPts val="0"/>
              </a:spcAft>
              <a:tabLst>
                <a:tab pos="2743200" algn="ctr"/>
                <a:tab pos="5486400" algn="r"/>
                <a:tab pos="457200" algn="l"/>
              </a:tabLst>
            </a:pPr>
            <a:r>
              <a:rPr lang="en-US" sz="2400" dirty="0">
                <a:effectLst/>
                <a:latin typeface="Courier New" panose="02070309020205020404" pitchFamily="49" charset="0"/>
                <a:ea typeface="Times New Roman" panose="02020603050405020304" pitchFamily="18" charset="0"/>
                <a:cs typeface="Courier New" panose="02070309020205020404" pitchFamily="49" charset="0"/>
              </a:rPr>
              <a:t> </a:t>
            </a:r>
          </a:p>
          <a:p>
            <a:pPr marL="457200" marR="0">
              <a:spcBef>
                <a:spcPts val="0"/>
              </a:spcBef>
              <a:spcAft>
                <a:spcPts val="0"/>
              </a:spcAft>
              <a:tabLst>
                <a:tab pos="2743200" algn="ctr"/>
                <a:tab pos="5486400" algn="r"/>
                <a:tab pos="457200" algn="l"/>
              </a:tabLst>
            </a:pPr>
            <a:r>
              <a:rPr lang="en-US" sz="2400" dirty="0">
                <a:effectLst/>
                <a:latin typeface="Courier New" panose="02070309020205020404" pitchFamily="49" charset="0"/>
                <a:ea typeface="Times New Roman" panose="02020603050405020304" pitchFamily="18" charset="0"/>
                <a:cs typeface="Courier New" panose="02070309020205020404" pitchFamily="49" charset="0"/>
              </a:rPr>
              <a:t>Example: A = {1,2,3}, B={1,2}</a:t>
            </a:r>
          </a:p>
          <a:p>
            <a:pPr marL="457200" marR="0">
              <a:spcBef>
                <a:spcPts val="0"/>
              </a:spcBef>
              <a:spcAft>
                <a:spcPts val="0"/>
              </a:spcAft>
              <a:tabLst>
                <a:tab pos="2743200" algn="ctr"/>
                <a:tab pos="5486400" algn="r"/>
                <a:tab pos="457200" algn="l"/>
              </a:tabLst>
            </a:pPr>
            <a:endParaRPr lang="en-US" sz="2400" dirty="0">
              <a:latin typeface="Courier New" panose="02070309020205020404" pitchFamily="49" charset="0"/>
              <a:ea typeface="Times New Roman" panose="02020603050405020304" pitchFamily="18" charset="0"/>
              <a:cs typeface="Courier New" panose="02070309020205020404" pitchFamily="49" charset="0"/>
            </a:endParaRPr>
          </a:p>
          <a:p>
            <a:r>
              <a:rPr lang="en-US" sz="2400" dirty="0">
                <a:effectLst/>
                <a:latin typeface="Courier New" panose="02070309020205020404" pitchFamily="49" charset="0"/>
                <a:ea typeface="Times New Roman" panose="02020603050405020304" pitchFamily="18" charset="0"/>
                <a:cs typeface="Courier New" panose="02070309020205020404" pitchFamily="49" charset="0"/>
              </a:rPr>
              <a:t>		A x B = {(1,1), (1,2), (2,1), (2,2), (3,1), (3,2)}</a:t>
            </a:r>
          </a:p>
          <a:p>
            <a:r>
              <a:rPr kumimoji="0" lang="en-US" altLang="en-US" sz="11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sym typeface="Symbol" panose="05050102010706020507" pitchFamily="18" charset="2"/>
              </a:rPr>
              <a:t>	</a:t>
            </a:r>
          </a:p>
        </p:txBody>
      </p:sp>
    </p:spTree>
    <p:extLst>
      <p:ext uri="{BB962C8B-B14F-4D97-AF65-F5344CB8AC3E}">
        <p14:creationId xmlns:p14="http://schemas.microsoft.com/office/powerpoint/2010/main" val="1058422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D03BDF-FD6A-983E-D189-28B1E3D6E661}"/>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Module 1.1 functions and relations</a:t>
            </a:r>
          </a:p>
        </p:txBody>
      </p:sp>
      <p:sp>
        <p:nvSpPr>
          <p:cNvPr id="9" name="TextBox 8">
            <a:extLst>
              <a:ext uri="{FF2B5EF4-FFF2-40B4-BE49-F238E27FC236}">
                <a16:creationId xmlns:a16="http://schemas.microsoft.com/office/drawing/2014/main" id="{15993497-C1F1-8537-F675-30A26B4210BE}"/>
              </a:ext>
            </a:extLst>
          </p:cNvPr>
          <p:cNvSpPr txBox="1"/>
          <p:nvPr/>
        </p:nvSpPr>
        <p:spPr>
          <a:xfrm>
            <a:off x="641838" y="2081978"/>
            <a:ext cx="10515599" cy="4278094"/>
          </a:xfrm>
          <a:prstGeom prst="rect">
            <a:avLst/>
          </a:prstGeom>
          <a:noFill/>
        </p:spPr>
        <p:txBody>
          <a:bodyPr wrap="square">
            <a:spAutoFit/>
          </a:bodyPr>
          <a:lstStyle/>
          <a:p>
            <a:pPr marL="0" marR="0">
              <a:spcBef>
                <a:spcPts val="0"/>
              </a:spcBef>
              <a:spcAft>
                <a:spcPts val="0"/>
              </a:spcAft>
              <a:tabLst>
                <a:tab pos="2743200" algn="ctr"/>
                <a:tab pos="5486400" algn="r"/>
                <a:tab pos="457200" algn="l"/>
              </a:tabLst>
            </a:pPr>
            <a:r>
              <a:rPr lang="en-US" sz="2800" b="1" dirty="0">
                <a:effectLst/>
                <a:latin typeface="Courier New" panose="02070309020205020404" pitchFamily="49" charset="0"/>
                <a:ea typeface="Times New Roman" panose="02020603050405020304" pitchFamily="18" charset="0"/>
                <a:cs typeface="Courier New" panose="02070309020205020404" pitchFamily="49" charset="0"/>
              </a:rPr>
              <a:t>Functions </a:t>
            </a:r>
          </a:p>
          <a:p>
            <a:pPr marL="0" marR="0">
              <a:spcBef>
                <a:spcPts val="0"/>
              </a:spcBef>
              <a:spcAft>
                <a:spcPts val="0"/>
              </a:spcAft>
              <a:tabLst>
                <a:tab pos="2743200" algn="ctr"/>
                <a:tab pos="5486400" algn="r"/>
                <a:tab pos="457200" algn="l"/>
              </a:tabLst>
            </a:pPr>
            <a:r>
              <a:rPr lang="en-US" sz="1600" dirty="0">
                <a:effectLst/>
                <a:latin typeface="Courier New" panose="02070309020205020404" pitchFamily="49" charset="0"/>
                <a:ea typeface="Times New Roman" panose="02020603050405020304" pitchFamily="18" charset="0"/>
                <a:cs typeface="Courier New" panose="02070309020205020404" pitchFamily="49" charset="0"/>
              </a:rPr>
              <a:t>each element of the domain has exactly one associated element in the range</a:t>
            </a:r>
          </a:p>
          <a:p>
            <a:pPr marL="457200" marR="0">
              <a:spcBef>
                <a:spcPts val="0"/>
              </a:spcBef>
              <a:spcAft>
                <a:spcPts val="0"/>
              </a:spcAft>
              <a:tabLst>
                <a:tab pos="2743200" algn="ctr"/>
                <a:tab pos="5486400" algn="r"/>
                <a:tab pos="457200" algn="l"/>
              </a:tabLst>
            </a:pPr>
            <a:endParaRPr lang="en-US" sz="2800" dirty="0">
              <a:effectLst/>
              <a:latin typeface="Courier New" panose="02070309020205020404" pitchFamily="49" charset="0"/>
              <a:ea typeface="Times New Roman" panose="02020603050405020304" pitchFamily="18" charset="0"/>
              <a:cs typeface="Courier New" panose="02070309020205020404" pitchFamily="49" charset="0"/>
            </a:endParaRPr>
          </a:p>
          <a:p>
            <a:pPr marL="914400" lvl="1">
              <a:tabLst>
                <a:tab pos="2743200" algn="ctr"/>
                <a:tab pos="5486400" algn="r"/>
                <a:tab pos="457200" algn="l"/>
              </a:tabLst>
            </a:pPr>
            <a:r>
              <a:rPr lang="en-US" sz="2800" dirty="0">
                <a:effectLst/>
                <a:latin typeface="Courier New" panose="02070309020205020404" pitchFamily="49" charset="0"/>
                <a:ea typeface="Times New Roman" panose="02020603050405020304" pitchFamily="18" charset="0"/>
                <a:cs typeface="Courier New" panose="02070309020205020404" pitchFamily="49" charset="0"/>
              </a:rPr>
              <a:t>F : A </a:t>
            </a:r>
            <a:r>
              <a:rPr lang="en-US" sz="2800" dirty="0">
                <a:effectLst/>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sz="2800" dirty="0">
                <a:effectLst/>
                <a:latin typeface="Courier New" panose="02070309020205020404" pitchFamily="49" charset="0"/>
                <a:ea typeface="Times New Roman" panose="02020603050405020304" pitchFamily="18" charset="0"/>
                <a:cs typeface="Courier New" panose="02070309020205020404" pitchFamily="49" charset="0"/>
              </a:rPr>
              <a:t> B</a:t>
            </a:r>
          </a:p>
          <a:p>
            <a:pPr lvl="2"/>
            <a:r>
              <a:rPr lang="en-US" sz="2800" dirty="0">
                <a:effectLst/>
                <a:latin typeface="Courier New" panose="02070309020205020404" pitchFamily="49" charset="0"/>
                <a:ea typeface="Times New Roman" panose="02020603050405020304" pitchFamily="18" charset="0"/>
                <a:cs typeface="Courier New" panose="02070309020205020404" pitchFamily="49" charset="0"/>
              </a:rPr>
              <a:t>{y </a:t>
            </a:r>
            <a:r>
              <a:rPr lang="en-US" sz="2800" dirty="0">
                <a:effectLst/>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sz="2800" dirty="0">
                <a:effectLst/>
                <a:latin typeface="Courier New" panose="02070309020205020404" pitchFamily="49" charset="0"/>
                <a:ea typeface="Times New Roman" panose="02020603050405020304" pitchFamily="18" charset="0"/>
                <a:cs typeface="Courier New" panose="02070309020205020404" pitchFamily="49" charset="0"/>
              </a:rPr>
              <a:t> B | y = f(x) for some x </a:t>
            </a:r>
            <a:r>
              <a:rPr lang="en-US" sz="2800" dirty="0">
                <a:effectLst/>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sz="2800" dirty="0">
                <a:effectLst/>
                <a:latin typeface="Courier New" panose="02070309020205020404" pitchFamily="49" charset="0"/>
                <a:ea typeface="Times New Roman" panose="02020603050405020304" pitchFamily="18" charset="0"/>
                <a:cs typeface="Courier New" panose="02070309020205020404" pitchFamily="49" charset="0"/>
              </a:rPr>
              <a:t> A}</a:t>
            </a:r>
          </a:p>
          <a:p>
            <a:pPr lvl="2"/>
            <a:endParaRPr lang="en-US" sz="2800" dirty="0">
              <a:latin typeface="Courier New" panose="02070309020205020404" pitchFamily="49" charset="0"/>
              <a:cs typeface="Courier New" panose="02070309020205020404" pitchFamily="49" charset="0"/>
            </a:endParaRPr>
          </a:p>
          <a:p>
            <a:pPr lvl="2"/>
            <a:endParaRPr lang="en-US" sz="2800" dirty="0">
              <a:latin typeface="Courier New" panose="02070309020205020404" pitchFamily="49" charset="0"/>
              <a:cs typeface="Courier New" panose="02070309020205020404" pitchFamily="49" charset="0"/>
            </a:endParaRPr>
          </a:p>
          <a:p>
            <a:pPr lvl="2"/>
            <a:endParaRPr lang="en-US" sz="2800" dirty="0">
              <a:latin typeface="Courier New" panose="02070309020205020404" pitchFamily="49" charset="0"/>
              <a:cs typeface="Courier New" panose="02070309020205020404" pitchFamily="49" charset="0"/>
            </a:endParaRPr>
          </a:p>
          <a:p>
            <a:r>
              <a:rPr lang="en-US" sz="1600" dirty="0">
                <a:effectLst/>
                <a:latin typeface="Courier New" panose="02070309020205020404" pitchFamily="49" charset="0"/>
                <a:ea typeface="Times New Roman" panose="02020603050405020304" pitchFamily="18" charset="0"/>
                <a:cs typeface="Courier New" panose="02070309020205020404" pitchFamily="49" charset="0"/>
              </a:rPr>
              <a:t>If functions are represented as ordered pairs, if x1 is an element in the domain and y1 is an element in the range, x1 can occur at most once, otherwise it is a </a:t>
            </a:r>
            <a:r>
              <a:rPr lang="en-US" sz="2800" b="1" dirty="0">
                <a:effectLst/>
                <a:latin typeface="Courier New" panose="02070309020205020404" pitchFamily="49" charset="0"/>
                <a:ea typeface="Times New Roman" panose="02020603050405020304" pitchFamily="18" charset="0"/>
                <a:cs typeface="Courier New" panose="02070309020205020404" pitchFamily="49" charset="0"/>
              </a:rPr>
              <a:t>relation.</a:t>
            </a:r>
            <a:endParaRPr lang="en-US"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98233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D03BDF-FD6A-983E-D189-28B1E3D6E661}"/>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Module 1.1 graphs and trees</a:t>
            </a:r>
          </a:p>
        </p:txBody>
      </p:sp>
      <p:sp>
        <p:nvSpPr>
          <p:cNvPr id="11" name="TextBox 10">
            <a:extLst>
              <a:ext uri="{FF2B5EF4-FFF2-40B4-BE49-F238E27FC236}">
                <a16:creationId xmlns:a16="http://schemas.microsoft.com/office/drawing/2014/main" id="{44DC475D-C3B6-621B-515F-E46F7F83BD8E}"/>
              </a:ext>
            </a:extLst>
          </p:cNvPr>
          <p:cNvSpPr txBox="1"/>
          <p:nvPr/>
        </p:nvSpPr>
        <p:spPr>
          <a:xfrm>
            <a:off x="701473" y="2023475"/>
            <a:ext cx="10515599" cy="3908762"/>
          </a:xfrm>
          <a:prstGeom prst="rect">
            <a:avLst/>
          </a:prstGeom>
          <a:noFill/>
        </p:spPr>
        <p:txBody>
          <a:bodyPr wrap="square">
            <a:spAutoFit/>
          </a:bodyPr>
          <a:lstStyle/>
          <a:p>
            <a:pPr marL="411480" marR="0">
              <a:spcBef>
                <a:spcPts val="0"/>
              </a:spcBef>
              <a:spcAft>
                <a:spcPts val="0"/>
              </a:spcAft>
              <a:tabLst>
                <a:tab pos="2743200" algn="ctr"/>
                <a:tab pos="5486400" algn="r"/>
                <a:tab pos="457200" algn="l"/>
              </a:tabLst>
            </a:pPr>
            <a:r>
              <a:rPr lang="en-US" sz="2800" b="1" dirty="0">
                <a:effectLst/>
                <a:latin typeface="Courier New" panose="02070309020205020404" pitchFamily="49" charset="0"/>
                <a:ea typeface="Times New Roman" panose="02020603050405020304" pitchFamily="18" charset="0"/>
                <a:cs typeface="Courier New" panose="02070309020205020404" pitchFamily="49" charset="0"/>
              </a:rPr>
              <a:t>Graph</a:t>
            </a:r>
            <a:r>
              <a:rPr lang="en-US" sz="1800" b="1" dirty="0">
                <a:effectLst/>
                <a:latin typeface="Courier New" panose="02070309020205020404" pitchFamily="49" charset="0"/>
                <a:ea typeface="Times New Roman" panose="02020603050405020304" pitchFamily="18" charset="0"/>
                <a:cs typeface="Courier New" panose="02070309020205020404" pitchFamily="49" charset="0"/>
              </a:rPr>
              <a:t> – </a:t>
            </a:r>
            <a:r>
              <a:rPr lang="en-US" sz="1800" dirty="0">
                <a:effectLst/>
                <a:latin typeface="Courier New" panose="02070309020205020404" pitchFamily="49" charset="0"/>
                <a:ea typeface="Times New Roman" panose="02020603050405020304" pitchFamily="18" charset="0"/>
                <a:cs typeface="Courier New" panose="02070309020205020404" pitchFamily="49" charset="0"/>
              </a:rPr>
              <a:t>construct consisting of 2 finite sets</a:t>
            </a:r>
          </a:p>
          <a:p>
            <a:pPr marL="411480" marR="0">
              <a:spcBef>
                <a:spcPts val="0"/>
              </a:spcBef>
              <a:spcAft>
                <a:spcPts val="0"/>
              </a:spcAft>
              <a:tabLst>
                <a:tab pos="2743200" algn="ctr"/>
                <a:tab pos="5486400" algn="r"/>
                <a:tab pos="457200" algn="l"/>
              </a:tabLs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p>
            <a:pPr marL="1325880" lvl="1">
              <a:tabLst>
                <a:tab pos="2743200" algn="ctr"/>
                <a:tab pos="5486400" algn="r"/>
                <a:tab pos="457200" algn="l"/>
              </a:tabLst>
            </a:pPr>
            <a:r>
              <a:rPr lang="en-US" sz="2400" b="1" dirty="0">
                <a:effectLst/>
                <a:latin typeface="Courier New" panose="02070309020205020404" pitchFamily="49" charset="0"/>
                <a:ea typeface="Times New Roman" panose="02020603050405020304" pitchFamily="18" charset="0"/>
                <a:cs typeface="Courier New" panose="02070309020205020404" pitchFamily="49" charset="0"/>
              </a:rPr>
              <a:t>Vertices V </a:t>
            </a:r>
            <a:r>
              <a:rPr lang="en-US" dirty="0">
                <a:effectLst/>
                <a:latin typeface="Courier New" panose="02070309020205020404" pitchFamily="49" charset="0"/>
                <a:ea typeface="Times New Roman" panose="02020603050405020304" pitchFamily="18" charset="0"/>
                <a:cs typeface="Courier New" panose="02070309020205020404" pitchFamily="49" charset="0"/>
              </a:rPr>
              <a:t>= {v1, v2, v2, …</a:t>
            </a:r>
            <a:r>
              <a:rPr lang="en-US" dirty="0" err="1">
                <a:effectLst/>
                <a:latin typeface="Courier New" panose="02070309020205020404" pitchFamily="49" charset="0"/>
                <a:ea typeface="Times New Roman" panose="02020603050405020304" pitchFamily="18" charset="0"/>
                <a:cs typeface="Courier New" panose="02070309020205020404" pitchFamily="49" charset="0"/>
              </a:rPr>
              <a:t>vn</a:t>
            </a:r>
            <a:r>
              <a:rPr lang="en-US" dirty="0">
                <a:effectLst/>
                <a:latin typeface="Courier New" panose="02070309020205020404" pitchFamily="49" charset="0"/>
                <a:ea typeface="Times New Roman" panose="02020603050405020304" pitchFamily="18" charset="0"/>
                <a:cs typeface="Courier New" panose="02070309020205020404" pitchFamily="49" charset="0"/>
              </a:rPr>
              <a:t>}</a:t>
            </a:r>
          </a:p>
          <a:p>
            <a:pPr marL="1325880" lvl="1">
              <a:tabLst>
                <a:tab pos="2743200" algn="ctr"/>
                <a:tab pos="5486400" algn="r"/>
                <a:tab pos="457200" algn="l"/>
              </a:tabLst>
            </a:pPr>
            <a:r>
              <a:rPr lang="en-US" sz="2400" b="1" dirty="0">
                <a:effectLst/>
                <a:latin typeface="Courier New" panose="02070309020205020404" pitchFamily="49" charset="0"/>
                <a:ea typeface="Times New Roman" panose="02020603050405020304" pitchFamily="18" charset="0"/>
                <a:cs typeface="Courier New" panose="02070309020205020404" pitchFamily="49" charset="0"/>
              </a:rPr>
              <a:t>Edges E </a:t>
            </a:r>
            <a:r>
              <a:rPr lang="en-US" dirty="0">
                <a:effectLst/>
                <a:latin typeface="Courier New" panose="02070309020205020404" pitchFamily="49" charset="0"/>
                <a:ea typeface="Times New Roman" panose="02020603050405020304" pitchFamily="18" charset="0"/>
                <a:cs typeface="Courier New" panose="02070309020205020404" pitchFamily="49" charset="0"/>
              </a:rPr>
              <a:t>= {e1, e2, e2, …</a:t>
            </a:r>
            <a:r>
              <a:rPr lang="en-US" dirty="0" err="1">
                <a:effectLst/>
                <a:latin typeface="Courier New" panose="02070309020205020404" pitchFamily="49" charset="0"/>
                <a:ea typeface="Times New Roman" panose="02020603050405020304" pitchFamily="18" charset="0"/>
                <a:cs typeface="Courier New" panose="02070309020205020404" pitchFamily="49" charset="0"/>
              </a:rPr>
              <a:t>em</a:t>
            </a:r>
            <a:r>
              <a:rPr lang="en-US" dirty="0">
                <a:effectLst/>
                <a:latin typeface="Courier New" panose="02070309020205020404" pitchFamily="49" charset="0"/>
                <a:ea typeface="Times New Roman" panose="02020603050405020304" pitchFamily="18" charset="0"/>
                <a:cs typeface="Courier New" panose="02070309020205020404" pitchFamily="49" charset="0"/>
              </a:rPr>
              <a:t>}</a:t>
            </a:r>
          </a:p>
          <a:p>
            <a:pPr marL="411480" marR="0">
              <a:spcBef>
                <a:spcPts val="0"/>
              </a:spcBef>
              <a:spcAft>
                <a:spcPts val="0"/>
              </a:spcAft>
              <a:tabLst>
                <a:tab pos="2743200" algn="ctr"/>
                <a:tab pos="5486400" algn="r"/>
                <a:tab pos="457200" algn="l"/>
              </a:tabLst>
            </a:pPr>
            <a:r>
              <a:rPr lang="en-US" sz="1800" dirty="0">
                <a:effectLst/>
                <a:latin typeface="Courier New" panose="02070309020205020404" pitchFamily="49" charset="0"/>
                <a:ea typeface="Times New Roman" panose="02020603050405020304" pitchFamily="18" charset="0"/>
                <a:cs typeface="Courier New" panose="02070309020205020404" pitchFamily="49" charset="0"/>
              </a:rPr>
              <a:t> </a:t>
            </a:r>
          </a:p>
          <a:p>
            <a:pPr marL="1325880" lvl="1">
              <a:tabLst>
                <a:tab pos="2743200" algn="ctr"/>
                <a:tab pos="5486400" algn="r"/>
                <a:tab pos="457200" algn="l"/>
              </a:tabLst>
            </a:pPr>
            <a:r>
              <a:rPr lang="en-US" dirty="0">
                <a:effectLst/>
                <a:latin typeface="Courier New" panose="02070309020205020404" pitchFamily="49" charset="0"/>
                <a:ea typeface="Times New Roman" panose="02020603050405020304" pitchFamily="18" charset="0"/>
                <a:cs typeface="Courier New" panose="02070309020205020404" pitchFamily="49" charset="0"/>
              </a:rPr>
              <a:t>Each edge is a pair of vertices: </a:t>
            </a:r>
            <a:r>
              <a:rPr lang="en-US" dirty="0" err="1">
                <a:effectLst/>
                <a:latin typeface="Courier New" panose="02070309020205020404" pitchFamily="49" charset="0"/>
                <a:ea typeface="Times New Roman" panose="02020603050405020304" pitchFamily="18" charset="0"/>
                <a:cs typeface="Courier New" panose="02070309020205020404" pitchFamily="49" charset="0"/>
              </a:rPr>
              <a:t>Ei</a:t>
            </a:r>
            <a:r>
              <a:rPr lang="en-US" dirty="0">
                <a:effectLst/>
                <a:latin typeface="Courier New" panose="02070309020205020404" pitchFamily="49" charset="0"/>
                <a:ea typeface="Times New Roman" panose="02020603050405020304" pitchFamily="18" charset="0"/>
                <a:cs typeface="Courier New" panose="02070309020205020404" pitchFamily="49" charset="0"/>
              </a:rPr>
              <a:t> = (</a:t>
            </a:r>
            <a:r>
              <a:rPr lang="en-US" dirty="0" err="1">
                <a:effectLst/>
                <a:latin typeface="Courier New" panose="02070309020205020404" pitchFamily="49" charset="0"/>
                <a:ea typeface="Times New Roman" panose="02020603050405020304" pitchFamily="18" charset="0"/>
                <a:cs typeface="Courier New" panose="02070309020205020404" pitchFamily="49" charset="0"/>
              </a:rPr>
              <a:t>vj</a:t>
            </a:r>
            <a:r>
              <a:rPr lang="en-US" dirty="0">
                <a:effectLst/>
                <a:latin typeface="Courier New" panose="02070309020205020404" pitchFamily="49" charset="0"/>
                <a:ea typeface="Times New Roman" panose="02020603050405020304" pitchFamily="18" charset="0"/>
                <a:cs typeface="Courier New" panose="02070309020205020404" pitchFamily="49" charset="0"/>
              </a:rPr>
              <a:t>, </a:t>
            </a:r>
            <a:r>
              <a:rPr lang="en-US" dirty="0" err="1">
                <a:effectLst/>
                <a:latin typeface="Courier New" panose="02070309020205020404" pitchFamily="49" charset="0"/>
                <a:ea typeface="Times New Roman" panose="02020603050405020304" pitchFamily="18" charset="0"/>
                <a:cs typeface="Courier New" panose="02070309020205020404" pitchFamily="49" charset="0"/>
              </a:rPr>
              <a:t>vk</a:t>
            </a:r>
            <a:r>
              <a:rPr lang="en-US" dirty="0">
                <a:effectLst/>
                <a:latin typeface="Courier New" panose="02070309020205020404" pitchFamily="49" charset="0"/>
                <a:ea typeface="Times New Roman" panose="02020603050405020304" pitchFamily="18" charset="0"/>
                <a:cs typeface="Courier New" panose="02070309020205020404" pitchFamily="49" charset="0"/>
              </a:rPr>
              <a:t>)  - pair 2 tuple</a:t>
            </a:r>
          </a:p>
          <a:p>
            <a:pPr marL="411480" marR="0">
              <a:spcBef>
                <a:spcPts val="0"/>
              </a:spcBef>
              <a:spcAft>
                <a:spcPts val="0"/>
              </a:spcAft>
              <a:tabLst>
                <a:tab pos="2743200" algn="ctr"/>
                <a:tab pos="5486400" algn="r"/>
                <a:tab pos="457200" algn="l"/>
              </a:tabLst>
            </a:pPr>
            <a:r>
              <a:rPr lang="en-US" sz="1800" dirty="0">
                <a:effectLst/>
                <a:latin typeface="Courier New" panose="02070309020205020404" pitchFamily="49" charset="0"/>
                <a:ea typeface="Times New Roman" panose="02020603050405020304" pitchFamily="18" charset="0"/>
                <a:cs typeface="Courier New" panose="02070309020205020404" pitchFamily="49" charset="0"/>
              </a:rPr>
              <a:t> </a:t>
            </a:r>
          </a:p>
          <a:p>
            <a:pPr marL="1325880" lvl="1">
              <a:tabLst>
                <a:tab pos="2743200" algn="ctr"/>
                <a:tab pos="5486400" algn="r"/>
                <a:tab pos="457200" algn="l"/>
              </a:tabLst>
            </a:pPr>
            <a:r>
              <a:rPr lang="en-US" dirty="0">
                <a:effectLst/>
                <a:latin typeface="Courier New" panose="02070309020205020404" pitchFamily="49" charset="0"/>
                <a:ea typeface="Times New Roman" panose="02020603050405020304" pitchFamily="18" charset="0"/>
                <a:cs typeface="Courier New" panose="02070309020205020404" pitchFamily="49" charset="0"/>
              </a:rPr>
              <a:t>A sequence of edges is said to be a walk</a:t>
            </a:r>
          </a:p>
          <a:p>
            <a:pPr marL="411480" marR="0">
              <a:spcBef>
                <a:spcPts val="0"/>
              </a:spcBef>
              <a:spcAft>
                <a:spcPts val="0"/>
              </a:spcAft>
              <a:tabLst>
                <a:tab pos="2743200" algn="ctr"/>
                <a:tab pos="5486400" algn="r"/>
                <a:tab pos="457200" algn="l"/>
              </a:tabLst>
            </a:pPr>
            <a:r>
              <a:rPr lang="en-US" sz="1800" dirty="0">
                <a:effectLst/>
                <a:latin typeface="Courier New" panose="02070309020205020404" pitchFamily="49" charset="0"/>
                <a:ea typeface="Times New Roman" panose="02020603050405020304" pitchFamily="18" charset="0"/>
                <a:cs typeface="Courier New" panose="02070309020205020404" pitchFamily="49" charset="0"/>
              </a:rPr>
              <a:t> </a:t>
            </a:r>
          </a:p>
          <a:p>
            <a:pPr marL="411480" marR="0">
              <a:spcBef>
                <a:spcPts val="0"/>
              </a:spcBef>
              <a:spcAft>
                <a:spcPts val="0"/>
              </a:spcAft>
              <a:tabLst>
                <a:tab pos="2743200" algn="ctr"/>
                <a:tab pos="5486400" algn="r"/>
                <a:tab pos="457200" algn="l"/>
              </a:tabLs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p>
            <a:pPr lvl="1"/>
            <a:r>
              <a:rPr lang="en-US" sz="2800" b="1" dirty="0">
                <a:effectLst/>
                <a:latin typeface="Courier New" panose="02070309020205020404" pitchFamily="49" charset="0"/>
                <a:ea typeface="Times New Roman" panose="02020603050405020304" pitchFamily="18" charset="0"/>
                <a:cs typeface="Courier New" panose="02070309020205020404" pitchFamily="49" charset="0"/>
              </a:rPr>
              <a:t>Tree </a:t>
            </a:r>
            <a:r>
              <a:rPr lang="en-US" b="1" dirty="0">
                <a:effectLst/>
                <a:latin typeface="Courier New" panose="02070309020205020404" pitchFamily="49" charset="0"/>
                <a:ea typeface="Times New Roman" panose="02020603050405020304" pitchFamily="18" charset="0"/>
                <a:cs typeface="Courier New" panose="02070309020205020404" pitchFamily="49" charset="0"/>
              </a:rPr>
              <a:t> - </a:t>
            </a:r>
            <a:r>
              <a:rPr lang="en-US" dirty="0">
                <a:effectLst/>
                <a:latin typeface="Courier New" panose="02070309020205020404" pitchFamily="49" charset="0"/>
                <a:ea typeface="Times New Roman" panose="02020603050405020304" pitchFamily="18" charset="0"/>
                <a:cs typeface="Courier New" panose="02070309020205020404" pitchFamily="49" charset="0"/>
              </a:rPr>
              <a:t>A directed graph such that there is exactly one path from the root to every other vertex</a:t>
            </a:r>
            <a:endParaRPr lang="en-US"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02291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D03BDF-FD6A-983E-D189-28B1E3D6E661}"/>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3400" kern="1200">
                <a:solidFill>
                  <a:srgbClr val="FFFFFF"/>
                </a:solidFill>
                <a:latin typeface="+mj-lt"/>
                <a:ea typeface="+mj-ea"/>
                <a:cs typeface="+mj-cs"/>
              </a:rPr>
              <a:t>Module 1.1 Proofs</a:t>
            </a:r>
            <a:br>
              <a:rPr lang="en-US" sz="3400" kern="1200">
                <a:solidFill>
                  <a:srgbClr val="FFFFFF"/>
                </a:solidFill>
                <a:latin typeface="+mj-lt"/>
                <a:ea typeface="+mj-ea"/>
                <a:cs typeface="+mj-cs"/>
              </a:rPr>
            </a:br>
            <a:endParaRPr lang="en-US" sz="3400" kern="1200">
              <a:solidFill>
                <a:srgbClr val="FFFFFF"/>
              </a:solidFill>
              <a:latin typeface="+mj-lt"/>
              <a:ea typeface="+mj-ea"/>
              <a:cs typeface="+mj-cs"/>
            </a:endParaRPr>
          </a:p>
        </p:txBody>
      </p:sp>
      <p:sp>
        <p:nvSpPr>
          <p:cNvPr id="6" name="TextBox 5">
            <a:extLst>
              <a:ext uri="{FF2B5EF4-FFF2-40B4-BE49-F238E27FC236}">
                <a16:creationId xmlns:a16="http://schemas.microsoft.com/office/drawing/2014/main" id="{8873639C-8CAD-6995-8574-831AD307D636}"/>
              </a:ext>
            </a:extLst>
          </p:cNvPr>
          <p:cNvSpPr txBox="1"/>
          <p:nvPr/>
        </p:nvSpPr>
        <p:spPr>
          <a:xfrm>
            <a:off x="1371599" y="2318197"/>
            <a:ext cx="9724031" cy="3683358"/>
          </a:xfrm>
          <a:prstGeom prst="rect">
            <a:avLst/>
          </a:prstGeom>
        </p:spPr>
        <p:txBody>
          <a:bodyPr vert="horz" lIns="91440" tIns="45720" rIns="91440" bIns="45720" rtlCol="0" anchor="ctr">
            <a:normAutofit/>
          </a:bodyPr>
          <a:lstStyle/>
          <a:p>
            <a:pPr marR="0" lvl="0">
              <a:lnSpc>
                <a:spcPct val="90000"/>
              </a:lnSpc>
              <a:spcBef>
                <a:spcPts val="0"/>
              </a:spcBef>
              <a:spcAft>
                <a:spcPts val="600"/>
              </a:spcAft>
              <a:tabLst>
                <a:tab pos="2743200" algn="ctr"/>
                <a:tab pos="5486400" algn="r"/>
                <a:tab pos="640080" algn="l"/>
              </a:tabLst>
            </a:pPr>
            <a:r>
              <a:rPr lang="en-US" sz="2000" b="1" dirty="0">
                <a:effectLst/>
              </a:rPr>
              <a:t>Proof </a:t>
            </a:r>
            <a:r>
              <a:rPr lang="en-US" sz="2000" dirty="0">
                <a:effectLst/>
              </a:rPr>
              <a:t>– set of logical arguments that the statement is true</a:t>
            </a:r>
          </a:p>
          <a:p>
            <a:pPr marR="0" lvl="0" indent="-228600">
              <a:lnSpc>
                <a:spcPct val="90000"/>
              </a:lnSpc>
              <a:spcBef>
                <a:spcPts val="0"/>
              </a:spcBef>
              <a:spcAft>
                <a:spcPts val="600"/>
              </a:spcAft>
              <a:buFont typeface="Arial" panose="020B0604020202020204" pitchFamily="34" charset="0"/>
              <a:buChar char="•"/>
              <a:tabLst>
                <a:tab pos="2743200" algn="ctr"/>
                <a:tab pos="5486400" algn="r"/>
                <a:tab pos="640080" algn="l"/>
              </a:tabLst>
            </a:pPr>
            <a:endParaRPr lang="en-US" sz="2000" dirty="0">
              <a:effectLst/>
            </a:endParaRPr>
          </a:p>
          <a:p>
            <a:pPr marR="0" lvl="0">
              <a:lnSpc>
                <a:spcPct val="90000"/>
              </a:lnSpc>
              <a:spcBef>
                <a:spcPts val="0"/>
              </a:spcBef>
              <a:spcAft>
                <a:spcPts val="600"/>
              </a:spcAft>
              <a:tabLst>
                <a:tab pos="2743200" algn="ctr"/>
                <a:tab pos="5486400" algn="r"/>
                <a:tab pos="640080" algn="l"/>
              </a:tabLst>
            </a:pPr>
            <a:r>
              <a:rPr lang="en-US" sz="2000" b="1" dirty="0">
                <a:effectLst/>
              </a:rPr>
              <a:t>Theorem</a:t>
            </a:r>
            <a:r>
              <a:rPr lang="en-US" sz="2000" dirty="0">
                <a:effectLst/>
              </a:rPr>
              <a:t> – a statement that is made/ has been proven to be true</a:t>
            </a:r>
          </a:p>
          <a:p>
            <a:pPr marR="0" lvl="0" indent="-228600">
              <a:lnSpc>
                <a:spcPct val="90000"/>
              </a:lnSpc>
              <a:spcBef>
                <a:spcPts val="0"/>
              </a:spcBef>
              <a:spcAft>
                <a:spcPts val="600"/>
              </a:spcAft>
              <a:buFont typeface="Arial" panose="020B0604020202020204" pitchFamily="34" charset="0"/>
              <a:buChar char="•"/>
              <a:tabLst>
                <a:tab pos="2743200" algn="ctr"/>
                <a:tab pos="5486400" algn="r"/>
                <a:tab pos="640080" algn="l"/>
              </a:tabLst>
            </a:pPr>
            <a:endParaRPr lang="en-US" sz="2000" dirty="0">
              <a:effectLst/>
            </a:endParaRPr>
          </a:p>
          <a:p>
            <a:pPr>
              <a:lnSpc>
                <a:spcPct val="90000"/>
              </a:lnSpc>
              <a:spcAft>
                <a:spcPts val="600"/>
              </a:spcAft>
            </a:pPr>
            <a:r>
              <a:rPr lang="en-US" sz="2000" b="1" dirty="0">
                <a:effectLst/>
              </a:rPr>
              <a:t>Corollary</a:t>
            </a:r>
            <a:r>
              <a:rPr lang="en-US" sz="2000" dirty="0">
                <a:effectLst/>
              </a:rPr>
              <a:t> – statements easily concluded by a theorem</a:t>
            </a:r>
          </a:p>
          <a:p>
            <a:pPr indent="-228600">
              <a:lnSpc>
                <a:spcPct val="90000"/>
              </a:lnSpc>
              <a:spcAft>
                <a:spcPts val="600"/>
              </a:spcAft>
              <a:buFont typeface="Arial" panose="020B0604020202020204" pitchFamily="34" charset="0"/>
              <a:buChar char="•"/>
            </a:pPr>
            <a:endParaRPr lang="en-US" sz="2000" dirty="0">
              <a:effectLst/>
            </a:endParaRPr>
          </a:p>
          <a:p>
            <a:pPr>
              <a:lnSpc>
                <a:spcPct val="90000"/>
              </a:lnSpc>
              <a:spcAft>
                <a:spcPts val="600"/>
              </a:spcAft>
            </a:pPr>
            <a:r>
              <a:rPr lang="en-US" sz="2000" b="1" dirty="0"/>
              <a:t>Lemma</a:t>
            </a:r>
            <a:r>
              <a:rPr lang="en-US" sz="2000" dirty="0"/>
              <a:t> - </a:t>
            </a:r>
            <a:r>
              <a:rPr lang="en-US" sz="2000" b="0" i="0" dirty="0">
                <a:effectLst/>
              </a:rPr>
              <a:t>a minor result that has been proved to be true and used as a steppingstone to a larger result</a:t>
            </a:r>
            <a:endParaRPr lang="en-US" sz="2000" dirty="0"/>
          </a:p>
        </p:txBody>
      </p:sp>
    </p:spTree>
    <p:extLst>
      <p:ext uri="{BB962C8B-B14F-4D97-AF65-F5344CB8AC3E}">
        <p14:creationId xmlns:p14="http://schemas.microsoft.com/office/powerpoint/2010/main" val="1431248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D03BDF-FD6A-983E-D189-28B1E3D6E661}"/>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3400" kern="1200">
                <a:solidFill>
                  <a:srgbClr val="FFFFFF"/>
                </a:solidFill>
                <a:latin typeface="+mj-lt"/>
                <a:ea typeface="+mj-ea"/>
                <a:cs typeface="+mj-cs"/>
              </a:rPr>
              <a:t>Module 1.1 Proofs</a:t>
            </a:r>
            <a:br>
              <a:rPr lang="en-US" sz="3400" kern="1200">
                <a:solidFill>
                  <a:srgbClr val="FFFFFF"/>
                </a:solidFill>
                <a:latin typeface="+mj-lt"/>
                <a:ea typeface="+mj-ea"/>
                <a:cs typeface="+mj-cs"/>
              </a:rPr>
            </a:br>
            <a:endParaRPr lang="en-US" sz="3400" kern="1200">
              <a:solidFill>
                <a:srgbClr val="FFFFFF"/>
              </a:solidFill>
              <a:latin typeface="+mj-lt"/>
              <a:ea typeface="+mj-ea"/>
              <a:cs typeface="+mj-cs"/>
            </a:endParaRPr>
          </a:p>
        </p:txBody>
      </p:sp>
      <p:sp>
        <p:nvSpPr>
          <p:cNvPr id="6" name="TextBox 5">
            <a:extLst>
              <a:ext uri="{FF2B5EF4-FFF2-40B4-BE49-F238E27FC236}">
                <a16:creationId xmlns:a16="http://schemas.microsoft.com/office/drawing/2014/main" id="{8873639C-8CAD-6995-8574-831AD307D636}"/>
              </a:ext>
            </a:extLst>
          </p:cNvPr>
          <p:cNvSpPr txBox="1"/>
          <p:nvPr/>
        </p:nvSpPr>
        <p:spPr>
          <a:xfrm>
            <a:off x="1159564" y="1934623"/>
            <a:ext cx="10469218" cy="4586186"/>
          </a:xfrm>
          <a:prstGeom prst="rect">
            <a:avLst/>
          </a:prstGeom>
        </p:spPr>
        <p:txBody>
          <a:bodyPr vert="horz" lIns="91440" tIns="45720" rIns="91440" bIns="45720" rtlCol="0" anchor="ctr">
            <a:noAutofit/>
          </a:bodyPr>
          <a:lstStyle/>
          <a:p>
            <a:pPr marR="0" lvl="0">
              <a:lnSpc>
                <a:spcPct val="90000"/>
              </a:lnSpc>
              <a:spcBef>
                <a:spcPts val="0"/>
              </a:spcBef>
              <a:spcAft>
                <a:spcPts val="600"/>
              </a:spcAft>
              <a:tabLst>
                <a:tab pos="2743200" algn="ctr"/>
                <a:tab pos="5486400" algn="r"/>
                <a:tab pos="640080" algn="l"/>
              </a:tabLst>
            </a:pPr>
            <a:r>
              <a:rPr lang="en-US" sz="1600" b="1" dirty="0">
                <a:effectLst/>
              </a:rPr>
              <a:t>Recursive definition</a:t>
            </a:r>
          </a:p>
          <a:p>
            <a:pPr lvl="1" indent="-228600">
              <a:lnSpc>
                <a:spcPct val="90000"/>
              </a:lnSpc>
              <a:spcAft>
                <a:spcPts val="600"/>
              </a:spcAft>
              <a:buFont typeface="Arial" panose="020B0604020202020204" pitchFamily="34" charset="0"/>
              <a:buChar char="•"/>
              <a:tabLst>
                <a:tab pos="2743200" algn="ctr"/>
                <a:tab pos="5486400" algn="r"/>
                <a:tab pos="640080" algn="l"/>
              </a:tabLst>
            </a:pPr>
            <a:r>
              <a:rPr lang="en-US" sz="1600" dirty="0">
                <a:effectLst/>
              </a:rPr>
              <a:t>Define elements in a set in terms of other elements in a set</a:t>
            </a:r>
            <a:endParaRPr lang="en-US" sz="1600" b="1" dirty="0"/>
          </a:p>
          <a:p>
            <a:pPr marR="0" lvl="0" indent="-228600">
              <a:lnSpc>
                <a:spcPct val="90000"/>
              </a:lnSpc>
              <a:spcBef>
                <a:spcPts val="0"/>
              </a:spcBef>
              <a:spcAft>
                <a:spcPts val="600"/>
              </a:spcAft>
              <a:buFont typeface="Arial" panose="020B0604020202020204" pitchFamily="34" charset="0"/>
              <a:buChar char="•"/>
              <a:tabLst>
                <a:tab pos="2743200" algn="ctr"/>
                <a:tab pos="5486400" algn="r"/>
                <a:tab pos="640080" algn="l"/>
              </a:tabLst>
            </a:pPr>
            <a:endParaRPr lang="en-US" sz="1600" b="1" dirty="0">
              <a:effectLst/>
            </a:endParaRPr>
          </a:p>
          <a:p>
            <a:pPr marR="0" lvl="0">
              <a:lnSpc>
                <a:spcPct val="90000"/>
              </a:lnSpc>
              <a:spcBef>
                <a:spcPts val="0"/>
              </a:spcBef>
              <a:spcAft>
                <a:spcPts val="600"/>
              </a:spcAft>
              <a:tabLst>
                <a:tab pos="2743200" algn="ctr"/>
                <a:tab pos="5486400" algn="r"/>
                <a:tab pos="640080" algn="l"/>
              </a:tabLst>
            </a:pPr>
            <a:r>
              <a:rPr lang="en-US" sz="1600" b="1" dirty="0">
                <a:effectLst/>
              </a:rPr>
              <a:t>Mathematical Induction</a:t>
            </a:r>
          </a:p>
          <a:p>
            <a:pPr lvl="1" indent="-228600">
              <a:lnSpc>
                <a:spcPct val="90000"/>
              </a:lnSpc>
              <a:spcAft>
                <a:spcPts val="600"/>
              </a:spcAft>
              <a:buFont typeface="Arial" panose="020B0604020202020204" pitchFamily="34" charset="0"/>
              <a:buChar char="•"/>
              <a:tabLst>
                <a:tab pos="2743200" algn="ctr"/>
                <a:tab pos="5486400" algn="r"/>
                <a:tab pos="685800" algn="l"/>
              </a:tabLst>
            </a:pPr>
            <a:r>
              <a:rPr lang="en-US" sz="1600" dirty="0">
                <a:effectLst/>
              </a:rPr>
              <a:t>A technique by which the truth of a number of statements can be inferred from the truth of a few specific instances, </a:t>
            </a:r>
          </a:p>
          <a:p>
            <a:pPr marR="0" lvl="0" indent="-228600">
              <a:lnSpc>
                <a:spcPct val="90000"/>
              </a:lnSpc>
              <a:spcBef>
                <a:spcPts val="0"/>
              </a:spcBef>
              <a:spcAft>
                <a:spcPts val="600"/>
              </a:spcAft>
              <a:buFont typeface="Arial" panose="020B0604020202020204" pitchFamily="34" charset="0"/>
              <a:buChar char="•"/>
              <a:tabLst>
                <a:tab pos="2743200" algn="ctr"/>
                <a:tab pos="5486400" algn="r"/>
                <a:tab pos="640080" algn="l"/>
              </a:tabLst>
            </a:pPr>
            <a:endParaRPr lang="en-US" sz="1600" b="1" dirty="0"/>
          </a:p>
          <a:p>
            <a:pPr marR="0" lvl="0">
              <a:lnSpc>
                <a:spcPct val="90000"/>
              </a:lnSpc>
              <a:spcBef>
                <a:spcPts val="0"/>
              </a:spcBef>
              <a:spcAft>
                <a:spcPts val="600"/>
              </a:spcAft>
              <a:tabLst>
                <a:tab pos="2743200" algn="ctr"/>
                <a:tab pos="5486400" algn="r"/>
                <a:tab pos="640080" algn="l"/>
              </a:tabLst>
            </a:pPr>
            <a:r>
              <a:rPr lang="en-US" sz="1600" b="1" dirty="0">
                <a:effectLst/>
              </a:rPr>
              <a:t>Proof by Contradiction </a:t>
            </a:r>
          </a:p>
          <a:p>
            <a:pPr marL="457200" marR="0" indent="-228600">
              <a:lnSpc>
                <a:spcPct val="90000"/>
              </a:lnSpc>
              <a:spcBef>
                <a:spcPts val="0"/>
              </a:spcBef>
              <a:spcAft>
                <a:spcPts val="600"/>
              </a:spcAft>
              <a:buFont typeface="Arial" panose="020B0604020202020204" pitchFamily="34" charset="0"/>
              <a:buChar char="•"/>
              <a:tabLst>
                <a:tab pos="2743200" algn="ctr"/>
                <a:tab pos="5486400" algn="r"/>
                <a:tab pos="457200" algn="l"/>
              </a:tabLst>
            </a:pPr>
            <a:r>
              <a:rPr lang="en-US" sz="1600" dirty="0">
                <a:effectLst/>
              </a:rPr>
              <a:t>Want to prove P is true</a:t>
            </a:r>
          </a:p>
          <a:p>
            <a:pPr lvl="1" indent="-228600">
              <a:lnSpc>
                <a:spcPct val="90000"/>
              </a:lnSpc>
              <a:spcAft>
                <a:spcPts val="600"/>
              </a:spcAft>
              <a:buFont typeface="Arial" panose="020B0604020202020204" pitchFamily="34" charset="0"/>
              <a:buChar char="•"/>
            </a:pPr>
            <a:r>
              <a:rPr lang="en-US" sz="1600" dirty="0">
                <a:effectLst/>
              </a:rPr>
              <a:t>Assume P is NOT true </a:t>
            </a:r>
            <a:endParaRPr lang="en-US" sz="1600" b="1" dirty="0"/>
          </a:p>
          <a:p>
            <a:pPr lvl="1" indent="-228600">
              <a:lnSpc>
                <a:spcPct val="90000"/>
              </a:lnSpc>
              <a:spcAft>
                <a:spcPts val="600"/>
              </a:spcAft>
              <a:buFont typeface="Arial" panose="020B0604020202020204" pitchFamily="34" charset="0"/>
              <a:buChar char="•"/>
            </a:pPr>
            <a:r>
              <a:rPr lang="en-US" sz="1600" dirty="0">
                <a:effectLst/>
              </a:rPr>
              <a:t>Come to conclusion that is clearly absurd</a:t>
            </a:r>
          </a:p>
          <a:p>
            <a:pPr lvl="1" indent="-228600">
              <a:lnSpc>
                <a:spcPct val="90000"/>
              </a:lnSpc>
              <a:spcAft>
                <a:spcPts val="600"/>
              </a:spcAft>
              <a:buFont typeface="Arial" panose="020B0604020202020204" pitchFamily="34" charset="0"/>
              <a:buChar char="•"/>
            </a:pPr>
            <a:endParaRPr lang="en-US" sz="1600" b="1" dirty="0">
              <a:effectLst/>
            </a:endParaRPr>
          </a:p>
          <a:p>
            <a:pPr marR="0" lvl="0">
              <a:lnSpc>
                <a:spcPct val="90000"/>
              </a:lnSpc>
              <a:spcBef>
                <a:spcPts val="0"/>
              </a:spcBef>
              <a:spcAft>
                <a:spcPts val="600"/>
              </a:spcAft>
              <a:tabLst>
                <a:tab pos="2743200" algn="ctr"/>
                <a:tab pos="5486400" algn="r"/>
                <a:tab pos="640080" algn="l"/>
              </a:tabLst>
            </a:pPr>
            <a:r>
              <a:rPr lang="en-US" sz="1600" b="1" dirty="0">
                <a:effectLst/>
              </a:rPr>
              <a:t>Proof by Counter Example</a:t>
            </a:r>
          </a:p>
          <a:p>
            <a:pPr lvl="1" indent="-228600">
              <a:lnSpc>
                <a:spcPct val="90000"/>
              </a:lnSpc>
              <a:spcAft>
                <a:spcPts val="600"/>
              </a:spcAft>
              <a:buFont typeface="Arial" panose="020B0604020202020204" pitchFamily="34" charset="0"/>
              <a:buChar char="•"/>
              <a:tabLst>
                <a:tab pos="2743200" algn="ctr"/>
                <a:tab pos="5486400" algn="r"/>
                <a:tab pos="640080" algn="l"/>
              </a:tabLst>
            </a:pPr>
            <a:r>
              <a:rPr lang="en-US" sz="1600" dirty="0">
                <a:effectLst/>
              </a:rPr>
              <a:t>exception to a proposed general rule</a:t>
            </a:r>
          </a:p>
          <a:p>
            <a:pPr lvl="1" indent="-228600">
              <a:lnSpc>
                <a:spcPct val="90000"/>
              </a:lnSpc>
              <a:spcAft>
                <a:spcPts val="600"/>
              </a:spcAft>
              <a:buFont typeface="Arial" panose="020B0604020202020204" pitchFamily="34" charset="0"/>
              <a:buChar char="•"/>
              <a:tabLst>
                <a:tab pos="2743200" algn="ctr"/>
                <a:tab pos="5486400" algn="r"/>
                <a:tab pos="640080" algn="l"/>
              </a:tabLst>
            </a:pPr>
            <a:endParaRPr lang="en-US" sz="1600" b="1" dirty="0"/>
          </a:p>
          <a:p>
            <a:pPr marR="0" lvl="0">
              <a:lnSpc>
                <a:spcPct val="90000"/>
              </a:lnSpc>
              <a:spcBef>
                <a:spcPts val="0"/>
              </a:spcBef>
              <a:spcAft>
                <a:spcPts val="600"/>
              </a:spcAft>
              <a:tabLst>
                <a:tab pos="2743200" algn="ctr"/>
                <a:tab pos="5486400" algn="r"/>
                <a:tab pos="640080" algn="l"/>
              </a:tabLst>
            </a:pPr>
            <a:r>
              <a:rPr lang="en-US" sz="1600" b="1" dirty="0">
                <a:effectLst/>
              </a:rPr>
              <a:t>Proof by Construction</a:t>
            </a:r>
          </a:p>
          <a:p>
            <a:pPr lvl="1" indent="-228600">
              <a:lnSpc>
                <a:spcPct val="90000"/>
              </a:lnSpc>
              <a:spcAft>
                <a:spcPts val="600"/>
              </a:spcAft>
              <a:buFont typeface="Arial" panose="020B0604020202020204" pitchFamily="34" charset="0"/>
              <a:buChar char="•"/>
              <a:tabLst>
                <a:tab pos="2743200" algn="ctr"/>
                <a:tab pos="5486400" algn="r"/>
                <a:tab pos="640080" algn="l"/>
              </a:tabLst>
            </a:pPr>
            <a:r>
              <a:rPr lang="en-US" sz="1600" dirty="0">
                <a:effectLst/>
              </a:rPr>
              <a:t>proof by example</a:t>
            </a:r>
            <a:endParaRPr lang="en-US" sz="1600" dirty="0"/>
          </a:p>
        </p:txBody>
      </p:sp>
    </p:spTree>
    <p:extLst>
      <p:ext uri="{BB962C8B-B14F-4D97-AF65-F5344CB8AC3E}">
        <p14:creationId xmlns:p14="http://schemas.microsoft.com/office/powerpoint/2010/main" val="37098025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03BDF-FD6A-983E-D189-28B1E3D6E661}"/>
              </a:ext>
            </a:extLst>
          </p:cNvPr>
          <p:cNvSpPr>
            <a:spLocks noGrp="1"/>
          </p:cNvSpPr>
          <p:nvPr>
            <p:ph type="title"/>
          </p:nvPr>
        </p:nvSpPr>
        <p:spPr>
          <a:xfrm>
            <a:off x="648928" y="338328"/>
            <a:ext cx="3685032" cy="1608328"/>
          </a:xfrm>
        </p:spPr>
        <p:txBody>
          <a:bodyPr vert="horz" lIns="91440" tIns="45720" rIns="91440" bIns="45720" rtlCol="0" anchor="ctr">
            <a:normAutofit/>
          </a:bodyPr>
          <a:lstStyle/>
          <a:p>
            <a:r>
              <a:rPr lang="en-US" sz="3600" dirty="0"/>
              <a:t>Module 1.1 </a:t>
            </a:r>
            <a:r>
              <a:rPr lang="en-US" sz="3600"/>
              <a:t>Proof example</a:t>
            </a:r>
            <a:br>
              <a:rPr lang="en-US" sz="3600"/>
            </a:br>
            <a:endParaRPr lang="en-US" sz="3600"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05F5E81-2C4F-3F39-2A7F-CDA066C5D32D}"/>
                  </a:ext>
                </a:extLst>
              </p:cNvPr>
              <p:cNvSpPr txBox="1"/>
              <p:nvPr/>
            </p:nvSpPr>
            <p:spPr>
              <a:xfrm>
                <a:off x="4864100" y="338328"/>
                <a:ext cx="6675627" cy="1605083"/>
              </a:xfrm>
              <a:prstGeom prst="rect">
                <a:avLst/>
              </a:prstGeom>
            </p:spPr>
            <p:txBody>
              <a:bodyPr vert="horz" lIns="91440" tIns="45720" rIns="91440" bIns="45720" rtlCol="0" anchor="ctr">
                <a:normAutofit/>
              </a:bodyPr>
              <a:lstStyle/>
              <a:p>
                <a:pPr marL="114300" marR="0" lvl="0">
                  <a:lnSpc>
                    <a:spcPct val="90000"/>
                  </a:lnSpc>
                  <a:spcBef>
                    <a:spcPts val="0"/>
                  </a:spcBef>
                  <a:spcAft>
                    <a:spcPts val="600"/>
                  </a:spcAft>
                  <a:tabLst>
                    <a:tab pos="2743200" algn="ctr"/>
                    <a:tab pos="5486400" algn="r"/>
                    <a:tab pos="457200" algn="l"/>
                  </a:tabLst>
                </a:pPr>
                <a:r>
                  <a:rPr lang="en-US" sz="2000" b="1" dirty="0">
                    <a:effectLst/>
                  </a:rPr>
                  <a:t>For any sets A and B    </a:t>
                </a:r>
                <a14:m>
                  <m:oMath xmlns:m="http://schemas.openxmlformats.org/officeDocument/2006/math">
                    <m:bar>
                      <m:barPr>
                        <m:pos m:val="top"/>
                        <m:ctrlPr>
                          <a:rPr lang="en-US" sz="2000" b="1" i="1">
                            <a:effectLst/>
                            <a:latin typeface="Cambria Math" panose="02040503050406030204" pitchFamily="18" charset="0"/>
                          </a:rPr>
                        </m:ctrlPr>
                      </m:barPr>
                      <m:e>
                        <m:r>
                          <a:rPr lang="en-US" sz="2000" b="1" i="1">
                            <a:effectLst/>
                            <a:latin typeface="Cambria Math" panose="02040503050406030204" pitchFamily="18" charset="0"/>
                          </a:rPr>
                          <m:t>𝑨</m:t>
                        </m:r>
                        <m:r>
                          <a:rPr lang="en-US" sz="2000" b="1" i="1">
                            <a:effectLst/>
                            <a:latin typeface="Cambria Math" panose="02040503050406030204" pitchFamily="18" charset="0"/>
                          </a:rPr>
                          <m:t> ∪</m:t>
                        </m:r>
                        <m:r>
                          <a:rPr lang="en-US" sz="2000" b="1" i="1">
                            <a:effectLst/>
                            <a:latin typeface="Cambria Math" panose="02040503050406030204" pitchFamily="18" charset="0"/>
                          </a:rPr>
                          <m:t>𝑩</m:t>
                        </m:r>
                      </m:e>
                    </m:bar>
                  </m:oMath>
                </a14:m>
                <a:r>
                  <a:rPr lang="en-US" sz="2000" b="1" dirty="0">
                    <a:effectLst/>
                  </a:rPr>
                  <a:t>  =  </a:t>
                </a:r>
                <a14:m>
                  <m:oMath xmlns:m="http://schemas.openxmlformats.org/officeDocument/2006/math">
                    <m:bar>
                      <m:barPr>
                        <m:pos m:val="top"/>
                        <m:ctrlPr>
                          <a:rPr lang="en-US" sz="2000" b="1" i="1">
                            <a:effectLst/>
                            <a:latin typeface="Cambria Math" panose="02040503050406030204" pitchFamily="18" charset="0"/>
                          </a:rPr>
                        </m:ctrlPr>
                      </m:barPr>
                      <m:e>
                        <m:r>
                          <a:rPr lang="en-US" sz="2000" b="1" i="1">
                            <a:effectLst/>
                            <a:latin typeface="Cambria Math" panose="02040503050406030204" pitchFamily="18" charset="0"/>
                          </a:rPr>
                          <m:t>𝑨</m:t>
                        </m:r>
                      </m:e>
                    </m:bar>
                  </m:oMath>
                </a14:m>
                <a:r>
                  <a:rPr lang="en-US" sz="2000" b="1" dirty="0">
                    <a:effectLst/>
                  </a:rPr>
                  <a:t> </a:t>
                </a:r>
                <a:r>
                  <a:rPr lang="en-US" sz="2000" b="1" dirty="0">
                    <a:effectLst/>
                    <a:sym typeface="Symbol" panose="05050102010706020507" pitchFamily="18" charset="2"/>
                  </a:rPr>
                  <a:t></a:t>
                </a:r>
                <a:r>
                  <a:rPr lang="en-US" sz="2000" b="1" dirty="0">
                    <a:effectLst/>
                  </a:rPr>
                  <a:t> </a:t>
                </a:r>
                <a14:m>
                  <m:oMath xmlns:m="http://schemas.openxmlformats.org/officeDocument/2006/math">
                    <m:bar>
                      <m:barPr>
                        <m:pos m:val="top"/>
                        <m:ctrlPr>
                          <a:rPr lang="en-US" sz="2000" b="1" i="1">
                            <a:effectLst/>
                            <a:latin typeface="Cambria Math" panose="02040503050406030204" pitchFamily="18" charset="0"/>
                          </a:rPr>
                        </m:ctrlPr>
                      </m:barPr>
                      <m:e>
                        <m:r>
                          <a:rPr lang="en-US" sz="2000" b="1" i="1">
                            <a:effectLst/>
                            <a:latin typeface="Cambria Math" panose="02040503050406030204" pitchFamily="18" charset="0"/>
                          </a:rPr>
                          <m:t>𝑩</m:t>
                        </m:r>
                      </m:e>
                    </m:bar>
                  </m:oMath>
                </a14:m>
                <a:r>
                  <a:rPr lang="en-US" sz="2000" dirty="0">
                    <a:effectLst/>
                  </a:rPr>
                  <a:t> </a:t>
                </a:r>
              </a:p>
              <a:p>
                <a:pPr>
                  <a:lnSpc>
                    <a:spcPct val="90000"/>
                  </a:lnSpc>
                  <a:spcAft>
                    <a:spcPts val="600"/>
                  </a:spcAft>
                </a:pPr>
                <a:r>
                  <a:rPr lang="en-US" sz="2000" dirty="0">
                    <a:effectLst/>
                  </a:rPr>
                  <a:t>Prove 2 sets are equal – prove one is a subset of the other, then prove the other is a subset of one</a:t>
                </a:r>
                <a:endParaRPr lang="en-US" sz="2000" dirty="0"/>
              </a:p>
            </p:txBody>
          </p:sp>
        </mc:Choice>
        <mc:Fallback xmlns="">
          <p:sp>
            <p:nvSpPr>
              <p:cNvPr id="5" name="TextBox 4">
                <a:extLst>
                  <a:ext uri="{FF2B5EF4-FFF2-40B4-BE49-F238E27FC236}">
                    <a16:creationId xmlns:a16="http://schemas.microsoft.com/office/drawing/2014/main" id="{405F5E81-2C4F-3F39-2A7F-CDA066C5D32D}"/>
                  </a:ext>
                </a:extLst>
              </p:cNvPr>
              <p:cNvSpPr txBox="1">
                <a:spLocks noRot="1" noChangeAspect="1" noMove="1" noResize="1" noEditPoints="1" noAdjustHandles="1" noChangeArrowheads="1" noChangeShapeType="1" noTextEdit="1"/>
              </p:cNvSpPr>
              <p:nvPr/>
            </p:nvSpPr>
            <p:spPr>
              <a:xfrm>
                <a:off x="4864100" y="338328"/>
                <a:ext cx="6675627" cy="1605083"/>
              </a:xfrm>
              <a:prstGeom prst="rect">
                <a:avLst/>
              </a:prstGeom>
              <a:blipFill>
                <a:blip r:embed="rId2"/>
                <a:stretch>
                  <a:fillRect l="-1005"/>
                </a:stretch>
              </a:blipFill>
            </p:spPr>
            <p:txBody>
              <a:bodyPr/>
              <a:lstStyle/>
              <a:p>
                <a:r>
                  <a:rPr lang="en-US">
                    <a:noFill/>
                  </a:rPr>
                  <a:t> </a:t>
                </a:r>
              </a:p>
            </p:txBody>
          </p:sp>
        </mc:Fallback>
      </mc:AlternateContent>
      <p:sp>
        <p:nvSpPr>
          <p:cNvPr id="14" name="Rectangle 13">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211010"/>
            <a:ext cx="12192002"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ounded Rectangle 26">
            <a:extLst>
              <a:ext uri="{FF2B5EF4-FFF2-40B4-BE49-F238E27FC236}">
                <a16:creationId xmlns:a16="http://schemas.microsoft.com/office/drawing/2014/main" id="{1B10F861-B8F1-49C7-BD58-EAB20CEE7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6">
            <a:extLst>
              <a:ext uri="{FF2B5EF4-FFF2-40B4-BE49-F238E27FC236}">
                <a16:creationId xmlns:a16="http://schemas.microsoft.com/office/drawing/2014/main" id="{61F6E425-22AB-4DA2-8FAC-58ADB58E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6A85AC22-4598-F19A-6761-846AF6BCE96E}"/>
              </a:ext>
            </a:extLst>
          </p:cNvPr>
          <p:cNvPicPr>
            <a:picLocks noChangeAspect="1"/>
          </p:cNvPicPr>
          <p:nvPr/>
        </p:nvPicPr>
        <p:blipFill>
          <a:blip r:embed="rId3"/>
          <a:stretch>
            <a:fillRect/>
          </a:stretch>
        </p:blipFill>
        <p:spPr>
          <a:xfrm>
            <a:off x="6444890" y="3115371"/>
            <a:ext cx="5284835" cy="2549933"/>
          </a:xfrm>
          <a:prstGeom prst="rect">
            <a:avLst/>
          </a:prstGeom>
        </p:spPr>
      </p:pic>
      <p:pic>
        <p:nvPicPr>
          <p:cNvPr id="4" name="Picture 3">
            <a:extLst>
              <a:ext uri="{FF2B5EF4-FFF2-40B4-BE49-F238E27FC236}">
                <a16:creationId xmlns:a16="http://schemas.microsoft.com/office/drawing/2014/main" id="{285CEA6E-E81C-63EA-B345-EDCF9DFCCDD5}"/>
              </a:ext>
            </a:extLst>
          </p:cNvPr>
          <p:cNvPicPr>
            <a:picLocks noChangeAspect="1"/>
          </p:cNvPicPr>
          <p:nvPr/>
        </p:nvPicPr>
        <p:blipFill>
          <a:blip r:embed="rId4"/>
          <a:stretch>
            <a:fillRect/>
          </a:stretch>
        </p:blipFill>
        <p:spPr>
          <a:xfrm>
            <a:off x="424579" y="2980181"/>
            <a:ext cx="5231279" cy="2805763"/>
          </a:xfrm>
          <a:prstGeom prst="rect">
            <a:avLst/>
          </a:prstGeom>
        </p:spPr>
      </p:pic>
    </p:spTree>
    <p:extLst>
      <p:ext uri="{BB962C8B-B14F-4D97-AF65-F5344CB8AC3E}">
        <p14:creationId xmlns:p14="http://schemas.microsoft.com/office/powerpoint/2010/main" val="4155308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8"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FD03BDF-FD6A-983E-D189-28B1E3D6E661}"/>
              </a:ext>
            </a:extLst>
          </p:cNvPr>
          <p:cNvSpPr>
            <a:spLocks noGrp="1"/>
          </p:cNvSpPr>
          <p:nvPr>
            <p:ph type="title"/>
          </p:nvPr>
        </p:nvSpPr>
        <p:spPr>
          <a:xfrm>
            <a:off x="1288060" y="1369938"/>
            <a:ext cx="3210854" cy="4114800"/>
          </a:xfrm>
        </p:spPr>
        <p:txBody>
          <a:bodyPr>
            <a:normAutofit/>
          </a:bodyPr>
          <a:lstStyle/>
          <a:p>
            <a:pPr algn="r"/>
            <a:r>
              <a:rPr lang="en-US" sz="3700" b="1"/>
              <a:t>Module 1 - Introduction to the Theory of Computation</a:t>
            </a:r>
            <a:br>
              <a:rPr lang="en-US" sz="3700" b="1"/>
            </a:br>
            <a:br>
              <a:rPr lang="en-US" sz="3700"/>
            </a:br>
            <a:br>
              <a:rPr lang="en-US" sz="3700"/>
            </a:br>
            <a:endParaRPr lang="en-US" sz="3700"/>
          </a:p>
        </p:txBody>
      </p:sp>
      <p:cxnSp>
        <p:nvCxnSpPr>
          <p:cNvPr id="72" name="Straight Connector 71">
            <a:extLst>
              <a:ext uri="{FF2B5EF4-FFF2-40B4-BE49-F238E27FC236}">
                <a16:creationId xmlns:a16="http://schemas.microsoft.com/office/drawing/2014/main" id="{F492F8DF-EE34-4FC5-9FFE-76EB2E3BBA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3168614" y="3429000"/>
            <a:ext cx="32004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E3A0E91-1F05-F45B-7437-7A83CB823522}"/>
              </a:ext>
            </a:extLst>
          </p:cNvPr>
          <p:cNvSpPr>
            <a:spLocks noGrp="1"/>
          </p:cNvSpPr>
          <p:nvPr>
            <p:ph idx="1"/>
          </p:nvPr>
        </p:nvSpPr>
        <p:spPr>
          <a:xfrm>
            <a:off x="4936304" y="2423149"/>
            <a:ext cx="5872185" cy="4114800"/>
          </a:xfrm>
        </p:spPr>
        <p:txBody>
          <a:bodyPr anchor="ctr">
            <a:normAutofit/>
          </a:bodyPr>
          <a:lstStyle/>
          <a:p>
            <a:pPr marL="0" indent="0">
              <a:buNone/>
            </a:pPr>
            <a:r>
              <a:rPr lang="en-US" sz="2000" dirty="0"/>
              <a:t> </a:t>
            </a:r>
          </a:p>
          <a:p>
            <a:pPr marL="457200" lvl="1" indent="0">
              <a:buNone/>
            </a:pPr>
            <a:r>
              <a:rPr lang="en-US" sz="2000" dirty="0"/>
              <a:t>Module 1.1 Mathematical Preliminaries and Notation</a:t>
            </a:r>
          </a:p>
          <a:p>
            <a:pPr lvl="2">
              <a:buFont typeface="Wingdings" panose="05000000000000000000" pitchFamily="2" charset="2"/>
              <a:buChar char="§"/>
            </a:pPr>
            <a:r>
              <a:rPr lang="en-US" dirty="0"/>
              <a:t>Sets</a:t>
            </a:r>
          </a:p>
          <a:p>
            <a:pPr lvl="2">
              <a:buFont typeface="Wingdings" panose="05000000000000000000" pitchFamily="2" charset="2"/>
              <a:buChar char="§"/>
            </a:pPr>
            <a:r>
              <a:rPr lang="en-US" dirty="0"/>
              <a:t>Functions and relations</a:t>
            </a:r>
          </a:p>
          <a:p>
            <a:pPr lvl="2">
              <a:buFont typeface="Wingdings" panose="05000000000000000000" pitchFamily="2" charset="2"/>
              <a:buChar char="§"/>
            </a:pPr>
            <a:r>
              <a:rPr lang="en-US" dirty="0"/>
              <a:t>Graphs </a:t>
            </a:r>
          </a:p>
          <a:p>
            <a:pPr lvl="2">
              <a:buFont typeface="Wingdings" panose="05000000000000000000" pitchFamily="2" charset="2"/>
              <a:buChar char="§"/>
            </a:pPr>
            <a:r>
              <a:rPr lang="en-US" dirty="0"/>
              <a:t>Proofs</a:t>
            </a:r>
          </a:p>
          <a:p>
            <a:pPr lvl="2">
              <a:buFont typeface="Wingdings" panose="05000000000000000000" pitchFamily="2" charset="2"/>
              <a:buChar char="§"/>
            </a:pPr>
            <a:endParaRPr lang="en-US" dirty="0"/>
          </a:p>
          <a:p>
            <a:pPr marL="457200" lvl="1" indent="0">
              <a:buNone/>
            </a:pPr>
            <a:r>
              <a:rPr lang="en-US" sz="2000" dirty="0"/>
              <a:t>Module 1.2 Three Basic Concepts</a:t>
            </a:r>
          </a:p>
          <a:p>
            <a:pPr lvl="2">
              <a:buFont typeface="Wingdings" panose="05000000000000000000" pitchFamily="2" charset="2"/>
              <a:buChar char="§"/>
            </a:pPr>
            <a:r>
              <a:rPr lang="en-US" dirty="0"/>
              <a:t>Languages</a:t>
            </a:r>
          </a:p>
          <a:p>
            <a:pPr lvl="2">
              <a:buFont typeface="Wingdings" panose="05000000000000000000" pitchFamily="2" charset="2"/>
              <a:buChar char="§"/>
            </a:pPr>
            <a:r>
              <a:rPr lang="en-US" dirty="0"/>
              <a:t>Grammars</a:t>
            </a:r>
          </a:p>
          <a:p>
            <a:pPr lvl="2">
              <a:buFont typeface="Wingdings" panose="05000000000000000000" pitchFamily="2" charset="2"/>
              <a:buChar char="§"/>
            </a:pPr>
            <a:r>
              <a:rPr lang="en-US" dirty="0"/>
              <a:t>Automaton</a:t>
            </a:r>
          </a:p>
          <a:p>
            <a:pPr lvl="1"/>
            <a:endParaRPr lang="en-US" sz="2000" dirty="0"/>
          </a:p>
          <a:p>
            <a:pPr lvl="2">
              <a:buFont typeface="Courier New" panose="02070309020205020404" pitchFamily="49" charset="0"/>
              <a:buChar char="o"/>
            </a:pPr>
            <a:endParaRPr lang="en-US" dirty="0"/>
          </a:p>
          <a:p>
            <a:pPr lvl="2">
              <a:buFont typeface="Courier New" panose="02070309020205020404" pitchFamily="49" charset="0"/>
              <a:buChar char="o"/>
            </a:pPr>
            <a:endParaRPr lang="en-US" dirty="0"/>
          </a:p>
          <a:p>
            <a:pPr lvl="2"/>
            <a:endParaRPr lang="en-US" dirty="0"/>
          </a:p>
          <a:p>
            <a:pPr lvl="1"/>
            <a:endParaRPr lang="en-US" sz="2000" dirty="0"/>
          </a:p>
          <a:p>
            <a:endParaRPr lang="en-US" sz="2000" dirty="0"/>
          </a:p>
          <a:p>
            <a:endParaRPr lang="en-US" sz="2000" dirty="0"/>
          </a:p>
        </p:txBody>
      </p:sp>
    </p:spTree>
    <p:extLst>
      <p:ext uri="{BB962C8B-B14F-4D97-AF65-F5344CB8AC3E}">
        <p14:creationId xmlns:p14="http://schemas.microsoft.com/office/powerpoint/2010/main" val="2880437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D03BDF-FD6A-983E-D189-28B1E3D6E661}"/>
              </a:ext>
            </a:extLst>
          </p:cNvPr>
          <p:cNvSpPr>
            <a:spLocks noGrp="1"/>
          </p:cNvSpPr>
          <p:nvPr>
            <p:ph type="title"/>
          </p:nvPr>
        </p:nvSpPr>
        <p:spPr>
          <a:xfrm>
            <a:off x="466722" y="586855"/>
            <a:ext cx="3201366" cy="3387497"/>
          </a:xfrm>
        </p:spPr>
        <p:txBody>
          <a:bodyPr anchor="b">
            <a:normAutofit/>
          </a:bodyPr>
          <a:lstStyle/>
          <a:p>
            <a:pPr marL="457200" algn="r"/>
            <a:r>
              <a:rPr lang="en-US" sz="4000">
                <a:solidFill>
                  <a:srgbClr val="FFFFFF"/>
                </a:solidFill>
              </a:rPr>
              <a:t>proof by construction</a:t>
            </a:r>
          </a:p>
        </p:txBody>
      </p:sp>
      <p:sp>
        <p:nvSpPr>
          <p:cNvPr id="3" name="Content Placeholder 2">
            <a:extLst>
              <a:ext uri="{FF2B5EF4-FFF2-40B4-BE49-F238E27FC236}">
                <a16:creationId xmlns:a16="http://schemas.microsoft.com/office/drawing/2014/main" id="{BE3A0E91-1F05-F45B-7437-7A83CB823522}"/>
              </a:ext>
            </a:extLst>
          </p:cNvPr>
          <p:cNvSpPr>
            <a:spLocks noGrp="1"/>
          </p:cNvSpPr>
          <p:nvPr>
            <p:ph idx="1"/>
          </p:nvPr>
        </p:nvSpPr>
        <p:spPr>
          <a:xfrm>
            <a:off x="4285880" y="286173"/>
            <a:ext cx="7591695" cy="5546047"/>
          </a:xfrm>
        </p:spPr>
        <p:txBody>
          <a:bodyPr anchor="ctr">
            <a:normAutofit/>
          </a:bodyPr>
          <a:lstStyle/>
          <a:p>
            <a:pPr marL="45720" marR="0" indent="0">
              <a:spcBef>
                <a:spcPts val="0"/>
              </a:spcBef>
              <a:spcAft>
                <a:spcPts val="600"/>
              </a:spcAft>
              <a:buNone/>
              <a:tabLst>
                <a:tab pos="2743200" algn="ctr"/>
                <a:tab pos="5486400" algn="r"/>
                <a:tab pos="457200" algn="l"/>
              </a:tabLst>
            </a:pPr>
            <a:r>
              <a:rPr lang="en-US" sz="2000" dirty="0">
                <a:effectLst/>
                <a:latin typeface="Times New Roman" panose="02020603050405020304" pitchFamily="18" charset="0"/>
                <a:ea typeface="Times New Roman" panose="02020603050405020304" pitchFamily="18" charset="0"/>
              </a:rPr>
              <a:t>For all n such that n is even and n &gt; 2 there exists a 3 regular graph</a:t>
            </a:r>
          </a:p>
          <a:p>
            <a:pPr marL="45720" marR="0" indent="0">
              <a:spcBef>
                <a:spcPts val="0"/>
              </a:spcBef>
              <a:spcAft>
                <a:spcPts val="600"/>
              </a:spcAft>
              <a:buNone/>
              <a:tabLst>
                <a:tab pos="2743200" algn="ctr"/>
                <a:tab pos="5486400" algn="r"/>
                <a:tab pos="457200" algn="l"/>
              </a:tabLst>
            </a:pPr>
            <a:endParaRPr lang="en-US" sz="2000" dirty="0">
              <a:latin typeface="Times New Roman" panose="02020603050405020304" pitchFamily="18" charset="0"/>
              <a:ea typeface="Times New Roman" panose="02020603050405020304" pitchFamily="18" charset="0"/>
            </a:endParaRPr>
          </a:p>
          <a:p>
            <a:pPr marL="388620" indent="-342900">
              <a:spcBef>
                <a:spcPts val="0"/>
              </a:spcBef>
              <a:spcAft>
                <a:spcPts val="600"/>
              </a:spcAft>
              <a:tabLst>
                <a:tab pos="2743200" algn="ctr"/>
                <a:tab pos="5486400" algn="r"/>
                <a:tab pos="457200" algn="l"/>
              </a:tabLst>
            </a:pPr>
            <a:endParaRPr lang="en-US" sz="2000" dirty="0">
              <a:effectLst/>
              <a:latin typeface="Times New Roman" panose="02020603050405020304" pitchFamily="18" charset="0"/>
              <a:ea typeface="Times New Roman" panose="02020603050405020304" pitchFamily="18" charset="0"/>
            </a:endParaRPr>
          </a:p>
          <a:p>
            <a:pPr marL="45720" marR="0" indent="0">
              <a:spcBef>
                <a:spcPts val="0"/>
              </a:spcBef>
              <a:spcAft>
                <a:spcPts val="600"/>
              </a:spcAft>
              <a:buNone/>
              <a:tabLst>
                <a:tab pos="2743200" algn="ctr"/>
                <a:tab pos="5486400" algn="r"/>
                <a:tab pos="457200" algn="l"/>
              </a:tabLst>
            </a:pPr>
            <a:endParaRPr lang="en-US" sz="2000" b="1" dirty="0">
              <a:latin typeface="Times New Roman" panose="02020603050405020304" pitchFamily="18" charset="0"/>
            </a:endParaRPr>
          </a:p>
          <a:p>
            <a:pPr marL="45720" marR="0" indent="0">
              <a:spcBef>
                <a:spcPts val="0"/>
              </a:spcBef>
              <a:spcAft>
                <a:spcPts val="600"/>
              </a:spcAft>
              <a:buNone/>
              <a:tabLst>
                <a:tab pos="2743200" algn="ctr"/>
                <a:tab pos="5486400" algn="r"/>
                <a:tab pos="457200" algn="l"/>
              </a:tabLst>
            </a:pPr>
            <a:endParaRPr lang="en-US" sz="2000" b="1" dirty="0">
              <a:latin typeface="Times New Roman" panose="02020603050405020304" pitchFamily="18" charset="0"/>
            </a:endParaRPr>
          </a:p>
          <a:p>
            <a:pPr marL="45720" marR="0" indent="0">
              <a:spcBef>
                <a:spcPts val="0"/>
              </a:spcBef>
              <a:spcAft>
                <a:spcPts val="600"/>
              </a:spcAft>
              <a:buNone/>
              <a:tabLst>
                <a:tab pos="2743200" algn="ctr"/>
                <a:tab pos="5486400" algn="r"/>
                <a:tab pos="457200" algn="l"/>
              </a:tabLst>
            </a:pPr>
            <a:endParaRPr lang="en-US" sz="2000" b="1" dirty="0">
              <a:latin typeface="Times New Roman" panose="02020603050405020304" pitchFamily="18" charset="0"/>
            </a:endParaRPr>
          </a:p>
          <a:p>
            <a:pPr marL="45720" marR="0" indent="0">
              <a:spcBef>
                <a:spcPts val="0"/>
              </a:spcBef>
              <a:spcAft>
                <a:spcPts val="600"/>
              </a:spcAft>
              <a:buNone/>
              <a:tabLst>
                <a:tab pos="2743200" algn="ctr"/>
                <a:tab pos="5486400" algn="r"/>
                <a:tab pos="457200" algn="l"/>
              </a:tabLst>
            </a:pPr>
            <a:endParaRPr lang="en-US" sz="2000" b="1" dirty="0"/>
          </a:p>
        </p:txBody>
      </p:sp>
    </p:spTree>
    <p:extLst>
      <p:ext uri="{BB962C8B-B14F-4D97-AF65-F5344CB8AC3E}">
        <p14:creationId xmlns:p14="http://schemas.microsoft.com/office/powerpoint/2010/main" val="42454362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D03BDF-FD6A-983E-D189-28B1E3D6E661}"/>
              </a:ext>
            </a:extLst>
          </p:cNvPr>
          <p:cNvSpPr>
            <a:spLocks noGrp="1"/>
          </p:cNvSpPr>
          <p:nvPr>
            <p:ph type="title"/>
          </p:nvPr>
        </p:nvSpPr>
        <p:spPr>
          <a:xfrm>
            <a:off x="466722" y="586855"/>
            <a:ext cx="3201366" cy="3387497"/>
          </a:xfrm>
        </p:spPr>
        <p:txBody>
          <a:bodyPr anchor="b">
            <a:normAutofit/>
          </a:bodyPr>
          <a:lstStyle/>
          <a:p>
            <a:pPr marL="457200" algn="r"/>
            <a:r>
              <a:rPr lang="en-US" sz="4000">
                <a:solidFill>
                  <a:srgbClr val="FFFFFF"/>
                </a:solidFill>
              </a:rPr>
              <a:t>proof by construction</a:t>
            </a:r>
          </a:p>
        </p:txBody>
      </p:sp>
      <p:sp>
        <p:nvSpPr>
          <p:cNvPr id="3" name="Content Placeholder 2">
            <a:extLst>
              <a:ext uri="{FF2B5EF4-FFF2-40B4-BE49-F238E27FC236}">
                <a16:creationId xmlns:a16="http://schemas.microsoft.com/office/drawing/2014/main" id="{BE3A0E91-1F05-F45B-7437-7A83CB823522}"/>
              </a:ext>
            </a:extLst>
          </p:cNvPr>
          <p:cNvSpPr>
            <a:spLocks noGrp="1"/>
          </p:cNvSpPr>
          <p:nvPr>
            <p:ph idx="1"/>
          </p:nvPr>
        </p:nvSpPr>
        <p:spPr>
          <a:xfrm>
            <a:off x="4285880" y="286173"/>
            <a:ext cx="7591695" cy="5546047"/>
          </a:xfrm>
        </p:spPr>
        <p:txBody>
          <a:bodyPr anchor="ctr">
            <a:normAutofit/>
          </a:bodyPr>
          <a:lstStyle/>
          <a:p>
            <a:pPr marL="45720" marR="0" indent="0">
              <a:spcBef>
                <a:spcPts val="0"/>
              </a:spcBef>
              <a:spcAft>
                <a:spcPts val="600"/>
              </a:spcAft>
              <a:buNone/>
              <a:tabLst>
                <a:tab pos="2743200" algn="ctr"/>
                <a:tab pos="5486400" algn="r"/>
                <a:tab pos="457200" algn="l"/>
              </a:tabLst>
            </a:pPr>
            <a:r>
              <a:rPr lang="en-US" sz="2000" dirty="0">
                <a:effectLst/>
                <a:latin typeface="Times New Roman" panose="02020603050405020304" pitchFamily="18" charset="0"/>
                <a:ea typeface="Times New Roman" panose="02020603050405020304" pitchFamily="18" charset="0"/>
              </a:rPr>
              <a:t>For all n such that n is even and n &gt; 2 there exists a 3 regular graph</a:t>
            </a:r>
          </a:p>
          <a:p>
            <a:pPr marL="45720" marR="0" indent="0">
              <a:spcBef>
                <a:spcPts val="0"/>
              </a:spcBef>
              <a:spcAft>
                <a:spcPts val="600"/>
              </a:spcAft>
              <a:buNone/>
              <a:tabLst>
                <a:tab pos="2743200" algn="ctr"/>
                <a:tab pos="5486400" algn="r"/>
                <a:tab pos="457200" algn="l"/>
              </a:tabLst>
            </a:pPr>
            <a:endParaRPr lang="en-US" sz="2000" dirty="0">
              <a:latin typeface="Times New Roman" panose="02020603050405020304" pitchFamily="18" charset="0"/>
              <a:ea typeface="Times New Roman" panose="02020603050405020304" pitchFamily="18" charset="0"/>
            </a:endParaRPr>
          </a:p>
          <a:p>
            <a:pPr marL="388620" indent="-342900">
              <a:spcBef>
                <a:spcPts val="0"/>
              </a:spcBef>
              <a:spcAft>
                <a:spcPts val="600"/>
              </a:spcAft>
              <a:tabLst>
                <a:tab pos="2743200" algn="ctr"/>
                <a:tab pos="5486400" algn="r"/>
                <a:tab pos="457200" algn="l"/>
              </a:tabLst>
            </a:pPr>
            <a:r>
              <a:rPr lang="en-US" sz="2000" dirty="0">
                <a:effectLst/>
                <a:latin typeface="Times New Roman" panose="02020603050405020304" pitchFamily="18" charset="0"/>
                <a:ea typeface="Times New Roman" panose="02020603050405020304" pitchFamily="18" charset="0"/>
              </a:rPr>
              <a:t>Arrange n nodes in a circle</a:t>
            </a:r>
          </a:p>
          <a:p>
            <a:pPr marL="388620" indent="-342900">
              <a:spcBef>
                <a:spcPts val="0"/>
              </a:spcBef>
              <a:spcAft>
                <a:spcPts val="600"/>
              </a:spcAft>
              <a:tabLst>
                <a:tab pos="2743200" algn="ctr"/>
                <a:tab pos="5486400" algn="r"/>
                <a:tab pos="457200" algn="l"/>
              </a:tabLst>
            </a:pPr>
            <a:endParaRPr lang="en-US" sz="2000" dirty="0">
              <a:effectLst/>
              <a:latin typeface="Times New Roman" panose="02020603050405020304" pitchFamily="18" charset="0"/>
              <a:ea typeface="Times New Roman" panose="02020603050405020304" pitchFamily="18" charset="0"/>
            </a:endParaRPr>
          </a:p>
          <a:p>
            <a:pPr marL="388620" indent="-342900">
              <a:spcBef>
                <a:spcPts val="0"/>
              </a:spcBef>
              <a:spcAft>
                <a:spcPts val="600"/>
              </a:spcAft>
              <a:tabLst>
                <a:tab pos="2743200" algn="ctr"/>
                <a:tab pos="5486400" algn="r"/>
                <a:tab pos="457200" algn="l"/>
              </a:tabLst>
            </a:pPr>
            <a:endParaRPr lang="en-US" sz="2000" dirty="0">
              <a:effectLst/>
              <a:latin typeface="Times New Roman" panose="02020603050405020304" pitchFamily="18" charset="0"/>
              <a:ea typeface="Times New Roman" panose="02020603050405020304" pitchFamily="18" charset="0"/>
            </a:endParaRPr>
          </a:p>
          <a:p>
            <a:pPr marL="388620" indent="-342900">
              <a:spcBef>
                <a:spcPts val="0"/>
              </a:spcBef>
              <a:spcAft>
                <a:spcPts val="600"/>
              </a:spcAft>
              <a:tabLst>
                <a:tab pos="2743200" algn="ctr"/>
                <a:tab pos="5486400" algn="r"/>
                <a:tab pos="457200" algn="l"/>
              </a:tabLst>
            </a:pPr>
            <a:endParaRPr lang="en-US" sz="2000" dirty="0">
              <a:effectLst/>
              <a:latin typeface="Times New Roman" panose="02020603050405020304" pitchFamily="18" charset="0"/>
              <a:ea typeface="Times New Roman" panose="02020603050405020304" pitchFamily="18" charset="0"/>
            </a:endParaRPr>
          </a:p>
          <a:p>
            <a:pPr marL="45720" marR="0" indent="0">
              <a:spcBef>
                <a:spcPts val="0"/>
              </a:spcBef>
              <a:spcAft>
                <a:spcPts val="600"/>
              </a:spcAft>
              <a:buNone/>
              <a:tabLst>
                <a:tab pos="2743200" algn="ctr"/>
                <a:tab pos="5486400" algn="r"/>
                <a:tab pos="457200" algn="l"/>
              </a:tabLst>
            </a:pPr>
            <a:endParaRPr lang="en-US" sz="2000" b="1" dirty="0">
              <a:latin typeface="Times New Roman" panose="02020603050405020304" pitchFamily="18" charset="0"/>
            </a:endParaRPr>
          </a:p>
          <a:p>
            <a:pPr marL="45720" marR="0" indent="0">
              <a:spcBef>
                <a:spcPts val="0"/>
              </a:spcBef>
              <a:spcAft>
                <a:spcPts val="600"/>
              </a:spcAft>
              <a:buNone/>
              <a:tabLst>
                <a:tab pos="2743200" algn="ctr"/>
                <a:tab pos="5486400" algn="r"/>
                <a:tab pos="457200" algn="l"/>
              </a:tabLst>
            </a:pPr>
            <a:endParaRPr lang="en-US" sz="2000" b="1" dirty="0">
              <a:latin typeface="Times New Roman" panose="02020603050405020304" pitchFamily="18" charset="0"/>
            </a:endParaRPr>
          </a:p>
          <a:p>
            <a:pPr marL="45720" marR="0" indent="0">
              <a:spcBef>
                <a:spcPts val="0"/>
              </a:spcBef>
              <a:spcAft>
                <a:spcPts val="600"/>
              </a:spcAft>
              <a:buNone/>
              <a:tabLst>
                <a:tab pos="2743200" algn="ctr"/>
                <a:tab pos="5486400" algn="r"/>
                <a:tab pos="457200" algn="l"/>
              </a:tabLst>
            </a:pPr>
            <a:endParaRPr lang="en-US" sz="2000" b="1" dirty="0">
              <a:latin typeface="Times New Roman" panose="02020603050405020304" pitchFamily="18" charset="0"/>
            </a:endParaRPr>
          </a:p>
          <a:p>
            <a:pPr marL="45720" marR="0" indent="0">
              <a:spcBef>
                <a:spcPts val="0"/>
              </a:spcBef>
              <a:spcAft>
                <a:spcPts val="600"/>
              </a:spcAft>
              <a:buNone/>
              <a:tabLst>
                <a:tab pos="2743200" algn="ctr"/>
                <a:tab pos="5486400" algn="r"/>
                <a:tab pos="457200" algn="l"/>
              </a:tabLst>
            </a:pPr>
            <a:endParaRPr lang="en-US" sz="2000" b="1" dirty="0"/>
          </a:p>
        </p:txBody>
      </p:sp>
      <p:sp>
        <p:nvSpPr>
          <p:cNvPr id="4" name="Oval 3">
            <a:extLst>
              <a:ext uri="{FF2B5EF4-FFF2-40B4-BE49-F238E27FC236}">
                <a16:creationId xmlns:a16="http://schemas.microsoft.com/office/drawing/2014/main" id="{A4C329E9-F56F-2F49-7D7C-93FE2F703404}"/>
              </a:ext>
            </a:extLst>
          </p:cNvPr>
          <p:cNvSpPr/>
          <p:nvPr/>
        </p:nvSpPr>
        <p:spPr>
          <a:xfrm>
            <a:off x="5654842" y="3681663"/>
            <a:ext cx="659331" cy="6112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C4A9C6F-9059-51BE-CB0E-2DB8848254B4}"/>
              </a:ext>
            </a:extLst>
          </p:cNvPr>
          <p:cNvSpPr/>
          <p:nvPr/>
        </p:nvSpPr>
        <p:spPr>
          <a:xfrm>
            <a:off x="4804319" y="4366561"/>
            <a:ext cx="659331" cy="6112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D59EDFF-206C-2FCE-187D-23096DBCEA94}"/>
              </a:ext>
            </a:extLst>
          </p:cNvPr>
          <p:cNvSpPr/>
          <p:nvPr/>
        </p:nvSpPr>
        <p:spPr>
          <a:xfrm>
            <a:off x="4905054" y="5385985"/>
            <a:ext cx="659331" cy="6112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9AD5350-9602-F7F7-9763-3961D9C52DAF}"/>
              </a:ext>
            </a:extLst>
          </p:cNvPr>
          <p:cNvSpPr/>
          <p:nvPr/>
        </p:nvSpPr>
        <p:spPr>
          <a:xfrm>
            <a:off x="5968286" y="5688942"/>
            <a:ext cx="659331" cy="6112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4D36B8BD-1B7C-9E10-3080-F4114D238466}"/>
              </a:ext>
            </a:extLst>
          </p:cNvPr>
          <p:cNvSpPr/>
          <p:nvPr/>
        </p:nvSpPr>
        <p:spPr>
          <a:xfrm>
            <a:off x="6703586" y="4060959"/>
            <a:ext cx="659331" cy="6112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07E005FE-53CB-E50E-BB94-C7C79E42BBC4}"/>
              </a:ext>
            </a:extLst>
          </p:cNvPr>
          <p:cNvSpPr/>
          <p:nvPr/>
        </p:nvSpPr>
        <p:spPr>
          <a:xfrm>
            <a:off x="6921334" y="5072366"/>
            <a:ext cx="659331" cy="6112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99734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D03BDF-FD6A-983E-D189-28B1E3D6E661}"/>
              </a:ext>
            </a:extLst>
          </p:cNvPr>
          <p:cNvSpPr>
            <a:spLocks noGrp="1"/>
          </p:cNvSpPr>
          <p:nvPr>
            <p:ph type="title"/>
          </p:nvPr>
        </p:nvSpPr>
        <p:spPr>
          <a:xfrm>
            <a:off x="466722" y="586855"/>
            <a:ext cx="3201366" cy="3387497"/>
          </a:xfrm>
        </p:spPr>
        <p:txBody>
          <a:bodyPr anchor="b">
            <a:normAutofit/>
          </a:bodyPr>
          <a:lstStyle/>
          <a:p>
            <a:pPr marL="457200" algn="r"/>
            <a:r>
              <a:rPr lang="en-US" sz="4000">
                <a:solidFill>
                  <a:srgbClr val="FFFFFF"/>
                </a:solidFill>
              </a:rPr>
              <a:t>proof by construction</a:t>
            </a:r>
          </a:p>
        </p:txBody>
      </p:sp>
      <p:sp>
        <p:nvSpPr>
          <p:cNvPr id="3" name="Content Placeholder 2">
            <a:extLst>
              <a:ext uri="{FF2B5EF4-FFF2-40B4-BE49-F238E27FC236}">
                <a16:creationId xmlns:a16="http://schemas.microsoft.com/office/drawing/2014/main" id="{BE3A0E91-1F05-F45B-7437-7A83CB823522}"/>
              </a:ext>
            </a:extLst>
          </p:cNvPr>
          <p:cNvSpPr>
            <a:spLocks noGrp="1"/>
          </p:cNvSpPr>
          <p:nvPr>
            <p:ph idx="1"/>
          </p:nvPr>
        </p:nvSpPr>
        <p:spPr>
          <a:xfrm>
            <a:off x="4285880" y="286173"/>
            <a:ext cx="7591695" cy="5546047"/>
          </a:xfrm>
        </p:spPr>
        <p:txBody>
          <a:bodyPr anchor="ctr">
            <a:normAutofit/>
          </a:bodyPr>
          <a:lstStyle/>
          <a:p>
            <a:pPr marL="45720" marR="0" indent="0">
              <a:spcBef>
                <a:spcPts val="0"/>
              </a:spcBef>
              <a:spcAft>
                <a:spcPts val="600"/>
              </a:spcAft>
              <a:buNone/>
              <a:tabLst>
                <a:tab pos="2743200" algn="ctr"/>
                <a:tab pos="5486400" algn="r"/>
                <a:tab pos="457200" algn="l"/>
              </a:tabLst>
            </a:pPr>
            <a:r>
              <a:rPr lang="en-US" sz="2000" dirty="0">
                <a:effectLst/>
                <a:latin typeface="Times New Roman" panose="02020603050405020304" pitchFamily="18" charset="0"/>
                <a:ea typeface="Times New Roman" panose="02020603050405020304" pitchFamily="18" charset="0"/>
              </a:rPr>
              <a:t>For all n such that n is even and n &gt; 2 there exists a 3 regular graph</a:t>
            </a:r>
          </a:p>
          <a:p>
            <a:pPr marL="45720" marR="0" indent="0">
              <a:spcBef>
                <a:spcPts val="0"/>
              </a:spcBef>
              <a:spcAft>
                <a:spcPts val="600"/>
              </a:spcAft>
              <a:buNone/>
              <a:tabLst>
                <a:tab pos="2743200" algn="ctr"/>
                <a:tab pos="5486400" algn="r"/>
                <a:tab pos="457200" algn="l"/>
              </a:tabLst>
            </a:pPr>
            <a:endParaRPr lang="en-US" sz="2000" dirty="0">
              <a:latin typeface="Times New Roman" panose="02020603050405020304" pitchFamily="18" charset="0"/>
              <a:ea typeface="Times New Roman" panose="02020603050405020304" pitchFamily="18" charset="0"/>
            </a:endParaRPr>
          </a:p>
          <a:p>
            <a:pPr marL="388620" indent="-342900">
              <a:spcBef>
                <a:spcPts val="0"/>
              </a:spcBef>
              <a:spcAft>
                <a:spcPts val="600"/>
              </a:spcAft>
              <a:tabLst>
                <a:tab pos="2743200" algn="ctr"/>
                <a:tab pos="5486400" algn="r"/>
                <a:tab pos="457200" algn="l"/>
              </a:tabLst>
            </a:pPr>
            <a:r>
              <a:rPr lang="en-US" sz="2000" dirty="0">
                <a:effectLst/>
                <a:latin typeface="Times New Roman" panose="02020603050405020304" pitchFamily="18" charset="0"/>
                <a:ea typeface="Times New Roman" panose="02020603050405020304" pitchFamily="18" charset="0"/>
              </a:rPr>
              <a:t>Arrange n nodes in a circle</a:t>
            </a:r>
          </a:p>
          <a:p>
            <a:pPr marL="388620" indent="-342900">
              <a:spcBef>
                <a:spcPts val="0"/>
              </a:spcBef>
              <a:spcAft>
                <a:spcPts val="600"/>
              </a:spcAft>
              <a:tabLst>
                <a:tab pos="2743200" algn="ctr"/>
                <a:tab pos="5486400" algn="r"/>
                <a:tab pos="457200" algn="l"/>
              </a:tabLst>
            </a:pPr>
            <a:r>
              <a:rPr lang="en-US" sz="2000" dirty="0">
                <a:latin typeface="Times New Roman" panose="02020603050405020304" pitchFamily="18" charset="0"/>
                <a:ea typeface="Times New Roman" panose="02020603050405020304" pitchFamily="18" charset="0"/>
              </a:rPr>
              <a:t>Connect the circle</a:t>
            </a:r>
          </a:p>
          <a:p>
            <a:pPr marL="388620" indent="-342900">
              <a:spcBef>
                <a:spcPts val="0"/>
              </a:spcBef>
              <a:spcAft>
                <a:spcPts val="600"/>
              </a:spcAft>
              <a:tabLst>
                <a:tab pos="2743200" algn="ctr"/>
                <a:tab pos="5486400" algn="r"/>
                <a:tab pos="457200" algn="l"/>
              </a:tabLst>
            </a:pPr>
            <a:endParaRPr lang="en-US" sz="2000" dirty="0">
              <a:effectLst/>
              <a:latin typeface="Times New Roman" panose="02020603050405020304" pitchFamily="18" charset="0"/>
              <a:ea typeface="Times New Roman" panose="02020603050405020304" pitchFamily="18" charset="0"/>
            </a:endParaRPr>
          </a:p>
          <a:p>
            <a:pPr marL="388620" indent="-342900">
              <a:spcBef>
                <a:spcPts val="0"/>
              </a:spcBef>
              <a:spcAft>
                <a:spcPts val="600"/>
              </a:spcAft>
              <a:tabLst>
                <a:tab pos="2743200" algn="ctr"/>
                <a:tab pos="5486400" algn="r"/>
                <a:tab pos="457200" algn="l"/>
              </a:tabLst>
            </a:pPr>
            <a:endParaRPr lang="en-US" sz="2000" dirty="0">
              <a:effectLst/>
              <a:latin typeface="Times New Roman" panose="02020603050405020304" pitchFamily="18" charset="0"/>
              <a:ea typeface="Times New Roman" panose="02020603050405020304" pitchFamily="18" charset="0"/>
            </a:endParaRPr>
          </a:p>
          <a:p>
            <a:pPr marL="45720" marR="0" indent="0">
              <a:spcBef>
                <a:spcPts val="0"/>
              </a:spcBef>
              <a:spcAft>
                <a:spcPts val="600"/>
              </a:spcAft>
              <a:buNone/>
              <a:tabLst>
                <a:tab pos="2743200" algn="ctr"/>
                <a:tab pos="5486400" algn="r"/>
                <a:tab pos="457200" algn="l"/>
              </a:tabLst>
            </a:pPr>
            <a:endParaRPr lang="en-US" sz="2000" b="1" dirty="0">
              <a:latin typeface="Times New Roman" panose="02020603050405020304" pitchFamily="18" charset="0"/>
            </a:endParaRPr>
          </a:p>
          <a:p>
            <a:pPr marL="45720" marR="0" indent="0">
              <a:spcBef>
                <a:spcPts val="0"/>
              </a:spcBef>
              <a:spcAft>
                <a:spcPts val="600"/>
              </a:spcAft>
              <a:buNone/>
              <a:tabLst>
                <a:tab pos="2743200" algn="ctr"/>
                <a:tab pos="5486400" algn="r"/>
                <a:tab pos="457200" algn="l"/>
              </a:tabLst>
            </a:pPr>
            <a:endParaRPr lang="en-US" sz="2000" b="1" dirty="0">
              <a:latin typeface="Times New Roman" panose="02020603050405020304" pitchFamily="18" charset="0"/>
            </a:endParaRPr>
          </a:p>
          <a:p>
            <a:pPr marL="45720" marR="0" indent="0">
              <a:spcBef>
                <a:spcPts val="0"/>
              </a:spcBef>
              <a:spcAft>
                <a:spcPts val="600"/>
              </a:spcAft>
              <a:buNone/>
              <a:tabLst>
                <a:tab pos="2743200" algn="ctr"/>
                <a:tab pos="5486400" algn="r"/>
                <a:tab pos="457200" algn="l"/>
              </a:tabLst>
            </a:pPr>
            <a:endParaRPr lang="en-US" sz="2000" b="1" dirty="0">
              <a:latin typeface="Times New Roman" panose="02020603050405020304" pitchFamily="18" charset="0"/>
            </a:endParaRPr>
          </a:p>
          <a:p>
            <a:pPr marL="45720" marR="0" indent="0">
              <a:spcBef>
                <a:spcPts val="0"/>
              </a:spcBef>
              <a:spcAft>
                <a:spcPts val="600"/>
              </a:spcAft>
              <a:buNone/>
              <a:tabLst>
                <a:tab pos="2743200" algn="ctr"/>
                <a:tab pos="5486400" algn="r"/>
                <a:tab pos="457200" algn="l"/>
              </a:tabLst>
            </a:pPr>
            <a:endParaRPr lang="en-US" sz="2000" b="1" dirty="0"/>
          </a:p>
        </p:txBody>
      </p:sp>
      <p:sp>
        <p:nvSpPr>
          <p:cNvPr id="4" name="Oval 3">
            <a:extLst>
              <a:ext uri="{FF2B5EF4-FFF2-40B4-BE49-F238E27FC236}">
                <a16:creationId xmlns:a16="http://schemas.microsoft.com/office/drawing/2014/main" id="{A4C329E9-F56F-2F49-7D7C-93FE2F703404}"/>
              </a:ext>
            </a:extLst>
          </p:cNvPr>
          <p:cNvSpPr/>
          <p:nvPr/>
        </p:nvSpPr>
        <p:spPr>
          <a:xfrm>
            <a:off x="5654842" y="3681663"/>
            <a:ext cx="659331" cy="6112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C4A9C6F-9059-51BE-CB0E-2DB8848254B4}"/>
              </a:ext>
            </a:extLst>
          </p:cNvPr>
          <p:cNvSpPr/>
          <p:nvPr/>
        </p:nvSpPr>
        <p:spPr>
          <a:xfrm>
            <a:off x="4804319" y="4366561"/>
            <a:ext cx="659331" cy="6112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D59EDFF-206C-2FCE-187D-23096DBCEA94}"/>
              </a:ext>
            </a:extLst>
          </p:cNvPr>
          <p:cNvSpPr/>
          <p:nvPr/>
        </p:nvSpPr>
        <p:spPr>
          <a:xfrm>
            <a:off x="4905054" y="5385985"/>
            <a:ext cx="659331" cy="6112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9AD5350-9602-F7F7-9763-3961D9C52DAF}"/>
              </a:ext>
            </a:extLst>
          </p:cNvPr>
          <p:cNvSpPr/>
          <p:nvPr/>
        </p:nvSpPr>
        <p:spPr>
          <a:xfrm>
            <a:off x="5968286" y="5688942"/>
            <a:ext cx="659331" cy="6112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4D36B8BD-1B7C-9E10-3080-F4114D238466}"/>
              </a:ext>
            </a:extLst>
          </p:cNvPr>
          <p:cNvSpPr/>
          <p:nvPr/>
        </p:nvSpPr>
        <p:spPr>
          <a:xfrm>
            <a:off x="6703586" y="4060959"/>
            <a:ext cx="659331" cy="6112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07E005FE-53CB-E50E-BB94-C7C79E42BBC4}"/>
              </a:ext>
            </a:extLst>
          </p:cNvPr>
          <p:cNvSpPr/>
          <p:nvPr/>
        </p:nvSpPr>
        <p:spPr>
          <a:xfrm>
            <a:off x="6921334" y="5072366"/>
            <a:ext cx="659331" cy="6112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6A87CA4F-B6DA-A0E4-59EF-E56B5F03A75B}"/>
              </a:ext>
            </a:extLst>
          </p:cNvPr>
          <p:cNvCxnSpPr>
            <a:stCxn id="13" idx="7"/>
          </p:cNvCxnSpPr>
          <p:nvPr/>
        </p:nvCxnSpPr>
        <p:spPr>
          <a:xfrm flipV="1">
            <a:off x="5367093" y="4148488"/>
            <a:ext cx="321438" cy="30758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0E65DB4-F792-510D-1750-3458FF0820FE}"/>
              </a:ext>
            </a:extLst>
          </p:cNvPr>
          <p:cNvCxnSpPr>
            <a:cxnSpLocks/>
            <a:stCxn id="15" idx="0"/>
            <a:endCxn id="13" idx="4"/>
          </p:cNvCxnSpPr>
          <p:nvPr/>
        </p:nvCxnSpPr>
        <p:spPr>
          <a:xfrm flipH="1" flipV="1">
            <a:off x="5133985" y="4977765"/>
            <a:ext cx="100735" cy="40822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8B55E77-3D09-89E7-D707-6E2D5B978A72}"/>
              </a:ext>
            </a:extLst>
          </p:cNvPr>
          <p:cNvCxnSpPr>
            <a:cxnSpLocks/>
            <a:endCxn id="17" idx="2"/>
          </p:cNvCxnSpPr>
          <p:nvPr/>
        </p:nvCxnSpPr>
        <p:spPr>
          <a:xfrm>
            <a:off x="5522825" y="5845378"/>
            <a:ext cx="445461" cy="1491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350ADA3-1BB9-CBA3-4735-74487B5070E0}"/>
              </a:ext>
            </a:extLst>
          </p:cNvPr>
          <p:cNvCxnSpPr>
            <a:cxnSpLocks/>
            <a:stCxn id="17" idx="6"/>
            <a:endCxn id="21" idx="3"/>
          </p:cNvCxnSpPr>
          <p:nvPr/>
        </p:nvCxnSpPr>
        <p:spPr>
          <a:xfrm flipV="1">
            <a:off x="6627617" y="5594061"/>
            <a:ext cx="390274" cy="40048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CFAB93D-BC3E-0012-5CB6-64FFB53C0584}"/>
              </a:ext>
            </a:extLst>
          </p:cNvPr>
          <p:cNvCxnSpPr>
            <a:cxnSpLocks/>
            <a:stCxn id="21" idx="0"/>
          </p:cNvCxnSpPr>
          <p:nvPr/>
        </p:nvCxnSpPr>
        <p:spPr>
          <a:xfrm flipH="1" flipV="1">
            <a:off x="7153600" y="4658962"/>
            <a:ext cx="97400" cy="41340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61EA9E6-F5FB-BE16-3C62-3EBF1E46A242}"/>
              </a:ext>
            </a:extLst>
          </p:cNvPr>
          <p:cNvCxnSpPr>
            <a:cxnSpLocks/>
          </p:cNvCxnSpPr>
          <p:nvPr/>
        </p:nvCxnSpPr>
        <p:spPr>
          <a:xfrm>
            <a:off x="6309597" y="4002941"/>
            <a:ext cx="456963" cy="217297"/>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4949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D03BDF-FD6A-983E-D189-28B1E3D6E661}"/>
              </a:ext>
            </a:extLst>
          </p:cNvPr>
          <p:cNvSpPr>
            <a:spLocks noGrp="1"/>
          </p:cNvSpPr>
          <p:nvPr>
            <p:ph type="title"/>
          </p:nvPr>
        </p:nvSpPr>
        <p:spPr>
          <a:xfrm>
            <a:off x="466722" y="586855"/>
            <a:ext cx="3201366" cy="3387497"/>
          </a:xfrm>
        </p:spPr>
        <p:txBody>
          <a:bodyPr anchor="b">
            <a:normAutofit/>
          </a:bodyPr>
          <a:lstStyle/>
          <a:p>
            <a:pPr marL="457200" algn="r"/>
            <a:r>
              <a:rPr lang="en-US" sz="4000">
                <a:solidFill>
                  <a:srgbClr val="FFFFFF"/>
                </a:solidFill>
              </a:rPr>
              <a:t>proof by construction</a:t>
            </a:r>
          </a:p>
        </p:txBody>
      </p:sp>
      <p:sp>
        <p:nvSpPr>
          <p:cNvPr id="3" name="Content Placeholder 2">
            <a:extLst>
              <a:ext uri="{FF2B5EF4-FFF2-40B4-BE49-F238E27FC236}">
                <a16:creationId xmlns:a16="http://schemas.microsoft.com/office/drawing/2014/main" id="{BE3A0E91-1F05-F45B-7437-7A83CB823522}"/>
              </a:ext>
            </a:extLst>
          </p:cNvPr>
          <p:cNvSpPr>
            <a:spLocks noGrp="1"/>
          </p:cNvSpPr>
          <p:nvPr>
            <p:ph idx="1"/>
          </p:nvPr>
        </p:nvSpPr>
        <p:spPr>
          <a:xfrm>
            <a:off x="4285880" y="286173"/>
            <a:ext cx="7591695" cy="5546047"/>
          </a:xfrm>
        </p:spPr>
        <p:txBody>
          <a:bodyPr anchor="ctr">
            <a:normAutofit/>
          </a:bodyPr>
          <a:lstStyle/>
          <a:p>
            <a:pPr marL="45720" marR="0" indent="0">
              <a:spcBef>
                <a:spcPts val="0"/>
              </a:spcBef>
              <a:spcAft>
                <a:spcPts val="600"/>
              </a:spcAft>
              <a:buNone/>
              <a:tabLst>
                <a:tab pos="2743200" algn="ctr"/>
                <a:tab pos="5486400" algn="r"/>
                <a:tab pos="457200" algn="l"/>
              </a:tabLst>
            </a:pPr>
            <a:r>
              <a:rPr lang="en-US" sz="2000" dirty="0">
                <a:effectLst/>
                <a:latin typeface="Times New Roman" panose="02020603050405020304" pitchFamily="18" charset="0"/>
                <a:ea typeface="Times New Roman" panose="02020603050405020304" pitchFamily="18" charset="0"/>
              </a:rPr>
              <a:t>For all n such that n is even and n &gt; 2 there exists a 3 regular graph</a:t>
            </a:r>
          </a:p>
          <a:p>
            <a:pPr marL="45720" marR="0" indent="0">
              <a:spcBef>
                <a:spcPts val="0"/>
              </a:spcBef>
              <a:spcAft>
                <a:spcPts val="600"/>
              </a:spcAft>
              <a:buNone/>
              <a:tabLst>
                <a:tab pos="2743200" algn="ctr"/>
                <a:tab pos="5486400" algn="r"/>
                <a:tab pos="457200" algn="l"/>
              </a:tabLst>
            </a:pPr>
            <a:endParaRPr lang="en-US" sz="2000" dirty="0">
              <a:latin typeface="Times New Roman" panose="02020603050405020304" pitchFamily="18" charset="0"/>
              <a:ea typeface="Times New Roman" panose="02020603050405020304" pitchFamily="18" charset="0"/>
            </a:endParaRPr>
          </a:p>
          <a:p>
            <a:pPr marL="388620" indent="-342900">
              <a:spcBef>
                <a:spcPts val="0"/>
              </a:spcBef>
              <a:spcAft>
                <a:spcPts val="600"/>
              </a:spcAft>
              <a:tabLst>
                <a:tab pos="2743200" algn="ctr"/>
                <a:tab pos="5486400" algn="r"/>
                <a:tab pos="457200" algn="l"/>
              </a:tabLst>
            </a:pPr>
            <a:r>
              <a:rPr lang="en-US" sz="2000" dirty="0">
                <a:effectLst/>
                <a:latin typeface="Times New Roman" panose="02020603050405020304" pitchFamily="18" charset="0"/>
                <a:ea typeface="Times New Roman" panose="02020603050405020304" pitchFamily="18" charset="0"/>
              </a:rPr>
              <a:t>Arrange n nodes in a circle</a:t>
            </a:r>
          </a:p>
          <a:p>
            <a:pPr marL="388620" indent="-342900">
              <a:spcBef>
                <a:spcPts val="0"/>
              </a:spcBef>
              <a:spcAft>
                <a:spcPts val="600"/>
              </a:spcAft>
              <a:tabLst>
                <a:tab pos="2743200" algn="ctr"/>
                <a:tab pos="5486400" algn="r"/>
                <a:tab pos="457200" algn="l"/>
              </a:tabLst>
            </a:pPr>
            <a:r>
              <a:rPr lang="en-US" sz="2000" dirty="0">
                <a:latin typeface="Times New Roman" panose="02020603050405020304" pitchFamily="18" charset="0"/>
                <a:ea typeface="Times New Roman" panose="02020603050405020304" pitchFamily="18" charset="0"/>
              </a:rPr>
              <a:t>Connect the circle</a:t>
            </a:r>
          </a:p>
          <a:p>
            <a:pPr marL="388620" indent="-342900">
              <a:spcBef>
                <a:spcPts val="0"/>
              </a:spcBef>
              <a:spcAft>
                <a:spcPts val="600"/>
              </a:spcAft>
              <a:tabLst>
                <a:tab pos="2743200" algn="ctr"/>
                <a:tab pos="5486400" algn="r"/>
                <a:tab pos="457200" algn="l"/>
              </a:tabLst>
            </a:pPr>
            <a:r>
              <a:rPr lang="en-US" sz="2000" dirty="0">
                <a:effectLst/>
                <a:latin typeface="Times New Roman" panose="02020603050405020304" pitchFamily="18" charset="0"/>
                <a:ea typeface="Times New Roman" panose="02020603050405020304" pitchFamily="18" charset="0"/>
              </a:rPr>
              <a:t>Connect each node to the opposite node in the circle</a:t>
            </a:r>
          </a:p>
          <a:p>
            <a:pPr marL="388620" indent="-342900">
              <a:spcBef>
                <a:spcPts val="0"/>
              </a:spcBef>
              <a:spcAft>
                <a:spcPts val="600"/>
              </a:spcAft>
              <a:tabLst>
                <a:tab pos="2743200" algn="ctr"/>
                <a:tab pos="5486400" algn="r"/>
                <a:tab pos="457200" algn="l"/>
              </a:tabLst>
            </a:pPr>
            <a:endParaRPr lang="en-US" sz="2000" dirty="0">
              <a:effectLst/>
              <a:latin typeface="Times New Roman" panose="02020603050405020304" pitchFamily="18" charset="0"/>
              <a:ea typeface="Times New Roman" panose="02020603050405020304" pitchFamily="18" charset="0"/>
            </a:endParaRPr>
          </a:p>
          <a:p>
            <a:pPr marL="45720" marR="0" indent="0">
              <a:spcBef>
                <a:spcPts val="0"/>
              </a:spcBef>
              <a:spcAft>
                <a:spcPts val="600"/>
              </a:spcAft>
              <a:buNone/>
              <a:tabLst>
                <a:tab pos="2743200" algn="ctr"/>
                <a:tab pos="5486400" algn="r"/>
                <a:tab pos="457200" algn="l"/>
              </a:tabLst>
            </a:pPr>
            <a:endParaRPr lang="en-US" sz="2000" b="1" dirty="0">
              <a:latin typeface="Times New Roman" panose="02020603050405020304" pitchFamily="18" charset="0"/>
            </a:endParaRPr>
          </a:p>
          <a:p>
            <a:pPr marL="45720" marR="0" indent="0">
              <a:spcBef>
                <a:spcPts val="0"/>
              </a:spcBef>
              <a:spcAft>
                <a:spcPts val="600"/>
              </a:spcAft>
              <a:buNone/>
              <a:tabLst>
                <a:tab pos="2743200" algn="ctr"/>
                <a:tab pos="5486400" algn="r"/>
                <a:tab pos="457200" algn="l"/>
              </a:tabLst>
            </a:pPr>
            <a:endParaRPr lang="en-US" sz="2000" b="1" dirty="0">
              <a:latin typeface="Times New Roman" panose="02020603050405020304" pitchFamily="18" charset="0"/>
            </a:endParaRPr>
          </a:p>
          <a:p>
            <a:pPr marL="45720" marR="0" indent="0">
              <a:spcBef>
                <a:spcPts val="0"/>
              </a:spcBef>
              <a:spcAft>
                <a:spcPts val="600"/>
              </a:spcAft>
              <a:buNone/>
              <a:tabLst>
                <a:tab pos="2743200" algn="ctr"/>
                <a:tab pos="5486400" algn="r"/>
                <a:tab pos="457200" algn="l"/>
              </a:tabLst>
            </a:pPr>
            <a:endParaRPr lang="en-US" sz="2000" b="1" dirty="0">
              <a:latin typeface="Times New Roman" panose="02020603050405020304" pitchFamily="18" charset="0"/>
            </a:endParaRPr>
          </a:p>
          <a:p>
            <a:pPr marL="45720" marR="0" indent="0">
              <a:spcBef>
                <a:spcPts val="0"/>
              </a:spcBef>
              <a:spcAft>
                <a:spcPts val="600"/>
              </a:spcAft>
              <a:buNone/>
              <a:tabLst>
                <a:tab pos="2743200" algn="ctr"/>
                <a:tab pos="5486400" algn="r"/>
                <a:tab pos="457200" algn="l"/>
              </a:tabLst>
            </a:pPr>
            <a:endParaRPr lang="en-US" sz="2000" b="1" dirty="0"/>
          </a:p>
        </p:txBody>
      </p:sp>
      <p:sp>
        <p:nvSpPr>
          <p:cNvPr id="4" name="Oval 3">
            <a:extLst>
              <a:ext uri="{FF2B5EF4-FFF2-40B4-BE49-F238E27FC236}">
                <a16:creationId xmlns:a16="http://schemas.microsoft.com/office/drawing/2014/main" id="{A4C329E9-F56F-2F49-7D7C-93FE2F703404}"/>
              </a:ext>
            </a:extLst>
          </p:cNvPr>
          <p:cNvSpPr/>
          <p:nvPr/>
        </p:nvSpPr>
        <p:spPr>
          <a:xfrm>
            <a:off x="5654842" y="3681663"/>
            <a:ext cx="659331" cy="6112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C4A9C6F-9059-51BE-CB0E-2DB8848254B4}"/>
              </a:ext>
            </a:extLst>
          </p:cNvPr>
          <p:cNvSpPr/>
          <p:nvPr/>
        </p:nvSpPr>
        <p:spPr>
          <a:xfrm>
            <a:off x="4804319" y="4366561"/>
            <a:ext cx="659331" cy="6112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D59EDFF-206C-2FCE-187D-23096DBCEA94}"/>
              </a:ext>
            </a:extLst>
          </p:cNvPr>
          <p:cNvSpPr/>
          <p:nvPr/>
        </p:nvSpPr>
        <p:spPr>
          <a:xfrm>
            <a:off x="4905054" y="5385985"/>
            <a:ext cx="659331" cy="6112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9AD5350-9602-F7F7-9763-3961D9C52DAF}"/>
              </a:ext>
            </a:extLst>
          </p:cNvPr>
          <p:cNvSpPr/>
          <p:nvPr/>
        </p:nvSpPr>
        <p:spPr>
          <a:xfrm>
            <a:off x="5968286" y="5688942"/>
            <a:ext cx="659331" cy="6112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4D36B8BD-1B7C-9E10-3080-F4114D238466}"/>
              </a:ext>
            </a:extLst>
          </p:cNvPr>
          <p:cNvSpPr/>
          <p:nvPr/>
        </p:nvSpPr>
        <p:spPr>
          <a:xfrm>
            <a:off x="6703586" y="4060959"/>
            <a:ext cx="659331" cy="6112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07E005FE-53CB-E50E-BB94-C7C79E42BBC4}"/>
              </a:ext>
            </a:extLst>
          </p:cNvPr>
          <p:cNvSpPr/>
          <p:nvPr/>
        </p:nvSpPr>
        <p:spPr>
          <a:xfrm>
            <a:off x="6921334" y="5072366"/>
            <a:ext cx="659331" cy="6112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6A87CA4F-B6DA-A0E4-59EF-E56B5F03A75B}"/>
              </a:ext>
            </a:extLst>
          </p:cNvPr>
          <p:cNvCxnSpPr>
            <a:stCxn id="13" idx="7"/>
          </p:cNvCxnSpPr>
          <p:nvPr/>
        </p:nvCxnSpPr>
        <p:spPr>
          <a:xfrm flipV="1">
            <a:off x="5367093" y="4148488"/>
            <a:ext cx="321438" cy="30758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0E65DB4-F792-510D-1750-3458FF0820FE}"/>
              </a:ext>
            </a:extLst>
          </p:cNvPr>
          <p:cNvCxnSpPr>
            <a:cxnSpLocks/>
            <a:stCxn id="15" idx="0"/>
            <a:endCxn id="13" idx="4"/>
          </p:cNvCxnSpPr>
          <p:nvPr/>
        </p:nvCxnSpPr>
        <p:spPr>
          <a:xfrm flipH="1" flipV="1">
            <a:off x="5133985" y="4977765"/>
            <a:ext cx="100735" cy="40822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8B55E77-3D09-89E7-D707-6E2D5B978A72}"/>
              </a:ext>
            </a:extLst>
          </p:cNvPr>
          <p:cNvCxnSpPr>
            <a:cxnSpLocks/>
            <a:endCxn id="17" idx="2"/>
          </p:cNvCxnSpPr>
          <p:nvPr/>
        </p:nvCxnSpPr>
        <p:spPr>
          <a:xfrm>
            <a:off x="5522825" y="5845378"/>
            <a:ext cx="445461" cy="1491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350ADA3-1BB9-CBA3-4735-74487B5070E0}"/>
              </a:ext>
            </a:extLst>
          </p:cNvPr>
          <p:cNvCxnSpPr>
            <a:cxnSpLocks/>
            <a:stCxn id="17" idx="6"/>
            <a:endCxn id="21" idx="3"/>
          </p:cNvCxnSpPr>
          <p:nvPr/>
        </p:nvCxnSpPr>
        <p:spPr>
          <a:xfrm flipV="1">
            <a:off x="6627617" y="5594061"/>
            <a:ext cx="390274" cy="40048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CFAB93D-BC3E-0012-5CB6-64FFB53C0584}"/>
              </a:ext>
            </a:extLst>
          </p:cNvPr>
          <p:cNvCxnSpPr>
            <a:cxnSpLocks/>
            <a:stCxn id="21" idx="0"/>
          </p:cNvCxnSpPr>
          <p:nvPr/>
        </p:nvCxnSpPr>
        <p:spPr>
          <a:xfrm flipH="1" flipV="1">
            <a:off x="7153600" y="4658962"/>
            <a:ext cx="97400" cy="41340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61EA9E6-F5FB-BE16-3C62-3EBF1E46A242}"/>
              </a:ext>
            </a:extLst>
          </p:cNvPr>
          <p:cNvCxnSpPr>
            <a:cxnSpLocks/>
          </p:cNvCxnSpPr>
          <p:nvPr/>
        </p:nvCxnSpPr>
        <p:spPr>
          <a:xfrm>
            <a:off x="6309597" y="4002941"/>
            <a:ext cx="456963" cy="21729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35C0820-AF92-1F87-49A5-A230F4A88FB6}"/>
              </a:ext>
            </a:extLst>
          </p:cNvPr>
          <p:cNvCxnSpPr>
            <a:cxnSpLocks/>
          </p:cNvCxnSpPr>
          <p:nvPr/>
        </p:nvCxnSpPr>
        <p:spPr>
          <a:xfrm>
            <a:off x="6038943" y="4298239"/>
            <a:ext cx="190098" cy="139070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6E97C53-9715-2B1B-0B69-2560B311252F}"/>
              </a:ext>
            </a:extLst>
          </p:cNvPr>
          <p:cNvCxnSpPr>
            <a:cxnSpLocks/>
          </p:cNvCxnSpPr>
          <p:nvPr/>
        </p:nvCxnSpPr>
        <p:spPr>
          <a:xfrm>
            <a:off x="5488415" y="4672163"/>
            <a:ext cx="1468867" cy="5736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F588FE3-AF7B-DF4B-9F9A-B480BF1F4926}"/>
              </a:ext>
            </a:extLst>
          </p:cNvPr>
          <p:cNvCxnSpPr>
            <a:cxnSpLocks/>
            <a:endCxn id="15" idx="7"/>
          </p:cNvCxnSpPr>
          <p:nvPr/>
        </p:nvCxnSpPr>
        <p:spPr>
          <a:xfrm flipH="1">
            <a:off x="5467828" y="4538312"/>
            <a:ext cx="1298732" cy="937182"/>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3630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Rectangle 3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D03BDF-FD6A-983E-D189-28B1E3D6E661}"/>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Module 1.2 Three Basic Concepts</a:t>
            </a:r>
            <a:br>
              <a:rPr lang="en-US" sz="4000">
                <a:solidFill>
                  <a:srgbClr val="FFFFFF"/>
                </a:solidFill>
              </a:rPr>
            </a:br>
            <a:endParaRPr lang="en-US" sz="4000">
              <a:solidFill>
                <a:srgbClr val="FFFFFF"/>
              </a:solidFill>
            </a:endParaRPr>
          </a:p>
        </p:txBody>
      </p:sp>
      <p:sp>
        <p:nvSpPr>
          <p:cNvPr id="3" name="Content Placeholder 2">
            <a:extLst>
              <a:ext uri="{FF2B5EF4-FFF2-40B4-BE49-F238E27FC236}">
                <a16:creationId xmlns:a16="http://schemas.microsoft.com/office/drawing/2014/main" id="{BE3A0E91-1F05-F45B-7437-7A83CB823522}"/>
              </a:ext>
            </a:extLst>
          </p:cNvPr>
          <p:cNvSpPr>
            <a:spLocks noGrp="1"/>
          </p:cNvSpPr>
          <p:nvPr>
            <p:ph idx="1"/>
          </p:nvPr>
        </p:nvSpPr>
        <p:spPr>
          <a:xfrm>
            <a:off x="4810259" y="649480"/>
            <a:ext cx="6555347" cy="5546047"/>
          </a:xfrm>
        </p:spPr>
        <p:txBody>
          <a:bodyPr anchor="ctr">
            <a:normAutofit/>
          </a:bodyPr>
          <a:lstStyle/>
          <a:p>
            <a:r>
              <a:rPr lang="en-US" sz="2000"/>
              <a:t>Languages</a:t>
            </a:r>
          </a:p>
          <a:p>
            <a:r>
              <a:rPr lang="en-US" sz="2000"/>
              <a:t>Grammars</a:t>
            </a:r>
          </a:p>
          <a:p>
            <a:r>
              <a:rPr lang="en-US" sz="2000"/>
              <a:t>Automaton</a:t>
            </a:r>
          </a:p>
          <a:p>
            <a:endParaRPr lang="en-US" sz="2000"/>
          </a:p>
          <a:p>
            <a:endParaRPr lang="en-US" sz="2000"/>
          </a:p>
        </p:txBody>
      </p:sp>
    </p:spTree>
    <p:extLst>
      <p:ext uri="{BB962C8B-B14F-4D97-AF65-F5344CB8AC3E}">
        <p14:creationId xmlns:p14="http://schemas.microsoft.com/office/powerpoint/2010/main" val="13674271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9" name="Rectangle 38">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9" name="Rectangle 48">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D03BDF-FD6A-983E-D189-28B1E3D6E661}"/>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Module 1.2 Languages</a:t>
            </a:r>
            <a:br>
              <a:rPr lang="en-US" sz="4000">
                <a:solidFill>
                  <a:srgbClr val="FFFFFF"/>
                </a:solidFill>
              </a:rPr>
            </a:br>
            <a:endParaRPr lang="en-US" sz="4000">
              <a:solidFill>
                <a:srgbClr val="FFFFFF"/>
              </a:solidFill>
            </a:endParaRPr>
          </a:p>
        </p:txBody>
      </p:sp>
      <p:sp>
        <p:nvSpPr>
          <p:cNvPr id="32" name="Content Placeholder 4">
            <a:extLst>
              <a:ext uri="{FF2B5EF4-FFF2-40B4-BE49-F238E27FC236}">
                <a16:creationId xmlns:a16="http://schemas.microsoft.com/office/drawing/2014/main" id="{503BA66B-4CD4-DDB0-C17D-992329C055C2}"/>
              </a:ext>
            </a:extLst>
          </p:cNvPr>
          <p:cNvSpPr>
            <a:spLocks noGrp="1"/>
          </p:cNvSpPr>
          <p:nvPr>
            <p:ph idx="1"/>
          </p:nvPr>
        </p:nvSpPr>
        <p:spPr>
          <a:xfrm>
            <a:off x="4810259" y="649480"/>
            <a:ext cx="6555347" cy="5546047"/>
          </a:xfrm>
        </p:spPr>
        <p:txBody>
          <a:bodyPr anchor="ctr">
            <a:normAutofit/>
          </a:bodyPr>
          <a:lstStyle/>
          <a:p>
            <a:pPr marL="0" indent="0">
              <a:buNone/>
            </a:pPr>
            <a:r>
              <a:rPr lang="en-US" sz="2000" b="1">
                <a:effectLst/>
                <a:latin typeface="Times New Roman" panose="02020603050405020304" pitchFamily="18" charset="0"/>
                <a:ea typeface="Times New Roman" panose="02020603050405020304" pitchFamily="18" charset="0"/>
              </a:rPr>
              <a:t>Alphabet</a:t>
            </a:r>
            <a:r>
              <a:rPr lang="en-US" sz="2000">
                <a:effectLst/>
                <a:latin typeface="Times New Roman" panose="02020603050405020304" pitchFamily="18" charset="0"/>
                <a:ea typeface="Times New Roman" panose="02020603050405020304" pitchFamily="18" charset="0"/>
              </a:rPr>
              <a:t>: Finite, nonempty set </a:t>
            </a:r>
            <a:r>
              <a:rPr lang="en-US" sz="2000">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en-US" sz="2000">
                <a:effectLst/>
                <a:latin typeface="Times New Roman" panose="02020603050405020304" pitchFamily="18" charset="0"/>
                <a:ea typeface="Times New Roman" panose="02020603050405020304" pitchFamily="18" charset="0"/>
              </a:rPr>
              <a:t> of symbols:    </a:t>
            </a:r>
            <a:r>
              <a:rPr lang="en-US" sz="2000">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en-US" sz="2000">
                <a:effectLst/>
                <a:latin typeface="Times New Roman" panose="02020603050405020304" pitchFamily="18" charset="0"/>
                <a:ea typeface="Times New Roman" panose="02020603050405020304" pitchFamily="18" charset="0"/>
              </a:rPr>
              <a:t> = {</a:t>
            </a:r>
            <a:r>
              <a:rPr lang="en-US" sz="2000" i="1">
                <a:effectLst/>
                <a:latin typeface="Calibri Light" panose="020F0302020204030204" pitchFamily="34" charset="0"/>
                <a:ea typeface="Times New Roman" panose="02020603050405020304" pitchFamily="18" charset="0"/>
              </a:rPr>
              <a:t>a,b</a:t>
            </a:r>
            <a:r>
              <a:rPr lang="en-US" sz="2000">
                <a:effectLst/>
                <a:latin typeface="Times New Roman" panose="02020603050405020304" pitchFamily="18" charset="0"/>
                <a:ea typeface="Times New Roman" panose="02020603050405020304" pitchFamily="18" charset="0"/>
              </a:rPr>
              <a:t>} //alphabet</a:t>
            </a:r>
          </a:p>
          <a:p>
            <a:pPr marL="0" indent="0">
              <a:buNone/>
            </a:pPr>
            <a:endParaRPr lang="en-US" sz="2000">
              <a:effectLst/>
              <a:latin typeface="Times New Roman" panose="02020603050405020304" pitchFamily="18" charset="0"/>
              <a:ea typeface="Times New Roman" panose="02020603050405020304" pitchFamily="18" charset="0"/>
            </a:endParaRPr>
          </a:p>
          <a:p>
            <a:pPr marL="0" indent="0">
              <a:buNone/>
            </a:pPr>
            <a:r>
              <a:rPr lang="en-US" sz="2000" b="1">
                <a:effectLst/>
                <a:latin typeface="Times New Roman" panose="02020603050405020304" pitchFamily="18" charset="0"/>
                <a:ea typeface="Times New Roman" panose="02020603050405020304" pitchFamily="18" charset="0"/>
              </a:rPr>
              <a:t>Strings</a:t>
            </a:r>
            <a:r>
              <a:rPr lang="en-US" sz="2000">
                <a:effectLst/>
                <a:latin typeface="Times New Roman" panose="02020603050405020304" pitchFamily="18" charset="0"/>
                <a:ea typeface="Times New Roman" panose="02020603050405020304" pitchFamily="18" charset="0"/>
              </a:rPr>
              <a:t> – constructed from the alphabet: </a:t>
            </a:r>
            <a:r>
              <a:rPr lang="en-US" sz="2000" i="1">
                <a:effectLst/>
                <a:latin typeface="Calibri Light" panose="020F0302020204030204" pitchFamily="34" charset="0"/>
                <a:ea typeface="Times New Roman" panose="02020603050405020304" pitchFamily="18" charset="0"/>
              </a:rPr>
              <a:t>aaabbba</a:t>
            </a:r>
            <a:endParaRPr lang="en-US" sz="2000">
              <a:latin typeface="Times New Roman" panose="02020603050405020304" pitchFamily="18" charset="0"/>
              <a:ea typeface="Times New Roman" panose="02020603050405020304" pitchFamily="18" charset="0"/>
            </a:endParaRPr>
          </a:p>
          <a:p>
            <a:pPr marL="0" indent="0">
              <a:buNone/>
            </a:pPr>
            <a:endParaRPr lang="en-US" sz="2000">
              <a:latin typeface="Times New Roman" panose="02020603050405020304" pitchFamily="18" charset="0"/>
            </a:endParaRPr>
          </a:p>
          <a:p>
            <a:pPr marL="457200" lvl="1" indent="0">
              <a:spcBef>
                <a:spcPts val="0"/>
              </a:spcBef>
              <a:buNone/>
              <a:tabLst>
                <a:tab pos="2743200" algn="ctr"/>
                <a:tab pos="5486400" algn="r"/>
                <a:tab pos="457200" algn="l"/>
              </a:tabLst>
            </a:pPr>
            <a:r>
              <a:rPr lang="en-US" sz="2000">
                <a:effectLst/>
                <a:latin typeface="Times New Roman" panose="02020603050405020304" pitchFamily="18" charset="0"/>
                <a:ea typeface="Times New Roman" panose="02020603050405020304" pitchFamily="18" charset="0"/>
              </a:rPr>
              <a:t>string named w:        </a:t>
            </a:r>
            <a:r>
              <a:rPr lang="en-US" sz="2000">
                <a:effectLst/>
                <a:latin typeface="Calibri Light" panose="020F0302020204030204" pitchFamily="34" charset="0"/>
                <a:ea typeface="Times New Roman" panose="02020603050405020304" pitchFamily="18" charset="0"/>
              </a:rPr>
              <a:t>w =</a:t>
            </a:r>
            <a:r>
              <a:rPr lang="en-US" sz="2000" i="1">
                <a:effectLst/>
                <a:latin typeface="Calibri Light" panose="020F0302020204030204" pitchFamily="34" charset="0"/>
                <a:ea typeface="Times New Roman" panose="02020603050405020304" pitchFamily="18" charset="0"/>
              </a:rPr>
              <a:t> abaaa </a:t>
            </a:r>
          </a:p>
          <a:p>
            <a:pPr marL="0" marR="0" indent="0">
              <a:spcBef>
                <a:spcPts val="0"/>
              </a:spcBef>
              <a:spcAft>
                <a:spcPts val="0"/>
              </a:spcAft>
              <a:buNone/>
              <a:tabLst>
                <a:tab pos="2743200" algn="ctr"/>
                <a:tab pos="5486400" algn="r"/>
                <a:tab pos="457200" algn="l"/>
              </a:tabLst>
            </a:pPr>
            <a:endParaRPr lang="en-US" sz="2000" i="1">
              <a:latin typeface="Calibri Light" panose="020F0302020204030204" pitchFamily="34" charset="0"/>
              <a:ea typeface="Times New Roman" panose="02020603050405020304" pitchFamily="18" charset="0"/>
            </a:endParaRPr>
          </a:p>
          <a:p>
            <a:pPr marL="0" marR="0" indent="0">
              <a:spcBef>
                <a:spcPts val="0"/>
              </a:spcBef>
              <a:spcAft>
                <a:spcPts val="0"/>
              </a:spcAft>
              <a:buNone/>
              <a:tabLst>
                <a:tab pos="2743200" algn="ctr"/>
                <a:tab pos="5486400" algn="r"/>
                <a:tab pos="457200" algn="l"/>
              </a:tabLst>
            </a:pPr>
            <a:r>
              <a:rPr lang="en-US" sz="2000" b="1">
                <a:effectLst/>
                <a:latin typeface="Times New Roman" panose="02020603050405020304" pitchFamily="18" charset="0"/>
                <a:ea typeface="Times New Roman" panose="02020603050405020304" pitchFamily="18" charset="0"/>
              </a:rPr>
              <a:t>concatenation</a:t>
            </a:r>
            <a:r>
              <a:rPr lang="en-US" sz="2000">
                <a:effectLst/>
                <a:latin typeface="Times New Roman" panose="02020603050405020304" pitchFamily="18" charset="0"/>
                <a:ea typeface="Times New Roman" panose="02020603050405020304" pitchFamily="18" charset="0"/>
              </a:rPr>
              <a:t> of 2 strings:</a:t>
            </a:r>
            <a:r>
              <a:rPr lang="en-US" sz="2000" i="1">
                <a:effectLst/>
                <a:latin typeface="Calibri Light" panose="020F0302020204030204" pitchFamily="34" charset="0"/>
                <a:ea typeface="Times New Roman" panose="02020603050405020304" pitchFamily="18" charset="0"/>
              </a:rPr>
              <a:t>   </a:t>
            </a:r>
            <a:r>
              <a:rPr lang="en-US" sz="2000" i="1">
                <a:latin typeface="Calibri Light" panose="020F0302020204030204" pitchFamily="34" charset="0"/>
                <a:ea typeface="Times New Roman" panose="02020603050405020304" pitchFamily="18" charset="0"/>
              </a:rPr>
              <a:t>   </a:t>
            </a:r>
            <a:r>
              <a:rPr lang="en-US" sz="2000">
                <a:effectLst/>
                <a:latin typeface="Calibri Light" panose="020F0302020204030204" pitchFamily="34" charset="0"/>
                <a:ea typeface="Times New Roman" panose="02020603050405020304" pitchFamily="18" charset="0"/>
              </a:rPr>
              <a:t>w = </a:t>
            </a:r>
            <a:r>
              <a:rPr lang="en-US" sz="2000" i="1">
                <a:effectLst/>
                <a:latin typeface="Calibri Light" panose="020F0302020204030204" pitchFamily="34" charset="0"/>
                <a:ea typeface="Times New Roman" panose="02020603050405020304" pitchFamily="18" charset="0"/>
              </a:rPr>
              <a:t>abab</a:t>
            </a:r>
            <a:endParaRPr lang="en-US" sz="200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tabLst>
                <a:tab pos="2743200" algn="ctr"/>
                <a:tab pos="5486400" algn="r"/>
                <a:tab pos="457200" algn="l"/>
              </a:tabLst>
            </a:pPr>
            <a:r>
              <a:rPr lang="en-US" sz="2000">
                <a:effectLst/>
                <a:latin typeface="Calibri Light" panose="020F0302020204030204" pitchFamily="34" charset="0"/>
                <a:ea typeface="Times New Roman" panose="02020603050405020304" pitchFamily="18" charset="0"/>
              </a:rPr>
              <a:t>	                            v = </a:t>
            </a:r>
            <a:r>
              <a:rPr lang="en-US" sz="2000" i="1">
                <a:effectLst/>
                <a:latin typeface="Calibri Light" panose="020F0302020204030204" pitchFamily="34" charset="0"/>
                <a:ea typeface="Times New Roman" panose="02020603050405020304" pitchFamily="18" charset="0"/>
              </a:rPr>
              <a:t> aaa</a:t>
            </a:r>
            <a:endParaRPr lang="en-US" sz="2000">
              <a:effectLst/>
              <a:latin typeface="Times New Roman" panose="02020603050405020304" pitchFamily="18" charset="0"/>
              <a:ea typeface="Times New Roman" panose="02020603050405020304" pitchFamily="18" charset="0"/>
            </a:endParaRPr>
          </a:p>
          <a:p>
            <a:pPr marL="0" indent="0">
              <a:buNone/>
            </a:pPr>
            <a:r>
              <a:rPr lang="en-US" sz="2000">
                <a:effectLst/>
                <a:latin typeface="Calibri Light" panose="020F0302020204030204" pitchFamily="34" charset="0"/>
                <a:ea typeface="Times New Roman" panose="02020603050405020304" pitchFamily="18" charset="0"/>
              </a:rPr>
              <a:t>	                                       wv – </a:t>
            </a:r>
            <a:r>
              <a:rPr lang="en-US" sz="2000" i="1">
                <a:effectLst/>
                <a:latin typeface="Calibri Light" panose="020F0302020204030204" pitchFamily="34" charset="0"/>
                <a:ea typeface="Times New Roman" panose="02020603050405020304" pitchFamily="18" charset="0"/>
              </a:rPr>
              <a:t>ababaaa</a:t>
            </a:r>
          </a:p>
          <a:p>
            <a:pPr marL="0" indent="0">
              <a:buNone/>
            </a:pPr>
            <a:endParaRPr lang="en-US" sz="2000" i="1">
              <a:latin typeface="Calibri Light" panose="020F0302020204030204" pitchFamily="34" charset="0"/>
              <a:ea typeface="Times New Roman" panose="02020603050405020304" pitchFamily="18" charset="0"/>
            </a:endParaRPr>
          </a:p>
          <a:p>
            <a:pPr marL="0" marR="0" indent="0">
              <a:spcBef>
                <a:spcPts val="0"/>
              </a:spcBef>
              <a:spcAft>
                <a:spcPts val="0"/>
              </a:spcAft>
              <a:buNone/>
              <a:tabLst>
                <a:tab pos="2743200" algn="ctr"/>
                <a:tab pos="5486400" algn="r"/>
                <a:tab pos="457200" algn="l"/>
              </a:tabLst>
            </a:pPr>
            <a:r>
              <a:rPr lang="en-US" sz="2000">
                <a:effectLst/>
                <a:latin typeface="Times New Roman" panose="02020603050405020304" pitchFamily="18" charset="0"/>
                <a:ea typeface="Times New Roman" panose="02020603050405020304" pitchFamily="18" charset="0"/>
              </a:rPr>
              <a:t>The</a:t>
            </a:r>
            <a:r>
              <a:rPr lang="en-US" sz="2000" b="1">
                <a:effectLst/>
                <a:latin typeface="Times New Roman" panose="02020603050405020304" pitchFamily="18" charset="0"/>
                <a:ea typeface="Times New Roman" panose="02020603050405020304" pitchFamily="18" charset="0"/>
              </a:rPr>
              <a:t> reverse</a:t>
            </a:r>
            <a:r>
              <a:rPr lang="en-US" sz="2000">
                <a:effectLst/>
                <a:latin typeface="Times New Roman" panose="02020603050405020304" pitchFamily="18" charset="0"/>
                <a:ea typeface="Times New Roman" panose="02020603050405020304" pitchFamily="18" charset="0"/>
              </a:rPr>
              <a:t> of a string:	</a:t>
            </a:r>
            <a:r>
              <a:rPr lang="en-US" sz="2000">
                <a:latin typeface="Times New Roman" panose="02020603050405020304" pitchFamily="18" charset="0"/>
                <a:ea typeface="Times New Roman" panose="02020603050405020304" pitchFamily="18" charset="0"/>
              </a:rPr>
              <a:t>     </a:t>
            </a:r>
            <a:r>
              <a:rPr lang="en-US" sz="2000">
                <a:effectLst/>
                <a:latin typeface="Calibri Light" panose="020F0302020204030204" pitchFamily="34" charset="0"/>
                <a:ea typeface="Times New Roman" panose="02020603050405020304" pitchFamily="18" charset="0"/>
              </a:rPr>
              <a:t>w = </a:t>
            </a:r>
            <a:r>
              <a:rPr lang="en-US" sz="2000" i="1">
                <a:effectLst/>
                <a:latin typeface="Calibri Light" panose="020F0302020204030204" pitchFamily="34" charset="0"/>
                <a:ea typeface="Times New Roman" panose="02020603050405020304" pitchFamily="18" charset="0"/>
              </a:rPr>
              <a:t>abab</a:t>
            </a:r>
            <a:endParaRPr lang="en-US" sz="2000">
              <a:effectLst/>
              <a:latin typeface="Times New Roman" panose="02020603050405020304" pitchFamily="18" charset="0"/>
              <a:ea typeface="Times New Roman" panose="02020603050405020304" pitchFamily="18" charset="0"/>
            </a:endParaRPr>
          </a:p>
          <a:p>
            <a:pPr marL="0" indent="0">
              <a:buNone/>
            </a:pPr>
            <a:r>
              <a:rPr lang="en-US" sz="2000">
                <a:effectLst/>
                <a:latin typeface="Calibri Light" panose="020F0302020204030204" pitchFamily="34" charset="0"/>
                <a:ea typeface="Times New Roman" panose="02020603050405020304" pitchFamily="18" charset="0"/>
              </a:rPr>
              <a:t>	                           	wR – </a:t>
            </a:r>
            <a:r>
              <a:rPr lang="en-US" sz="2000" i="1">
                <a:effectLst/>
                <a:latin typeface="Calibri Light" panose="020F0302020204030204" pitchFamily="34" charset="0"/>
                <a:ea typeface="Times New Roman" panose="02020603050405020304" pitchFamily="18" charset="0"/>
              </a:rPr>
              <a:t>baba</a:t>
            </a:r>
          </a:p>
          <a:p>
            <a:pPr marL="0" indent="0">
              <a:buNone/>
            </a:pPr>
            <a:endParaRPr lang="en-US" sz="2000"/>
          </a:p>
        </p:txBody>
      </p:sp>
    </p:spTree>
    <p:extLst>
      <p:ext uri="{BB962C8B-B14F-4D97-AF65-F5344CB8AC3E}">
        <p14:creationId xmlns:p14="http://schemas.microsoft.com/office/powerpoint/2010/main" val="9058339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Rectangle 34">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D03BDF-FD6A-983E-D189-28B1E3D6E661}"/>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Module 1.2 Languages</a:t>
            </a:r>
            <a:br>
              <a:rPr lang="en-US" sz="4000">
                <a:solidFill>
                  <a:srgbClr val="FFFFFF"/>
                </a:solidFill>
              </a:rPr>
            </a:br>
            <a:endParaRPr lang="en-US" sz="4000">
              <a:solidFill>
                <a:srgbClr val="FFFFFF"/>
              </a:solidFill>
            </a:endParaRP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503BA66B-4CD4-DDB0-C17D-992329C055C2}"/>
                  </a:ext>
                </a:extLst>
              </p:cNvPr>
              <p:cNvSpPr>
                <a:spLocks noGrp="1"/>
              </p:cNvSpPr>
              <p:nvPr>
                <p:ph idx="1"/>
              </p:nvPr>
            </p:nvSpPr>
            <p:spPr>
              <a:xfrm>
                <a:off x="4810259" y="649480"/>
                <a:ext cx="6555347" cy="5546047"/>
              </a:xfrm>
            </p:spPr>
            <p:txBody>
              <a:bodyPr anchor="ctr">
                <a:normAutofit/>
              </a:bodyPr>
              <a:lstStyle/>
              <a:p>
                <a:pPr marL="0" indent="0">
                  <a:buNone/>
                </a:pPr>
                <a:r>
                  <a:rPr lang="en-US" sz="2000">
                    <a:effectLst/>
                    <a:latin typeface="Times New Roman" panose="02020603050405020304" pitchFamily="18" charset="0"/>
                    <a:ea typeface="Times New Roman" panose="02020603050405020304" pitchFamily="18" charset="0"/>
                  </a:rPr>
                  <a:t>The </a:t>
                </a:r>
                <a:r>
                  <a:rPr lang="en-US" sz="2000" b="1">
                    <a:effectLst/>
                    <a:latin typeface="Times New Roman" panose="02020603050405020304" pitchFamily="18" charset="0"/>
                    <a:ea typeface="Times New Roman" panose="02020603050405020304" pitchFamily="18" charset="0"/>
                  </a:rPr>
                  <a:t>length </a:t>
                </a:r>
                <a:r>
                  <a:rPr lang="en-US" sz="2000">
                    <a:effectLst/>
                    <a:latin typeface="Times New Roman" panose="02020603050405020304" pitchFamily="18" charset="0"/>
                    <a:ea typeface="Times New Roman" panose="02020603050405020304" pitchFamily="18" charset="0"/>
                  </a:rPr>
                  <a:t>of a string: |</a:t>
                </a:r>
                <a:r>
                  <a:rPr lang="en-US" sz="2000">
                    <a:effectLst/>
                    <a:latin typeface="Calibri Light" panose="020F0302020204030204" pitchFamily="34" charset="0"/>
                    <a:ea typeface="Times New Roman" panose="02020603050405020304" pitchFamily="18" charset="0"/>
                  </a:rPr>
                  <a:t> w|</a:t>
                </a:r>
              </a:p>
              <a:p>
                <a:pPr marL="0" indent="0">
                  <a:buNone/>
                </a:pPr>
                <a:endParaRPr lang="en-US" sz="2000">
                  <a:latin typeface="Calibri Light" panose="020F0302020204030204" pitchFamily="34" charset="0"/>
                </a:endParaRPr>
              </a:p>
              <a:p>
                <a:pPr marR="0" indent="0">
                  <a:spcBef>
                    <a:spcPts val="0"/>
                  </a:spcBef>
                  <a:spcAft>
                    <a:spcPts val="0"/>
                  </a:spcAft>
                  <a:buNone/>
                  <a:tabLst>
                    <a:tab pos="2743200" algn="ctr"/>
                    <a:tab pos="5486400" algn="r"/>
                    <a:tab pos="457200" algn="l"/>
                  </a:tabLst>
                </a:pPr>
                <a:r>
                  <a:rPr lang="en-US" sz="2000">
                    <a:effectLst/>
                    <a:latin typeface="Times New Roman" panose="02020603050405020304" pitchFamily="18" charset="0"/>
                    <a:ea typeface="Times New Roman" panose="02020603050405020304" pitchFamily="18" charset="0"/>
                    <a:sym typeface="Symbol" panose="05050102010706020507" pitchFamily="18" charset="2"/>
                  </a:rPr>
                  <a:t></a:t>
                </a:r>
                <a:r>
                  <a:rPr lang="en-US" sz="2000">
                    <a:effectLst/>
                    <a:latin typeface="Times New Roman" panose="02020603050405020304" pitchFamily="18" charset="0"/>
                    <a:ea typeface="Times New Roman" panose="02020603050405020304" pitchFamily="18" charset="0"/>
                  </a:rPr>
                  <a:t>  -- The empty string</a:t>
                </a:r>
              </a:p>
              <a:p>
                <a:pPr marR="0" indent="0">
                  <a:spcBef>
                    <a:spcPts val="0"/>
                  </a:spcBef>
                  <a:spcAft>
                    <a:spcPts val="0"/>
                  </a:spcAft>
                  <a:buNone/>
                  <a:tabLst>
                    <a:tab pos="2743200" algn="ctr"/>
                    <a:tab pos="5486400" algn="r"/>
                    <a:tab pos="457200" algn="l"/>
                  </a:tabLst>
                </a:pPr>
                <a:r>
                  <a:rPr lang="en-US" sz="2000">
                    <a:effectLst/>
                    <a:latin typeface="Times New Roman" panose="02020603050405020304" pitchFamily="18" charset="0"/>
                    <a:ea typeface="Times New Roman" panose="02020603050405020304" pitchFamily="18" charset="0"/>
                  </a:rPr>
                  <a:t>|</a:t>
                </a:r>
                <a:r>
                  <a:rPr lang="en-US" sz="2000">
                    <a:effectLst/>
                    <a:latin typeface="Times New Roman" panose="02020603050405020304" pitchFamily="18" charset="0"/>
                    <a:ea typeface="Times New Roman" panose="02020603050405020304" pitchFamily="18" charset="0"/>
                    <a:sym typeface="Symbol" panose="05050102010706020507" pitchFamily="18" charset="2"/>
                  </a:rPr>
                  <a:t></a:t>
                </a:r>
                <a:r>
                  <a:rPr lang="en-US" sz="2000">
                    <a:effectLst/>
                    <a:latin typeface="Times New Roman" panose="02020603050405020304" pitchFamily="18" charset="0"/>
                    <a:ea typeface="Times New Roman" panose="02020603050405020304" pitchFamily="18" charset="0"/>
                  </a:rPr>
                  <a:t>| = 0</a:t>
                </a:r>
              </a:p>
              <a:p>
                <a:pPr marR="0" indent="0">
                  <a:spcBef>
                    <a:spcPts val="0"/>
                  </a:spcBef>
                  <a:spcAft>
                    <a:spcPts val="0"/>
                  </a:spcAft>
                  <a:buNone/>
                  <a:tabLst>
                    <a:tab pos="2743200" algn="ctr"/>
                    <a:tab pos="5486400" algn="r"/>
                    <a:tab pos="457200" algn="l"/>
                  </a:tabLst>
                </a:pPr>
                <a:r>
                  <a:rPr lang="en-US" sz="2000">
                    <a:effectLst/>
                    <a:latin typeface="Times New Roman" panose="02020603050405020304" pitchFamily="18" charset="0"/>
                    <a:ea typeface="Times New Roman" panose="02020603050405020304" pitchFamily="18" charset="0"/>
                  </a:rPr>
                  <a:t> </a:t>
                </a:r>
              </a:p>
              <a:p>
                <a:pPr marR="0" indent="0">
                  <a:spcBef>
                    <a:spcPts val="0"/>
                  </a:spcBef>
                  <a:spcAft>
                    <a:spcPts val="0"/>
                  </a:spcAft>
                  <a:buNone/>
                  <a:tabLst>
                    <a:tab pos="2743200" algn="ctr"/>
                    <a:tab pos="5486400" algn="r"/>
                    <a:tab pos="457200" algn="l"/>
                  </a:tabLst>
                </a:pPr>
                <a14:m>
                  <m:oMath xmlns:m="http://schemas.openxmlformats.org/officeDocument/2006/math">
                    <m:sSup>
                      <m:sSupPr>
                        <m:ctrlPr>
                          <a:rPr lang="en-US" sz="2000" i="1">
                            <a:effectLst/>
                            <a:latin typeface="Cambria Math" panose="02040503050406030204" pitchFamily="18" charset="0"/>
                            <a:ea typeface="Times New Roman" panose="02020603050405020304" pitchFamily="18" charset="0"/>
                          </a:rPr>
                        </m:ctrlPr>
                      </m:sSupPr>
                      <m:e>
                        <m:r>
                          <a:rPr lang="en-US" sz="2000" i="1">
                            <a:effectLst/>
                            <a:latin typeface="Cambria Math" panose="02040503050406030204" pitchFamily="18" charset="0"/>
                            <a:ea typeface="Times New Roman" panose="02020603050405020304" pitchFamily="18" charset="0"/>
                          </a:rPr>
                          <m:t>𝑤</m:t>
                        </m:r>
                      </m:e>
                      <m:sup>
                        <m:r>
                          <a:rPr lang="en-US" sz="2000" i="1">
                            <a:effectLst/>
                            <a:latin typeface="Cambria Math" panose="02040503050406030204" pitchFamily="18" charset="0"/>
                            <a:ea typeface="Times New Roman" panose="02020603050405020304" pitchFamily="18" charset="0"/>
                          </a:rPr>
                          <m:t>𝑛</m:t>
                        </m:r>
                      </m:sup>
                    </m:sSup>
                  </m:oMath>
                </a14:m>
                <a:r>
                  <a:rPr lang="en-US" sz="2000">
                    <a:effectLst/>
                    <a:latin typeface="Times New Roman" panose="02020603050405020304" pitchFamily="18" charset="0"/>
                    <a:ea typeface="Times New Roman" panose="02020603050405020304" pitchFamily="18" charset="0"/>
                  </a:rPr>
                  <a:t>  stands for a string of length n</a:t>
                </a:r>
              </a:p>
              <a:p>
                <a:pPr marR="0" indent="0">
                  <a:spcBef>
                    <a:spcPts val="0"/>
                  </a:spcBef>
                  <a:spcAft>
                    <a:spcPts val="0"/>
                  </a:spcAft>
                  <a:buNone/>
                  <a:tabLst>
                    <a:tab pos="2743200" algn="ctr"/>
                    <a:tab pos="5486400" algn="r"/>
                    <a:tab pos="457200" algn="l"/>
                  </a:tabLst>
                </a:pPr>
                <a:r>
                  <a:rPr lang="en-US" sz="2000">
                    <a:effectLst/>
                    <a:latin typeface="Times New Roman" panose="02020603050405020304" pitchFamily="18" charset="0"/>
                    <a:ea typeface="Times New Roman" panose="02020603050405020304" pitchFamily="18" charset="0"/>
                  </a:rPr>
                  <a:t> </a:t>
                </a:r>
              </a:p>
              <a:p>
                <a:pPr marL="0" indent="0">
                  <a:buNone/>
                </a:pPr>
                <a14:m>
                  <m:oMath xmlns:m="http://schemas.openxmlformats.org/officeDocument/2006/math">
                    <m:sSup>
                      <m:sSupPr>
                        <m:ctrlPr>
                          <a:rPr lang="en-US" sz="2000" i="1">
                            <a:effectLst/>
                            <a:latin typeface="Cambria Math" panose="02040503050406030204" pitchFamily="18" charset="0"/>
                          </a:rPr>
                        </m:ctrlPr>
                      </m:sSupPr>
                      <m:e>
                        <m:r>
                          <a:rPr lang="en-US" sz="2000" b="0" i="1">
                            <a:effectLst/>
                            <a:latin typeface="Cambria Math" panose="02040503050406030204" pitchFamily="18" charset="0"/>
                          </a:rPr>
                          <m:t>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𝑤</m:t>
                        </m:r>
                      </m:e>
                      <m: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m:t>
                        </m:r>
                      </m:sup>
                    </m:sSup>
                  </m:oMath>
                </a14:m>
                <a:r>
                  <a:rPr lang="en-US" sz="2000">
                    <a:effectLst/>
                    <a:latin typeface="Times New Roman" panose="02020603050405020304" pitchFamily="18" charset="0"/>
                    <a:ea typeface="Times New Roman" panose="02020603050405020304" pitchFamily="18" charset="0"/>
                  </a:rPr>
                  <a:t> =  </a:t>
                </a:r>
                <a:r>
                  <a:rPr lang="en-US" sz="2000">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p>
              <a:p>
                <a:pPr marL="0" indent="0">
                  <a:buNone/>
                </a:pPr>
                <a:endParaRPr lang="en-US" sz="2000">
                  <a:latin typeface="Times New Roman" panose="02020603050405020304" pitchFamily="18" charset="0"/>
                  <a:cs typeface="Times New Roman" panose="02020603050405020304" pitchFamily="18" charset="0"/>
                  <a:sym typeface="Symbol" panose="05050102010706020507" pitchFamily="18" charset="2"/>
                </a:endParaRPr>
              </a:p>
              <a:p>
                <a:pPr marL="0" marR="0" indent="0">
                  <a:spcBef>
                    <a:spcPts val="0"/>
                  </a:spcBef>
                  <a:spcAft>
                    <a:spcPts val="0"/>
                  </a:spcAft>
                  <a:buNone/>
                  <a:tabLst>
                    <a:tab pos="2743200" algn="ctr"/>
                    <a:tab pos="5486400" algn="r"/>
                    <a:tab pos="457200" algn="l"/>
                  </a:tabLst>
                </a:pPr>
                <a:r>
                  <a:rPr lang="en-US" sz="2000">
                    <a:effectLst/>
                    <a:latin typeface="Times New Roman" panose="02020603050405020304" pitchFamily="18" charset="0"/>
                    <a:ea typeface="Times New Roman" panose="02020603050405020304" pitchFamily="18" charset="0"/>
                    <a:sym typeface="Symbol" panose="05050102010706020507" pitchFamily="18" charset="2"/>
                  </a:rPr>
                  <a:t></a:t>
                </a:r>
                <a:r>
                  <a:rPr lang="en-US" sz="2000">
                    <a:effectLst/>
                    <a:latin typeface="Times New Roman" panose="02020603050405020304" pitchFamily="18" charset="0"/>
                    <a:ea typeface="Times New Roman" panose="02020603050405020304" pitchFamily="18" charset="0"/>
                  </a:rPr>
                  <a:t>  is the alphabet</a:t>
                </a:r>
              </a:p>
              <a:p>
                <a:pPr marL="0" marR="0" indent="0">
                  <a:spcBef>
                    <a:spcPts val="0"/>
                  </a:spcBef>
                  <a:spcAft>
                    <a:spcPts val="0"/>
                  </a:spcAft>
                  <a:buNone/>
                  <a:tabLst>
                    <a:tab pos="2743200" algn="ctr"/>
                    <a:tab pos="5486400" algn="r"/>
                    <a:tab pos="457200" algn="l"/>
                  </a:tabLst>
                </a:pPr>
                <a14:m>
                  <m:oMath xmlns:m="http://schemas.openxmlformats.org/officeDocument/2006/math">
                    <m:sSup>
                      <m:sSupPr>
                        <m:ctrlPr>
                          <a:rPr lang="en-US" sz="2000" i="1">
                            <a:effectLst/>
                            <a:latin typeface="Cambria Math" panose="02040503050406030204" pitchFamily="18" charset="0"/>
                            <a:ea typeface="Times New Roman" panose="02020603050405020304" pitchFamily="18" charset="0"/>
                          </a:rPr>
                        </m:ctrlPr>
                      </m:sSupPr>
                      <m:e>
                        <m:r>
                          <a:rPr lang="en-US" sz="2000">
                            <a:effectLst/>
                            <a:latin typeface="Cambria Math" panose="02040503050406030204" pitchFamily="18" charset="0"/>
                            <a:ea typeface="Times New Roman" panose="02020603050405020304" pitchFamily="18" charset="0"/>
                            <a:sym typeface="Symbol" panose="05050102010706020507" pitchFamily="18" charset="2"/>
                          </a:rPr>
                          <m:t></m:t>
                        </m:r>
                      </m:e>
                      <m:sup>
                        <m:r>
                          <a:rPr lang="en-US" sz="2000" i="1">
                            <a:effectLst/>
                            <a:latin typeface="Cambria Math" panose="02040503050406030204" pitchFamily="18" charset="0"/>
                            <a:ea typeface="Times New Roman" panose="02020603050405020304" pitchFamily="18" charset="0"/>
                          </a:rPr>
                          <m:t>∗</m:t>
                        </m:r>
                      </m:sup>
                    </m:sSup>
                  </m:oMath>
                </a14:m>
                <a:r>
                  <a:rPr lang="en-US" sz="2000">
                    <a:effectLst/>
                    <a:latin typeface="Times New Roman" panose="02020603050405020304" pitchFamily="18" charset="0"/>
                    <a:ea typeface="Times New Roman" panose="02020603050405020304" pitchFamily="18" charset="0"/>
                  </a:rPr>
                  <a:t> is a language  (every possible string that can be made)</a:t>
                </a:r>
              </a:p>
              <a:p>
                <a:pPr marL="0" indent="0">
                  <a:buNone/>
                </a:pPr>
                <a14:m>
                  <m:oMath xmlns:m="http://schemas.openxmlformats.org/officeDocument/2006/math">
                    <m:sSup>
                      <m:sSupPr>
                        <m:ctrlPr>
                          <a:rPr lang="en-US" sz="2000" i="1">
                            <a:effectLst/>
                            <a:latin typeface="Cambria Math" panose="02040503050406030204" pitchFamily="18" charset="0"/>
                          </a:rPr>
                        </m:ctrlPr>
                      </m:sSupPr>
                      <m:e>
                        <m:r>
                          <a:rPr lang="en-US" sz="2000">
                            <a:effectLst/>
                            <a:latin typeface="Cambria Math" panose="02040503050406030204" pitchFamily="18" charset="0"/>
                            <a:ea typeface="Times New Roman" panose="02020603050405020304" pitchFamily="18" charset="0"/>
                            <a:cs typeface="Times New Roman" panose="02020603050405020304" pitchFamily="18" charset="0"/>
                            <a:sym typeface="Symbol" panose="05050102010706020507" pitchFamily="18" charset="2"/>
                          </a:rPr>
                          <m:t></m:t>
                        </m:r>
                      </m:e>
                      <m: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up>
                    </m:sSup>
                  </m:oMath>
                </a14:m>
                <a:r>
                  <a:rPr lang="en-US" sz="2000">
                    <a:effectLst/>
                    <a:latin typeface="Times New Roman" panose="02020603050405020304" pitchFamily="18" charset="0"/>
                    <a:ea typeface="Times New Roman" panose="02020603050405020304" pitchFamily="18" charset="0"/>
                  </a:rPr>
                  <a:t> = </a:t>
                </a:r>
                <a14:m>
                  <m:oMath xmlns:m="http://schemas.openxmlformats.org/officeDocument/2006/math">
                    <m:sSup>
                      <m:sSupPr>
                        <m:ctrlPr>
                          <a:rPr lang="en-US" sz="2000" i="1">
                            <a:effectLst/>
                            <a:latin typeface="Cambria Math" panose="02040503050406030204" pitchFamily="18" charset="0"/>
                          </a:rPr>
                        </m:ctrlPr>
                      </m:sSupPr>
                      <m:e>
                        <m:r>
                          <a:rPr lang="en-US" sz="2000">
                            <a:effectLst/>
                            <a:latin typeface="Cambria Math" panose="02040503050406030204" pitchFamily="18" charset="0"/>
                            <a:ea typeface="Times New Roman" panose="02020603050405020304" pitchFamily="18" charset="0"/>
                            <a:cs typeface="Times New Roman" panose="02020603050405020304" pitchFamily="18" charset="0"/>
                            <a:sym typeface="Symbol" panose="05050102010706020507" pitchFamily="18" charset="2"/>
                          </a:rPr>
                          <m:t></m:t>
                        </m:r>
                      </m:e>
                      <m: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up>
                    </m:s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en-US" sz="2000">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endParaRPr lang="en-US" sz="2000"/>
              </a:p>
            </p:txBody>
          </p:sp>
        </mc:Choice>
        <mc:Fallback xmlns="">
          <p:sp>
            <p:nvSpPr>
              <p:cNvPr id="5" name="Content Placeholder 4">
                <a:extLst>
                  <a:ext uri="{FF2B5EF4-FFF2-40B4-BE49-F238E27FC236}">
                    <a16:creationId xmlns:a16="http://schemas.microsoft.com/office/drawing/2014/main" id="{503BA66B-4CD4-DDB0-C17D-992329C055C2}"/>
                  </a:ext>
                </a:extLst>
              </p:cNvPr>
              <p:cNvSpPr>
                <a:spLocks noGrp="1" noRot="1" noChangeAspect="1" noMove="1" noResize="1" noEditPoints="1" noAdjustHandles="1" noChangeArrowheads="1" noChangeShapeType="1" noTextEdit="1"/>
              </p:cNvSpPr>
              <p:nvPr>
                <p:ph idx="1"/>
              </p:nvPr>
            </p:nvSpPr>
            <p:spPr>
              <a:xfrm>
                <a:off x="4810259" y="649480"/>
                <a:ext cx="6555347" cy="5546047"/>
              </a:xfrm>
              <a:blipFill>
                <a:blip r:embed="rId2"/>
                <a:stretch>
                  <a:fillRect l="-930"/>
                </a:stretch>
              </a:blipFill>
            </p:spPr>
            <p:txBody>
              <a:bodyPr/>
              <a:lstStyle/>
              <a:p>
                <a:r>
                  <a:rPr lang="en-US">
                    <a:noFill/>
                  </a:rPr>
                  <a:t> </a:t>
                </a:r>
              </a:p>
            </p:txBody>
          </p:sp>
        </mc:Fallback>
      </mc:AlternateContent>
    </p:spTree>
    <p:extLst>
      <p:ext uri="{BB962C8B-B14F-4D97-AF65-F5344CB8AC3E}">
        <p14:creationId xmlns:p14="http://schemas.microsoft.com/office/powerpoint/2010/main" val="5374734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Rectangle 34">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D03BDF-FD6A-983E-D189-28B1E3D6E661}"/>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Module 1.2 Languages</a:t>
            </a:r>
            <a:br>
              <a:rPr lang="en-US" sz="4000">
                <a:solidFill>
                  <a:srgbClr val="FFFFFF"/>
                </a:solidFill>
              </a:rPr>
            </a:br>
            <a:endParaRPr lang="en-US" sz="4000">
              <a:solidFill>
                <a:srgbClr val="FFFFFF"/>
              </a:solidFill>
            </a:endParaRP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503BA66B-4CD4-DDB0-C17D-992329C055C2}"/>
                  </a:ext>
                </a:extLst>
              </p:cNvPr>
              <p:cNvSpPr>
                <a:spLocks noGrp="1"/>
              </p:cNvSpPr>
              <p:nvPr>
                <p:ph idx="1"/>
              </p:nvPr>
            </p:nvSpPr>
            <p:spPr>
              <a:xfrm>
                <a:off x="4810259" y="649480"/>
                <a:ext cx="6555347" cy="5546047"/>
              </a:xfrm>
            </p:spPr>
            <p:txBody>
              <a:bodyPr anchor="ctr">
                <a:normAutofit/>
              </a:bodyPr>
              <a:lstStyle/>
              <a:p>
                <a:pPr marL="0" marR="0" indent="0">
                  <a:spcBef>
                    <a:spcPts val="0"/>
                  </a:spcBef>
                  <a:spcAft>
                    <a:spcPts val="0"/>
                  </a:spcAft>
                  <a:buNone/>
                  <a:tabLst>
                    <a:tab pos="2743200" algn="ctr"/>
                    <a:tab pos="5486400" algn="r"/>
                    <a:tab pos="457200" algn="l"/>
                  </a:tabLst>
                </a:pPr>
                <a:r>
                  <a:rPr lang="en-US" sz="2000" dirty="0">
                    <a:effectLst/>
                    <a:latin typeface="Times New Roman" panose="02020603050405020304" pitchFamily="18" charset="0"/>
                    <a:ea typeface="Times New Roman" panose="02020603050405020304" pitchFamily="18" charset="0"/>
                  </a:rPr>
                  <a:t>A</a:t>
                </a:r>
                <a:r>
                  <a:rPr lang="en-US" sz="2000" b="1" dirty="0">
                    <a:effectLst/>
                    <a:latin typeface="Times New Roman" panose="02020603050405020304" pitchFamily="18" charset="0"/>
                    <a:ea typeface="Times New Roman" panose="02020603050405020304" pitchFamily="18" charset="0"/>
                  </a:rPr>
                  <a:t> sentence </a:t>
                </a:r>
                <a:r>
                  <a:rPr lang="en-US" sz="2000" dirty="0">
                    <a:effectLst/>
                    <a:latin typeface="Times New Roman" panose="02020603050405020304" pitchFamily="18" charset="0"/>
                    <a:ea typeface="Times New Roman" panose="02020603050405020304" pitchFamily="18" charset="0"/>
                  </a:rPr>
                  <a:t>is a string in a language</a:t>
                </a:r>
              </a:p>
              <a:p>
                <a:pPr marL="0" marR="0" indent="0">
                  <a:spcBef>
                    <a:spcPts val="0"/>
                  </a:spcBef>
                  <a:spcAft>
                    <a:spcPts val="0"/>
                  </a:spcAft>
                  <a:buNone/>
                  <a:tabLst>
                    <a:tab pos="2743200" algn="ctr"/>
                    <a:tab pos="5486400" algn="r"/>
                    <a:tab pos="457200" algn="l"/>
                  </a:tabLst>
                </a:pPr>
                <a:r>
                  <a:rPr lang="en-US" sz="2000" dirty="0">
                    <a:effectLst/>
                    <a:latin typeface="Times New Roman" panose="02020603050405020304" pitchFamily="18" charset="0"/>
                    <a:ea typeface="Times New Roman" panose="02020603050405020304" pitchFamily="18" charset="0"/>
                  </a:rPr>
                  <a:t> </a:t>
                </a:r>
              </a:p>
              <a:p>
                <a:pPr marR="0" indent="0">
                  <a:spcBef>
                    <a:spcPts val="0"/>
                  </a:spcBef>
                  <a:spcAft>
                    <a:spcPts val="0"/>
                  </a:spcAft>
                  <a:buNone/>
                  <a:tabLst>
                    <a:tab pos="2743200" algn="ctr"/>
                    <a:tab pos="5486400" algn="r"/>
                    <a:tab pos="457200" algn="l"/>
                  </a:tabLst>
                </a:pPr>
                <a:r>
                  <a:rPr lang="en-US" sz="2000" dirty="0">
                    <a:effectLst/>
                    <a:latin typeface="Times New Roman" panose="02020603050405020304" pitchFamily="18" charset="0"/>
                    <a:ea typeface="Times New Roman" panose="02020603050405020304" pitchFamily="18" charset="0"/>
                  </a:rPr>
                  <a:t>Example: </a:t>
                </a:r>
              </a:p>
              <a:p>
                <a:pPr marL="914400" marR="0" indent="0">
                  <a:spcBef>
                    <a:spcPts val="0"/>
                  </a:spcBef>
                  <a:spcAft>
                    <a:spcPts val="0"/>
                  </a:spcAft>
                  <a:buNone/>
                  <a:tabLst>
                    <a:tab pos="2743200" algn="ctr"/>
                    <a:tab pos="5486400" algn="r"/>
                    <a:tab pos="457200" algn="l"/>
                  </a:tabLst>
                </a:pPr>
                <a:r>
                  <a:rPr lang="en-US" sz="2000" dirty="0">
                    <a:effectLst/>
                    <a:latin typeface="Times New Roman" panose="02020603050405020304" pitchFamily="18" charset="0"/>
                    <a:ea typeface="Times New Roman" panose="02020603050405020304" pitchFamily="18" charset="0"/>
                  </a:rPr>
                  <a:t>Let </a:t>
                </a:r>
                <a:r>
                  <a:rPr lang="en-US" sz="2000" dirty="0">
                    <a:effectLst/>
                    <a:latin typeface="Times New Roman" panose="02020603050405020304" pitchFamily="18" charset="0"/>
                    <a:ea typeface="Times New Roman" panose="02020603050405020304" pitchFamily="18" charset="0"/>
                    <a:sym typeface="Symbol" panose="05050102010706020507" pitchFamily="18" charset="2"/>
                  </a:rPr>
                  <a:t></a:t>
                </a:r>
                <a:r>
                  <a:rPr lang="en-US" sz="2000" dirty="0">
                    <a:effectLst/>
                    <a:latin typeface="Times New Roman" panose="02020603050405020304" pitchFamily="18" charset="0"/>
                    <a:ea typeface="Times New Roman" panose="02020603050405020304" pitchFamily="18" charset="0"/>
                  </a:rPr>
                  <a:t> = {</a:t>
                </a:r>
                <a:r>
                  <a:rPr lang="en-US" sz="2000" i="1" dirty="0" err="1">
                    <a:effectLst/>
                    <a:latin typeface="Calibri Light" panose="020F0302020204030204" pitchFamily="34" charset="0"/>
                    <a:ea typeface="Times New Roman" panose="02020603050405020304" pitchFamily="18" charset="0"/>
                  </a:rPr>
                  <a:t>a,b</a:t>
                </a:r>
                <a:r>
                  <a:rPr lang="en-US" sz="2000" dirty="0">
                    <a:effectLst/>
                    <a:latin typeface="Times New Roman" panose="02020603050405020304" pitchFamily="18" charset="0"/>
                    <a:ea typeface="Times New Roman" panose="02020603050405020304" pitchFamily="18" charset="0"/>
                  </a:rPr>
                  <a:t>, then  </a:t>
                </a:r>
                <a14:m>
                  <m:oMath xmlns:m="http://schemas.openxmlformats.org/officeDocument/2006/math">
                    <m:sSup>
                      <m:sSupPr>
                        <m:ctrlPr>
                          <a:rPr lang="en-US" sz="2000" i="1">
                            <a:effectLst/>
                            <a:latin typeface="Cambria Math" panose="02040503050406030204" pitchFamily="18" charset="0"/>
                            <a:ea typeface="Times New Roman" panose="02020603050405020304" pitchFamily="18" charset="0"/>
                          </a:rPr>
                        </m:ctrlPr>
                      </m:sSupPr>
                      <m:e>
                        <m:r>
                          <a:rPr lang="en-US" sz="2000">
                            <a:effectLst/>
                            <a:latin typeface="Cambria Math" panose="02040503050406030204" pitchFamily="18" charset="0"/>
                            <a:ea typeface="Times New Roman" panose="02020603050405020304" pitchFamily="18" charset="0"/>
                            <a:sym typeface="Symbol" panose="05050102010706020507" pitchFamily="18" charset="2"/>
                          </a:rPr>
                          <m:t></m:t>
                        </m:r>
                      </m:e>
                      <m:sup>
                        <m:r>
                          <a:rPr lang="en-US" sz="2000" i="1">
                            <a:effectLst/>
                            <a:latin typeface="Cambria Math" panose="02040503050406030204" pitchFamily="18" charset="0"/>
                            <a:ea typeface="Times New Roman" panose="02020603050405020304" pitchFamily="18" charset="0"/>
                          </a:rPr>
                          <m:t>∗</m:t>
                        </m:r>
                      </m:sup>
                    </m:sSup>
                  </m:oMath>
                </a14:m>
                <a:r>
                  <a:rPr lang="en-US" sz="200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sym typeface="Symbol" panose="05050102010706020507" pitchFamily="18" charset="2"/>
                  </a:rPr>
                  <a:t></a:t>
                </a:r>
                <a:r>
                  <a:rPr lang="en-US" sz="2000" dirty="0">
                    <a:effectLst/>
                    <a:latin typeface="Calibri Light" panose="020F0302020204030204" pitchFamily="34" charset="0"/>
                    <a:ea typeface="Times New Roman" panose="02020603050405020304" pitchFamily="18" charset="0"/>
                  </a:rPr>
                  <a:t>, </a:t>
                </a:r>
                <a:r>
                  <a:rPr lang="en-US" sz="2000" i="1" dirty="0">
                    <a:effectLst/>
                    <a:latin typeface="Calibri Light" panose="020F0302020204030204" pitchFamily="34" charset="0"/>
                    <a:ea typeface="Times New Roman" panose="02020603050405020304" pitchFamily="18" charset="0"/>
                  </a:rPr>
                  <a:t>a, b, aa, ab, </a:t>
                </a:r>
                <a:r>
                  <a:rPr lang="en-US" sz="2000" i="1" dirty="0" err="1">
                    <a:effectLst/>
                    <a:latin typeface="Calibri Light" panose="020F0302020204030204" pitchFamily="34" charset="0"/>
                    <a:ea typeface="Times New Roman" panose="02020603050405020304" pitchFamily="18" charset="0"/>
                  </a:rPr>
                  <a:t>ba</a:t>
                </a:r>
                <a:r>
                  <a:rPr lang="en-US" sz="2000" i="1" dirty="0">
                    <a:effectLst/>
                    <a:latin typeface="Calibri Light" panose="020F0302020204030204" pitchFamily="34" charset="0"/>
                    <a:ea typeface="Times New Roman" panose="02020603050405020304" pitchFamily="18" charset="0"/>
                  </a:rPr>
                  <a:t>, bb, </a:t>
                </a:r>
                <a:r>
                  <a:rPr lang="en-US" sz="2000" i="1" dirty="0" err="1">
                    <a:effectLst/>
                    <a:latin typeface="Calibri Light" panose="020F0302020204030204" pitchFamily="34" charset="0"/>
                    <a:ea typeface="Times New Roman" panose="02020603050405020304" pitchFamily="18" charset="0"/>
                  </a:rPr>
                  <a:t>aaa</a:t>
                </a:r>
                <a:r>
                  <a:rPr lang="en-US" sz="2000" i="1" dirty="0">
                    <a:effectLst/>
                    <a:latin typeface="Calibri Light" panose="020F0302020204030204" pitchFamily="34" charset="0"/>
                    <a:ea typeface="Times New Roman" panose="02020603050405020304" pitchFamily="18" charset="0"/>
                  </a:rPr>
                  <a:t>, </a:t>
                </a:r>
                <a:r>
                  <a:rPr lang="en-US" sz="2000" i="1" dirty="0" err="1">
                    <a:effectLst/>
                    <a:latin typeface="Calibri Light" panose="020F0302020204030204" pitchFamily="34" charset="0"/>
                    <a:ea typeface="Times New Roman" panose="02020603050405020304" pitchFamily="18" charset="0"/>
                  </a:rPr>
                  <a:t>aab</a:t>
                </a:r>
                <a:r>
                  <a:rPr lang="en-US" sz="2000" dirty="0">
                    <a:effectLst/>
                    <a:latin typeface="Calibri Light" panose="020F0302020204030204" pitchFamily="34" charset="0"/>
                    <a:ea typeface="Times New Roman" panose="02020603050405020304" pitchFamily="18" charset="0"/>
                  </a:rPr>
                  <a:t>, . . . }</a:t>
                </a:r>
                <a:endParaRPr lang="en-US" sz="2000" dirty="0">
                  <a:effectLst/>
                  <a:latin typeface="Times New Roman" panose="02020603050405020304" pitchFamily="18" charset="0"/>
                  <a:ea typeface="Times New Roman" panose="02020603050405020304" pitchFamily="18" charset="0"/>
                </a:endParaRPr>
              </a:p>
              <a:p>
                <a:pPr marL="914400" marR="0" indent="0">
                  <a:spcBef>
                    <a:spcPts val="0"/>
                  </a:spcBef>
                  <a:spcAft>
                    <a:spcPts val="0"/>
                  </a:spcAft>
                  <a:buNone/>
                  <a:tabLst>
                    <a:tab pos="2743200" algn="ctr"/>
                    <a:tab pos="5486400" algn="r"/>
                    <a:tab pos="457200" algn="l"/>
                  </a:tabLst>
                </a:pPr>
                <a:r>
                  <a:rPr lang="en-US" sz="2000" dirty="0">
                    <a:effectLst/>
                    <a:latin typeface="Times New Roman" panose="02020603050405020304" pitchFamily="18" charset="0"/>
                    <a:ea typeface="Times New Roman" panose="02020603050405020304" pitchFamily="18" charset="0"/>
                  </a:rPr>
                  <a:t>The set</a:t>
                </a:r>
                <a:r>
                  <a:rPr lang="en-US" sz="2000" dirty="0">
                    <a:effectLst/>
                    <a:latin typeface="Calibri Light" panose="020F0302020204030204" pitchFamily="34" charset="0"/>
                    <a:ea typeface="Times New Roman" panose="02020603050405020304" pitchFamily="18" charset="0"/>
                  </a:rPr>
                  <a:t> {</a:t>
                </a:r>
                <a:r>
                  <a:rPr lang="en-US" sz="2000" i="1" dirty="0">
                    <a:effectLst/>
                    <a:latin typeface="Calibri Light" panose="020F0302020204030204" pitchFamily="34" charset="0"/>
                    <a:ea typeface="Times New Roman" panose="02020603050405020304" pitchFamily="18" charset="0"/>
                  </a:rPr>
                  <a:t>a, aa, </a:t>
                </a:r>
                <a:r>
                  <a:rPr lang="en-US" sz="2000" i="1" dirty="0" err="1">
                    <a:effectLst/>
                    <a:latin typeface="Calibri Light" panose="020F0302020204030204" pitchFamily="34" charset="0"/>
                    <a:ea typeface="Times New Roman" panose="02020603050405020304" pitchFamily="18" charset="0"/>
                  </a:rPr>
                  <a:t>aab</a:t>
                </a:r>
                <a:r>
                  <a:rPr lang="en-US" sz="2000" dirty="0">
                    <a:effectLst/>
                    <a:latin typeface="Calibri Light" panose="020F0302020204030204" pitchFamily="34" charset="0"/>
                    <a:ea typeface="Times New Roman" panose="02020603050405020304" pitchFamily="18" charset="0"/>
                  </a:rPr>
                  <a:t>}</a:t>
                </a:r>
                <a:r>
                  <a:rPr lang="en-US" sz="2000" dirty="0">
                    <a:effectLst/>
                    <a:latin typeface="Times New Roman" panose="02020603050405020304" pitchFamily="18" charset="0"/>
                    <a:ea typeface="Times New Roman" panose="02020603050405020304" pitchFamily="18" charset="0"/>
                  </a:rPr>
                  <a:t> is a language on</a:t>
                </a:r>
                <a:r>
                  <a:rPr lang="en-US" sz="2000" dirty="0">
                    <a:effectLst/>
                    <a:latin typeface="Calibri Light" panose="020F0302020204030204" pitchFamily="34"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sym typeface="Symbol" panose="05050102010706020507" pitchFamily="18" charset="2"/>
                  </a:rPr>
                  <a:t></a:t>
                </a:r>
                <a:endParaRPr lang="en-US" sz="2000" dirty="0">
                  <a:effectLst/>
                  <a:latin typeface="Times New Roman" panose="02020603050405020304" pitchFamily="18" charset="0"/>
                  <a:ea typeface="Times New Roman" panose="02020603050405020304" pitchFamily="18" charset="0"/>
                </a:endParaRPr>
              </a:p>
              <a:p>
                <a:pPr marL="685800" marR="0" indent="0">
                  <a:spcBef>
                    <a:spcPts val="0"/>
                  </a:spcBef>
                  <a:spcAft>
                    <a:spcPts val="0"/>
                  </a:spcAft>
                  <a:buNone/>
                  <a:tabLst>
                    <a:tab pos="2743200" algn="ctr"/>
                    <a:tab pos="5486400" algn="r"/>
                    <a:tab pos="457200" algn="l"/>
                  </a:tabLst>
                </a:pPr>
                <a:r>
                  <a:rPr lang="en-US" sz="2000" dirty="0">
                    <a:effectLst/>
                    <a:latin typeface="Times New Roman" panose="02020603050405020304" pitchFamily="18" charset="0"/>
                    <a:ea typeface="Times New Roman" panose="02020603050405020304" pitchFamily="18" charset="0"/>
                  </a:rPr>
                  <a:t> </a:t>
                </a:r>
              </a:p>
              <a:p>
                <a:pPr marL="0" indent="0">
                  <a:buNone/>
                </a:pPr>
                <a:r>
                  <a:rPr lang="en-US" sz="2000" dirty="0">
                    <a:effectLst/>
                    <a:latin typeface="Times New Roman" panose="02020603050405020304" pitchFamily="18" charset="0"/>
                    <a:ea typeface="Times New Roman" panose="02020603050405020304" pitchFamily="18" charset="0"/>
                  </a:rPr>
                  <a:t>L = {</a:t>
                </a:r>
                <a14:m>
                  <m:oMath xmlns:m="http://schemas.openxmlformats.org/officeDocument/2006/math">
                    <m:sSup>
                      <m:sSupPr>
                        <m:ctrlPr>
                          <a:rPr lang="en-US" sz="2000" i="1">
                            <a:effectLst/>
                            <a:latin typeface="Cambria Math" panose="02040503050406030204" pitchFamily="18" charset="0"/>
                          </a:rPr>
                        </m:ctrlPr>
                      </m:sSup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𝑎</m:t>
                        </m:r>
                      </m:e>
                      <m: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sup>
                    </m:sSup>
                    <m:sSup>
                      <m:sSupPr>
                        <m:ctrlPr>
                          <a:rPr lang="en-US" sz="2000" i="1">
                            <a:effectLst/>
                            <a:latin typeface="Cambria Math" panose="02040503050406030204" pitchFamily="18" charset="0"/>
                          </a:rPr>
                        </m:ctrlPr>
                      </m:sSup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𝑏</m:t>
                        </m:r>
                      </m:e>
                      <m: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sup>
                    </m:sSup>
                  </m:oMath>
                </a14:m>
                <a:r>
                  <a:rPr lang="en-US" sz="2000" dirty="0">
                    <a:effectLst/>
                    <a:latin typeface="Times New Roman" panose="02020603050405020304" pitchFamily="18" charset="0"/>
                    <a:ea typeface="Times New Roman" panose="02020603050405020304" pitchFamily="18" charset="0"/>
                  </a:rPr>
                  <a:t>: n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en-US" sz="2000" dirty="0">
                    <a:effectLst/>
                    <a:latin typeface="Times New Roman" panose="02020603050405020304" pitchFamily="18" charset="0"/>
                    <a:ea typeface="Times New Roman" panose="02020603050405020304" pitchFamily="18" charset="0"/>
                  </a:rPr>
                  <a:t> 0}</a:t>
                </a:r>
                <a:endParaRPr lang="en-US" sz="2000" dirty="0"/>
              </a:p>
            </p:txBody>
          </p:sp>
        </mc:Choice>
        <mc:Fallback xmlns="">
          <p:sp>
            <p:nvSpPr>
              <p:cNvPr id="5" name="Content Placeholder 4">
                <a:extLst>
                  <a:ext uri="{FF2B5EF4-FFF2-40B4-BE49-F238E27FC236}">
                    <a16:creationId xmlns:a16="http://schemas.microsoft.com/office/drawing/2014/main" id="{503BA66B-4CD4-DDB0-C17D-992329C055C2}"/>
                  </a:ext>
                </a:extLst>
              </p:cNvPr>
              <p:cNvSpPr>
                <a:spLocks noGrp="1" noRot="1" noChangeAspect="1" noMove="1" noResize="1" noEditPoints="1" noAdjustHandles="1" noChangeArrowheads="1" noChangeShapeType="1" noTextEdit="1"/>
              </p:cNvSpPr>
              <p:nvPr>
                <p:ph idx="1"/>
              </p:nvPr>
            </p:nvSpPr>
            <p:spPr>
              <a:xfrm>
                <a:off x="4810259" y="649480"/>
                <a:ext cx="6555347" cy="5546047"/>
              </a:xfrm>
              <a:blipFill>
                <a:blip r:embed="rId2"/>
                <a:stretch>
                  <a:fillRect l="-930"/>
                </a:stretch>
              </a:blipFill>
            </p:spPr>
            <p:txBody>
              <a:bodyPr/>
              <a:lstStyle/>
              <a:p>
                <a:r>
                  <a:rPr lang="en-US">
                    <a:noFill/>
                  </a:rPr>
                  <a:t> </a:t>
                </a:r>
              </a:p>
            </p:txBody>
          </p:sp>
        </mc:Fallback>
      </mc:AlternateContent>
    </p:spTree>
    <p:extLst>
      <p:ext uri="{BB962C8B-B14F-4D97-AF65-F5344CB8AC3E}">
        <p14:creationId xmlns:p14="http://schemas.microsoft.com/office/powerpoint/2010/main" val="11326925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D03BDF-FD6A-983E-D189-28B1E3D6E661}"/>
              </a:ext>
            </a:extLst>
          </p:cNvPr>
          <p:cNvSpPr>
            <a:spLocks noGrp="1"/>
          </p:cNvSpPr>
          <p:nvPr>
            <p:ph type="title"/>
          </p:nvPr>
        </p:nvSpPr>
        <p:spPr>
          <a:xfrm>
            <a:off x="1371599" y="294538"/>
            <a:ext cx="9895951" cy="1033669"/>
          </a:xfrm>
        </p:spPr>
        <p:txBody>
          <a:bodyPr>
            <a:normAutofit/>
          </a:bodyPr>
          <a:lstStyle/>
          <a:p>
            <a:r>
              <a:rPr lang="en-US" sz="3400">
                <a:solidFill>
                  <a:srgbClr val="FFFFFF"/>
                </a:solidFill>
              </a:rPr>
              <a:t>Module 1.2 Languages</a:t>
            </a:r>
            <a:br>
              <a:rPr lang="en-US" sz="3400">
                <a:solidFill>
                  <a:srgbClr val="FFFFFF"/>
                </a:solidFill>
              </a:rPr>
            </a:br>
            <a:endParaRPr lang="en-US" sz="3400">
              <a:solidFill>
                <a:srgbClr val="FFFFFF"/>
              </a:solidFill>
            </a:endParaRP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503BA66B-4CD4-DDB0-C17D-992329C055C2}"/>
                  </a:ext>
                </a:extLst>
              </p:cNvPr>
              <p:cNvSpPr>
                <a:spLocks noGrp="1"/>
              </p:cNvSpPr>
              <p:nvPr>
                <p:ph idx="1"/>
              </p:nvPr>
            </p:nvSpPr>
            <p:spPr>
              <a:xfrm>
                <a:off x="563216" y="1675467"/>
                <a:ext cx="9724031" cy="3683358"/>
              </a:xfrm>
            </p:spPr>
            <p:txBody>
              <a:bodyPr anchor="ctr">
                <a:normAutofit/>
              </a:bodyPr>
              <a:lstStyle/>
              <a:p>
                <a:pPr marL="0" marR="0" indent="0">
                  <a:spcBef>
                    <a:spcPts val="0"/>
                  </a:spcBef>
                  <a:spcAft>
                    <a:spcPts val="600"/>
                  </a:spcAft>
                  <a:buNone/>
                  <a:tabLst>
                    <a:tab pos="2743200" algn="ctr"/>
                    <a:tab pos="5486400" algn="r"/>
                    <a:tab pos="457200" algn="l"/>
                  </a:tabLst>
                </a:pPr>
                <a:r>
                  <a:rPr lang="en-US" sz="2000" dirty="0">
                    <a:effectLst/>
                    <a:latin typeface="Times New Roman" panose="02020603050405020304" pitchFamily="18" charset="0"/>
                    <a:ea typeface="Times New Roman" panose="02020603050405020304" pitchFamily="18" charset="0"/>
                  </a:rPr>
                  <a:t>The compliment of Language is defined in terms of </a:t>
                </a:r>
                <a14:m>
                  <m:oMath xmlns:m="http://schemas.openxmlformats.org/officeDocument/2006/math">
                    <m:sSup>
                      <m:sSupPr>
                        <m:ctrlPr>
                          <a:rPr lang="en-US" sz="2000" i="1">
                            <a:effectLst/>
                            <a:latin typeface="Cambria Math" panose="02040503050406030204" pitchFamily="18" charset="0"/>
                          </a:rPr>
                        </m:ctrlPr>
                      </m:sSupPr>
                      <m:e>
                        <m:r>
                          <a:rPr lang="en-US" sz="2000">
                            <a:effectLst/>
                            <a:latin typeface="Cambria Math" panose="02040503050406030204" pitchFamily="18" charset="0"/>
                            <a:ea typeface="Times New Roman" panose="02020603050405020304" pitchFamily="18" charset="0"/>
                            <a:cs typeface="Times New Roman" panose="02020603050405020304" pitchFamily="18" charset="0"/>
                            <a:sym typeface="Symbol" panose="05050102010706020507" pitchFamily="18" charset="2"/>
                          </a:rPr>
                          <m:t></m:t>
                        </m:r>
                      </m:e>
                      <m: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up>
                    </m:sSup>
                  </m:oMath>
                </a14:m>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28600" marR="0">
                  <a:spcBef>
                    <a:spcPts val="0"/>
                  </a:spcBef>
                  <a:spcAft>
                    <a:spcPts val="600"/>
                  </a:spcAft>
                  <a:tabLst>
                    <a:tab pos="2743200" algn="ctr"/>
                    <a:tab pos="5486400" algn="r"/>
                    <a:tab pos="457200" algn="l"/>
                  </a:tabLst>
                </a:pPr>
                <a:endParaRPr lang="en-US" sz="2000" dirty="0"/>
              </a:p>
              <a:p>
                <a:pPr marL="228600" marR="0">
                  <a:spcBef>
                    <a:spcPts val="0"/>
                  </a:spcBef>
                  <a:spcAft>
                    <a:spcPts val="600"/>
                  </a:spcAft>
                  <a:tabLst>
                    <a:tab pos="2743200" algn="ctr"/>
                    <a:tab pos="5486400" algn="r"/>
                    <a:tab pos="457200" algn="l"/>
                  </a:tabLst>
                </a:pPr>
                <a:endParaRPr lang="en-US" sz="2000" dirty="0"/>
              </a:p>
              <a:p>
                <a:pPr marL="228600" marR="0">
                  <a:spcBef>
                    <a:spcPts val="0"/>
                  </a:spcBef>
                  <a:spcAft>
                    <a:spcPts val="600"/>
                  </a:spcAft>
                  <a:tabLst>
                    <a:tab pos="2743200" algn="ctr"/>
                    <a:tab pos="5486400" algn="r"/>
                    <a:tab pos="457200" algn="l"/>
                  </a:tabLst>
                </a:pPr>
                <a:endParaRPr lang="en-US" sz="2000" dirty="0"/>
              </a:p>
              <a:p>
                <a:pPr marL="228600" marR="0">
                  <a:spcBef>
                    <a:spcPts val="0"/>
                  </a:spcBef>
                  <a:spcAft>
                    <a:spcPts val="600"/>
                  </a:spcAft>
                  <a:tabLst>
                    <a:tab pos="2743200" algn="ctr"/>
                    <a:tab pos="5486400" algn="r"/>
                    <a:tab pos="457200" algn="l"/>
                  </a:tabLst>
                </a:pPr>
                <a:endParaRPr lang="en-US" sz="2000" dirty="0"/>
              </a:p>
              <a:p>
                <a:pPr marL="228600" marR="0">
                  <a:spcBef>
                    <a:spcPts val="0"/>
                  </a:spcBef>
                  <a:spcAft>
                    <a:spcPts val="600"/>
                  </a:spcAft>
                  <a:tabLst>
                    <a:tab pos="2743200" algn="ctr"/>
                    <a:tab pos="5486400" algn="r"/>
                    <a:tab pos="457200" algn="l"/>
                  </a:tabLst>
                </a:pPr>
                <a:endParaRPr lang="en-US" sz="2000" dirty="0"/>
              </a:p>
              <a:p>
                <a:pPr marL="0" marR="0" indent="0">
                  <a:spcBef>
                    <a:spcPts val="0"/>
                  </a:spcBef>
                  <a:spcAft>
                    <a:spcPts val="600"/>
                  </a:spcAft>
                  <a:buNone/>
                  <a:tabLst>
                    <a:tab pos="2743200" algn="ctr"/>
                    <a:tab pos="5486400" algn="r"/>
                    <a:tab pos="457200" algn="l"/>
                  </a:tabLst>
                </a:pPr>
                <a:r>
                  <a:rPr lang="en-US" sz="2000" dirty="0">
                    <a:effectLst/>
                    <a:latin typeface="Times New Roman" panose="02020603050405020304" pitchFamily="18" charset="0"/>
                    <a:ea typeface="Times New Roman" panose="02020603050405020304" pitchFamily="18" charset="0"/>
                  </a:rPr>
                  <a:t>The reverse of a Language is the set of all string reversals</a:t>
                </a:r>
                <a:endParaRPr lang="en-US" sz="2000" dirty="0"/>
              </a:p>
            </p:txBody>
          </p:sp>
        </mc:Choice>
        <mc:Fallback xmlns="">
          <p:sp>
            <p:nvSpPr>
              <p:cNvPr id="5" name="Content Placeholder 4">
                <a:extLst>
                  <a:ext uri="{FF2B5EF4-FFF2-40B4-BE49-F238E27FC236}">
                    <a16:creationId xmlns:a16="http://schemas.microsoft.com/office/drawing/2014/main" id="{503BA66B-4CD4-DDB0-C17D-992329C055C2}"/>
                  </a:ext>
                </a:extLst>
              </p:cNvPr>
              <p:cNvSpPr>
                <a:spLocks noGrp="1" noRot="1" noChangeAspect="1" noMove="1" noResize="1" noEditPoints="1" noAdjustHandles="1" noChangeArrowheads="1" noChangeShapeType="1" noTextEdit="1"/>
              </p:cNvSpPr>
              <p:nvPr>
                <p:ph idx="1"/>
              </p:nvPr>
            </p:nvSpPr>
            <p:spPr>
              <a:xfrm>
                <a:off x="563216" y="1675467"/>
                <a:ext cx="9724031" cy="3683358"/>
              </a:xfrm>
              <a:blipFill>
                <a:blip r:embed="rId2"/>
                <a:stretch>
                  <a:fillRect l="-627"/>
                </a:stretch>
              </a:blipFill>
            </p:spPr>
            <p:txBody>
              <a:bodyPr/>
              <a:lstStyle/>
              <a:p>
                <a:r>
                  <a:rPr lang="en-US">
                    <a:noFill/>
                  </a:rPr>
                  <a:t> </a:t>
                </a:r>
              </a:p>
            </p:txBody>
          </p:sp>
        </mc:Fallback>
      </mc:AlternateContent>
    </p:spTree>
    <p:extLst>
      <p:ext uri="{BB962C8B-B14F-4D97-AF65-F5344CB8AC3E}">
        <p14:creationId xmlns:p14="http://schemas.microsoft.com/office/powerpoint/2010/main" val="8890561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D03BDF-FD6A-983E-D189-28B1E3D6E661}"/>
              </a:ext>
            </a:extLst>
          </p:cNvPr>
          <p:cNvSpPr>
            <a:spLocks noGrp="1"/>
          </p:cNvSpPr>
          <p:nvPr>
            <p:ph type="title"/>
          </p:nvPr>
        </p:nvSpPr>
        <p:spPr>
          <a:xfrm>
            <a:off x="1371599" y="294538"/>
            <a:ext cx="9895951" cy="1033669"/>
          </a:xfrm>
        </p:spPr>
        <p:txBody>
          <a:bodyPr>
            <a:normAutofit/>
          </a:bodyPr>
          <a:lstStyle/>
          <a:p>
            <a:r>
              <a:rPr lang="en-US" sz="3400">
                <a:solidFill>
                  <a:srgbClr val="FFFFFF"/>
                </a:solidFill>
              </a:rPr>
              <a:t>Module 1.2 Languages</a:t>
            </a:r>
            <a:br>
              <a:rPr lang="en-US" sz="3400">
                <a:solidFill>
                  <a:srgbClr val="FFFFFF"/>
                </a:solidFill>
              </a:rPr>
            </a:br>
            <a:endParaRPr lang="en-US" sz="3400">
              <a:solidFill>
                <a:srgbClr val="FFFFFF"/>
              </a:solidFill>
            </a:endParaRP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503BA66B-4CD4-DDB0-C17D-992329C055C2}"/>
                  </a:ext>
                </a:extLst>
              </p:cNvPr>
              <p:cNvSpPr>
                <a:spLocks noGrp="1"/>
              </p:cNvSpPr>
              <p:nvPr>
                <p:ph idx="1"/>
              </p:nvPr>
            </p:nvSpPr>
            <p:spPr>
              <a:xfrm>
                <a:off x="390938" y="1689517"/>
                <a:ext cx="11277601" cy="3683358"/>
              </a:xfrm>
            </p:spPr>
            <p:txBody>
              <a:bodyPr anchor="ctr">
                <a:normAutofit/>
              </a:bodyPr>
              <a:lstStyle/>
              <a:p>
                <a:pPr marL="0" indent="0">
                  <a:spcBef>
                    <a:spcPts val="0"/>
                  </a:spcBef>
                  <a:buNone/>
                  <a:tabLst>
                    <a:tab pos="2743200" algn="ctr"/>
                    <a:tab pos="5486400" algn="r"/>
                    <a:tab pos="457200" algn="l"/>
                  </a:tabLst>
                </a:pPr>
                <a:r>
                  <a:rPr lang="en-US" sz="2000" dirty="0"/>
                  <a:t>Languages (L)  are sets and union, intersection, and difference of 2 languages is defined</a:t>
                </a:r>
              </a:p>
              <a:p>
                <a:pPr marL="228600" marR="0">
                  <a:spcBef>
                    <a:spcPts val="0"/>
                  </a:spcBef>
                  <a:spcAft>
                    <a:spcPts val="0"/>
                  </a:spcAft>
                  <a:tabLst>
                    <a:tab pos="2743200" algn="ctr"/>
                    <a:tab pos="5486400" algn="r"/>
                    <a:tab pos="457200" algn="l"/>
                  </a:tabLst>
                </a:pPr>
                <a:endParaRPr lang="en-US" sz="2000" dirty="0"/>
              </a:p>
              <a:p>
                <a:pPr marL="0" marR="0" indent="0">
                  <a:spcBef>
                    <a:spcPts val="0"/>
                  </a:spcBef>
                  <a:spcAft>
                    <a:spcPts val="0"/>
                  </a:spcAft>
                  <a:buNone/>
                  <a:tabLst>
                    <a:tab pos="2743200" algn="ctr"/>
                    <a:tab pos="5486400" algn="r"/>
                    <a:tab pos="457200" algn="l"/>
                  </a:tabLst>
                </a:pPr>
                <a:r>
                  <a:rPr lang="en-US" sz="2000" dirty="0">
                    <a:effectLst/>
                    <a:latin typeface="Times New Roman" panose="02020603050405020304" pitchFamily="18" charset="0"/>
                    <a:ea typeface="Times New Roman" panose="02020603050405020304" pitchFamily="18" charset="0"/>
                  </a:rPr>
                  <a:t>The concatenation of two Languages L1 and L2 is the set of all strings obtained by concatenating any element of L1 with any element of L2</a:t>
                </a:r>
                <a:endParaRPr lang="en-US" sz="2000" dirty="0"/>
              </a:p>
              <a:p>
                <a:pPr marL="0" marR="0" indent="0">
                  <a:spcBef>
                    <a:spcPts val="0"/>
                  </a:spcBef>
                  <a:spcAft>
                    <a:spcPts val="0"/>
                  </a:spcAft>
                  <a:buNone/>
                  <a:tabLst>
                    <a:tab pos="2743200" algn="ctr"/>
                    <a:tab pos="5486400" algn="r"/>
                    <a:tab pos="457200" algn="l"/>
                  </a:tabLst>
                </a:pPr>
                <a:endParaRPr lang="en-US" sz="2000" dirty="0"/>
              </a:p>
              <a:p>
                <a:pPr marL="0" marR="0" indent="0">
                  <a:spcBef>
                    <a:spcPts val="0"/>
                  </a:spcBef>
                  <a:spcAft>
                    <a:spcPts val="0"/>
                  </a:spcAft>
                  <a:buNone/>
                  <a:tabLst>
                    <a:tab pos="2743200" algn="ctr"/>
                    <a:tab pos="5486400" algn="r"/>
                    <a:tab pos="457200" algn="l"/>
                  </a:tabLst>
                </a:pPr>
                <a:endParaRPr lang="en-US" sz="2000" dirty="0"/>
              </a:p>
              <a:p>
                <a:pPr marL="0" marR="0" indent="0">
                  <a:spcBef>
                    <a:spcPts val="0"/>
                  </a:spcBef>
                  <a:spcAft>
                    <a:spcPts val="0"/>
                  </a:spcAft>
                  <a:buNone/>
                  <a:tabLst>
                    <a:tab pos="2743200" algn="ctr"/>
                    <a:tab pos="5486400" algn="r"/>
                    <a:tab pos="457200" algn="l"/>
                  </a:tabLst>
                </a:pPr>
                <a:r>
                  <a:rPr lang="en-US" sz="2000" dirty="0">
                    <a:effectLst/>
                    <a:latin typeface="Times New Roman" panose="02020603050405020304" pitchFamily="18" charset="0"/>
                    <a:ea typeface="Times New Roman" panose="02020603050405020304" pitchFamily="18" charset="0"/>
                  </a:rPr>
                  <a:t> </a:t>
                </a:r>
              </a:p>
              <a:p>
                <a:pPr marL="0" marR="0" indent="0">
                  <a:spcBef>
                    <a:spcPts val="0"/>
                  </a:spcBef>
                  <a:spcAft>
                    <a:spcPts val="0"/>
                  </a:spcAft>
                  <a:buNone/>
                  <a:tabLst>
                    <a:tab pos="2743200" algn="ctr"/>
                    <a:tab pos="5486400" algn="r"/>
                    <a:tab pos="457200" algn="l"/>
                  </a:tabLst>
                </a:pPr>
                <a:endParaRPr lang="en-US" sz="2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tabLst>
                    <a:tab pos="2743200" algn="ctr"/>
                    <a:tab pos="5486400" algn="r"/>
                    <a:tab pos="457200" algn="l"/>
                  </a:tabLst>
                </a:pPr>
                <a:endParaRPr lang="en-US" sz="2000" dirty="0">
                  <a:effectLst/>
                  <a:latin typeface="Times New Roman" panose="02020603050405020304" pitchFamily="18" charset="0"/>
                  <a:ea typeface="Times New Roman" panose="02020603050405020304" pitchFamily="18" charset="0"/>
                </a:endParaRPr>
              </a:p>
              <a:p>
                <a:pPr marL="0" indent="0">
                  <a:buNone/>
                </a:pPr>
                <a14:m>
                  <m:oMath xmlns:m="http://schemas.openxmlformats.org/officeDocument/2006/math">
                    <m:sSup>
                      <m:sSupPr>
                        <m:ctrlPr>
                          <a:rPr lang="en-US" sz="2000" i="1">
                            <a:effectLst/>
                            <a:latin typeface="Cambria Math" panose="02040503050406030204" pitchFamily="18" charset="0"/>
                          </a:rPr>
                        </m:ctrlPr>
                      </m:sSup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𝐿</m:t>
                        </m:r>
                      </m:e>
                      <m: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𝑛</m:t>
                        </m:r>
                      </m:sup>
                    </m:sSup>
                  </m:oMath>
                </a14:m>
                <a:r>
                  <a:rPr lang="en-US" sz="2000" dirty="0">
                    <a:effectLst/>
                    <a:latin typeface="Times New Roman" panose="02020603050405020304" pitchFamily="18" charset="0"/>
                    <a:ea typeface="Times New Roman" panose="02020603050405020304" pitchFamily="18" charset="0"/>
                  </a:rPr>
                  <a:t> is defined as Language, L concatenated with itself n times</a:t>
                </a:r>
                <a:endParaRPr lang="en-US" sz="2000" dirty="0"/>
              </a:p>
            </p:txBody>
          </p:sp>
        </mc:Choice>
        <mc:Fallback xmlns="">
          <p:sp>
            <p:nvSpPr>
              <p:cNvPr id="5" name="Content Placeholder 4">
                <a:extLst>
                  <a:ext uri="{FF2B5EF4-FFF2-40B4-BE49-F238E27FC236}">
                    <a16:creationId xmlns:a16="http://schemas.microsoft.com/office/drawing/2014/main" id="{503BA66B-4CD4-DDB0-C17D-992329C055C2}"/>
                  </a:ext>
                </a:extLst>
              </p:cNvPr>
              <p:cNvSpPr>
                <a:spLocks noGrp="1" noRot="1" noChangeAspect="1" noMove="1" noResize="1" noEditPoints="1" noAdjustHandles="1" noChangeArrowheads="1" noChangeShapeType="1" noTextEdit="1"/>
              </p:cNvSpPr>
              <p:nvPr>
                <p:ph idx="1"/>
              </p:nvPr>
            </p:nvSpPr>
            <p:spPr>
              <a:xfrm>
                <a:off x="390938" y="1689517"/>
                <a:ext cx="11277601" cy="3683358"/>
              </a:xfrm>
              <a:blipFill>
                <a:blip r:embed="rId2"/>
                <a:stretch>
                  <a:fillRect l="-541"/>
                </a:stretch>
              </a:blipFill>
            </p:spPr>
            <p:txBody>
              <a:bodyPr/>
              <a:lstStyle/>
              <a:p>
                <a:r>
                  <a:rPr lang="en-US">
                    <a:noFill/>
                  </a:rPr>
                  <a:t> </a:t>
                </a:r>
              </a:p>
            </p:txBody>
          </p:sp>
        </mc:Fallback>
      </mc:AlternateContent>
    </p:spTree>
    <p:extLst>
      <p:ext uri="{BB962C8B-B14F-4D97-AF65-F5344CB8AC3E}">
        <p14:creationId xmlns:p14="http://schemas.microsoft.com/office/powerpoint/2010/main" val="851833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9"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FD03BDF-FD6A-983E-D189-28B1E3D6E661}"/>
              </a:ext>
            </a:extLst>
          </p:cNvPr>
          <p:cNvSpPr>
            <a:spLocks noGrp="1"/>
          </p:cNvSpPr>
          <p:nvPr>
            <p:ph type="title"/>
          </p:nvPr>
        </p:nvSpPr>
        <p:spPr>
          <a:xfrm>
            <a:off x="1288060" y="1369938"/>
            <a:ext cx="3210854" cy="4114800"/>
          </a:xfrm>
        </p:spPr>
        <p:txBody>
          <a:bodyPr>
            <a:normAutofit/>
          </a:bodyPr>
          <a:lstStyle/>
          <a:p>
            <a:pPr algn="r"/>
            <a:r>
              <a:rPr lang="en-US" sz="3700" b="1"/>
              <a:t>Module 1 - Introduction to the Theory of Computation</a:t>
            </a:r>
            <a:br>
              <a:rPr lang="en-US" sz="3700" b="1"/>
            </a:br>
            <a:br>
              <a:rPr lang="en-US" sz="3700"/>
            </a:br>
            <a:br>
              <a:rPr lang="en-US" sz="3700"/>
            </a:br>
            <a:endParaRPr lang="en-US" sz="3700"/>
          </a:p>
        </p:txBody>
      </p:sp>
      <p:cxnSp>
        <p:nvCxnSpPr>
          <p:cNvPr id="53" name="Straight Connector 52">
            <a:extLst>
              <a:ext uri="{FF2B5EF4-FFF2-40B4-BE49-F238E27FC236}">
                <a16:creationId xmlns:a16="http://schemas.microsoft.com/office/drawing/2014/main" id="{F492F8DF-EE34-4FC5-9FFE-76EB2E3BBA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3168614" y="3429000"/>
            <a:ext cx="32004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E3A0E91-1F05-F45B-7437-7A83CB823522}"/>
              </a:ext>
            </a:extLst>
          </p:cNvPr>
          <p:cNvSpPr>
            <a:spLocks noGrp="1"/>
          </p:cNvSpPr>
          <p:nvPr>
            <p:ph idx="1"/>
          </p:nvPr>
        </p:nvSpPr>
        <p:spPr>
          <a:xfrm>
            <a:off x="5030505" y="1371600"/>
            <a:ext cx="5872185" cy="4114800"/>
          </a:xfrm>
        </p:spPr>
        <p:txBody>
          <a:bodyPr anchor="ctr">
            <a:normAutofit/>
          </a:bodyPr>
          <a:lstStyle/>
          <a:p>
            <a:pPr marL="0" indent="0">
              <a:buNone/>
            </a:pPr>
            <a:r>
              <a:rPr lang="en-US" sz="2200"/>
              <a:t> </a:t>
            </a:r>
          </a:p>
          <a:p>
            <a:pPr lvl="1"/>
            <a:r>
              <a:rPr lang="en-US" sz="2200"/>
              <a:t>Introduction</a:t>
            </a:r>
          </a:p>
          <a:p>
            <a:pPr lvl="1"/>
            <a:r>
              <a:rPr lang="en-US" sz="2200"/>
              <a:t>Hierarchy of languages and automata</a:t>
            </a:r>
          </a:p>
          <a:p>
            <a:pPr lvl="2">
              <a:buFont typeface="Courier New" panose="02070309020205020404" pitchFamily="49" charset="0"/>
              <a:buChar char="o"/>
            </a:pPr>
            <a:endParaRPr lang="en-US" sz="2200"/>
          </a:p>
          <a:p>
            <a:pPr lvl="2">
              <a:buFont typeface="Courier New" panose="02070309020205020404" pitchFamily="49" charset="0"/>
              <a:buChar char="o"/>
            </a:pPr>
            <a:endParaRPr lang="en-US" sz="2200"/>
          </a:p>
          <a:p>
            <a:pPr lvl="2"/>
            <a:endParaRPr lang="en-US" sz="2200"/>
          </a:p>
          <a:p>
            <a:pPr lvl="1"/>
            <a:endParaRPr lang="en-US" sz="2200"/>
          </a:p>
          <a:p>
            <a:endParaRPr lang="en-US" sz="2200"/>
          </a:p>
          <a:p>
            <a:endParaRPr lang="en-US" sz="2200"/>
          </a:p>
        </p:txBody>
      </p:sp>
    </p:spTree>
    <p:extLst>
      <p:ext uri="{BB962C8B-B14F-4D97-AF65-F5344CB8AC3E}">
        <p14:creationId xmlns:p14="http://schemas.microsoft.com/office/powerpoint/2010/main" val="22677664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D03BDF-FD6A-983E-D189-28B1E3D6E661}"/>
              </a:ext>
            </a:extLst>
          </p:cNvPr>
          <p:cNvSpPr>
            <a:spLocks noGrp="1"/>
          </p:cNvSpPr>
          <p:nvPr>
            <p:ph type="title"/>
          </p:nvPr>
        </p:nvSpPr>
        <p:spPr>
          <a:xfrm>
            <a:off x="1371599" y="294538"/>
            <a:ext cx="9895951" cy="1033669"/>
          </a:xfrm>
        </p:spPr>
        <p:txBody>
          <a:bodyPr>
            <a:normAutofit/>
          </a:bodyPr>
          <a:lstStyle/>
          <a:p>
            <a:r>
              <a:rPr lang="en-US" sz="3400">
                <a:solidFill>
                  <a:srgbClr val="FFFFFF"/>
                </a:solidFill>
              </a:rPr>
              <a:t>Module 1.2 Languages</a:t>
            </a:r>
            <a:br>
              <a:rPr lang="en-US" sz="3400">
                <a:solidFill>
                  <a:srgbClr val="FFFFFF"/>
                </a:solidFill>
              </a:rPr>
            </a:br>
            <a:endParaRPr lang="en-US" sz="3400">
              <a:solidFill>
                <a:srgbClr val="FFFFFF"/>
              </a:solidFill>
            </a:endParaRPr>
          </a:p>
        </p:txBody>
      </p:sp>
      <p:sp>
        <p:nvSpPr>
          <p:cNvPr id="5" name="Content Placeholder 4">
            <a:extLst>
              <a:ext uri="{FF2B5EF4-FFF2-40B4-BE49-F238E27FC236}">
                <a16:creationId xmlns:a16="http://schemas.microsoft.com/office/drawing/2014/main" id="{503BA66B-4CD4-DDB0-C17D-992329C055C2}"/>
              </a:ext>
            </a:extLst>
          </p:cNvPr>
          <p:cNvSpPr>
            <a:spLocks noGrp="1"/>
          </p:cNvSpPr>
          <p:nvPr>
            <p:ph idx="1"/>
          </p:nvPr>
        </p:nvSpPr>
        <p:spPr>
          <a:xfrm>
            <a:off x="755373" y="1464230"/>
            <a:ext cx="9724031" cy="3683358"/>
          </a:xfrm>
        </p:spPr>
        <p:txBody>
          <a:bodyPr anchor="ctr">
            <a:normAutofit/>
          </a:bodyPr>
          <a:lstStyle/>
          <a:p>
            <a:pPr marL="228600" marR="0">
              <a:spcBef>
                <a:spcPts val="0"/>
              </a:spcBef>
              <a:spcAft>
                <a:spcPts val="0"/>
              </a:spcAft>
              <a:tabLst>
                <a:tab pos="2743200" algn="ctr"/>
                <a:tab pos="5486400" algn="r"/>
                <a:tab pos="457200" algn="l"/>
              </a:tabLst>
            </a:pPr>
            <a:endParaRPr lang="en-US" sz="2000" dirty="0"/>
          </a:p>
          <a:p>
            <a:pPr marL="0" marR="0" indent="0">
              <a:spcBef>
                <a:spcPts val="0"/>
              </a:spcBef>
              <a:spcAft>
                <a:spcPts val="0"/>
              </a:spcAft>
              <a:buNone/>
              <a:tabLst>
                <a:tab pos="2743200" algn="ctr"/>
                <a:tab pos="5486400" algn="r"/>
                <a:tab pos="457200" algn="l"/>
              </a:tabLs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star- closure of a Language, L  is defined as</a:t>
            </a:r>
            <a:endParaRPr lang="en-US" sz="2000" dirty="0">
              <a:latin typeface="Times New Roman" panose="02020603050405020304" pitchFamily="18" charset="0"/>
              <a:cs typeface="Times New Roman" panose="02020603050405020304" pitchFamily="18" charset="0"/>
            </a:endParaRPr>
          </a:p>
          <a:p>
            <a:pPr marL="0" marR="0" indent="0">
              <a:spcBef>
                <a:spcPts val="0"/>
              </a:spcBef>
              <a:spcAft>
                <a:spcPts val="0"/>
              </a:spcAft>
              <a:buNone/>
              <a:tabLst>
                <a:tab pos="2743200" algn="ctr"/>
                <a:tab pos="5486400" algn="r"/>
                <a:tab pos="457200" algn="l"/>
              </a:tabLst>
            </a:pPr>
            <a:endParaRPr lang="en-US" sz="2000" dirty="0">
              <a:latin typeface="Times New Roman" panose="02020603050405020304" pitchFamily="18" charset="0"/>
              <a:cs typeface="Times New Roman" panose="02020603050405020304" pitchFamily="18" charset="0"/>
            </a:endParaRPr>
          </a:p>
          <a:p>
            <a:pPr marL="0" marR="0" indent="0">
              <a:spcBef>
                <a:spcPts val="0"/>
              </a:spcBef>
              <a:spcAft>
                <a:spcPts val="0"/>
              </a:spcAft>
              <a:buNone/>
              <a:tabLst>
                <a:tab pos="2743200" algn="ctr"/>
                <a:tab pos="5486400" algn="r"/>
                <a:tab pos="457200" algn="l"/>
              </a:tabLs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indent="0">
              <a:spcBef>
                <a:spcPts val="0"/>
              </a:spcBef>
              <a:spcAft>
                <a:spcPts val="0"/>
              </a:spcAft>
              <a:buNone/>
              <a:tabLst>
                <a:tab pos="2743200" algn="ctr"/>
                <a:tab pos="5486400" algn="r"/>
                <a:tab pos="457200" algn="l"/>
              </a:tabLst>
            </a:pP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spcBef>
                <a:spcPts val="0"/>
              </a:spcBef>
              <a:spcAft>
                <a:spcPts val="0"/>
              </a:spcAft>
              <a:buNone/>
              <a:tabLst>
                <a:tab pos="2743200" algn="ctr"/>
                <a:tab pos="5486400" algn="r"/>
                <a:tab pos="457200" algn="l"/>
              </a:tabLst>
            </a:pP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spcBef>
                <a:spcPts val="0"/>
              </a:spcBef>
              <a:spcAft>
                <a:spcPts val="0"/>
              </a:spcAft>
              <a:buNone/>
              <a:tabLst>
                <a:tab pos="2743200" algn="ctr"/>
                <a:tab pos="5486400" algn="r"/>
                <a:tab pos="457200" algn="l"/>
              </a:tabLst>
            </a:pP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spcBef>
                <a:spcPts val="0"/>
              </a:spcBef>
              <a:spcAft>
                <a:spcPts val="0"/>
              </a:spcAft>
              <a:buNone/>
              <a:tabLst>
                <a:tab pos="2743200" algn="ctr"/>
                <a:tab pos="5486400" algn="r"/>
                <a:tab pos="457200" algn="l"/>
              </a:tabLst>
            </a:pP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Positive closure  of Language L is defined as</a:t>
            </a:r>
          </a:p>
        </p:txBody>
      </p:sp>
    </p:spTree>
    <p:extLst>
      <p:ext uri="{BB962C8B-B14F-4D97-AF65-F5344CB8AC3E}">
        <p14:creationId xmlns:p14="http://schemas.microsoft.com/office/powerpoint/2010/main" val="34225475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3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Rectangle 3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D03BDF-FD6A-983E-D189-28B1E3D6E661}"/>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Module 1.2 Grammars</a:t>
            </a:r>
            <a:br>
              <a:rPr lang="en-US" sz="4000">
                <a:solidFill>
                  <a:srgbClr val="FFFFFF"/>
                </a:solidFill>
              </a:rPr>
            </a:br>
            <a:endParaRPr lang="en-US" sz="4000">
              <a:solidFill>
                <a:srgbClr val="FFFFFF"/>
              </a:solidFill>
            </a:endParaRPr>
          </a:p>
        </p:txBody>
      </p:sp>
      <p:sp>
        <p:nvSpPr>
          <p:cNvPr id="4" name="Content Placeholder 3">
            <a:extLst>
              <a:ext uri="{FF2B5EF4-FFF2-40B4-BE49-F238E27FC236}">
                <a16:creationId xmlns:a16="http://schemas.microsoft.com/office/drawing/2014/main" id="{C5090DF8-1A14-1193-826C-3D6F76029378}"/>
              </a:ext>
            </a:extLst>
          </p:cNvPr>
          <p:cNvSpPr>
            <a:spLocks noGrp="1"/>
          </p:cNvSpPr>
          <p:nvPr>
            <p:ph idx="1"/>
          </p:nvPr>
        </p:nvSpPr>
        <p:spPr>
          <a:xfrm>
            <a:off x="4810259" y="649480"/>
            <a:ext cx="6555347" cy="5546047"/>
          </a:xfrm>
        </p:spPr>
        <p:txBody>
          <a:bodyPr anchor="ctr">
            <a:normAutofit/>
          </a:bodyPr>
          <a:lstStyle/>
          <a:p>
            <a:pPr marL="0" marR="0" indent="0">
              <a:spcBef>
                <a:spcPts val="0"/>
              </a:spcBef>
              <a:spcAft>
                <a:spcPts val="0"/>
              </a:spcAft>
              <a:buNone/>
              <a:tabLst>
                <a:tab pos="2743200" algn="ctr"/>
                <a:tab pos="5486400" algn="r"/>
                <a:tab pos="457200" algn="l"/>
              </a:tabLst>
            </a:pPr>
            <a:r>
              <a:rPr lang="en-US" sz="1700">
                <a:effectLst/>
                <a:latin typeface="Times New Roman" panose="02020603050405020304" pitchFamily="18" charset="0"/>
                <a:ea typeface="Times New Roman" panose="02020603050405020304" pitchFamily="18" charset="0"/>
              </a:rPr>
              <a:t>Grammars are used to generate languages</a:t>
            </a:r>
          </a:p>
          <a:p>
            <a:pPr marL="0" marR="0" indent="0">
              <a:spcBef>
                <a:spcPts val="0"/>
              </a:spcBef>
              <a:spcAft>
                <a:spcPts val="0"/>
              </a:spcAft>
              <a:buNone/>
            </a:pPr>
            <a:r>
              <a:rPr lang="pt-BR" sz="1700">
                <a:effectLst/>
                <a:latin typeface="Times New Roman" panose="02020603050405020304" pitchFamily="18" charset="0"/>
                <a:ea typeface="Times New Roman" panose="02020603050405020304" pitchFamily="18" charset="0"/>
              </a:rPr>
              <a:t> </a:t>
            </a:r>
            <a:endParaRPr lang="en-US" sz="170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pt-BR" sz="1700">
                <a:effectLst/>
                <a:latin typeface="Times New Roman" panose="02020603050405020304" pitchFamily="18" charset="0"/>
                <a:ea typeface="Times New Roman" panose="02020603050405020304" pitchFamily="18" charset="0"/>
              </a:rPr>
              <a:t>G = (V, T, S, P) quadruple</a:t>
            </a:r>
            <a:endParaRPr lang="en-US" sz="170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pt-BR" sz="1700">
                <a:effectLst/>
                <a:latin typeface="Times New Roman" panose="02020603050405020304" pitchFamily="18" charset="0"/>
                <a:ea typeface="Times New Roman" panose="02020603050405020304" pitchFamily="18" charset="0"/>
              </a:rPr>
              <a:t> </a:t>
            </a:r>
            <a:endParaRPr lang="en-US" sz="170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1700">
                <a:effectLst/>
                <a:latin typeface="Times New Roman" panose="02020603050405020304" pitchFamily="18" charset="0"/>
                <a:ea typeface="Times New Roman" panose="02020603050405020304" pitchFamily="18" charset="0"/>
              </a:rPr>
              <a:t>V – Finite set of objects called </a:t>
            </a:r>
            <a:r>
              <a:rPr lang="en-US" sz="1700" i="1">
                <a:effectLst/>
                <a:latin typeface="Times New Roman" panose="02020603050405020304" pitchFamily="18" charset="0"/>
                <a:ea typeface="Times New Roman" panose="02020603050405020304" pitchFamily="18" charset="0"/>
              </a:rPr>
              <a:t>variables </a:t>
            </a:r>
            <a:r>
              <a:rPr lang="en-US" sz="1700">
                <a:effectLst/>
                <a:latin typeface="Times New Roman" panose="02020603050405020304" pitchFamily="18" charset="0"/>
                <a:ea typeface="Times New Roman" panose="02020603050405020304" pitchFamily="18" charset="0"/>
              </a:rPr>
              <a:t>(usually upper case letters)</a:t>
            </a:r>
          </a:p>
          <a:p>
            <a:pPr marL="0" marR="0" indent="0">
              <a:spcBef>
                <a:spcPts val="0"/>
              </a:spcBef>
              <a:spcAft>
                <a:spcPts val="0"/>
              </a:spcAft>
              <a:buNone/>
            </a:pPr>
            <a:r>
              <a:rPr lang="en-US" sz="1700">
                <a:effectLst/>
                <a:latin typeface="Times New Roman" panose="02020603050405020304" pitchFamily="18" charset="0"/>
                <a:ea typeface="Times New Roman" panose="02020603050405020304" pitchFamily="18" charset="0"/>
              </a:rPr>
              <a:t>T – Finite set of objects called </a:t>
            </a:r>
            <a:r>
              <a:rPr lang="en-US" sz="1700" i="1">
                <a:effectLst/>
                <a:latin typeface="Times New Roman" panose="02020603050405020304" pitchFamily="18" charset="0"/>
                <a:ea typeface="Times New Roman" panose="02020603050405020304" pitchFamily="18" charset="0"/>
              </a:rPr>
              <a:t>terminal symbols </a:t>
            </a:r>
            <a:r>
              <a:rPr lang="en-US" sz="1700">
                <a:effectLst/>
                <a:latin typeface="Times New Roman" panose="02020603050405020304" pitchFamily="18" charset="0"/>
                <a:ea typeface="Times New Roman" panose="02020603050405020304" pitchFamily="18" charset="0"/>
              </a:rPr>
              <a:t>(usually lower case letters, the alphabet, Σ)</a:t>
            </a:r>
          </a:p>
          <a:p>
            <a:pPr marL="0" marR="0" indent="0">
              <a:spcBef>
                <a:spcPts val="0"/>
              </a:spcBef>
              <a:spcAft>
                <a:spcPts val="0"/>
              </a:spcAft>
              <a:buNone/>
            </a:pPr>
            <a:r>
              <a:rPr lang="en-US" sz="1700">
                <a:effectLst/>
                <a:latin typeface="Times New Roman" panose="02020603050405020304" pitchFamily="18" charset="0"/>
                <a:ea typeface="Times New Roman" panose="02020603050405020304" pitchFamily="18" charset="0"/>
              </a:rPr>
              <a:t>S – Start Symbol (S </a:t>
            </a:r>
            <a:r>
              <a:rPr lang="en-US" sz="1700">
                <a:effectLst/>
                <a:latin typeface="Times New Roman" panose="02020603050405020304" pitchFamily="18" charset="0"/>
                <a:ea typeface="Times New Roman" panose="02020603050405020304" pitchFamily="18" charset="0"/>
                <a:sym typeface="Symbol" panose="05050102010706020507" pitchFamily="18" charset="2"/>
              </a:rPr>
              <a:t></a:t>
            </a:r>
            <a:r>
              <a:rPr lang="en-US" sz="1700">
                <a:effectLst/>
                <a:latin typeface="Times New Roman" panose="02020603050405020304" pitchFamily="18" charset="0"/>
                <a:ea typeface="Times New Roman" panose="02020603050405020304" pitchFamily="18" charset="0"/>
              </a:rPr>
              <a:t> V)</a:t>
            </a:r>
          </a:p>
          <a:p>
            <a:pPr marL="0" marR="0" indent="0">
              <a:spcBef>
                <a:spcPts val="0"/>
              </a:spcBef>
              <a:spcAft>
                <a:spcPts val="0"/>
              </a:spcAft>
              <a:buNone/>
            </a:pPr>
            <a:r>
              <a:rPr lang="en-US" sz="1700">
                <a:effectLst/>
                <a:latin typeface="Times New Roman" panose="02020603050405020304" pitchFamily="18" charset="0"/>
                <a:ea typeface="Times New Roman" panose="02020603050405020304" pitchFamily="18" charset="0"/>
              </a:rPr>
              <a:t>P – Set of productions – production rules specify how the grammar transforms one string to another</a:t>
            </a:r>
          </a:p>
          <a:p>
            <a:pPr marL="0" marR="0" indent="0">
              <a:spcBef>
                <a:spcPts val="0"/>
              </a:spcBef>
              <a:spcAft>
                <a:spcPts val="0"/>
              </a:spcAft>
              <a:buNone/>
            </a:pPr>
            <a:r>
              <a:rPr lang="en-US" sz="1700">
                <a:effectLst/>
                <a:latin typeface="Times New Roman" panose="02020603050405020304" pitchFamily="18" charset="0"/>
                <a:ea typeface="Times New Roman" panose="02020603050405020304" pitchFamily="18" charset="0"/>
              </a:rPr>
              <a:t> </a:t>
            </a:r>
          </a:p>
          <a:p>
            <a:pPr marL="0" indent="0">
              <a:buNone/>
            </a:pPr>
            <a:r>
              <a:rPr lang="en-US" sz="1700">
                <a:effectLst/>
                <a:latin typeface="Times New Roman" panose="02020603050405020304" pitchFamily="18" charset="0"/>
                <a:ea typeface="Times New Roman" panose="02020603050405020304" pitchFamily="18" charset="0"/>
              </a:rPr>
              <a:t>sets V and T are non empty and disjoint</a:t>
            </a:r>
          </a:p>
          <a:p>
            <a:pPr marL="0" indent="0">
              <a:buNone/>
            </a:pPr>
            <a:endParaRPr lang="en-US" sz="1700">
              <a:latin typeface="Times New Roman" panose="02020603050405020304" pitchFamily="18" charset="0"/>
            </a:endParaRPr>
          </a:p>
          <a:p>
            <a:pPr marL="0" marR="0" indent="0">
              <a:spcBef>
                <a:spcPts val="0"/>
              </a:spcBef>
              <a:spcAft>
                <a:spcPts val="0"/>
              </a:spcAft>
              <a:buNone/>
            </a:pPr>
            <a:r>
              <a:rPr lang="en-US" sz="1700">
                <a:effectLst/>
                <a:latin typeface="Times New Roman" panose="02020603050405020304" pitchFamily="18" charset="0"/>
                <a:ea typeface="Times New Roman" panose="02020603050405020304" pitchFamily="18" charset="0"/>
              </a:rPr>
              <a:t>LHS(Left hand side) string </a:t>
            </a:r>
            <a:r>
              <a:rPr lang="en-US" sz="1700">
                <a:effectLst/>
                <a:latin typeface="Times New Roman" panose="02020603050405020304" pitchFamily="18" charset="0"/>
                <a:ea typeface="Times New Roman" panose="02020603050405020304" pitchFamily="18" charset="0"/>
                <a:sym typeface="Symbol" panose="05050102010706020507" pitchFamily="18" charset="2"/>
              </a:rPr>
              <a:t></a:t>
            </a:r>
            <a:r>
              <a:rPr lang="en-US" sz="1700">
                <a:effectLst/>
                <a:latin typeface="Times New Roman" panose="02020603050405020304" pitchFamily="18" charset="0"/>
                <a:ea typeface="Times New Roman" panose="02020603050405020304" pitchFamily="18" charset="0"/>
              </a:rPr>
              <a:t> RHS(Right hand side) string</a:t>
            </a:r>
          </a:p>
          <a:p>
            <a:pPr marL="0" marR="0" indent="0">
              <a:spcBef>
                <a:spcPts val="0"/>
              </a:spcBef>
              <a:spcAft>
                <a:spcPts val="0"/>
              </a:spcAft>
              <a:buNone/>
            </a:pPr>
            <a:r>
              <a:rPr lang="en-US" sz="1700">
                <a:effectLst/>
                <a:latin typeface="Times New Roman" panose="02020603050405020304" pitchFamily="18" charset="0"/>
                <a:ea typeface="Times New Roman" panose="02020603050405020304" pitchFamily="18" charset="0"/>
              </a:rPr>
              <a:t> </a:t>
            </a:r>
          </a:p>
          <a:p>
            <a:pPr marL="0" marR="0" indent="0">
              <a:spcBef>
                <a:spcPts val="0"/>
              </a:spcBef>
              <a:spcAft>
                <a:spcPts val="0"/>
              </a:spcAft>
              <a:buNone/>
            </a:pPr>
            <a:r>
              <a:rPr lang="en-US" sz="1700">
                <a:effectLst/>
                <a:latin typeface="Times New Roman" panose="02020603050405020304" pitchFamily="18" charset="0"/>
                <a:ea typeface="Times New Roman" panose="02020603050405020304" pitchFamily="18" charset="0"/>
              </a:rPr>
              <a:t>LHS(Left hand side) (V </a:t>
            </a:r>
            <a:r>
              <a:rPr lang="en-US" sz="1700">
                <a:effectLst/>
                <a:latin typeface="Times New Roman" panose="02020603050405020304" pitchFamily="18" charset="0"/>
                <a:ea typeface="Times New Roman" panose="02020603050405020304" pitchFamily="18" charset="0"/>
                <a:sym typeface="Symbol" panose="05050102010706020507" pitchFamily="18" charset="2"/>
              </a:rPr>
              <a:t></a:t>
            </a:r>
            <a:r>
              <a:rPr lang="en-US" sz="1700">
                <a:effectLst/>
                <a:latin typeface="Times New Roman" panose="02020603050405020304" pitchFamily="18" charset="0"/>
                <a:ea typeface="Times New Roman" panose="02020603050405020304" pitchFamily="18" charset="0"/>
              </a:rPr>
              <a:t> T )</a:t>
            </a:r>
            <a:r>
              <a:rPr lang="en-US" sz="1700" baseline="30000">
                <a:effectLst/>
                <a:latin typeface="Times New Roman" panose="02020603050405020304" pitchFamily="18" charset="0"/>
                <a:ea typeface="Times New Roman" panose="02020603050405020304" pitchFamily="18" charset="0"/>
              </a:rPr>
              <a:t>+       </a:t>
            </a:r>
            <a:r>
              <a:rPr lang="en-US" sz="1700">
                <a:effectLst/>
                <a:latin typeface="Times New Roman" panose="02020603050405020304" pitchFamily="18" charset="0"/>
                <a:ea typeface="Times New Roman" panose="02020603050405020304" pitchFamily="18" charset="0"/>
              </a:rPr>
              <a:t>there must be a symbol on the left hand side</a:t>
            </a:r>
          </a:p>
          <a:p>
            <a:pPr marL="0" indent="0">
              <a:buNone/>
            </a:pPr>
            <a:r>
              <a:rPr lang="en-US" sz="1700">
                <a:effectLst/>
                <a:latin typeface="Times New Roman" panose="02020603050405020304" pitchFamily="18" charset="0"/>
                <a:ea typeface="Times New Roman" panose="02020603050405020304" pitchFamily="18" charset="0"/>
              </a:rPr>
              <a:t>RHS(Right hand side) (V </a:t>
            </a:r>
            <a:r>
              <a:rPr lang="en-US" sz="1700">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en-US" sz="1700">
                <a:effectLst/>
                <a:latin typeface="Times New Roman" panose="02020603050405020304" pitchFamily="18" charset="0"/>
                <a:ea typeface="Times New Roman" panose="02020603050405020304" pitchFamily="18" charset="0"/>
              </a:rPr>
              <a:t> T )</a:t>
            </a:r>
            <a:r>
              <a:rPr lang="en-US" sz="1700" baseline="30000">
                <a:effectLst/>
                <a:latin typeface="Times New Roman" panose="02020603050405020304" pitchFamily="18" charset="0"/>
                <a:ea typeface="Times New Roman" panose="02020603050405020304" pitchFamily="18" charset="0"/>
              </a:rPr>
              <a:t>*   </a:t>
            </a:r>
            <a:r>
              <a:rPr lang="en-US" sz="1700">
                <a:effectLst/>
                <a:latin typeface="Times New Roman" panose="02020603050405020304" pitchFamily="18" charset="0"/>
                <a:ea typeface="Times New Roman" panose="02020603050405020304" pitchFamily="18" charset="0"/>
              </a:rPr>
              <a:t>the empty string may be on the right side</a:t>
            </a:r>
            <a:endParaRPr lang="en-US" sz="1700"/>
          </a:p>
        </p:txBody>
      </p:sp>
    </p:spTree>
    <p:extLst>
      <p:ext uri="{BB962C8B-B14F-4D97-AF65-F5344CB8AC3E}">
        <p14:creationId xmlns:p14="http://schemas.microsoft.com/office/powerpoint/2010/main" val="17375651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D03BDF-FD6A-983E-D189-28B1E3D6E661}"/>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Module 1.2 Grammars</a:t>
            </a:r>
            <a:br>
              <a:rPr lang="en-US" sz="4000">
                <a:solidFill>
                  <a:srgbClr val="FFFFFF"/>
                </a:solidFill>
              </a:rPr>
            </a:br>
            <a:endParaRPr lang="en-US" sz="4000">
              <a:solidFill>
                <a:srgbClr val="FFFFFF"/>
              </a:solidFill>
            </a:endParaRP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C5090DF8-1A14-1193-826C-3D6F76029378}"/>
                  </a:ext>
                </a:extLst>
              </p:cNvPr>
              <p:cNvSpPr>
                <a:spLocks noGrp="1"/>
              </p:cNvSpPr>
              <p:nvPr>
                <p:ph idx="1"/>
              </p:nvPr>
            </p:nvSpPr>
            <p:spPr>
              <a:xfrm>
                <a:off x="4810259" y="649480"/>
                <a:ext cx="6555347" cy="5546047"/>
              </a:xfrm>
            </p:spPr>
            <p:txBody>
              <a:bodyPr anchor="ctr">
                <a:normAutofit/>
              </a:bodyPr>
              <a:lstStyle/>
              <a:p>
                <a:pPr marL="0" marR="0" indent="0">
                  <a:spcBef>
                    <a:spcPts val="0"/>
                  </a:spcBef>
                  <a:spcAft>
                    <a:spcPts val="600"/>
                  </a:spcAft>
                  <a:buNone/>
                  <a:tabLst>
                    <a:tab pos="2743200" algn="ctr"/>
                    <a:tab pos="5486400" algn="r"/>
                    <a:tab pos="457200" algn="l"/>
                  </a:tabLst>
                </a:pPr>
                <a:r>
                  <a:rPr lang="en-US" sz="2000" dirty="0">
                    <a:effectLst/>
                    <a:latin typeface="Times New Roman" panose="02020603050405020304" pitchFamily="18" charset="0"/>
                    <a:ea typeface="Times New Roman" panose="02020603050405020304" pitchFamily="18" charset="0"/>
                  </a:rPr>
                  <a:t>Grammars have production rules that specify how the grammar transforms one string into another</a:t>
                </a:r>
              </a:p>
              <a:p>
                <a:pPr marL="0" marR="0" indent="0">
                  <a:spcBef>
                    <a:spcPts val="0"/>
                  </a:spcBef>
                  <a:spcAft>
                    <a:spcPts val="600"/>
                  </a:spcAft>
                  <a:buNone/>
                  <a:tabLst>
                    <a:tab pos="2743200" algn="ctr"/>
                    <a:tab pos="5486400" algn="r"/>
                    <a:tab pos="457200" algn="l"/>
                  </a:tabLst>
                </a:pPr>
                <a:endParaRPr lang="en-US" sz="2000" dirty="0">
                  <a:latin typeface="Times New Roman" panose="02020603050405020304" pitchFamily="18" charset="0"/>
                </a:endParaRPr>
              </a:p>
              <a:p>
                <a:pPr marL="0" marR="0" indent="0">
                  <a:spcBef>
                    <a:spcPts val="0"/>
                  </a:spcBef>
                  <a:spcAft>
                    <a:spcPts val="600"/>
                  </a:spcAft>
                  <a:buNone/>
                </a:pPr>
                <a:r>
                  <a:rPr lang="pt-BR" sz="2000" dirty="0">
                    <a:effectLst/>
                    <a:latin typeface="Times New Roman" panose="02020603050405020304" pitchFamily="18" charset="0"/>
                    <a:ea typeface="Times New Roman" panose="02020603050405020304" pitchFamily="18" charset="0"/>
                  </a:rPr>
                  <a:t>G = (V, T, S, P)</a:t>
                </a:r>
                <a:endParaRPr lang="en-US" sz="2000" dirty="0">
                  <a:effectLst/>
                  <a:latin typeface="Times New Roman" panose="02020603050405020304" pitchFamily="18" charset="0"/>
                  <a:ea typeface="Times New Roman" panose="02020603050405020304" pitchFamily="18" charset="0"/>
                </a:endParaRPr>
              </a:p>
              <a:p>
                <a:pPr marL="685800" marR="0" indent="0">
                  <a:spcBef>
                    <a:spcPts val="0"/>
                  </a:spcBef>
                  <a:spcAft>
                    <a:spcPts val="600"/>
                  </a:spcAft>
                  <a:buNone/>
                </a:pPr>
                <a:endParaRPr lang="en-US" sz="2000" dirty="0">
                  <a:effectLst/>
                  <a:latin typeface="Times New Roman" panose="02020603050405020304" pitchFamily="18" charset="0"/>
                  <a:ea typeface="Times New Roman" panose="02020603050405020304" pitchFamily="18" charset="0"/>
                </a:endParaRPr>
              </a:p>
              <a:p>
                <a:pPr marL="685800" marR="0" indent="0">
                  <a:spcBef>
                    <a:spcPts val="0"/>
                  </a:spcBef>
                  <a:spcAft>
                    <a:spcPts val="600"/>
                  </a:spcAft>
                  <a:buNone/>
                </a:pPr>
                <a:r>
                  <a:rPr lang="en-US" sz="2000" dirty="0">
                    <a:effectLst/>
                    <a:latin typeface="Times New Roman" panose="02020603050405020304" pitchFamily="18" charset="0"/>
                    <a:ea typeface="Times New Roman" panose="02020603050405020304" pitchFamily="18" charset="0"/>
                  </a:rPr>
                  <a:t>G = ({S}, {</a:t>
                </a:r>
                <a:r>
                  <a:rPr lang="en-US" sz="2000" dirty="0" err="1">
                    <a:effectLst/>
                    <a:latin typeface="Times New Roman" panose="02020603050405020304" pitchFamily="18" charset="0"/>
                    <a:ea typeface="Times New Roman" panose="02020603050405020304" pitchFamily="18" charset="0"/>
                  </a:rPr>
                  <a:t>a,b</a:t>
                </a:r>
                <a:r>
                  <a:rPr lang="en-US" sz="2000" dirty="0">
                    <a:effectLst/>
                    <a:latin typeface="Times New Roman" panose="02020603050405020304" pitchFamily="18" charset="0"/>
                    <a:ea typeface="Times New Roman" panose="02020603050405020304" pitchFamily="18" charset="0"/>
                  </a:rPr>
                  <a:t>}, S, P)</a:t>
                </a:r>
              </a:p>
              <a:p>
                <a:pPr marL="685800" marR="0" indent="0">
                  <a:spcBef>
                    <a:spcPts val="0"/>
                  </a:spcBef>
                  <a:spcAft>
                    <a:spcPts val="600"/>
                  </a:spcAft>
                  <a:buNone/>
                </a:pPr>
                <a:r>
                  <a:rPr lang="en-US" sz="2000" dirty="0">
                    <a:effectLst/>
                    <a:latin typeface="Times New Roman" panose="02020603050405020304" pitchFamily="18" charset="0"/>
                    <a:ea typeface="Times New Roman" panose="02020603050405020304" pitchFamily="18" charset="0"/>
                  </a:rPr>
                  <a:t> </a:t>
                </a:r>
              </a:p>
              <a:p>
                <a:pPr marL="685800" marR="0" indent="0">
                  <a:spcBef>
                    <a:spcPts val="0"/>
                  </a:spcBef>
                  <a:spcAft>
                    <a:spcPts val="600"/>
                  </a:spcAft>
                  <a:buNone/>
                </a:pPr>
                <a:r>
                  <a:rPr lang="en-US" sz="2000" dirty="0">
                    <a:effectLst/>
                    <a:latin typeface="Times New Roman" panose="02020603050405020304" pitchFamily="18" charset="0"/>
                    <a:ea typeface="Times New Roman" panose="02020603050405020304" pitchFamily="18" charset="0"/>
                  </a:rPr>
                  <a:t>The production rules (P ) are:</a:t>
                </a:r>
              </a:p>
              <a:p>
                <a:pPr marL="685800" marR="0" indent="0">
                  <a:spcBef>
                    <a:spcPts val="0"/>
                  </a:spcBef>
                  <a:spcAft>
                    <a:spcPts val="600"/>
                  </a:spcAft>
                  <a:buNone/>
                </a:pPr>
                <a:r>
                  <a:rPr lang="en-US" sz="2000" dirty="0">
                    <a:effectLst/>
                    <a:latin typeface="Times New Roman" panose="02020603050405020304" pitchFamily="18" charset="0"/>
                    <a:ea typeface="Times New Roman" panose="02020603050405020304" pitchFamily="18" charset="0"/>
                  </a:rPr>
                  <a:t> </a:t>
                </a:r>
              </a:p>
              <a:p>
                <a:pPr marL="685800" marR="0" indent="0">
                  <a:spcBef>
                    <a:spcPts val="0"/>
                  </a:spcBef>
                  <a:spcAft>
                    <a:spcPts val="600"/>
                  </a:spcAft>
                  <a:buNone/>
                </a:pPr>
                <a:r>
                  <a:rPr lang="en-US" sz="2000" dirty="0">
                    <a:effectLst/>
                    <a:latin typeface="Times New Roman" panose="02020603050405020304" pitchFamily="18" charset="0"/>
                    <a:ea typeface="Times New Roman" panose="02020603050405020304" pitchFamily="18" charset="0"/>
                  </a:rPr>
                  <a:t>S </a:t>
                </a:r>
                <a:r>
                  <a:rPr lang="en-US" sz="2000" dirty="0">
                    <a:effectLst/>
                    <a:latin typeface="Times New Roman" panose="02020603050405020304" pitchFamily="18" charset="0"/>
                    <a:ea typeface="Times New Roman" panose="02020603050405020304" pitchFamily="18" charset="0"/>
                    <a:sym typeface="Symbol" panose="05050102010706020507" pitchFamily="18" charset="2"/>
                  </a:rPr>
                  <a:t></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aSb</a:t>
                </a:r>
                <a:endParaRPr lang="en-US" sz="2000" dirty="0">
                  <a:effectLst/>
                  <a:latin typeface="Times New Roman" panose="02020603050405020304" pitchFamily="18" charset="0"/>
                  <a:ea typeface="Times New Roman" panose="02020603050405020304" pitchFamily="18" charset="0"/>
                </a:endParaRPr>
              </a:p>
              <a:p>
                <a:pPr marL="685800" marR="0" indent="0">
                  <a:spcBef>
                    <a:spcPts val="0"/>
                  </a:spcBef>
                  <a:spcAft>
                    <a:spcPts val="600"/>
                  </a:spcAft>
                  <a:buNone/>
                </a:pPr>
                <a:r>
                  <a:rPr lang="en-US" sz="2000" dirty="0">
                    <a:effectLst/>
                    <a:latin typeface="Times New Roman" panose="02020603050405020304" pitchFamily="18" charset="0"/>
                    <a:ea typeface="Times New Roman" panose="02020603050405020304" pitchFamily="18" charset="0"/>
                  </a:rPr>
                  <a:t>S </a:t>
                </a:r>
                <a:r>
                  <a:rPr lang="en-US" sz="2000" dirty="0">
                    <a:effectLst/>
                    <a:latin typeface="Times New Roman" panose="02020603050405020304" pitchFamily="18" charset="0"/>
                    <a:ea typeface="Times New Roman" panose="02020603050405020304" pitchFamily="18" charset="0"/>
                    <a:sym typeface="Symbol" panose="05050102010706020507" pitchFamily="18" charset="2"/>
                  </a:rPr>
                  <a:t></a:t>
                </a:r>
                <a:r>
                  <a:rPr lang="en-US" sz="200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sym typeface="Symbol" panose="05050102010706020507" pitchFamily="18" charset="2"/>
                  </a:rPr>
                  <a:t></a:t>
                </a:r>
                <a:endParaRPr lang="en-US" sz="2000" dirty="0">
                  <a:effectLst/>
                  <a:latin typeface="Times New Roman" panose="02020603050405020304" pitchFamily="18" charset="0"/>
                  <a:ea typeface="Times New Roman" panose="02020603050405020304" pitchFamily="18" charset="0"/>
                </a:endParaRPr>
              </a:p>
              <a:p>
                <a:pPr marL="685800" marR="0" indent="0">
                  <a:spcBef>
                    <a:spcPts val="0"/>
                  </a:spcBef>
                  <a:spcAft>
                    <a:spcPts val="600"/>
                  </a:spcAft>
                  <a:buNone/>
                </a:pPr>
                <a:r>
                  <a:rPr lang="en-US" sz="2000" dirty="0">
                    <a:effectLst/>
                    <a:latin typeface="Times New Roman" panose="02020603050405020304" pitchFamily="18" charset="0"/>
                    <a:ea typeface="Times New Roman" panose="02020603050405020304" pitchFamily="18" charset="0"/>
                  </a:rPr>
                  <a:t> </a:t>
                </a:r>
              </a:p>
              <a:p>
                <a:pPr marL="685800" marR="0" indent="0">
                  <a:spcBef>
                    <a:spcPts val="0"/>
                  </a:spcBef>
                  <a:spcAft>
                    <a:spcPts val="600"/>
                  </a:spcAft>
                  <a:buNone/>
                </a:pPr>
                <a:r>
                  <a:rPr lang="en-US" sz="2000" dirty="0">
                    <a:effectLst/>
                    <a:latin typeface="Times New Roman" panose="02020603050405020304" pitchFamily="18" charset="0"/>
                    <a:ea typeface="Times New Roman" panose="02020603050405020304" pitchFamily="18" charset="0"/>
                  </a:rPr>
                  <a:t>L(G) = {</a:t>
                </a:r>
                <a14:m>
                  <m:oMath xmlns:m="http://schemas.openxmlformats.org/officeDocument/2006/math">
                    <m:sSup>
                      <m:sSupPr>
                        <m:ctrlPr>
                          <a:rPr lang="en-US" sz="2000" i="1">
                            <a:effectLst/>
                            <a:latin typeface="Cambria Math" panose="02040503050406030204" pitchFamily="18" charset="0"/>
                            <a:ea typeface="Times New Roman" panose="02020603050405020304" pitchFamily="18" charset="0"/>
                          </a:rPr>
                        </m:ctrlPr>
                      </m:sSupPr>
                      <m:e>
                        <m:r>
                          <a:rPr lang="en-US" sz="2000" i="1">
                            <a:effectLst/>
                            <a:latin typeface="Cambria Math" panose="02040503050406030204" pitchFamily="18" charset="0"/>
                            <a:ea typeface="Times New Roman" panose="02020603050405020304" pitchFamily="18" charset="0"/>
                          </a:rPr>
                          <m:t>𝑎</m:t>
                        </m:r>
                      </m:e>
                      <m:sup>
                        <m:r>
                          <a:rPr lang="en-US" sz="2000" i="1">
                            <a:effectLst/>
                            <a:latin typeface="Cambria Math" panose="02040503050406030204" pitchFamily="18" charset="0"/>
                            <a:ea typeface="Times New Roman" panose="02020603050405020304" pitchFamily="18" charset="0"/>
                          </a:rPr>
                          <m:t>𝑛</m:t>
                        </m:r>
                        <m:r>
                          <a:rPr lang="en-US" sz="2000" i="1">
                            <a:effectLst/>
                            <a:latin typeface="Cambria Math" panose="02040503050406030204" pitchFamily="18" charset="0"/>
                            <a:ea typeface="Times New Roman" panose="02020603050405020304" pitchFamily="18" charset="0"/>
                          </a:rPr>
                          <m:t>  </m:t>
                        </m:r>
                      </m:sup>
                    </m:sSup>
                    <m:sSup>
                      <m:sSupPr>
                        <m:ctrlPr>
                          <a:rPr lang="en-US" sz="2000" i="1">
                            <a:effectLst/>
                            <a:latin typeface="Cambria Math" panose="02040503050406030204" pitchFamily="18" charset="0"/>
                            <a:ea typeface="Times New Roman" panose="02020603050405020304" pitchFamily="18" charset="0"/>
                          </a:rPr>
                        </m:ctrlPr>
                      </m:sSupPr>
                      <m:e>
                        <m:r>
                          <a:rPr lang="en-US" sz="2000" i="1">
                            <a:effectLst/>
                            <a:latin typeface="Cambria Math" panose="02040503050406030204" pitchFamily="18" charset="0"/>
                            <a:ea typeface="Times New Roman" panose="02020603050405020304" pitchFamily="18" charset="0"/>
                          </a:rPr>
                          <m:t>𝑏</m:t>
                        </m:r>
                      </m:e>
                      <m:sup>
                        <m:r>
                          <a:rPr lang="en-US" sz="2000" i="1">
                            <a:effectLst/>
                            <a:latin typeface="Cambria Math" panose="02040503050406030204" pitchFamily="18" charset="0"/>
                            <a:ea typeface="Times New Roman" panose="02020603050405020304" pitchFamily="18" charset="0"/>
                          </a:rPr>
                          <m:t>𝑛</m:t>
                        </m:r>
                        <m:r>
                          <a:rPr lang="en-US" sz="2000" i="1">
                            <a:effectLst/>
                            <a:latin typeface="Cambria Math" panose="02040503050406030204" pitchFamily="18" charset="0"/>
                            <a:ea typeface="Times New Roman" panose="02020603050405020304" pitchFamily="18" charset="0"/>
                          </a:rPr>
                          <m:t>  </m:t>
                        </m:r>
                      </m:sup>
                    </m:sSup>
                  </m:oMath>
                </a14:m>
                <a:r>
                  <a:rPr lang="en-US" sz="2000" dirty="0">
                    <a:effectLst/>
                    <a:latin typeface="Times New Roman" panose="02020603050405020304" pitchFamily="18" charset="0"/>
                    <a:ea typeface="Times New Roman" panose="02020603050405020304" pitchFamily="18" charset="0"/>
                  </a:rPr>
                  <a:t>: n </a:t>
                </a:r>
                <a:r>
                  <a:rPr lang="en-US" sz="2000" dirty="0">
                    <a:effectLst/>
                    <a:latin typeface="Times New Roman" panose="02020603050405020304" pitchFamily="18" charset="0"/>
                    <a:ea typeface="Times New Roman" panose="02020603050405020304" pitchFamily="18" charset="0"/>
                    <a:sym typeface="Symbol" panose="05050102010706020507" pitchFamily="18" charset="2"/>
                  </a:rPr>
                  <a:t></a:t>
                </a:r>
                <a:r>
                  <a:rPr lang="en-US" sz="2000" dirty="0">
                    <a:effectLst/>
                    <a:latin typeface="Times New Roman" panose="02020603050405020304" pitchFamily="18" charset="0"/>
                    <a:ea typeface="Times New Roman" panose="02020603050405020304" pitchFamily="18" charset="0"/>
                  </a:rPr>
                  <a:t> 0}</a:t>
                </a:r>
              </a:p>
              <a:p>
                <a:pPr marL="0" marR="0" indent="0">
                  <a:spcBef>
                    <a:spcPts val="0"/>
                  </a:spcBef>
                  <a:spcAft>
                    <a:spcPts val="600"/>
                  </a:spcAft>
                  <a:buNone/>
                  <a:tabLst>
                    <a:tab pos="2743200" algn="ctr"/>
                    <a:tab pos="5486400" algn="r"/>
                    <a:tab pos="457200" algn="l"/>
                  </a:tabLst>
                </a:pPr>
                <a:endParaRPr lang="en-US" sz="2000" dirty="0"/>
              </a:p>
            </p:txBody>
          </p:sp>
        </mc:Choice>
        <mc:Fallback xmlns="">
          <p:sp>
            <p:nvSpPr>
              <p:cNvPr id="4" name="Content Placeholder 3">
                <a:extLst>
                  <a:ext uri="{FF2B5EF4-FFF2-40B4-BE49-F238E27FC236}">
                    <a16:creationId xmlns:a16="http://schemas.microsoft.com/office/drawing/2014/main" id="{C5090DF8-1A14-1193-826C-3D6F76029378}"/>
                  </a:ext>
                </a:extLst>
              </p:cNvPr>
              <p:cNvSpPr>
                <a:spLocks noGrp="1" noRot="1" noChangeAspect="1" noMove="1" noResize="1" noEditPoints="1" noAdjustHandles="1" noChangeArrowheads="1" noChangeShapeType="1" noTextEdit="1"/>
              </p:cNvSpPr>
              <p:nvPr>
                <p:ph idx="1"/>
              </p:nvPr>
            </p:nvSpPr>
            <p:spPr>
              <a:xfrm>
                <a:off x="4810259" y="649480"/>
                <a:ext cx="6555347" cy="5546047"/>
              </a:xfrm>
              <a:blipFill>
                <a:blip r:embed="rId2"/>
                <a:stretch>
                  <a:fillRect l="-930"/>
                </a:stretch>
              </a:blipFill>
            </p:spPr>
            <p:txBody>
              <a:bodyPr/>
              <a:lstStyle/>
              <a:p>
                <a:r>
                  <a:rPr lang="en-US">
                    <a:noFill/>
                  </a:rPr>
                  <a:t> </a:t>
                </a:r>
              </a:p>
            </p:txBody>
          </p:sp>
        </mc:Fallback>
      </mc:AlternateContent>
    </p:spTree>
    <p:extLst>
      <p:ext uri="{BB962C8B-B14F-4D97-AF65-F5344CB8AC3E}">
        <p14:creationId xmlns:p14="http://schemas.microsoft.com/office/powerpoint/2010/main" val="2417601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D03BDF-FD6A-983E-D189-28B1E3D6E661}"/>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Module 1.2 Grammars</a:t>
            </a:r>
            <a:br>
              <a:rPr lang="en-US" sz="4000">
                <a:solidFill>
                  <a:srgbClr val="FFFFFF"/>
                </a:solidFill>
              </a:rPr>
            </a:br>
            <a:endParaRPr lang="en-US" sz="4000">
              <a:solidFill>
                <a:srgbClr val="FFFFFF"/>
              </a:solidFill>
            </a:endParaRP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C5090DF8-1A14-1193-826C-3D6F76029378}"/>
                  </a:ext>
                </a:extLst>
              </p:cNvPr>
              <p:cNvSpPr>
                <a:spLocks noGrp="1"/>
              </p:cNvSpPr>
              <p:nvPr>
                <p:ph idx="1"/>
              </p:nvPr>
            </p:nvSpPr>
            <p:spPr>
              <a:xfrm>
                <a:off x="4504548" y="-86139"/>
                <a:ext cx="6555347" cy="3830014"/>
              </a:xfrm>
            </p:spPr>
            <p:txBody>
              <a:bodyPr anchor="ctr">
                <a:normAutofit/>
              </a:bodyPr>
              <a:lstStyle/>
              <a:p>
                <a:pPr marL="0" marR="0" indent="0">
                  <a:spcBef>
                    <a:spcPts val="0"/>
                  </a:spcBef>
                  <a:spcAft>
                    <a:spcPts val="0"/>
                  </a:spcAft>
                  <a:buNone/>
                  <a:tabLst>
                    <a:tab pos="2743200" algn="ctr"/>
                    <a:tab pos="5486400" algn="r"/>
                    <a:tab pos="457200" algn="l"/>
                  </a:tabLst>
                </a:pPr>
                <a:endParaRPr lang="en-US" sz="2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tabLst>
                    <a:tab pos="2743200" algn="ctr"/>
                    <a:tab pos="5486400" algn="r"/>
                    <a:tab pos="457200" algn="l"/>
                  </a:tabLst>
                </a:pPr>
                <a:endParaRPr lang="en-US" sz="20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tabLst>
                    <a:tab pos="2743200" algn="ctr"/>
                    <a:tab pos="5486400" algn="r"/>
                    <a:tab pos="457200" algn="l"/>
                  </a:tabLst>
                </a:pPr>
                <a:endParaRPr lang="en-US" sz="2000" dirty="0">
                  <a:latin typeface="Times New Roman" panose="02020603050405020304" pitchFamily="18" charset="0"/>
                </a:endParaRPr>
              </a:p>
              <a:p>
                <a:pPr marL="0" marR="0" indent="0">
                  <a:spcBef>
                    <a:spcPts val="0"/>
                  </a:spcBef>
                  <a:spcAft>
                    <a:spcPts val="0"/>
                  </a:spcAft>
                  <a:buNone/>
                  <a:tabLst>
                    <a:tab pos="2743200" algn="ctr"/>
                    <a:tab pos="5486400" algn="r"/>
                    <a:tab pos="457200" algn="l"/>
                  </a:tabLst>
                </a:pPr>
                <a:r>
                  <a:rPr lang="en-US" sz="2000" dirty="0">
                    <a:effectLst/>
                    <a:latin typeface="Times New Roman" panose="02020603050405020304" pitchFamily="18" charset="0"/>
                    <a:ea typeface="Times New Roman" panose="02020603050405020304" pitchFamily="18" charset="0"/>
                  </a:rPr>
                  <a:t>L(G) = {</a:t>
                </a:r>
                <a14:m>
                  <m:oMath xmlns:m="http://schemas.openxmlformats.org/officeDocument/2006/math">
                    <m:sSup>
                      <m:sSupPr>
                        <m:ctrlPr>
                          <a:rPr lang="en-US" sz="2000" i="1">
                            <a:effectLst/>
                            <a:latin typeface="Cambria Math" panose="02040503050406030204" pitchFamily="18" charset="0"/>
                          </a:rPr>
                        </m:ctrlPr>
                      </m:sSup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𝑎</m:t>
                        </m:r>
                      </m:e>
                      <m: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sup>
                    </m:sSup>
                    <m:sSup>
                      <m:sSupPr>
                        <m:ctrlPr>
                          <a:rPr lang="en-US" sz="2000" i="1">
                            <a:effectLst/>
                            <a:latin typeface="Cambria Math" panose="02040503050406030204" pitchFamily="18" charset="0"/>
                          </a:rPr>
                        </m:ctrlPr>
                      </m:sSup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𝑏</m:t>
                        </m:r>
                      </m:e>
                      <m: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2000" b="0" i="1">
                            <a:effectLst/>
                            <a:latin typeface="Cambria Math" panose="02040503050406030204" pitchFamily="18" charset="0"/>
                            <a:ea typeface="Times New Roman" panose="02020603050405020304" pitchFamily="18" charset="0"/>
                            <a:cs typeface="Times New Roman" panose="02020603050405020304" pitchFamily="18" charset="0"/>
                          </a:rPr>
                          <m:t>+1</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sup>
                    </m:sSup>
                  </m:oMath>
                </a14:m>
                <a:r>
                  <a:rPr lang="en-US" sz="2000" dirty="0">
                    <a:effectLst/>
                    <a:latin typeface="Times New Roman" panose="02020603050405020304" pitchFamily="18" charset="0"/>
                    <a:ea typeface="Times New Roman" panose="02020603050405020304" pitchFamily="18" charset="0"/>
                  </a:rPr>
                  <a:t>: n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en-US" sz="2000" dirty="0">
                    <a:effectLst/>
                    <a:latin typeface="Times New Roman" panose="02020603050405020304" pitchFamily="18" charset="0"/>
                    <a:ea typeface="Times New Roman" panose="02020603050405020304" pitchFamily="18" charset="0"/>
                  </a:rPr>
                  <a:t> 0}</a:t>
                </a:r>
              </a:p>
              <a:p>
                <a:pPr marL="0" marR="0" indent="0">
                  <a:spcBef>
                    <a:spcPts val="0"/>
                  </a:spcBef>
                  <a:spcAft>
                    <a:spcPts val="0"/>
                  </a:spcAft>
                  <a:buNone/>
                  <a:tabLst>
                    <a:tab pos="2743200" algn="ctr"/>
                    <a:tab pos="5486400" algn="r"/>
                    <a:tab pos="457200" algn="l"/>
                  </a:tabLst>
                </a:pPr>
                <a:endParaRPr lang="en-US" sz="2000" dirty="0">
                  <a:latin typeface="Times New Roman" panose="02020603050405020304" pitchFamily="18" charset="0"/>
                </a:endParaRPr>
              </a:p>
              <a:p>
                <a:pPr marL="685800" marR="0" indent="0">
                  <a:spcBef>
                    <a:spcPts val="0"/>
                  </a:spcBef>
                  <a:spcAft>
                    <a:spcPts val="0"/>
                  </a:spcAft>
                  <a:buNone/>
                </a:pPr>
                <a:r>
                  <a:rPr lang="en-US" sz="2000" dirty="0">
                    <a:effectLst/>
                    <a:latin typeface="Times New Roman" panose="02020603050405020304" pitchFamily="18" charset="0"/>
                    <a:ea typeface="Times New Roman" panose="02020603050405020304" pitchFamily="18" charset="0"/>
                  </a:rPr>
                  <a:t>G = ({S,A}, {</a:t>
                </a:r>
                <a:r>
                  <a:rPr lang="en-US" sz="2000" dirty="0" err="1">
                    <a:effectLst/>
                    <a:latin typeface="Times New Roman" panose="02020603050405020304" pitchFamily="18" charset="0"/>
                    <a:ea typeface="Times New Roman" panose="02020603050405020304" pitchFamily="18" charset="0"/>
                  </a:rPr>
                  <a:t>a,b</a:t>
                </a:r>
                <a:r>
                  <a:rPr lang="en-US" sz="2000" dirty="0">
                    <a:effectLst/>
                    <a:latin typeface="Times New Roman" panose="02020603050405020304" pitchFamily="18" charset="0"/>
                    <a:ea typeface="Times New Roman" panose="02020603050405020304" pitchFamily="18" charset="0"/>
                  </a:rPr>
                  <a:t>}, S, P)</a:t>
                </a:r>
              </a:p>
              <a:p>
                <a:pPr marL="685800" marR="0" indent="0">
                  <a:spcBef>
                    <a:spcPts val="0"/>
                  </a:spcBef>
                  <a:spcAft>
                    <a:spcPts val="0"/>
                  </a:spcAft>
                  <a:buNone/>
                </a:pPr>
                <a:r>
                  <a:rPr lang="en-US" sz="2000" dirty="0">
                    <a:effectLst/>
                    <a:latin typeface="Times New Roman" panose="02020603050405020304" pitchFamily="18" charset="0"/>
                    <a:ea typeface="Times New Roman" panose="02020603050405020304" pitchFamily="18" charset="0"/>
                  </a:rPr>
                  <a:t> </a:t>
                </a:r>
              </a:p>
              <a:p>
                <a:pPr marL="685800" marR="0" indent="0">
                  <a:spcBef>
                    <a:spcPts val="0"/>
                  </a:spcBef>
                  <a:spcAft>
                    <a:spcPts val="0"/>
                  </a:spcAft>
                  <a:buNone/>
                </a:pPr>
                <a:r>
                  <a:rPr lang="en-US" sz="2000" dirty="0">
                    <a:effectLst/>
                    <a:latin typeface="Times New Roman" panose="02020603050405020304" pitchFamily="18" charset="0"/>
                    <a:ea typeface="Times New Roman" panose="02020603050405020304" pitchFamily="18" charset="0"/>
                  </a:rPr>
                  <a:t>The production rules (P ) are:</a:t>
                </a:r>
              </a:p>
              <a:p>
                <a:pPr marL="685800" marR="0" indent="0">
                  <a:spcBef>
                    <a:spcPts val="0"/>
                  </a:spcBef>
                  <a:spcAft>
                    <a:spcPts val="0"/>
                  </a:spcAft>
                  <a:buNone/>
                </a:pPr>
                <a:r>
                  <a:rPr lang="en-US" sz="2000" dirty="0">
                    <a:effectLst/>
                    <a:latin typeface="Times New Roman" panose="02020603050405020304" pitchFamily="18" charset="0"/>
                    <a:ea typeface="Times New Roman" panose="02020603050405020304" pitchFamily="18" charset="0"/>
                  </a:rPr>
                  <a:t> </a:t>
                </a:r>
              </a:p>
              <a:p>
                <a:pPr marL="685800" marR="0" indent="0">
                  <a:spcBef>
                    <a:spcPts val="0"/>
                  </a:spcBef>
                  <a:spcAft>
                    <a:spcPts val="0"/>
                  </a:spcAft>
                  <a:buNone/>
                </a:pPr>
                <a:r>
                  <a:rPr lang="en-US" sz="2000" i="1" dirty="0">
                    <a:effectLst/>
                    <a:latin typeface="Times New Roman" panose="02020603050405020304" pitchFamily="18" charset="0"/>
                    <a:ea typeface="Times New Roman" panose="02020603050405020304" pitchFamily="18" charset="0"/>
                  </a:rPr>
                  <a:t>	S </a:t>
                </a:r>
                <a:r>
                  <a:rPr lang="en-US" sz="2000" i="1" dirty="0">
                    <a:effectLst/>
                    <a:latin typeface="Times New Roman" panose="02020603050405020304" pitchFamily="18" charset="0"/>
                    <a:ea typeface="Times New Roman" panose="02020603050405020304" pitchFamily="18" charset="0"/>
                    <a:sym typeface="Symbol" panose="05050102010706020507" pitchFamily="18" charset="2"/>
                  </a:rPr>
                  <a:t></a:t>
                </a:r>
                <a:r>
                  <a:rPr lang="en-US" sz="2000" i="1" dirty="0">
                    <a:effectLst/>
                    <a:latin typeface="Times New Roman" panose="02020603050405020304" pitchFamily="18" charset="0"/>
                    <a:ea typeface="Times New Roman" panose="02020603050405020304" pitchFamily="18" charset="0"/>
                  </a:rPr>
                  <a:t> Ab</a:t>
                </a:r>
              </a:p>
              <a:p>
                <a:pPr marL="685800" indent="0">
                  <a:spcBef>
                    <a:spcPts val="0"/>
                  </a:spcBef>
                  <a:buNone/>
                </a:pPr>
                <a:r>
                  <a:rPr lang="en-US" sz="2000" i="1" dirty="0">
                    <a:effectLst/>
                    <a:latin typeface="Times New Roman" panose="02020603050405020304" pitchFamily="18" charset="0"/>
                    <a:ea typeface="Times New Roman" panose="02020603050405020304" pitchFamily="18" charset="0"/>
                  </a:rPr>
                  <a:t>	A</a:t>
                </a:r>
                <a:r>
                  <a:rPr lang="en-US" sz="2000" i="1" dirty="0">
                    <a:effectLst/>
                    <a:latin typeface="Times New Roman" panose="02020603050405020304" pitchFamily="18" charset="0"/>
                    <a:ea typeface="Times New Roman" panose="02020603050405020304" pitchFamily="18" charset="0"/>
                    <a:sym typeface="Symbol" panose="05050102010706020507" pitchFamily="18" charset="2"/>
                  </a:rPr>
                  <a:t></a:t>
                </a:r>
                <a:r>
                  <a:rPr lang="en-US" sz="2000" i="1" dirty="0">
                    <a:effectLst/>
                    <a:latin typeface="Times New Roman" panose="02020603050405020304" pitchFamily="18" charset="0"/>
                    <a:ea typeface="Times New Roman" panose="02020603050405020304" pitchFamily="18" charset="0"/>
                  </a:rPr>
                  <a:t> </a:t>
                </a:r>
                <a:r>
                  <a:rPr lang="en-US" sz="2000" i="1" dirty="0" err="1">
                    <a:effectLst/>
                    <a:latin typeface="Times New Roman" panose="02020603050405020304" pitchFamily="18" charset="0"/>
                    <a:ea typeface="Times New Roman" panose="02020603050405020304" pitchFamily="18" charset="0"/>
                  </a:rPr>
                  <a:t>aAb</a:t>
                </a:r>
                <a:endParaRPr lang="en-US" sz="2000" i="1" dirty="0">
                  <a:effectLst/>
                  <a:latin typeface="Times New Roman" panose="02020603050405020304" pitchFamily="18" charset="0"/>
                  <a:ea typeface="Times New Roman" panose="02020603050405020304" pitchFamily="18" charset="0"/>
                </a:endParaRPr>
              </a:p>
              <a:p>
                <a:pPr marL="0" indent="0">
                  <a:buNone/>
                </a:pPr>
                <a:r>
                  <a:rPr lang="en-US" sz="2000" i="1" dirty="0">
                    <a:effectLst/>
                    <a:latin typeface="Times New Roman" panose="02020603050405020304" pitchFamily="18" charset="0"/>
                    <a:ea typeface="Times New Roman" panose="02020603050405020304" pitchFamily="18" charset="0"/>
                  </a:rPr>
                  <a:t>   	A </a:t>
                </a:r>
                <a:r>
                  <a:rPr lang="en-US" sz="2000" i="1" dirty="0">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en-US" sz="2000" i="1" dirty="0">
                    <a:effectLst/>
                    <a:latin typeface="Times New Roman" panose="02020603050405020304" pitchFamily="18" charset="0"/>
                    <a:ea typeface="Times New Roman" panose="02020603050405020304" pitchFamily="18" charset="0"/>
                  </a:rPr>
                  <a:t> </a:t>
                </a:r>
                <a:r>
                  <a:rPr lang="en-US" sz="2000" i="1" dirty="0">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endParaRPr lang="en-US" sz="2000" i="1" dirty="0"/>
              </a:p>
            </p:txBody>
          </p:sp>
        </mc:Choice>
        <mc:Fallback xmlns="">
          <p:sp>
            <p:nvSpPr>
              <p:cNvPr id="4" name="Content Placeholder 3">
                <a:extLst>
                  <a:ext uri="{FF2B5EF4-FFF2-40B4-BE49-F238E27FC236}">
                    <a16:creationId xmlns:a16="http://schemas.microsoft.com/office/drawing/2014/main" id="{C5090DF8-1A14-1193-826C-3D6F76029378}"/>
                  </a:ext>
                </a:extLst>
              </p:cNvPr>
              <p:cNvSpPr>
                <a:spLocks noGrp="1" noRot="1" noChangeAspect="1" noMove="1" noResize="1" noEditPoints="1" noAdjustHandles="1" noChangeArrowheads="1" noChangeShapeType="1" noTextEdit="1"/>
              </p:cNvSpPr>
              <p:nvPr>
                <p:ph idx="1"/>
              </p:nvPr>
            </p:nvSpPr>
            <p:spPr>
              <a:xfrm>
                <a:off x="4504548" y="-86139"/>
                <a:ext cx="6555347" cy="3830014"/>
              </a:xfrm>
              <a:blipFill>
                <a:blip r:embed="rId2"/>
                <a:stretch>
                  <a:fillRect l="-1023"/>
                </a:stretch>
              </a:blipFill>
            </p:spPr>
            <p:txBody>
              <a:bodyPr/>
              <a:lstStyle/>
              <a:p>
                <a:r>
                  <a:rPr lang="en-US">
                    <a:noFill/>
                  </a:rPr>
                  <a:t> </a:t>
                </a:r>
              </a:p>
            </p:txBody>
          </p:sp>
        </mc:Fallback>
      </mc:AlternateContent>
    </p:spTree>
    <p:extLst>
      <p:ext uri="{BB962C8B-B14F-4D97-AF65-F5344CB8AC3E}">
        <p14:creationId xmlns:p14="http://schemas.microsoft.com/office/powerpoint/2010/main" val="28736398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D03BDF-FD6A-983E-D189-28B1E3D6E661}"/>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Module 1.2 Grammars</a:t>
            </a:r>
            <a:br>
              <a:rPr lang="en-US" sz="4000">
                <a:solidFill>
                  <a:srgbClr val="FFFFFF"/>
                </a:solidFill>
              </a:rPr>
            </a:br>
            <a:endParaRPr lang="en-US" sz="4000">
              <a:solidFill>
                <a:srgbClr val="FFFFFF"/>
              </a:solidFill>
            </a:endParaRP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C5090DF8-1A14-1193-826C-3D6F76029378}"/>
                  </a:ext>
                </a:extLst>
              </p:cNvPr>
              <p:cNvSpPr>
                <a:spLocks noGrp="1"/>
              </p:cNvSpPr>
              <p:nvPr>
                <p:ph idx="1"/>
              </p:nvPr>
            </p:nvSpPr>
            <p:spPr>
              <a:xfrm>
                <a:off x="4698858" y="31196"/>
                <a:ext cx="6555347" cy="4166766"/>
              </a:xfrm>
            </p:spPr>
            <p:txBody>
              <a:bodyPr anchor="ctr">
                <a:normAutofit/>
              </a:bodyPr>
              <a:lstStyle/>
              <a:p>
                <a:pPr marL="0" marR="0" indent="0">
                  <a:spcBef>
                    <a:spcPts val="0"/>
                  </a:spcBef>
                  <a:spcAft>
                    <a:spcPts val="0"/>
                  </a:spcAft>
                  <a:buNone/>
                  <a:tabLst>
                    <a:tab pos="2743200" algn="ctr"/>
                    <a:tab pos="5486400" algn="r"/>
                    <a:tab pos="457200" algn="l"/>
                  </a:tabLst>
                </a:pPr>
                <a:endParaRPr lang="en-US" sz="2000" dirty="0">
                  <a:latin typeface="Times New Roman" panose="02020603050405020304" pitchFamily="18" charset="0"/>
                </a:endParaRPr>
              </a:p>
              <a:p>
                <a:pPr marR="0">
                  <a:spcBef>
                    <a:spcPts val="0"/>
                  </a:spcBef>
                  <a:spcAft>
                    <a:spcPts val="0"/>
                  </a:spcAft>
                  <a:buFont typeface="Symbol" panose="05050102010706020507" pitchFamily="18" charset="2"/>
                  <a:buChar char="S"/>
                  <a:tabLst>
                    <a:tab pos="2743200" algn="ctr"/>
                    <a:tab pos="5486400" algn="r"/>
                    <a:tab pos="457200" algn="l"/>
                  </a:tabLst>
                </a:pPr>
                <a:r>
                  <a:rPr lang="en-US" sz="2000" dirty="0">
                    <a:latin typeface="Times New Roman" panose="02020603050405020304" pitchFamily="18" charset="0"/>
                    <a:ea typeface="Times New Roman" panose="02020603050405020304" pitchFamily="18" charset="0"/>
                    <a:sym typeface="Symbol" panose="05050102010706020507" pitchFamily="18" charset="2"/>
                  </a:rPr>
                  <a:t>= </a:t>
                </a:r>
                <a:r>
                  <a:rPr lang="en-US" sz="2000" dirty="0">
                    <a:effectLst/>
                    <a:latin typeface="Times New Roman" panose="02020603050405020304" pitchFamily="18" charset="0"/>
                    <a:ea typeface="Times New Roman" panose="02020603050405020304" pitchFamily="18" charset="0"/>
                  </a:rPr>
                  <a:t>{</a:t>
                </a:r>
                <a14:m>
                  <m:oMath xmlns:m="http://schemas.openxmlformats.org/officeDocument/2006/math">
                    <m:r>
                      <a:rPr lang="en-US" sz="2000" i="1">
                        <a:effectLst/>
                        <a:latin typeface="Cambria Math" panose="02040503050406030204" pitchFamily="18" charset="0"/>
                      </a:rPr>
                      <m:t>𝑎</m:t>
                    </m:r>
                    <m:r>
                      <a:rPr lang="en-US" sz="2000" b="0" i="1">
                        <a:effectLst/>
                        <a:latin typeface="Cambria Math" panose="02040503050406030204" pitchFamily="18" charset="0"/>
                      </a:rPr>
                      <m:t>,</m:t>
                    </m:r>
                    <m:r>
                      <a:rPr lang="en-US" sz="2000" b="0" i="1">
                        <a:effectLst/>
                        <a:latin typeface="Cambria Math" panose="02040503050406030204" pitchFamily="18" charset="0"/>
                      </a:rPr>
                      <m:t>𝑏</m:t>
                    </m:r>
                    <m:r>
                      <a:rPr lang="en-US" sz="2000" b="0" i="1">
                        <a:effectLst/>
                        <a:latin typeface="Cambria Math" panose="02040503050406030204" pitchFamily="18" charset="0"/>
                      </a:rPr>
                      <m:t>}</m:t>
                    </m:r>
                  </m:oMath>
                </a14:m>
                <a:endParaRPr lang="en-US" sz="2000" dirty="0">
                  <a:latin typeface="Times New Roman" panose="02020603050405020304" pitchFamily="18" charset="0"/>
                </a:endParaRPr>
              </a:p>
              <a:p>
                <a:pPr marR="0">
                  <a:spcBef>
                    <a:spcPts val="0"/>
                  </a:spcBef>
                  <a:spcAft>
                    <a:spcPts val="0"/>
                  </a:spcAft>
                  <a:buFont typeface="Symbol" panose="05050102010706020507" pitchFamily="18" charset="2"/>
                  <a:buChar char="S"/>
                  <a:tabLst>
                    <a:tab pos="2743200" algn="ctr"/>
                    <a:tab pos="5486400" algn="r"/>
                    <a:tab pos="457200" algn="l"/>
                  </a:tabLst>
                </a:pPr>
                <a:endParaRPr lang="en-US" sz="2000" dirty="0">
                  <a:latin typeface="Times New Roman" panose="02020603050405020304" pitchFamily="18" charset="0"/>
                </a:endParaRPr>
              </a:p>
              <a:p>
                <a:pPr marL="685800" marR="0" indent="0">
                  <a:spcBef>
                    <a:spcPts val="0"/>
                  </a:spcBef>
                  <a:spcAft>
                    <a:spcPts val="0"/>
                  </a:spcAft>
                  <a:buNone/>
                </a:pPr>
                <a:r>
                  <a:rPr lang="en-US" sz="2000" dirty="0">
                    <a:effectLst/>
                    <a:latin typeface="Times New Roman" panose="02020603050405020304" pitchFamily="18" charset="0"/>
                    <a:ea typeface="Times New Roman" panose="02020603050405020304" pitchFamily="18" charset="0"/>
                  </a:rPr>
                  <a:t>G = ({S,A}, {</a:t>
                </a:r>
                <a:r>
                  <a:rPr lang="en-US" sz="2000" dirty="0" err="1">
                    <a:effectLst/>
                    <a:latin typeface="Times New Roman" panose="02020603050405020304" pitchFamily="18" charset="0"/>
                    <a:ea typeface="Times New Roman" panose="02020603050405020304" pitchFamily="18" charset="0"/>
                  </a:rPr>
                  <a:t>a,b</a:t>
                </a:r>
                <a:r>
                  <a:rPr lang="en-US" sz="2000" dirty="0">
                    <a:effectLst/>
                    <a:latin typeface="Times New Roman" panose="02020603050405020304" pitchFamily="18" charset="0"/>
                    <a:ea typeface="Times New Roman" panose="02020603050405020304" pitchFamily="18" charset="0"/>
                  </a:rPr>
                  <a:t>}, S, P)</a:t>
                </a:r>
              </a:p>
              <a:p>
                <a:pPr marL="685800" marR="0" indent="0">
                  <a:spcBef>
                    <a:spcPts val="0"/>
                  </a:spcBef>
                  <a:spcAft>
                    <a:spcPts val="0"/>
                  </a:spcAft>
                  <a:buNone/>
                </a:pPr>
                <a:r>
                  <a:rPr lang="en-US" sz="2000" dirty="0">
                    <a:effectLst/>
                    <a:latin typeface="Times New Roman" panose="02020603050405020304" pitchFamily="18" charset="0"/>
                    <a:ea typeface="Times New Roman" panose="02020603050405020304" pitchFamily="18" charset="0"/>
                  </a:rPr>
                  <a:t> </a:t>
                </a:r>
              </a:p>
              <a:p>
                <a:pPr marL="685800" marR="0" indent="0">
                  <a:spcBef>
                    <a:spcPts val="0"/>
                  </a:spcBef>
                  <a:spcAft>
                    <a:spcPts val="0"/>
                  </a:spcAft>
                  <a:buNone/>
                </a:pPr>
                <a:r>
                  <a:rPr lang="en-US" sz="2000" dirty="0">
                    <a:effectLst/>
                    <a:latin typeface="Times New Roman" panose="02020603050405020304" pitchFamily="18" charset="0"/>
                    <a:ea typeface="Times New Roman" panose="02020603050405020304" pitchFamily="18" charset="0"/>
                  </a:rPr>
                  <a:t>The production rules (P ) are:</a:t>
                </a:r>
              </a:p>
              <a:p>
                <a:pPr marL="685800" marR="0" indent="0">
                  <a:spcBef>
                    <a:spcPts val="0"/>
                  </a:spcBef>
                  <a:spcAft>
                    <a:spcPts val="0"/>
                  </a:spcAft>
                  <a:buNone/>
                </a:pPr>
                <a:r>
                  <a:rPr lang="en-US" sz="2000" dirty="0">
                    <a:effectLst/>
                    <a:latin typeface="Times New Roman" panose="02020603050405020304" pitchFamily="18" charset="0"/>
                    <a:ea typeface="Times New Roman" panose="02020603050405020304" pitchFamily="18" charset="0"/>
                  </a:rPr>
                  <a:t> </a:t>
                </a:r>
              </a:p>
              <a:p>
                <a:pPr marL="685800" marR="0" indent="0">
                  <a:spcBef>
                    <a:spcPts val="0"/>
                  </a:spcBef>
                  <a:spcAft>
                    <a:spcPts val="0"/>
                  </a:spcAft>
                  <a:buNone/>
                </a:pPr>
                <a:r>
                  <a:rPr lang="en-US" sz="2000" i="1" dirty="0">
                    <a:effectLst/>
                    <a:latin typeface="Times New Roman" panose="02020603050405020304" pitchFamily="18" charset="0"/>
                    <a:ea typeface="Times New Roman" panose="02020603050405020304" pitchFamily="18" charset="0"/>
                  </a:rPr>
                  <a:t>	S </a:t>
                </a:r>
                <a:r>
                  <a:rPr lang="en-US" sz="2000" i="1" dirty="0">
                    <a:effectLst/>
                    <a:latin typeface="Times New Roman" panose="02020603050405020304" pitchFamily="18" charset="0"/>
                    <a:ea typeface="Times New Roman" panose="02020603050405020304" pitchFamily="18" charset="0"/>
                    <a:sym typeface="Symbol" panose="05050102010706020507" pitchFamily="18" charset="2"/>
                  </a:rPr>
                  <a:t></a:t>
                </a:r>
                <a:r>
                  <a:rPr lang="en-US" sz="2000" i="1" dirty="0">
                    <a:effectLst/>
                    <a:latin typeface="Times New Roman" panose="02020603050405020304" pitchFamily="18" charset="0"/>
                    <a:ea typeface="Times New Roman" panose="02020603050405020304" pitchFamily="18" charset="0"/>
                  </a:rPr>
                  <a:t> Ab</a:t>
                </a:r>
              </a:p>
              <a:p>
                <a:pPr marL="685800" indent="0">
                  <a:spcBef>
                    <a:spcPts val="0"/>
                  </a:spcBef>
                  <a:buNone/>
                </a:pPr>
                <a:r>
                  <a:rPr lang="en-US" sz="2000" i="1" dirty="0">
                    <a:effectLst/>
                    <a:latin typeface="Times New Roman" panose="02020603050405020304" pitchFamily="18" charset="0"/>
                    <a:ea typeface="Times New Roman" panose="02020603050405020304" pitchFamily="18" charset="0"/>
                  </a:rPr>
                  <a:t>	A</a:t>
                </a:r>
                <a:r>
                  <a:rPr lang="en-US" sz="2000" i="1" dirty="0">
                    <a:effectLst/>
                    <a:latin typeface="Times New Roman" panose="02020603050405020304" pitchFamily="18" charset="0"/>
                    <a:ea typeface="Times New Roman" panose="02020603050405020304" pitchFamily="18" charset="0"/>
                    <a:sym typeface="Symbol" panose="05050102010706020507" pitchFamily="18" charset="2"/>
                  </a:rPr>
                  <a:t></a:t>
                </a:r>
                <a:r>
                  <a:rPr lang="en-US" sz="2000" i="1" dirty="0">
                    <a:effectLst/>
                    <a:latin typeface="Times New Roman" panose="02020603050405020304" pitchFamily="18" charset="0"/>
                    <a:ea typeface="Times New Roman" panose="02020603050405020304" pitchFamily="18" charset="0"/>
                  </a:rPr>
                  <a:t> </a:t>
                </a:r>
                <a:r>
                  <a:rPr lang="en-US" sz="2000" i="1" dirty="0" err="1">
                    <a:effectLst/>
                    <a:latin typeface="Times New Roman" panose="02020603050405020304" pitchFamily="18" charset="0"/>
                    <a:ea typeface="Times New Roman" panose="02020603050405020304" pitchFamily="18" charset="0"/>
                  </a:rPr>
                  <a:t>aAb</a:t>
                </a:r>
                <a:endParaRPr lang="en-US" sz="2000" i="1" dirty="0">
                  <a:effectLst/>
                  <a:latin typeface="Times New Roman" panose="02020603050405020304" pitchFamily="18" charset="0"/>
                  <a:ea typeface="Times New Roman" panose="02020603050405020304" pitchFamily="18" charset="0"/>
                </a:endParaRPr>
              </a:p>
              <a:p>
                <a:pPr marL="0" indent="0">
                  <a:buNone/>
                </a:pPr>
                <a:r>
                  <a:rPr lang="en-US" sz="2000" i="1" dirty="0">
                    <a:effectLst/>
                    <a:latin typeface="Times New Roman" panose="02020603050405020304" pitchFamily="18" charset="0"/>
                    <a:ea typeface="Times New Roman" panose="02020603050405020304" pitchFamily="18" charset="0"/>
                  </a:rPr>
                  <a:t>   	A </a:t>
                </a:r>
                <a:r>
                  <a:rPr lang="en-US" sz="2000" i="1" dirty="0">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en-US" sz="2000" i="1" dirty="0">
                    <a:effectLst/>
                    <a:latin typeface="Times New Roman" panose="02020603050405020304" pitchFamily="18" charset="0"/>
                    <a:ea typeface="Times New Roman" panose="02020603050405020304" pitchFamily="18" charset="0"/>
                  </a:rPr>
                  <a:t> </a:t>
                </a:r>
                <a:r>
                  <a:rPr lang="en-US" sz="2000" i="1" dirty="0">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endParaRPr lang="en-US" sz="2000" i="1" dirty="0"/>
              </a:p>
            </p:txBody>
          </p:sp>
        </mc:Choice>
        <mc:Fallback xmlns="">
          <p:sp>
            <p:nvSpPr>
              <p:cNvPr id="4" name="Content Placeholder 3">
                <a:extLst>
                  <a:ext uri="{FF2B5EF4-FFF2-40B4-BE49-F238E27FC236}">
                    <a16:creationId xmlns:a16="http://schemas.microsoft.com/office/drawing/2014/main" id="{C5090DF8-1A14-1193-826C-3D6F76029378}"/>
                  </a:ext>
                </a:extLst>
              </p:cNvPr>
              <p:cNvSpPr>
                <a:spLocks noGrp="1" noRot="1" noChangeAspect="1" noMove="1" noResize="1" noEditPoints="1" noAdjustHandles="1" noChangeArrowheads="1" noChangeShapeType="1" noTextEdit="1"/>
              </p:cNvSpPr>
              <p:nvPr>
                <p:ph idx="1"/>
              </p:nvPr>
            </p:nvSpPr>
            <p:spPr>
              <a:xfrm>
                <a:off x="4698858" y="31196"/>
                <a:ext cx="6555347" cy="4166766"/>
              </a:xfrm>
              <a:blipFill>
                <a:blip r:embed="rId2"/>
                <a:stretch>
                  <a:fillRect l="-1023"/>
                </a:stretch>
              </a:blipFill>
            </p:spPr>
            <p:txBody>
              <a:bodyPr/>
              <a:lstStyle/>
              <a:p>
                <a:r>
                  <a:rPr lang="en-US">
                    <a:noFill/>
                  </a:rPr>
                  <a:t> </a:t>
                </a:r>
              </a:p>
            </p:txBody>
          </p:sp>
        </mc:Fallback>
      </mc:AlternateContent>
    </p:spTree>
    <p:extLst>
      <p:ext uri="{BB962C8B-B14F-4D97-AF65-F5344CB8AC3E}">
        <p14:creationId xmlns:p14="http://schemas.microsoft.com/office/powerpoint/2010/main" val="40733307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D03BDF-FD6A-983E-D189-28B1E3D6E661}"/>
              </a:ext>
            </a:extLst>
          </p:cNvPr>
          <p:cNvSpPr>
            <a:spLocks noGrp="1"/>
          </p:cNvSpPr>
          <p:nvPr>
            <p:ph type="title"/>
          </p:nvPr>
        </p:nvSpPr>
        <p:spPr>
          <a:xfrm>
            <a:off x="1371599" y="294538"/>
            <a:ext cx="9895951" cy="1033669"/>
          </a:xfrm>
        </p:spPr>
        <p:txBody>
          <a:bodyPr>
            <a:normAutofit/>
          </a:bodyPr>
          <a:lstStyle/>
          <a:p>
            <a:br>
              <a:rPr lang="en-US" sz="1600">
                <a:solidFill>
                  <a:srgbClr val="FFFFFF"/>
                </a:solidFill>
              </a:rPr>
            </a:br>
            <a:r>
              <a:rPr lang="en-US" sz="1600">
                <a:solidFill>
                  <a:srgbClr val="FFFFFF"/>
                </a:solidFill>
              </a:rPr>
              <a:t>Module 1.2 Automaton</a:t>
            </a:r>
            <a:br>
              <a:rPr lang="en-US" sz="1600">
                <a:solidFill>
                  <a:srgbClr val="FFFFFF"/>
                </a:solidFill>
              </a:rPr>
            </a:br>
            <a:br>
              <a:rPr lang="en-US" sz="1600">
                <a:solidFill>
                  <a:srgbClr val="FFFFFF"/>
                </a:solidFill>
              </a:rPr>
            </a:br>
            <a:endParaRPr lang="en-US" sz="1600">
              <a:solidFill>
                <a:srgbClr val="FFFFFF"/>
              </a:solidFill>
            </a:endParaRPr>
          </a:p>
        </p:txBody>
      </p:sp>
      <p:sp>
        <p:nvSpPr>
          <p:cNvPr id="4" name="Content Placeholder 3">
            <a:extLst>
              <a:ext uri="{FF2B5EF4-FFF2-40B4-BE49-F238E27FC236}">
                <a16:creationId xmlns:a16="http://schemas.microsoft.com/office/drawing/2014/main" id="{C5090DF8-1A14-1193-826C-3D6F76029378}"/>
              </a:ext>
            </a:extLst>
          </p:cNvPr>
          <p:cNvSpPr>
            <a:spLocks noGrp="1"/>
          </p:cNvSpPr>
          <p:nvPr>
            <p:ph idx="1"/>
          </p:nvPr>
        </p:nvSpPr>
        <p:spPr>
          <a:xfrm>
            <a:off x="1371599" y="2318197"/>
            <a:ext cx="9724031" cy="3683358"/>
          </a:xfrm>
        </p:spPr>
        <p:txBody>
          <a:bodyPr anchor="ctr">
            <a:normAutofit/>
          </a:bodyPr>
          <a:lstStyle/>
          <a:p>
            <a:pPr marL="0" marR="0" indent="0">
              <a:spcBef>
                <a:spcPts val="0"/>
              </a:spcBef>
              <a:spcAft>
                <a:spcPts val="0"/>
              </a:spcAft>
              <a:buNone/>
            </a:pPr>
            <a:r>
              <a:rPr lang="en-US" sz="2000" b="1" u="sng" dirty="0">
                <a:effectLst/>
                <a:latin typeface="Times New Roman" panose="02020603050405020304" pitchFamily="18" charset="0"/>
                <a:ea typeface="Times New Roman" panose="02020603050405020304" pitchFamily="18" charset="0"/>
              </a:rPr>
              <a:t>Automata</a:t>
            </a:r>
            <a:endParaRPr lang="en-US" sz="20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2000" b="1" u="none" strike="noStrike" dirty="0">
                <a:effectLst/>
                <a:latin typeface="Times New Roman" panose="02020603050405020304" pitchFamily="18"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2000" dirty="0">
                <a:effectLst/>
                <a:latin typeface="Times New Roman" panose="02020603050405020304" pitchFamily="18" charset="0"/>
                <a:ea typeface="Times New Roman" panose="02020603050405020304" pitchFamily="18" charset="0"/>
              </a:rPr>
              <a:t>An automaton is an abstract model of  digital computer.</a:t>
            </a:r>
          </a:p>
          <a:p>
            <a:pPr marL="571500" indent="-342900">
              <a:spcBef>
                <a:spcPts val="0"/>
              </a:spcBef>
            </a:pPr>
            <a:r>
              <a:rPr lang="en-US" sz="2000" dirty="0">
                <a:effectLst/>
                <a:latin typeface="Times New Roman" panose="02020603050405020304" pitchFamily="18" charset="0"/>
                <a:ea typeface="Times New Roman" panose="02020603050405020304" pitchFamily="18" charset="0"/>
              </a:rPr>
              <a:t>Input – string over a given alphabet </a:t>
            </a:r>
          </a:p>
          <a:p>
            <a:pPr marL="571500" indent="-342900">
              <a:spcBef>
                <a:spcPts val="0"/>
              </a:spcBef>
            </a:pPr>
            <a:r>
              <a:rPr lang="en-US" sz="2000" dirty="0">
                <a:effectLst/>
                <a:latin typeface="Times New Roman" panose="02020603050405020304" pitchFamily="18" charset="0"/>
                <a:ea typeface="Times New Roman" panose="02020603050405020304" pitchFamily="18" charset="0"/>
              </a:rPr>
              <a:t>Can read but not modify </a:t>
            </a:r>
          </a:p>
          <a:p>
            <a:pPr marL="571500" indent="-342900">
              <a:spcBef>
                <a:spcPts val="0"/>
              </a:spcBef>
            </a:pPr>
            <a:r>
              <a:rPr lang="en-US" sz="2000" dirty="0">
                <a:effectLst/>
                <a:latin typeface="Times New Roman" panose="02020603050405020304" pitchFamily="18" charset="0"/>
                <a:ea typeface="Times New Roman" panose="02020603050405020304" pitchFamily="18" charset="0"/>
              </a:rPr>
              <a:t>Reads input from left to right, one symbol at a time</a:t>
            </a:r>
          </a:p>
          <a:p>
            <a:pPr marR="0" indent="0">
              <a:spcBef>
                <a:spcPts val="0"/>
              </a:spcBef>
              <a:spcAft>
                <a:spcPts val="0"/>
              </a:spcAft>
              <a:buNone/>
            </a:pPr>
            <a:r>
              <a:rPr lang="en-US" sz="2000" dirty="0">
                <a:effectLst/>
                <a:latin typeface="Times New Roman" panose="02020603050405020304" pitchFamily="18" charset="0"/>
                <a:ea typeface="Times New Roman" panose="02020603050405020304" pitchFamily="18" charset="0"/>
              </a:rPr>
              <a:t> </a:t>
            </a:r>
          </a:p>
          <a:p>
            <a:pPr marL="0" marR="0" indent="0">
              <a:spcBef>
                <a:spcPts val="0"/>
              </a:spcBef>
              <a:spcAft>
                <a:spcPts val="0"/>
              </a:spcAft>
              <a:buNone/>
            </a:pPr>
            <a:r>
              <a:rPr lang="en-US" sz="2000" dirty="0">
                <a:effectLst/>
                <a:latin typeface="Times New Roman" panose="02020603050405020304" pitchFamily="18" charset="0"/>
                <a:ea typeface="Times New Roman" panose="02020603050405020304" pitchFamily="18" charset="0"/>
              </a:rPr>
              <a:t>An</a:t>
            </a:r>
            <a:r>
              <a:rPr lang="en-US" sz="2000" b="1" dirty="0">
                <a:effectLst/>
                <a:latin typeface="Times New Roman" panose="02020603050405020304" pitchFamily="18" charset="0"/>
                <a:ea typeface="Times New Roman" panose="02020603050405020304" pitchFamily="18" charset="0"/>
              </a:rPr>
              <a:t> automaton </a:t>
            </a:r>
            <a:r>
              <a:rPr lang="en-US" sz="2000" dirty="0">
                <a:effectLst/>
                <a:latin typeface="Times New Roman" panose="02020603050405020304" pitchFamily="18" charset="0"/>
                <a:ea typeface="Times New Roman" panose="02020603050405020304" pitchFamily="18" charset="0"/>
              </a:rPr>
              <a:t>whose output is a simple yes or no is called an </a:t>
            </a:r>
            <a:r>
              <a:rPr lang="en-US" sz="2000" b="1" dirty="0">
                <a:effectLst/>
                <a:latin typeface="Times New Roman" panose="02020603050405020304" pitchFamily="18" charset="0"/>
                <a:ea typeface="Times New Roman" panose="02020603050405020304" pitchFamily="18" charset="0"/>
              </a:rPr>
              <a:t>acceptor</a:t>
            </a:r>
            <a:endParaRPr lang="en-US" sz="20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2000" dirty="0">
                <a:effectLst/>
                <a:latin typeface="Times New Roman" panose="02020603050405020304" pitchFamily="18" charset="0"/>
                <a:ea typeface="Times New Roman" panose="02020603050405020304" pitchFamily="18" charset="0"/>
              </a:rPr>
              <a:t>An</a:t>
            </a:r>
            <a:r>
              <a:rPr lang="en-US" sz="2000" b="1" dirty="0">
                <a:effectLst/>
                <a:latin typeface="Times New Roman" panose="02020603050405020304" pitchFamily="18" charset="0"/>
                <a:ea typeface="Times New Roman" panose="02020603050405020304" pitchFamily="18" charset="0"/>
              </a:rPr>
              <a:t> automaton </a:t>
            </a:r>
            <a:r>
              <a:rPr lang="en-US" sz="2000" dirty="0">
                <a:effectLst/>
                <a:latin typeface="Times New Roman" panose="02020603050405020304" pitchFamily="18" charset="0"/>
                <a:ea typeface="Times New Roman" panose="02020603050405020304" pitchFamily="18" charset="0"/>
              </a:rPr>
              <a:t>capable of producing strings of symbols as output is called a </a:t>
            </a:r>
            <a:r>
              <a:rPr lang="en-US" sz="2000" b="1" dirty="0">
                <a:effectLst/>
                <a:latin typeface="Times New Roman" panose="02020603050405020304" pitchFamily="18" charset="0"/>
                <a:ea typeface="Times New Roman" panose="02020603050405020304" pitchFamily="18" charset="0"/>
              </a:rPr>
              <a:t>transducer</a:t>
            </a:r>
            <a:endParaRPr lang="en-US" sz="20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2000" b="1" dirty="0">
                <a:effectLst/>
                <a:latin typeface="Times New Roman" panose="02020603050405020304" pitchFamily="18"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2000" b="1" dirty="0">
                <a:effectLst/>
                <a:latin typeface="Times New Roman" panose="02020603050405020304" pitchFamily="18" charset="0"/>
                <a:ea typeface="Times New Roman" panose="02020603050405020304" pitchFamily="18" charset="0"/>
              </a:rPr>
              <a:t>DFA - </a:t>
            </a:r>
            <a:r>
              <a:rPr lang="en-US" sz="2000" i="1" dirty="0">
                <a:effectLst/>
                <a:latin typeface="Times New Roman" panose="02020603050405020304" pitchFamily="18" charset="0"/>
                <a:ea typeface="Times New Roman" panose="02020603050405020304" pitchFamily="18" charset="0"/>
              </a:rPr>
              <a:t>Deterministic Finite Automata/Acceptor (DFA)</a:t>
            </a:r>
            <a:endParaRPr lang="en-US" sz="2000" dirty="0">
              <a:effectLst/>
              <a:latin typeface="Times New Roman" panose="02020603050405020304" pitchFamily="18" charset="0"/>
              <a:ea typeface="Times New Roman" panose="02020603050405020304" pitchFamily="18" charset="0"/>
            </a:endParaRPr>
          </a:p>
          <a:p>
            <a:pPr marL="0" indent="0">
              <a:buNone/>
            </a:pPr>
            <a:r>
              <a:rPr lang="en-US" sz="2000" b="1" dirty="0">
                <a:effectLst/>
                <a:latin typeface="Times New Roman" panose="02020603050405020304" pitchFamily="18" charset="0"/>
                <a:ea typeface="Times New Roman" panose="02020603050405020304" pitchFamily="18" charset="0"/>
              </a:rPr>
              <a:t>NFA - </a:t>
            </a:r>
            <a:r>
              <a:rPr lang="en-US" sz="2000" i="1" dirty="0">
                <a:effectLst/>
                <a:latin typeface="Times New Roman" panose="02020603050405020304" pitchFamily="18" charset="0"/>
                <a:ea typeface="Times New Roman" panose="02020603050405020304" pitchFamily="18" charset="0"/>
              </a:rPr>
              <a:t>Nondeterministic Finite Automata/Acceptor (NFA)</a:t>
            </a:r>
            <a:endParaRPr lang="en-US" sz="2000" i="1" dirty="0"/>
          </a:p>
        </p:txBody>
      </p:sp>
    </p:spTree>
    <p:extLst>
      <p:ext uri="{BB962C8B-B14F-4D97-AF65-F5344CB8AC3E}">
        <p14:creationId xmlns:p14="http://schemas.microsoft.com/office/powerpoint/2010/main" val="18246834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D03BDF-FD6A-983E-D189-28B1E3D6E661}"/>
              </a:ext>
            </a:extLst>
          </p:cNvPr>
          <p:cNvSpPr>
            <a:spLocks noGrp="1"/>
          </p:cNvSpPr>
          <p:nvPr>
            <p:ph type="title"/>
          </p:nvPr>
        </p:nvSpPr>
        <p:spPr>
          <a:xfrm>
            <a:off x="1371599" y="294538"/>
            <a:ext cx="9895951" cy="1033669"/>
          </a:xfrm>
        </p:spPr>
        <p:txBody>
          <a:bodyPr>
            <a:normAutofit/>
          </a:bodyPr>
          <a:lstStyle/>
          <a:p>
            <a:r>
              <a:rPr lang="en-US" sz="1300" b="1">
                <a:solidFill>
                  <a:srgbClr val="FFFFFF"/>
                </a:solidFill>
              </a:rPr>
              <a:t>Module 1 - Introduction to the theory of Computation</a:t>
            </a:r>
            <a:br>
              <a:rPr lang="en-US" sz="1300" b="1">
                <a:solidFill>
                  <a:srgbClr val="FFFFFF"/>
                </a:solidFill>
              </a:rPr>
            </a:br>
            <a:br>
              <a:rPr lang="en-US" sz="1300">
                <a:solidFill>
                  <a:srgbClr val="FFFFFF"/>
                </a:solidFill>
              </a:rPr>
            </a:br>
            <a:r>
              <a:rPr lang="en-US" sz="1300">
                <a:solidFill>
                  <a:srgbClr val="FFFFFF"/>
                </a:solidFill>
              </a:rPr>
              <a:t>Hierarchy of languages and automata</a:t>
            </a:r>
            <a:br>
              <a:rPr lang="en-US" sz="1300">
                <a:solidFill>
                  <a:srgbClr val="FFFFFF"/>
                </a:solidFill>
              </a:rPr>
            </a:br>
            <a:br>
              <a:rPr lang="en-US" sz="1300">
                <a:solidFill>
                  <a:srgbClr val="FFFFFF"/>
                </a:solidFill>
              </a:rPr>
            </a:br>
            <a:endParaRPr lang="en-US" sz="1300">
              <a:solidFill>
                <a:srgbClr val="FFFFFF"/>
              </a:solidFill>
            </a:endParaRPr>
          </a:p>
        </p:txBody>
      </p:sp>
      <p:sp>
        <p:nvSpPr>
          <p:cNvPr id="3" name="Content Placeholder 2">
            <a:extLst>
              <a:ext uri="{FF2B5EF4-FFF2-40B4-BE49-F238E27FC236}">
                <a16:creationId xmlns:a16="http://schemas.microsoft.com/office/drawing/2014/main" id="{BE3A0E91-1F05-F45B-7437-7A83CB823522}"/>
              </a:ext>
            </a:extLst>
          </p:cNvPr>
          <p:cNvSpPr>
            <a:spLocks noGrp="1"/>
          </p:cNvSpPr>
          <p:nvPr>
            <p:ph idx="1"/>
          </p:nvPr>
        </p:nvSpPr>
        <p:spPr>
          <a:xfrm>
            <a:off x="712304" y="2099536"/>
            <a:ext cx="10767392" cy="4334394"/>
          </a:xfrm>
        </p:spPr>
        <p:txBody>
          <a:bodyPr anchor="ctr">
            <a:normAutofit/>
          </a:bodyPr>
          <a:lstStyle/>
          <a:p>
            <a:pPr marL="0" indent="0">
              <a:buNone/>
            </a:pPr>
            <a:r>
              <a:rPr lang="en-US" sz="1600" dirty="0"/>
              <a:t> </a:t>
            </a:r>
          </a:p>
          <a:p>
            <a:pPr marL="0" marR="0" indent="0">
              <a:spcBef>
                <a:spcPts val="0"/>
              </a:spcBef>
              <a:spcAft>
                <a:spcPts val="0"/>
              </a:spcAft>
              <a:buNone/>
            </a:pPr>
            <a:r>
              <a:rPr lang="en-US" sz="1600" b="1" dirty="0">
                <a:effectLst/>
                <a:latin typeface="Times New Roman" panose="02020603050405020304" pitchFamily="18"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1600" b="1" u="sng" dirty="0">
                <a:effectLst/>
                <a:latin typeface="Times New Roman" panose="02020603050405020304" pitchFamily="18" charset="0"/>
                <a:ea typeface="Times New Roman" panose="02020603050405020304" pitchFamily="18" charset="0"/>
              </a:rPr>
              <a:t>Language</a:t>
            </a:r>
            <a:r>
              <a:rPr lang="en-US" sz="1600" b="1" dirty="0">
                <a:effectLst/>
                <a:latin typeface="Times New Roman" panose="02020603050405020304" pitchFamily="18" charset="0"/>
                <a:ea typeface="Times New Roman" panose="02020603050405020304" pitchFamily="18" charset="0"/>
              </a:rPr>
              <a:t>			</a:t>
            </a:r>
            <a:r>
              <a:rPr lang="en-US" sz="1600" b="1" u="sng" dirty="0">
                <a:effectLst/>
                <a:latin typeface="Times New Roman" panose="02020603050405020304" pitchFamily="18" charset="0"/>
                <a:ea typeface="Times New Roman" panose="02020603050405020304" pitchFamily="18" charset="0"/>
              </a:rPr>
              <a:t>Automaton	</a:t>
            </a:r>
            <a:r>
              <a:rPr lang="en-US" sz="1600" b="1" dirty="0">
                <a:effectLst/>
                <a:latin typeface="Times New Roman" panose="02020603050405020304" pitchFamily="18" charset="0"/>
                <a:ea typeface="Times New Roman" panose="02020603050405020304" pitchFamily="18" charset="0"/>
              </a:rPr>
              <a:t>		</a:t>
            </a:r>
            <a:r>
              <a:rPr lang="en-US" sz="1600" b="1" u="sng" dirty="0">
                <a:effectLst/>
                <a:latin typeface="Times New Roman" panose="02020603050405020304" pitchFamily="18" charset="0"/>
                <a:ea typeface="Times New Roman" panose="02020603050405020304" pitchFamily="18" charset="0"/>
              </a:rPr>
              <a:t>Grammar Production Rules</a:t>
            </a:r>
            <a:endParaRPr lang="en-US" sz="16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1600" dirty="0">
                <a:effectLst/>
                <a:latin typeface="Times New Roman" panose="02020603050405020304" pitchFamily="18" charset="0"/>
                <a:ea typeface="Times New Roman" panose="02020603050405020304" pitchFamily="18" charset="0"/>
              </a:rPr>
              <a:t> </a:t>
            </a:r>
          </a:p>
          <a:p>
            <a:pPr marL="0" marR="0" indent="0">
              <a:spcBef>
                <a:spcPts val="0"/>
              </a:spcBef>
              <a:spcAft>
                <a:spcPts val="0"/>
              </a:spcAft>
              <a:buNone/>
            </a:pPr>
            <a:r>
              <a:rPr lang="en-US" sz="1600" dirty="0">
                <a:effectLst/>
                <a:latin typeface="Times New Roman" panose="02020603050405020304" pitchFamily="18" charset="0"/>
                <a:ea typeface="Times New Roman" panose="02020603050405020304" pitchFamily="18" charset="0"/>
              </a:rPr>
              <a:t>Recursively enumerable	Turing Machine			no restrictions</a:t>
            </a:r>
          </a:p>
          <a:p>
            <a:pPr marL="0" marR="0" indent="0">
              <a:spcBef>
                <a:spcPts val="0"/>
              </a:spcBef>
              <a:spcAft>
                <a:spcPts val="0"/>
              </a:spcAft>
              <a:buNone/>
            </a:pPr>
            <a:r>
              <a:rPr lang="en-US" sz="1600" dirty="0">
                <a:effectLst/>
                <a:latin typeface="Times New Roman" panose="02020603050405020304" pitchFamily="18" charset="0"/>
                <a:ea typeface="Times New Roman" panose="02020603050405020304" pitchFamily="18" charset="0"/>
              </a:rPr>
              <a:t>							LHS (V </a:t>
            </a:r>
            <a:r>
              <a:rPr lang="en-US" sz="1600" dirty="0">
                <a:effectLst/>
                <a:latin typeface="Times New Roman" panose="02020603050405020304" pitchFamily="18" charset="0"/>
                <a:ea typeface="Times New Roman" panose="02020603050405020304" pitchFamily="18" charset="0"/>
                <a:sym typeface="Symbol" panose="05050102010706020507" pitchFamily="18" charset="2"/>
              </a:rPr>
              <a:t></a:t>
            </a:r>
            <a:r>
              <a:rPr lang="en-US" sz="1600" dirty="0">
                <a:effectLst/>
                <a:latin typeface="Times New Roman" panose="02020603050405020304" pitchFamily="18" charset="0"/>
                <a:ea typeface="Times New Roman" panose="02020603050405020304" pitchFamily="18" charset="0"/>
              </a:rPr>
              <a:t> T )</a:t>
            </a:r>
            <a:r>
              <a:rPr lang="en-US" sz="1600" baseline="3000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sym typeface="Symbol" panose="05050102010706020507" pitchFamily="18" charset="2"/>
              </a:rPr>
              <a:t></a:t>
            </a:r>
            <a:r>
              <a:rPr lang="en-US" sz="1600" dirty="0">
                <a:effectLst/>
                <a:latin typeface="Times New Roman" panose="02020603050405020304" pitchFamily="18" charset="0"/>
                <a:ea typeface="Times New Roman" panose="02020603050405020304" pitchFamily="18" charset="0"/>
              </a:rPr>
              <a:t>   RHS (V </a:t>
            </a:r>
            <a:r>
              <a:rPr lang="en-US" sz="1600" dirty="0">
                <a:effectLst/>
                <a:latin typeface="Times New Roman" panose="02020603050405020304" pitchFamily="18" charset="0"/>
                <a:ea typeface="Times New Roman" panose="02020603050405020304" pitchFamily="18" charset="0"/>
                <a:sym typeface="Symbol" panose="05050102010706020507" pitchFamily="18" charset="2"/>
              </a:rPr>
              <a:t></a:t>
            </a:r>
            <a:r>
              <a:rPr lang="en-US" sz="1600" dirty="0">
                <a:effectLst/>
                <a:latin typeface="Times New Roman" panose="02020603050405020304" pitchFamily="18" charset="0"/>
                <a:ea typeface="Times New Roman" panose="02020603050405020304" pitchFamily="18" charset="0"/>
              </a:rPr>
              <a:t> T )</a:t>
            </a:r>
            <a:r>
              <a:rPr lang="en-US" sz="1600" baseline="30000" dirty="0">
                <a:effectLst/>
                <a:latin typeface="Times New Roman" panose="02020603050405020304" pitchFamily="18"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1600" dirty="0">
                <a:effectLst/>
                <a:latin typeface="Times New Roman" panose="02020603050405020304" pitchFamily="18" charset="0"/>
                <a:ea typeface="Times New Roman" panose="02020603050405020304" pitchFamily="18" charset="0"/>
              </a:rPr>
              <a:t> </a:t>
            </a:r>
          </a:p>
          <a:p>
            <a:pPr marL="0" marR="0" indent="0">
              <a:spcBef>
                <a:spcPts val="0"/>
              </a:spcBef>
              <a:spcAft>
                <a:spcPts val="0"/>
              </a:spcAft>
              <a:buNone/>
            </a:pPr>
            <a:r>
              <a:rPr lang="en-US" sz="1600" dirty="0">
                <a:effectLst/>
                <a:latin typeface="Times New Roman" panose="02020603050405020304" pitchFamily="18" charset="0"/>
                <a:ea typeface="Times New Roman" panose="02020603050405020304" pitchFamily="18" charset="0"/>
              </a:rPr>
              <a:t>Context sensitive		Linear Bounded Automata		LHS (V </a:t>
            </a:r>
            <a:r>
              <a:rPr lang="en-US" sz="1600" dirty="0">
                <a:effectLst/>
                <a:latin typeface="Times New Roman" panose="02020603050405020304" pitchFamily="18" charset="0"/>
                <a:ea typeface="Times New Roman" panose="02020603050405020304" pitchFamily="18" charset="0"/>
                <a:sym typeface="Symbol" panose="05050102010706020507" pitchFamily="18" charset="2"/>
              </a:rPr>
              <a:t></a:t>
            </a:r>
            <a:r>
              <a:rPr lang="en-US" sz="1600" dirty="0">
                <a:effectLst/>
                <a:latin typeface="Times New Roman" panose="02020603050405020304" pitchFamily="18" charset="0"/>
                <a:ea typeface="Times New Roman" panose="02020603050405020304" pitchFamily="18" charset="0"/>
              </a:rPr>
              <a:t> T )</a:t>
            </a:r>
            <a:r>
              <a:rPr lang="en-US" sz="1600" baseline="3000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sym typeface="Symbol" panose="05050102010706020507" pitchFamily="18" charset="2"/>
              </a:rPr>
              <a:t></a:t>
            </a:r>
            <a:r>
              <a:rPr lang="en-US" sz="1600" dirty="0">
                <a:effectLst/>
                <a:latin typeface="Times New Roman" panose="02020603050405020304" pitchFamily="18" charset="0"/>
                <a:ea typeface="Times New Roman" panose="02020603050405020304" pitchFamily="18" charset="0"/>
              </a:rPr>
              <a:t>   RHS (V </a:t>
            </a:r>
            <a:r>
              <a:rPr lang="en-US" sz="1600" dirty="0">
                <a:effectLst/>
                <a:latin typeface="Times New Roman" panose="02020603050405020304" pitchFamily="18" charset="0"/>
                <a:ea typeface="Times New Roman" panose="02020603050405020304" pitchFamily="18" charset="0"/>
                <a:sym typeface="Symbol" panose="05050102010706020507" pitchFamily="18" charset="2"/>
              </a:rPr>
              <a:t></a:t>
            </a:r>
            <a:r>
              <a:rPr lang="en-US" sz="1600" dirty="0">
                <a:effectLst/>
                <a:latin typeface="Times New Roman" panose="02020603050405020304" pitchFamily="18" charset="0"/>
                <a:ea typeface="Times New Roman" panose="02020603050405020304" pitchFamily="18" charset="0"/>
              </a:rPr>
              <a:t> T )</a:t>
            </a:r>
            <a:r>
              <a:rPr lang="en-US" sz="1600" baseline="30000" dirty="0">
                <a:effectLst/>
                <a:latin typeface="Times New Roman" panose="02020603050405020304" pitchFamily="18"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1600" dirty="0">
                <a:effectLst/>
                <a:latin typeface="Times New Roman" panose="02020603050405020304" pitchFamily="18" charset="0"/>
                <a:ea typeface="Times New Roman" panose="02020603050405020304" pitchFamily="18" charset="0"/>
              </a:rPr>
              <a:t>			LBA				x  </a:t>
            </a:r>
            <a:r>
              <a:rPr lang="en-US" sz="1600" dirty="0">
                <a:effectLst/>
                <a:latin typeface="Times New Roman" panose="02020603050405020304" pitchFamily="18" charset="0"/>
                <a:ea typeface="Times New Roman" panose="02020603050405020304" pitchFamily="18" charset="0"/>
                <a:sym typeface="Symbol" panose="05050102010706020507" pitchFamily="18" charset="2"/>
              </a:rPr>
              <a:t></a:t>
            </a:r>
            <a:r>
              <a:rPr lang="en-US" sz="1600" dirty="0">
                <a:effectLst/>
                <a:latin typeface="Times New Roman" panose="02020603050405020304" pitchFamily="18" charset="0"/>
                <a:ea typeface="Times New Roman" panose="02020603050405020304" pitchFamily="18" charset="0"/>
              </a:rPr>
              <a:t>   y  ,        |x|   </a:t>
            </a:r>
            <a:r>
              <a:rPr lang="en-US" sz="1600" dirty="0">
                <a:effectLst/>
                <a:latin typeface="Times New Roman" panose="02020603050405020304" pitchFamily="18" charset="0"/>
                <a:ea typeface="Times New Roman" panose="02020603050405020304" pitchFamily="18" charset="0"/>
                <a:sym typeface="Symbol" panose="05050102010706020507" pitchFamily="18" charset="2"/>
              </a:rPr>
              <a:t></a:t>
            </a:r>
            <a:r>
              <a:rPr lang="en-US" sz="1600" dirty="0">
                <a:effectLst/>
                <a:latin typeface="Times New Roman" panose="02020603050405020304" pitchFamily="18" charset="0"/>
                <a:ea typeface="Times New Roman" panose="02020603050405020304" pitchFamily="18" charset="0"/>
              </a:rPr>
              <a:t>   |y|</a:t>
            </a:r>
          </a:p>
          <a:p>
            <a:pPr marL="0" marR="0" indent="0">
              <a:spcBef>
                <a:spcPts val="0"/>
              </a:spcBef>
              <a:spcAft>
                <a:spcPts val="0"/>
              </a:spcAft>
              <a:buNone/>
            </a:pPr>
            <a:r>
              <a:rPr lang="en-US" sz="1600" dirty="0">
                <a:effectLst/>
                <a:latin typeface="Times New Roman" panose="02020603050405020304" pitchFamily="18" charset="0"/>
                <a:ea typeface="Times New Roman" panose="02020603050405020304" pitchFamily="18" charset="0"/>
              </a:rPr>
              <a:t> </a:t>
            </a:r>
          </a:p>
          <a:p>
            <a:pPr marL="0" marR="0" indent="0">
              <a:spcBef>
                <a:spcPts val="0"/>
              </a:spcBef>
              <a:spcAft>
                <a:spcPts val="0"/>
              </a:spcAft>
              <a:buNone/>
            </a:pPr>
            <a:r>
              <a:rPr lang="en-US" sz="1600" dirty="0">
                <a:effectLst/>
                <a:latin typeface="Times New Roman" panose="02020603050405020304" pitchFamily="18" charset="0"/>
                <a:ea typeface="Times New Roman" panose="02020603050405020304" pitchFamily="18" charset="0"/>
              </a:rPr>
              <a:t>Context free		nondeterministic 			single V</a:t>
            </a:r>
            <a:r>
              <a:rPr lang="en-US" sz="1600" baseline="3000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sym typeface="Symbol" panose="05050102010706020507" pitchFamily="18" charset="2"/>
              </a:rPr>
              <a:t></a:t>
            </a:r>
            <a:r>
              <a:rPr lang="en-US" sz="1600" dirty="0">
                <a:effectLst/>
                <a:latin typeface="Times New Roman" panose="02020603050405020304" pitchFamily="18" charset="0"/>
                <a:ea typeface="Times New Roman" panose="02020603050405020304" pitchFamily="18" charset="0"/>
              </a:rPr>
              <a:t>   RHS (V </a:t>
            </a:r>
            <a:r>
              <a:rPr lang="en-US" sz="1600" dirty="0">
                <a:effectLst/>
                <a:latin typeface="Times New Roman" panose="02020603050405020304" pitchFamily="18" charset="0"/>
                <a:ea typeface="Times New Roman" panose="02020603050405020304" pitchFamily="18" charset="0"/>
                <a:sym typeface="Symbol" panose="05050102010706020507" pitchFamily="18" charset="2"/>
              </a:rPr>
              <a:t></a:t>
            </a:r>
            <a:r>
              <a:rPr lang="en-US" sz="1600" dirty="0">
                <a:effectLst/>
                <a:latin typeface="Times New Roman" panose="02020603050405020304" pitchFamily="18" charset="0"/>
                <a:ea typeface="Times New Roman" panose="02020603050405020304" pitchFamily="18" charset="0"/>
              </a:rPr>
              <a:t> T )</a:t>
            </a:r>
            <a:r>
              <a:rPr lang="en-US" sz="1600" baseline="30000" dirty="0">
                <a:effectLst/>
                <a:latin typeface="Times New Roman" panose="02020603050405020304" pitchFamily="18"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a:p>
            <a:pPr marL="1371600" marR="0" indent="0">
              <a:spcBef>
                <a:spcPts val="0"/>
              </a:spcBef>
              <a:spcAft>
                <a:spcPts val="0"/>
              </a:spcAft>
              <a:buNone/>
            </a:pPr>
            <a:r>
              <a:rPr lang="en-US" sz="1600" dirty="0">
                <a:effectLst/>
                <a:latin typeface="Times New Roman" panose="02020603050405020304" pitchFamily="18" charset="0"/>
                <a:ea typeface="Times New Roman" panose="02020603050405020304" pitchFamily="18" charset="0"/>
              </a:rPr>
              <a:t>		push down automata (NPDA)</a:t>
            </a:r>
          </a:p>
          <a:p>
            <a:pPr marL="0" marR="0" indent="0">
              <a:spcBef>
                <a:spcPts val="0"/>
              </a:spcBef>
              <a:spcAft>
                <a:spcPts val="0"/>
              </a:spcAft>
              <a:buNone/>
            </a:pPr>
            <a:r>
              <a:rPr lang="en-US" sz="1600" dirty="0">
                <a:effectLst/>
                <a:latin typeface="Times New Roman" panose="02020603050405020304" pitchFamily="18" charset="0"/>
                <a:ea typeface="Times New Roman" panose="02020603050405020304" pitchFamily="18" charset="0"/>
              </a:rPr>
              <a:t> </a:t>
            </a:r>
          </a:p>
          <a:p>
            <a:pPr marL="0" marR="0" indent="0">
              <a:spcBef>
                <a:spcPts val="0"/>
              </a:spcBef>
              <a:spcAft>
                <a:spcPts val="0"/>
              </a:spcAft>
              <a:buNone/>
            </a:pPr>
            <a:r>
              <a:rPr lang="en-US" sz="1600" dirty="0">
                <a:effectLst/>
                <a:latin typeface="Times New Roman" panose="02020603050405020304" pitchFamily="18" charset="0"/>
                <a:ea typeface="Times New Roman" panose="02020603050405020304" pitchFamily="18" charset="0"/>
              </a:rPr>
              <a:t>Regular			DFA/ NFA				right linear/ left linear</a:t>
            </a:r>
          </a:p>
          <a:p>
            <a:pPr marL="914400" lvl="2" indent="0">
              <a:buNone/>
            </a:pPr>
            <a:endParaRPr lang="en-US" sz="1600" dirty="0"/>
          </a:p>
          <a:p>
            <a:pPr lvl="1"/>
            <a:endParaRPr lang="en-US" sz="1600" dirty="0"/>
          </a:p>
          <a:p>
            <a:endParaRPr lang="en-US" sz="1600" dirty="0"/>
          </a:p>
          <a:p>
            <a:endParaRPr lang="en-US" sz="1600" dirty="0"/>
          </a:p>
        </p:txBody>
      </p:sp>
    </p:spTree>
    <p:extLst>
      <p:ext uri="{BB962C8B-B14F-4D97-AF65-F5344CB8AC3E}">
        <p14:creationId xmlns:p14="http://schemas.microsoft.com/office/powerpoint/2010/main" val="3466290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D03BDF-FD6A-983E-D189-28B1E3D6E661}"/>
              </a:ext>
            </a:extLst>
          </p:cNvPr>
          <p:cNvSpPr>
            <a:spLocks noGrp="1"/>
          </p:cNvSpPr>
          <p:nvPr>
            <p:ph type="title"/>
          </p:nvPr>
        </p:nvSpPr>
        <p:spPr>
          <a:xfrm>
            <a:off x="1288064" y="1284731"/>
            <a:ext cx="9637776" cy="1333066"/>
          </a:xfrm>
        </p:spPr>
        <p:txBody>
          <a:bodyPr vert="horz" lIns="91440" tIns="45720" rIns="91440" bIns="45720" rtlCol="0" anchor="ctr">
            <a:normAutofit/>
          </a:bodyPr>
          <a:lstStyle/>
          <a:p>
            <a:pPr algn="ctr"/>
            <a:r>
              <a:rPr lang="en-US" sz="2100" b="1" kern="1200">
                <a:solidFill>
                  <a:schemeClr val="tx1"/>
                </a:solidFill>
                <a:latin typeface="+mj-lt"/>
                <a:ea typeface="+mj-ea"/>
                <a:cs typeface="+mj-cs"/>
              </a:rPr>
              <a:t>Module 1 – Introduction to the Theory of Computation</a:t>
            </a:r>
            <a:br>
              <a:rPr lang="en-US" sz="2100" b="1" kern="1200">
                <a:solidFill>
                  <a:schemeClr val="tx1"/>
                </a:solidFill>
                <a:latin typeface="+mj-lt"/>
                <a:ea typeface="+mj-ea"/>
                <a:cs typeface="+mj-cs"/>
              </a:rPr>
            </a:br>
            <a:br>
              <a:rPr lang="en-US" sz="2100" kern="1200">
                <a:solidFill>
                  <a:schemeClr val="tx1"/>
                </a:solidFill>
                <a:latin typeface="+mj-lt"/>
                <a:ea typeface="+mj-ea"/>
                <a:cs typeface="+mj-cs"/>
              </a:rPr>
            </a:br>
            <a:br>
              <a:rPr lang="en-US" sz="2100" kern="1200">
                <a:solidFill>
                  <a:schemeClr val="tx1"/>
                </a:solidFill>
                <a:latin typeface="+mj-lt"/>
                <a:ea typeface="+mj-ea"/>
                <a:cs typeface="+mj-cs"/>
              </a:rPr>
            </a:br>
            <a:endParaRPr lang="en-US" sz="2100" kern="1200">
              <a:solidFill>
                <a:schemeClr val="tx1"/>
              </a:solidFill>
              <a:latin typeface="+mj-lt"/>
              <a:ea typeface="+mj-ea"/>
              <a:cs typeface="+mj-cs"/>
            </a:endParaRPr>
          </a:p>
        </p:txBody>
      </p:sp>
      <p:cxnSp>
        <p:nvCxnSpPr>
          <p:cNvPr id="54" name="Straight Connector 53">
            <a:extLst>
              <a:ext uri="{FF2B5EF4-FFF2-40B4-BE49-F238E27FC236}">
                <a16:creationId xmlns:a16="http://schemas.microsoft.com/office/drawing/2014/main" id="{19C0742B-6FAB-4F71-A9CB-E140A40C8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62454" y="2620980"/>
            <a:ext cx="950976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2">
            <a:extLst>
              <a:ext uri="{FF2B5EF4-FFF2-40B4-BE49-F238E27FC236}">
                <a16:creationId xmlns:a16="http://schemas.microsoft.com/office/drawing/2014/main" id="{EF7F1368-A22F-E3DF-CE06-5EEA3DC77BDB}"/>
              </a:ext>
            </a:extLst>
          </p:cNvPr>
          <p:cNvSpPr txBox="1">
            <a:spLocks/>
          </p:cNvSpPr>
          <p:nvPr/>
        </p:nvSpPr>
        <p:spPr>
          <a:xfrm>
            <a:off x="1288064" y="2853879"/>
            <a:ext cx="9637776" cy="27147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t>1930s before there were computers, Alan Turing studied an abstract machine that had all the capabilities of today’s computers(as far as what they could compute)</a:t>
            </a:r>
          </a:p>
          <a:p>
            <a:endParaRPr lang="en-US" sz="2000"/>
          </a:p>
          <a:p>
            <a:r>
              <a:rPr lang="en-US" sz="2000"/>
              <a:t>Turing’s goal was to describe precisely the boundary between what a computing machine could and could not do</a:t>
            </a:r>
          </a:p>
          <a:p>
            <a:endParaRPr lang="en-US" sz="2000"/>
          </a:p>
          <a:p>
            <a:r>
              <a:rPr lang="en-US" sz="2000"/>
              <a:t>His conclusions apply not only to abstract </a:t>
            </a:r>
            <a:r>
              <a:rPr lang="en-US" sz="2000" i="1"/>
              <a:t>Turing Machines</a:t>
            </a:r>
            <a:r>
              <a:rPr lang="en-US" sz="2000"/>
              <a:t>, but to today’s real machines</a:t>
            </a:r>
          </a:p>
          <a:p>
            <a:endParaRPr lang="en-US" sz="2000"/>
          </a:p>
          <a:p>
            <a:endParaRPr lang="en-US" sz="2000"/>
          </a:p>
          <a:p>
            <a:pPr marL="0"/>
            <a:endParaRPr lang="en-US" sz="2000"/>
          </a:p>
          <a:p>
            <a:pPr marL="0"/>
            <a:endParaRPr lang="en-US" sz="2000"/>
          </a:p>
          <a:p>
            <a:endParaRPr lang="en-US" sz="2000"/>
          </a:p>
          <a:p>
            <a:endParaRPr lang="en-US" sz="2000"/>
          </a:p>
        </p:txBody>
      </p:sp>
    </p:spTree>
    <p:extLst>
      <p:ext uri="{BB962C8B-B14F-4D97-AF65-F5344CB8AC3E}">
        <p14:creationId xmlns:p14="http://schemas.microsoft.com/office/powerpoint/2010/main" val="4194357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D03BDF-FD6A-983E-D189-28B1E3D6E661}"/>
              </a:ext>
            </a:extLst>
          </p:cNvPr>
          <p:cNvSpPr>
            <a:spLocks noGrp="1"/>
          </p:cNvSpPr>
          <p:nvPr>
            <p:ph type="title"/>
          </p:nvPr>
        </p:nvSpPr>
        <p:spPr>
          <a:xfrm>
            <a:off x="1288064" y="1284731"/>
            <a:ext cx="9637776" cy="1333066"/>
          </a:xfrm>
        </p:spPr>
        <p:txBody>
          <a:bodyPr vert="horz" lIns="91440" tIns="45720" rIns="91440" bIns="45720" rtlCol="0" anchor="ctr">
            <a:normAutofit/>
          </a:bodyPr>
          <a:lstStyle/>
          <a:p>
            <a:pPr algn="ctr"/>
            <a:r>
              <a:rPr lang="en-US" sz="2100" b="1" kern="1200">
                <a:solidFill>
                  <a:schemeClr val="tx1"/>
                </a:solidFill>
                <a:latin typeface="+mj-lt"/>
                <a:ea typeface="+mj-ea"/>
                <a:cs typeface="+mj-cs"/>
              </a:rPr>
              <a:t>Module 1 – Introduction to the Theory of Computation</a:t>
            </a:r>
            <a:br>
              <a:rPr lang="en-US" sz="2100" b="1" kern="1200">
                <a:solidFill>
                  <a:schemeClr val="tx1"/>
                </a:solidFill>
                <a:latin typeface="+mj-lt"/>
                <a:ea typeface="+mj-ea"/>
                <a:cs typeface="+mj-cs"/>
              </a:rPr>
            </a:br>
            <a:br>
              <a:rPr lang="en-US" sz="2100" kern="1200">
                <a:solidFill>
                  <a:schemeClr val="tx1"/>
                </a:solidFill>
                <a:latin typeface="+mj-lt"/>
                <a:ea typeface="+mj-ea"/>
                <a:cs typeface="+mj-cs"/>
              </a:rPr>
            </a:br>
            <a:br>
              <a:rPr lang="en-US" sz="2100" kern="1200">
                <a:solidFill>
                  <a:schemeClr val="tx1"/>
                </a:solidFill>
                <a:latin typeface="+mj-lt"/>
                <a:ea typeface="+mj-ea"/>
                <a:cs typeface="+mj-cs"/>
              </a:rPr>
            </a:br>
            <a:endParaRPr lang="en-US" sz="2100" kern="1200">
              <a:solidFill>
                <a:schemeClr val="tx1"/>
              </a:solidFill>
              <a:latin typeface="+mj-lt"/>
              <a:ea typeface="+mj-ea"/>
              <a:cs typeface="+mj-cs"/>
            </a:endParaRPr>
          </a:p>
        </p:txBody>
      </p:sp>
      <p:cxnSp>
        <p:nvCxnSpPr>
          <p:cNvPr id="43" name="Straight Connector 42">
            <a:extLst>
              <a:ext uri="{FF2B5EF4-FFF2-40B4-BE49-F238E27FC236}">
                <a16:creationId xmlns:a16="http://schemas.microsoft.com/office/drawing/2014/main" id="{19C0742B-6FAB-4F71-A9CB-E140A40C8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62454" y="2620980"/>
            <a:ext cx="950976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2">
            <a:extLst>
              <a:ext uri="{FF2B5EF4-FFF2-40B4-BE49-F238E27FC236}">
                <a16:creationId xmlns:a16="http://schemas.microsoft.com/office/drawing/2014/main" id="{EF7F1368-A22F-E3DF-CE06-5EEA3DC77BDB}"/>
              </a:ext>
            </a:extLst>
          </p:cNvPr>
          <p:cNvSpPr txBox="1">
            <a:spLocks/>
          </p:cNvSpPr>
          <p:nvPr/>
        </p:nvSpPr>
        <p:spPr>
          <a:xfrm>
            <a:off x="1288064" y="2853879"/>
            <a:ext cx="9637776" cy="27147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900" dirty="0"/>
              <a:t>Theoretical computer science includes the study of language definition, pattern recognition, the capabilities and limitations of algorithmic computation, and the analysis of the complexity f problems and their solutions.</a:t>
            </a:r>
          </a:p>
          <a:p>
            <a:endParaRPr lang="en-US" sz="1900" dirty="0"/>
          </a:p>
          <a:p>
            <a:r>
              <a:rPr lang="en-US" sz="1900" dirty="0"/>
              <a:t>Theory provides concepts and principles that help us understand the general nature of computer science</a:t>
            </a:r>
          </a:p>
          <a:p>
            <a:endParaRPr lang="en-US" sz="1900" dirty="0"/>
          </a:p>
          <a:p>
            <a:r>
              <a:rPr lang="en-US" sz="1900" dirty="0"/>
              <a:t>To study basic principles, we construct  abstract models of computers and computation</a:t>
            </a:r>
          </a:p>
          <a:p>
            <a:pPr marL="0"/>
            <a:endParaRPr lang="en-US" sz="1900" dirty="0"/>
          </a:p>
          <a:p>
            <a:pPr marL="0"/>
            <a:endParaRPr lang="en-US" sz="1900" dirty="0"/>
          </a:p>
          <a:p>
            <a:endParaRPr lang="en-US" sz="1900" dirty="0"/>
          </a:p>
          <a:p>
            <a:endParaRPr lang="en-US" sz="1900" dirty="0"/>
          </a:p>
        </p:txBody>
      </p:sp>
    </p:spTree>
    <p:extLst>
      <p:ext uri="{BB962C8B-B14F-4D97-AF65-F5344CB8AC3E}">
        <p14:creationId xmlns:p14="http://schemas.microsoft.com/office/powerpoint/2010/main" val="2521720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D03BDF-FD6A-983E-D189-28B1E3D6E661}"/>
              </a:ext>
            </a:extLst>
          </p:cNvPr>
          <p:cNvSpPr>
            <a:spLocks noGrp="1"/>
          </p:cNvSpPr>
          <p:nvPr>
            <p:ph type="title"/>
          </p:nvPr>
        </p:nvSpPr>
        <p:spPr>
          <a:xfrm>
            <a:off x="1288064" y="1284731"/>
            <a:ext cx="9637776" cy="1333066"/>
          </a:xfrm>
        </p:spPr>
        <p:txBody>
          <a:bodyPr vert="horz" lIns="91440" tIns="45720" rIns="91440" bIns="45720" rtlCol="0" anchor="ctr">
            <a:normAutofit/>
          </a:bodyPr>
          <a:lstStyle/>
          <a:p>
            <a:pPr algn="ctr"/>
            <a:r>
              <a:rPr lang="en-US" sz="2100" b="1" kern="1200">
                <a:solidFill>
                  <a:schemeClr val="tx1"/>
                </a:solidFill>
                <a:latin typeface="+mj-lt"/>
                <a:ea typeface="+mj-ea"/>
                <a:cs typeface="+mj-cs"/>
              </a:rPr>
              <a:t>Module 1 – Introduction to the Theory of Computation</a:t>
            </a:r>
            <a:br>
              <a:rPr lang="en-US" sz="2100" b="1" kern="1200">
                <a:solidFill>
                  <a:schemeClr val="tx1"/>
                </a:solidFill>
                <a:latin typeface="+mj-lt"/>
                <a:ea typeface="+mj-ea"/>
                <a:cs typeface="+mj-cs"/>
              </a:rPr>
            </a:br>
            <a:br>
              <a:rPr lang="en-US" sz="2100" kern="1200">
                <a:solidFill>
                  <a:schemeClr val="tx1"/>
                </a:solidFill>
                <a:latin typeface="+mj-lt"/>
                <a:ea typeface="+mj-ea"/>
                <a:cs typeface="+mj-cs"/>
              </a:rPr>
            </a:br>
            <a:br>
              <a:rPr lang="en-US" sz="2100" kern="1200">
                <a:solidFill>
                  <a:schemeClr val="tx1"/>
                </a:solidFill>
                <a:latin typeface="+mj-lt"/>
                <a:ea typeface="+mj-ea"/>
                <a:cs typeface="+mj-cs"/>
              </a:rPr>
            </a:br>
            <a:endParaRPr lang="en-US" sz="2100" kern="1200">
              <a:solidFill>
                <a:schemeClr val="tx1"/>
              </a:solidFill>
              <a:latin typeface="+mj-lt"/>
              <a:ea typeface="+mj-ea"/>
              <a:cs typeface="+mj-cs"/>
            </a:endParaRPr>
          </a:p>
        </p:txBody>
      </p:sp>
      <p:cxnSp>
        <p:nvCxnSpPr>
          <p:cNvPr id="43" name="Straight Connector 42">
            <a:extLst>
              <a:ext uri="{FF2B5EF4-FFF2-40B4-BE49-F238E27FC236}">
                <a16:creationId xmlns:a16="http://schemas.microsoft.com/office/drawing/2014/main" id="{19C0742B-6FAB-4F71-A9CB-E140A40C8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62454" y="2620980"/>
            <a:ext cx="950976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2">
            <a:extLst>
              <a:ext uri="{FF2B5EF4-FFF2-40B4-BE49-F238E27FC236}">
                <a16:creationId xmlns:a16="http://schemas.microsoft.com/office/drawing/2014/main" id="{EF7F1368-A22F-E3DF-CE06-5EEA3DC77BDB}"/>
              </a:ext>
            </a:extLst>
          </p:cNvPr>
          <p:cNvSpPr txBox="1">
            <a:spLocks/>
          </p:cNvSpPr>
          <p:nvPr/>
        </p:nvSpPr>
        <p:spPr>
          <a:xfrm>
            <a:off x="1288064" y="2853879"/>
            <a:ext cx="9637776" cy="27147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700"/>
              <a:t>Automata theory</a:t>
            </a:r>
          </a:p>
          <a:p>
            <a:r>
              <a:rPr lang="en-US" sz="1700"/>
              <a:t>Formal languages</a:t>
            </a:r>
          </a:p>
          <a:p>
            <a:r>
              <a:rPr lang="en-US" sz="1700"/>
              <a:t>Grammars</a:t>
            </a:r>
          </a:p>
          <a:p>
            <a:endParaRPr lang="en-US" sz="1700"/>
          </a:p>
          <a:p>
            <a:pPr marL="0"/>
            <a:r>
              <a:rPr lang="en-US" sz="1700"/>
              <a:t>Automata, grammars, and computability are the study of what can be done by computers in principle</a:t>
            </a:r>
          </a:p>
          <a:p>
            <a:endParaRPr lang="en-US" sz="1700"/>
          </a:p>
          <a:p>
            <a:pPr marL="0"/>
            <a:r>
              <a:rPr lang="en-US" sz="1700"/>
              <a:t>Complexity addresses what can be done by computers in practice</a:t>
            </a:r>
          </a:p>
          <a:p>
            <a:pPr marL="0"/>
            <a:endParaRPr lang="en-US" sz="1700"/>
          </a:p>
          <a:p>
            <a:pPr marL="0"/>
            <a:endParaRPr lang="en-US" sz="1700"/>
          </a:p>
          <a:p>
            <a:endParaRPr lang="en-US" sz="1700"/>
          </a:p>
          <a:p>
            <a:endParaRPr lang="en-US" sz="1700"/>
          </a:p>
        </p:txBody>
      </p:sp>
    </p:spTree>
    <p:extLst>
      <p:ext uri="{BB962C8B-B14F-4D97-AF65-F5344CB8AC3E}">
        <p14:creationId xmlns:p14="http://schemas.microsoft.com/office/powerpoint/2010/main" val="600854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FD03BDF-FD6A-983E-D189-28B1E3D6E661}"/>
              </a:ext>
            </a:extLst>
          </p:cNvPr>
          <p:cNvSpPr>
            <a:spLocks noGrp="1"/>
          </p:cNvSpPr>
          <p:nvPr>
            <p:ph type="title"/>
          </p:nvPr>
        </p:nvSpPr>
        <p:spPr>
          <a:xfrm>
            <a:off x="1288060" y="1369938"/>
            <a:ext cx="3210854" cy="4114800"/>
          </a:xfrm>
        </p:spPr>
        <p:txBody>
          <a:bodyPr vert="horz" lIns="91440" tIns="45720" rIns="91440" bIns="45720" rtlCol="0" anchor="ctr">
            <a:normAutofit/>
          </a:bodyPr>
          <a:lstStyle/>
          <a:p>
            <a:pPr algn="r"/>
            <a:r>
              <a:rPr lang="en-US" sz="3700" b="1" kern="1200">
                <a:solidFill>
                  <a:schemeClr val="tx1"/>
                </a:solidFill>
                <a:latin typeface="+mj-lt"/>
                <a:ea typeface="+mj-ea"/>
                <a:cs typeface="+mj-cs"/>
              </a:rPr>
              <a:t>Module 1 – Introduction to the Theory of Computation</a:t>
            </a:r>
            <a:br>
              <a:rPr lang="en-US" sz="3700" b="1" kern="1200">
                <a:solidFill>
                  <a:schemeClr val="tx1"/>
                </a:solidFill>
                <a:latin typeface="+mj-lt"/>
                <a:ea typeface="+mj-ea"/>
                <a:cs typeface="+mj-cs"/>
              </a:rPr>
            </a:br>
            <a:br>
              <a:rPr lang="en-US" sz="3700" kern="1200">
                <a:solidFill>
                  <a:schemeClr val="tx1"/>
                </a:solidFill>
                <a:latin typeface="+mj-lt"/>
                <a:ea typeface="+mj-ea"/>
                <a:cs typeface="+mj-cs"/>
              </a:rPr>
            </a:br>
            <a:br>
              <a:rPr lang="en-US" sz="3700" kern="1200">
                <a:solidFill>
                  <a:schemeClr val="tx1"/>
                </a:solidFill>
                <a:latin typeface="+mj-lt"/>
                <a:ea typeface="+mj-ea"/>
                <a:cs typeface="+mj-cs"/>
              </a:rPr>
            </a:br>
            <a:endParaRPr lang="en-US" sz="3700" kern="1200">
              <a:solidFill>
                <a:schemeClr val="tx1"/>
              </a:solidFill>
              <a:latin typeface="+mj-lt"/>
              <a:ea typeface="+mj-ea"/>
              <a:cs typeface="+mj-cs"/>
            </a:endParaRPr>
          </a:p>
        </p:txBody>
      </p:sp>
      <p:cxnSp>
        <p:nvCxnSpPr>
          <p:cNvPr id="43" name="Straight Connector 42">
            <a:extLst>
              <a:ext uri="{FF2B5EF4-FFF2-40B4-BE49-F238E27FC236}">
                <a16:creationId xmlns:a16="http://schemas.microsoft.com/office/drawing/2014/main" id="{F492F8DF-EE34-4FC5-9FFE-76EB2E3BBA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3168614" y="3429000"/>
            <a:ext cx="32004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2">
            <a:extLst>
              <a:ext uri="{FF2B5EF4-FFF2-40B4-BE49-F238E27FC236}">
                <a16:creationId xmlns:a16="http://schemas.microsoft.com/office/drawing/2014/main" id="{EF7F1368-A22F-E3DF-CE06-5EEA3DC77BDB}"/>
              </a:ext>
            </a:extLst>
          </p:cNvPr>
          <p:cNvSpPr txBox="1">
            <a:spLocks/>
          </p:cNvSpPr>
          <p:nvPr/>
        </p:nvSpPr>
        <p:spPr>
          <a:xfrm>
            <a:off x="5031755" y="1833962"/>
            <a:ext cx="5872185" cy="411480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en-US" sz="1500" b="1">
                <a:effectLst/>
              </a:rPr>
              <a:t>Automata</a:t>
            </a:r>
            <a:r>
              <a:rPr lang="en-US" sz="1500">
                <a:effectLst/>
              </a:rPr>
              <a:t> (plural for automaton) – model the hardware of a computer</a:t>
            </a:r>
          </a:p>
          <a:p>
            <a:pPr marL="742950" marR="0" lvl="1">
              <a:spcBef>
                <a:spcPts val="0"/>
              </a:spcBef>
              <a:spcAft>
                <a:spcPts val="0"/>
              </a:spcAft>
              <a:tabLst>
                <a:tab pos="2743200" algn="ctr"/>
                <a:tab pos="5486400" algn="r"/>
                <a:tab pos="914400" algn="l"/>
              </a:tabLst>
            </a:pPr>
            <a:r>
              <a:rPr lang="en-US" sz="1500">
                <a:effectLst/>
              </a:rPr>
              <a:t>accepts input  </a:t>
            </a:r>
          </a:p>
          <a:p>
            <a:pPr marL="742950" marR="0" lvl="1">
              <a:spcBef>
                <a:spcPts val="0"/>
              </a:spcBef>
              <a:spcAft>
                <a:spcPts val="0"/>
              </a:spcAft>
              <a:tabLst>
                <a:tab pos="2743200" algn="ctr"/>
                <a:tab pos="5486400" algn="r"/>
                <a:tab pos="914400" algn="l"/>
              </a:tabLst>
            </a:pPr>
            <a:r>
              <a:rPr lang="en-US" sz="1500">
                <a:effectLst/>
              </a:rPr>
              <a:t>produces output</a:t>
            </a:r>
          </a:p>
          <a:p>
            <a:pPr marL="742950" marR="0" lvl="1">
              <a:spcBef>
                <a:spcPts val="0"/>
              </a:spcBef>
              <a:spcAft>
                <a:spcPts val="0"/>
              </a:spcAft>
              <a:tabLst>
                <a:tab pos="2743200" algn="ctr"/>
                <a:tab pos="5486400" algn="r"/>
                <a:tab pos="914400" algn="l"/>
              </a:tabLst>
            </a:pPr>
            <a:r>
              <a:rPr lang="en-US" sz="1500">
                <a:effectLst/>
              </a:rPr>
              <a:t>may have temporary storage</a:t>
            </a:r>
          </a:p>
          <a:p>
            <a:pPr marL="742950" marR="0" lvl="1">
              <a:spcBef>
                <a:spcPts val="0"/>
              </a:spcBef>
              <a:spcAft>
                <a:spcPts val="0"/>
              </a:spcAft>
              <a:tabLst>
                <a:tab pos="2743200" algn="ctr"/>
                <a:tab pos="5486400" algn="r"/>
                <a:tab pos="914400" algn="l"/>
              </a:tabLst>
            </a:pPr>
            <a:r>
              <a:rPr lang="en-US" sz="1500">
                <a:effectLst/>
              </a:rPr>
              <a:t>can make decisions in transforming the input to output</a:t>
            </a:r>
          </a:p>
          <a:p>
            <a:pPr marL="742950" lvl="1">
              <a:spcBef>
                <a:spcPts val="0"/>
              </a:spcBef>
              <a:tabLst>
                <a:tab pos="2743200" algn="ctr"/>
                <a:tab pos="5486400" algn="r"/>
                <a:tab pos="914400" algn="l"/>
              </a:tabLst>
            </a:pPr>
            <a:r>
              <a:rPr lang="en-US" sz="1500"/>
              <a:t>often classified by the class of language they accept</a:t>
            </a:r>
          </a:p>
          <a:p>
            <a:pPr marL="742950" lvl="1">
              <a:spcBef>
                <a:spcPts val="0"/>
              </a:spcBef>
              <a:tabLst>
                <a:tab pos="2743200" algn="ctr"/>
                <a:tab pos="5486400" algn="r"/>
                <a:tab pos="914400" algn="l"/>
              </a:tabLst>
            </a:pPr>
            <a:endParaRPr lang="en-US" sz="1500"/>
          </a:p>
          <a:p>
            <a:pPr marL="742950" marR="0" lvl="1">
              <a:spcBef>
                <a:spcPts val="0"/>
              </a:spcBef>
              <a:spcAft>
                <a:spcPts val="0"/>
              </a:spcAft>
              <a:tabLst>
                <a:tab pos="2743200" algn="ctr"/>
                <a:tab pos="5486400" algn="r"/>
                <a:tab pos="914400" algn="l"/>
              </a:tabLst>
            </a:pPr>
            <a:endParaRPr lang="en-US" sz="1500"/>
          </a:p>
          <a:p>
            <a:pPr marL="742950" marR="0" lvl="1">
              <a:spcBef>
                <a:spcPts val="0"/>
              </a:spcBef>
              <a:spcAft>
                <a:spcPts val="0"/>
              </a:spcAft>
              <a:tabLst>
                <a:tab pos="2743200" algn="ctr"/>
                <a:tab pos="5486400" algn="r"/>
                <a:tab pos="914400" algn="l"/>
              </a:tabLst>
            </a:pPr>
            <a:endParaRPr lang="en-US" sz="1500"/>
          </a:p>
          <a:p>
            <a:pPr marL="0">
              <a:spcBef>
                <a:spcPts val="0"/>
              </a:spcBef>
              <a:tabLst>
                <a:tab pos="2743200" algn="ctr"/>
                <a:tab pos="5486400" algn="r"/>
                <a:tab pos="914400" algn="l"/>
              </a:tabLst>
            </a:pPr>
            <a:r>
              <a:rPr lang="en-US" sz="1500" b="1">
                <a:effectLst/>
              </a:rPr>
              <a:t>Formal Language- </a:t>
            </a:r>
            <a:r>
              <a:rPr lang="en-US" sz="1500">
                <a:effectLst/>
              </a:rPr>
              <a:t>An abstraction of the general characteristics of a programming language</a:t>
            </a:r>
          </a:p>
          <a:p>
            <a:pPr marL="0">
              <a:spcBef>
                <a:spcPts val="0"/>
              </a:spcBef>
              <a:tabLst>
                <a:tab pos="2743200" algn="ctr"/>
                <a:tab pos="5486400" algn="r"/>
                <a:tab pos="914400" algn="l"/>
              </a:tabLst>
            </a:pPr>
            <a:endParaRPr lang="en-US" sz="1500">
              <a:effectLst/>
            </a:endParaRPr>
          </a:p>
          <a:p>
            <a:pPr marL="0">
              <a:spcBef>
                <a:spcPts val="0"/>
              </a:spcBef>
              <a:tabLst>
                <a:tab pos="2743200" algn="ctr"/>
                <a:tab pos="5486400" algn="r"/>
                <a:tab pos="914400" algn="l"/>
              </a:tabLst>
            </a:pPr>
            <a:endParaRPr lang="en-US" sz="1500"/>
          </a:p>
          <a:p>
            <a:pPr marL="0">
              <a:spcBef>
                <a:spcPts val="0"/>
              </a:spcBef>
              <a:tabLst>
                <a:tab pos="2743200" algn="ctr"/>
                <a:tab pos="5486400" algn="r"/>
                <a:tab pos="914400" algn="l"/>
              </a:tabLst>
            </a:pPr>
            <a:r>
              <a:rPr lang="en-US" sz="1500" b="1">
                <a:effectLst/>
              </a:rPr>
              <a:t>Grammars</a:t>
            </a:r>
            <a:r>
              <a:rPr lang="en-US" sz="1500">
                <a:effectLst/>
              </a:rPr>
              <a:t> - </a:t>
            </a:r>
            <a:r>
              <a:rPr lang="en-US" sz="1500"/>
              <a:t>used to generate languages</a:t>
            </a:r>
          </a:p>
          <a:p>
            <a:pPr marL="0">
              <a:spcBef>
                <a:spcPts val="0"/>
              </a:spcBef>
              <a:tabLst>
                <a:tab pos="2743200" algn="ctr"/>
                <a:tab pos="5486400" algn="r"/>
                <a:tab pos="914400" algn="l"/>
              </a:tabLst>
            </a:pPr>
            <a:endParaRPr lang="en-US" sz="1500"/>
          </a:p>
          <a:p>
            <a:pPr marL="0">
              <a:spcBef>
                <a:spcPts val="0"/>
              </a:spcBef>
              <a:tabLst>
                <a:tab pos="2743200" algn="ctr"/>
                <a:tab pos="5486400" algn="r"/>
                <a:tab pos="914400" algn="l"/>
              </a:tabLst>
            </a:pPr>
            <a:endParaRPr lang="en-US" sz="1500"/>
          </a:p>
          <a:p>
            <a:pPr marL="0">
              <a:spcBef>
                <a:spcPts val="0"/>
              </a:spcBef>
              <a:tabLst>
                <a:tab pos="2743200" algn="ctr"/>
                <a:tab pos="5486400" algn="r"/>
                <a:tab pos="914400" algn="l"/>
              </a:tabLst>
            </a:pPr>
            <a:r>
              <a:rPr lang="en-US" sz="1500" b="1"/>
              <a:t>Automata Theory </a:t>
            </a:r>
            <a:r>
              <a:rPr lang="en-US" sz="1500"/>
              <a:t>– mathematical models of computation, the study of abstract computing devices</a:t>
            </a:r>
          </a:p>
          <a:p>
            <a:pPr lvl="2"/>
            <a:endParaRPr lang="en-US" sz="1500"/>
          </a:p>
          <a:p>
            <a:pPr marL="0"/>
            <a:endParaRPr lang="en-US" sz="1500"/>
          </a:p>
          <a:p>
            <a:endParaRPr lang="en-US" sz="1500"/>
          </a:p>
          <a:p>
            <a:endParaRPr lang="en-US" sz="1500" dirty="0"/>
          </a:p>
        </p:txBody>
      </p:sp>
    </p:spTree>
    <p:extLst>
      <p:ext uri="{BB962C8B-B14F-4D97-AF65-F5344CB8AC3E}">
        <p14:creationId xmlns:p14="http://schemas.microsoft.com/office/powerpoint/2010/main" val="3872711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D03BDF-FD6A-983E-D189-28B1E3D6E661}"/>
              </a:ext>
            </a:extLst>
          </p:cNvPr>
          <p:cNvSpPr>
            <a:spLocks noGrp="1"/>
          </p:cNvSpPr>
          <p:nvPr>
            <p:ph type="title"/>
          </p:nvPr>
        </p:nvSpPr>
        <p:spPr>
          <a:xfrm>
            <a:off x="1288064" y="1284731"/>
            <a:ext cx="9637776" cy="1333066"/>
          </a:xfrm>
        </p:spPr>
        <p:txBody>
          <a:bodyPr>
            <a:normAutofit/>
          </a:bodyPr>
          <a:lstStyle/>
          <a:p>
            <a:r>
              <a:rPr lang="en-US" sz="1800" b="1"/>
              <a:t>Module 1 - Introduction to the theory of Computation</a:t>
            </a:r>
            <a:br>
              <a:rPr lang="en-US" sz="1800" b="1"/>
            </a:br>
            <a:br>
              <a:rPr lang="en-US" sz="1800"/>
            </a:br>
            <a:r>
              <a:rPr lang="en-US" sz="1800"/>
              <a:t>Hierarchy of languages and automata</a:t>
            </a:r>
            <a:br>
              <a:rPr lang="en-US" sz="1800"/>
            </a:br>
            <a:br>
              <a:rPr lang="en-US" sz="1800"/>
            </a:br>
            <a:endParaRPr lang="en-US" sz="1800"/>
          </a:p>
        </p:txBody>
      </p:sp>
      <p:cxnSp>
        <p:nvCxnSpPr>
          <p:cNvPr id="27" name="Straight Connector 26">
            <a:extLst>
              <a:ext uri="{FF2B5EF4-FFF2-40B4-BE49-F238E27FC236}">
                <a16:creationId xmlns:a16="http://schemas.microsoft.com/office/drawing/2014/main" id="{19C0742B-6FAB-4F71-A9CB-E140A40C8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62454" y="2620980"/>
            <a:ext cx="950976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E3A0E91-1F05-F45B-7437-7A83CB823522}"/>
              </a:ext>
            </a:extLst>
          </p:cNvPr>
          <p:cNvSpPr>
            <a:spLocks noGrp="1"/>
          </p:cNvSpPr>
          <p:nvPr>
            <p:ph idx="1"/>
          </p:nvPr>
        </p:nvSpPr>
        <p:spPr>
          <a:xfrm>
            <a:off x="1288064" y="2853879"/>
            <a:ext cx="9637776" cy="2714771"/>
          </a:xfrm>
        </p:spPr>
        <p:txBody>
          <a:bodyPr>
            <a:normAutofit/>
          </a:bodyPr>
          <a:lstStyle/>
          <a:p>
            <a:pPr marL="0" indent="0">
              <a:buNone/>
            </a:pPr>
            <a:r>
              <a:rPr lang="en-US" sz="1300" dirty="0"/>
              <a:t> </a:t>
            </a:r>
          </a:p>
          <a:p>
            <a:pPr marL="0" marR="0" indent="0">
              <a:spcBef>
                <a:spcPts val="0"/>
              </a:spcBef>
              <a:spcAft>
                <a:spcPts val="0"/>
              </a:spcAft>
              <a:buNone/>
            </a:pPr>
            <a:r>
              <a:rPr lang="en-US" sz="1300" b="1" dirty="0">
                <a:effectLst/>
                <a:latin typeface="Times New Roman" panose="02020603050405020304" pitchFamily="18" charset="0"/>
                <a:ea typeface="Times New Roman" panose="02020603050405020304" pitchFamily="18" charset="0"/>
              </a:rPr>
              <a:t> </a:t>
            </a:r>
            <a:endParaRPr lang="en-US" sz="13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1300" b="1" u="sng" dirty="0">
                <a:effectLst/>
                <a:latin typeface="Times New Roman" panose="02020603050405020304" pitchFamily="18" charset="0"/>
                <a:ea typeface="Times New Roman" panose="02020603050405020304" pitchFamily="18" charset="0"/>
              </a:rPr>
              <a:t>Language</a:t>
            </a:r>
            <a:r>
              <a:rPr lang="en-US" sz="1300" b="1" dirty="0">
                <a:effectLst/>
                <a:latin typeface="Times New Roman" panose="02020603050405020304" pitchFamily="18" charset="0"/>
                <a:ea typeface="Times New Roman" panose="02020603050405020304" pitchFamily="18" charset="0"/>
              </a:rPr>
              <a:t>			</a:t>
            </a:r>
            <a:r>
              <a:rPr lang="en-US" sz="1300" b="1" u="sng" dirty="0">
                <a:effectLst/>
                <a:latin typeface="Times New Roman" panose="02020603050405020304" pitchFamily="18" charset="0"/>
                <a:ea typeface="Times New Roman" panose="02020603050405020304" pitchFamily="18" charset="0"/>
              </a:rPr>
              <a:t>Automaton	</a:t>
            </a:r>
            <a:r>
              <a:rPr lang="en-US" sz="1300" b="1" dirty="0">
                <a:effectLst/>
                <a:latin typeface="Times New Roman" panose="02020603050405020304" pitchFamily="18" charset="0"/>
                <a:ea typeface="Times New Roman" panose="02020603050405020304" pitchFamily="18" charset="0"/>
              </a:rPr>
              <a:t>		</a:t>
            </a:r>
            <a:r>
              <a:rPr lang="en-US" sz="1300" b="1" u="sng" dirty="0">
                <a:effectLst/>
                <a:latin typeface="Times New Roman" panose="02020603050405020304" pitchFamily="18" charset="0"/>
                <a:ea typeface="Times New Roman" panose="02020603050405020304" pitchFamily="18" charset="0"/>
              </a:rPr>
              <a:t>Grammar Production Rules</a:t>
            </a:r>
            <a:endParaRPr lang="en-US" sz="13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1300" dirty="0">
                <a:effectLst/>
                <a:latin typeface="Times New Roman" panose="02020603050405020304" pitchFamily="18" charset="0"/>
                <a:ea typeface="Times New Roman" panose="02020603050405020304" pitchFamily="18" charset="0"/>
              </a:rPr>
              <a:t> </a:t>
            </a:r>
          </a:p>
          <a:p>
            <a:pPr marL="0" marR="0" indent="0">
              <a:spcBef>
                <a:spcPts val="0"/>
              </a:spcBef>
              <a:spcAft>
                <a:spcPts val="0"/>
              </a:spcAft>
              <a:buNone/>
            </a:pPr>
            <a:r>
              <a:rPr lang="en-US" sz="1300" dirty="0">
                <a:effectLst/>
                <a:latin typeface="Times New Roman" panose="02020603050405020304" pitchFamily="18" charset="0"/>
                <a:ea typeface="Times New Roman" panose="02020603050405020304" pitchFamily="18" charset="0"/>
              </a:rPr>
              <a:t>Recursively enumerable	                      Turing Machine		no restrictions</a:t>
            </a:r>
          </a:p>
          <a:p>
            <a:pPr marL="0" marR="0" indent="0">
              <a:spcBef>
                <a:spcPts val="0"/>
              </a:spcBef>
              <a:spcAft>
                <a:spcPts val="0"/>
              </a:spcAft>
              <a:buNone/>
            </a:pPr>
            <a:r>
              <a:rPr lang="en-US" sz="1300" dirty="0">
                <a:effectLst/>
                <a:latin typeface="Times New Roman" panose="02020603050405020304" pitchFamily="18" charset="0"/>
                <a:ea typeface="Times New Roman" panose="02020603050405020304" pitchFamily="18" charset="0"/>
              </a:rPr>
              <a:t>						LHS (V </a:t>
            </a:r>
            <a:r>
              <a:rPr lang="en-US" sz="1300" dirty="0">
                <a:effectLst/>
                <a:latin typeface="Times New Roman" panose="02020603050405020304" pitchFamily="18" charset="0"/>
                <a:ea typeface="Times New Roman" panose="02020603050405020304" pitchFamily="18" charset="0"/>
                <a:sym typeface="Symbol" panose="05050102010706020507" pitchFamily="18" charset="2"/>
              </a:rPr>
              <a:t></a:t>
            </a:r>
            <a:r>
              <a:rPr lang="en-US" sz="1300" dirty="0">
                <a:effectLst/>
                <a:latin typeface="Times New Roman" panose="02020603050405020304" pitchFamily="18" charset="0"/>
                <a:ea typeface="Times New Roman" panose="02020603050405020304" pitchFamily="18" charset="0"/>
              </a:rPr>
              <a:t> T )</a:t>
            </a:r>
            <a:r>
              <a:rPr lang="en-US" sz="1300" baseline="30000" dirty="0">
                <a:effectLst/>
                <a:latin typeface="Times New Roman" panose="02020603050405020304" pitchFamily="18" charset="0"/>
                <a:ea typeface="Times New Roman" panose="02020603050405020304" pitchFamily="18" charset="0"/>
              </a:rPr>
              <a:t>+    </a:t>
            </a:r>
            <a:r>
              <a:rPr lang="en-US" sz="1300" dirty="0">
                <a:effectLst/>
                <a:latin typeface="Times New Roman" panose="02020603050405020304" pitchFamily="18" charset="0"/>
                <a:ea typeface="Times New Roman" panose="02020603050405020304" pitchFamily="18" charset="0"/>
              </a:rPr>
              <a:t> </a:t>
            </a:r>
            <a:r>
              <a:rPr lang="en-US" sz="1300" dirty="0">
                <a:effectLst/>
                <a:latin typeface="Times New Roman" panose="02020603050405020304" pitchFamily="18" charset="0"/>
                <a:ea typeface="Times New Roman" panose="02020603050405020304" pitchFamily="18" charset="0"/>
                <a:sym typeface="Symbol" panose="05050102010706020507" pitchFamily="18" charset="2"/>
              </a:rPr>
              <a:t></a:t>
            </a:r>
            <a:r>
              <a:rPr lang="en-US" sz="1300" dirty="0">
                <a:effectLst/>
                <a:latin typeface="Times New Roman" panose="02020603050405020304" pitchFamily="18" charset="0"/>
                <a:ea typeface="Times New Roman" panose="02020603050405020304" pitchFamily="18" charset="0"/>
              </a:rPr>
              <a:t>   RHS (V </a:t>
            </a:r>
            <a:r>
              <a:rPr lang="en-US" sz="1300" dirty="0">
                <a:effectLst/>
                <a:latin typeface="Times New Roman" panose="02020603050405020304" pitchFamily="18" charset="0"/>
                <a:ea typeface="Times New Roman" panose="02020603050405020304" pitchFamily="18" charset="0"/>
                <a:sym typeface="Symbol" panose="05050102010706020507" pitchFamily="18" charset="2"/>
              </a:rPr>
              <a:t></a:t>
            </a:r>
            <a:r>
              <a:rPr lang="en-US" sz="1300" dirty="0">
                <a:effectLst/>
                <a:latin typeface="Times New Roman" panose="02020603050405020304" pitchFamily="18" charset="0"/>
                <a:ea typeface="Times New Roman" panose="02020603050405020304" pitchFamily="18" charset="0"/>
              </a:rPr>
              <a:t> T )</a:t>
            </a:r>
            <a:r>
              <a:rPr lang="en-US" sz="1300" baseline="30000" dirty="0">
                <a:effectLst/>
                <a:latin typeface="Times New Roman" panose="02020603050405020304" pitchFamily="18" charset="0"/>
                <a:ea typeface="Times New Roman" panose="02020603050405020304" pitchFamily="18" charset="0"/>
              </a:rPr>
              <a:t>*   </a:t>
            </a:r>
            <a:endParaRPr lang="en-US" sz="13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1300" dirty="0">
                <a:effectLst/>
                <a:latin typeface="Times New Roman" panose="02020603050405020304" pitchFamily="18" charset="0"/>
                <a:ea typeface="Times New Roman" panose="02020603050405020304" pitchFamily="18" charset="0"/>
              </a:rPr>
              <a:t> </a:t>
            </a:r>
          </a:p>
          <a:p>
            <a:pPr marL="0" marR="0" indent="0">
              <a:spcBef>
                <a:spcPts val="0"/>
              </a:spcBef>
              <a:spcAft>
                <a:spcPts val="0"/>
              </a:spcAft>
              <a:buNone/>
            </a:pPr>
            <a:r>
              <a:rPr lang="en-US" sz="1300" dirty="0">
                <a:effectLst/>
                <a:latin typeface="Times New Roman" panose="02020603050405020304" pitchFamily="18" charset="0"/>
                <a:ea typeface="Times New Roman" panose="02020603050405020304" pitchFamily="18" charset="0"/>
              </a:rPr>
              <a:t>Context sensitive		Linear Bounded Automata		LHS (V </a:t>
            </a:r>
            <a:r>
              <a:rPr lang="en-US" sz="1300" dirty="0">
                <a:effectLst/>
                <a:latin typeface="Times New Roman" panose="02020603050405020304" pitchFamily="18" charset="0"/>
                <a:ea typeface="Times New Roman" panose="02020603050405020304" pitchFamily="18" charset="0"/>
                <a:sym typeface="Symbol" panose="05050102010706020507" pitchFamily="18" charset="2"/>
              </a:rPr>
              <a:t></a:t>
            </a:r>
            <a:r>
              <a:rPr lang="en-US" sz="1300" dirty="0">
                <a:effectLst/>
                <a:latin typeface="Times New Roman" panose="02020603050405020304" pitchFamily="18" charset="0"/>
                <a:ea typeface="Times New Roman" panose="02020603050405020304" pitchFamily="18" charset="0"/>
              </a:rPr>
              <a:t> T )</a:t>
            </a:r>
            <a:r>
              <a:rPr lang="en-US" sz="1300" baseline="30000" dirty="0">
                <a:effectLst/>
                <a:latin typeface="Times New Roman" panose="02020603050405020304" pitchFamily="18" charset="0"/>
                <a:ea typeface="Times New Roman" panose="02020603050405020304" pitchFamily="18" charset="0"/>
              </a:rPr>
              <a:t>+    </a:t>
            </a:r>
            <a:r>
              <a:rPr lang="en-US" sz="1300" dirty="0">
                <a:effectLst/>
                <a:latin typeface="Times New Roman" panose="02020603050405020304" pitchFamily="18" charset="0"/>
                <a:ea typeface="Times New Roman" panose="02020603050405020304" pitchFamily="18" charset="0"/>
              </a:rPr>
              <a:t> </a:t>
            </a:r>
            <a:r>
              <a:rPr lang="en-US" sz="1300" dirty="0">
                <a:effectLst/>
                <a:latin typeface="Times New Roman" panose="02020603050405020304" pitchFamily="18" charset="0"/>
                <a:ea typeface="Times New Roman" panose="02020603050405020304" pitchFamily="18" charset="0"/>
                <a:sym typeface="Symbol" panose="05050102010706020507" pitchFamily="18" charset="2"/>
              </a:rPr>
              <a:t></a:t>
            </a:r>
            <a:r>
              <a:rPr lang="en-US" sz="1300" dirty="0">
                <a:effectLst/>
                <a:latin typeface="Times New Roman" panose="02020603050405020304" pitchFamily="18" charset="0"/>
                <a:ea typeface="Times New Roman" panose="02020603050405020304" pitchFamily="18" charset="0"/>
              </a:rPr>
              <a:t>   RHS (V </a:t>
            </a:r>
            <a:r>
              <a:rPr lang="en-US" sz="1300" dirty="0">
                <a:effectLst/>
                <a:latin typeface="Times New Roman" panose="02020603050405020304" pitchFamily="18" charset="0"/>
                <a:ea typeface="Times New Roman" panose="02020603050405020304" pitchFamily="18" charset="0"/>
                <a:sym typeface="Symbol" panose="05050102010706020507" pitchFamily="18" charset="2"/>
              </a:rPr>
              <a:t></a:t>
            </a:r>
            <a:r>
              <a:rPr lang="en-US" sz="1300" dirty="0">
                <a:effectLst/>
                <a:latin typeface="Times New Roman" panose="02020603050405020304" pitchFamily="18" charset="0"/>
                <a:ea typeface="Times New Roman" panose="02020603050405020304" pitchFamily="18" charset="0"/>
              </a:rPr>
              <a:t> T )</a:t>
            </a:r>
            <a:r>
              <a:rPr lang="en-US" sz="1300" baseline="30000" dirty="0">
                <a:effectLst/>
                <a:latin typeface="Times New Roman" panose="02020603050405020304" pitchFamily="18" charset="0"/>
                <a:ea typeface="Times New Roman" panose="02020603050405020304" pitchFamily="18" charset="0"/>
              </a:rPr>
              <a:t>+   </a:t>
            </a:r>
            <a:endParaRPr lang="en-US" sz="13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1300" dirty="0">
                <a:effectLst/>
                <a:latin typeface="Times New Roman" panose="02020603050405020304" pitchFamily="18" charset="0"/>
                <a:ea typeface="Times New Roman" panose="02020603050405020304" pitchFamily="18" charset="0"/>
              </a:rPr>
              <a:t>			LBA				x  </a:t>
            </a:r>
            <a:r>
              <a:rPr lang="en-US" sz="1300" dirty="0">
                <a:effectLst/>
                <a:latin typeface="Times New Roman" panose="02020603050405020304" pitchFamily="18" charset="0"/>
                <a:ea typeface="Times New Roman" panose="02020603050405020304" pitchFamily="18" charset="0"/>
                <a:sym typeface="Symbol" panose="05050102010706020507" pitchFamily="18" charset="2"/>
              </a:rPr>
              <a:t></a:t>
            </a:r>
            <a:r>
              <a:rPr lang="en-US" sz="1300" dirty="0">
                <a:effectLst/>
                <a:latin typeface="Times New Roman" panose="02020603050405020304" pitchFamily="18" charset="0"/>
                <a:ea typeface="Times New Roman" panose="02020603050405020304" pitchFamily="18" charset="0"/>
              </a:rPr>
              <a:t>   y  ,        |x|   </a:t>
            </a:r>
            <a:r>
              <a:rPr lang="en-US" sz="1300" dirty="0">
                <a:effectLst/>
                <a:latin typeface="Times New Roman" panose="02020603050405020304" pitchFamily="18" charset="0"/>
                <a:ea typeface="Times New Roman" panose="02020603050405020304" pitchFamily="18" charset="0"/>
                <a:sym typeface="Symbol" panose="05050102010706020507" pitchFamily="18" charset="2"/>
              </a:rPr>
              <a:t></a:t>
            </a:r>
            <a:r>
              <a:rPr lang="en-US" sz="1300" dirty="0">
                <a:effectLst/>
                <a:latin typeface="Times New Roman" panose="02020603050405020304" pitchFamily="18" charset="0"/>
                <a:ea typeface="Times New Roman" panose="02020603050405020304" pitchFamily="18" charset="0"/>
              </a:rPr>
              <a:t>   |y|</a:t>
            </a:r>
          </a:p>
          <a:p>
            <a:pPr marL="0" marR="0" indent="0">
              <a:spcBef>
                <a:spcPts val="0"/>
              </a:spcBef>
              <a:spcAft>
                <a:spcPts val="0"/>
              </a:spcAft>
              <a:buNone/>
            </a:pPr>
            <a:r>
              <a:rPr lang="en-US" sz="1300" dirty="0">
                <a:effectLst/>
                <a:latin typeface="Times New Roman" panose="02020603050405020304" pitchFamily="18" charset="0"/>
                <a:ea typeface="Times New Roman" panose="02020603050405020304" pitchFamily="18" charset="0"/>
              </a:rPr>
              <a:t> </a:t>
            </a:r>
          </a:p>
          <a:p>
            <a:pPr marL="0" marR="0" indent="0">
              <a:spcBef>
                <a:spcPts val="0"/>
              </a:spcBef>
              <a:spcAft>
                <a:spcPts val="0"/>
              </a:spcAft>
              <a:buNone/>
            </a:pPr>
            <a:r>
              <a:rPr lang="en-US" sz="1300" dirty="0">
                <a:effectLst/>
                <a:latin typeface="Times New Roman" panose="02020603050405020304" pitchFamily="18" charset="0"/>
                <a:ea typeface="Times New Roman" panose="02020603050405020304" pitchFamily="18" charset="0"/>
              </a:rPr>
              <a:t>Context free		                      nondeterministic 		single V</a:t>
            </a:r>
            <a:r>
              <a:rPr lang="en-US" sz="1300" baseline="30000" dirty="0">
                <a:effectLst/>
                <a:latin typeface="Times New Roman" panose="02020603050405020304" pitchFamily="18" charset="0"/>
                <a:ea typeface="Times New Roman" panose="02020603050405020304" pitchFamily="18" charset="0"/>
              </a:rPr>
              <a:t>    </a:t>
            </a:r>
            <a:r>
              <a:rPr lang="en-US" sz="1300" dirty="0">
                <a:effectLst/>
                <a:latin typeface="Times New Roman" panose="02020603050405020304" pitchFamily="18" charset="0"/>
                <a:ea typeface="Times New Roman" panose="02020603050405020304" pitchFamily="18" charset="0"/>
              </a:rPr>
              <a:t> </a:t>
            </a:r>
            <a:r>
              <a:rPr lang="en-US" sz="1300" dirty="0">
                <a:effectLst/>
                <a:latin typeface="Times New Roman" panose="02020603050405020304" pitchFamily="18" charset="0"/>
                <a:ea typeface="Times New Roman" panose="02020603050405020304" pitchFamily="18" charset="0"/>
                <a:sym typeface="Symbol" panose="05050102010706020507" pitchFamily="18" charset="2"/>
              </a:rPr>
              <a:t></a:t>
            </a:r>
            <a:r>
              <a:rPr lang="en-US" sz="1300" dirty="0">
                <a:effectLst/>
                <a:latin typeface="Times New Roman" panose="02020603050405020304" pitchFamily="18" charset="0"/>
                <a:ea typeface="Times New Roman" panose="02020603050405020304" pitchFamily="18" charset="0"/>
              </a:rPr>
              <a:t>   RHS (V </a:t>
            </a:r>
            <a:r>
              <a:rPr lang="en-US" sz="1300" dirty="0">
                <a:effectLst/>
                <a:latin typeface="Times New Roman" panose="02020603050405020304" pitchFamily="18" charset="0"/>
                <a:ea typeface="Times New Roman" panose="02020603050405020304" pitchFamily="18" charset="0"/>
                <a:sym typeface="Symbol" panose="05050102010706020507" pitchFamily="18" charset="2"/>
              </a:rPr>
              <a:t></a:t>
            </a:r>
            <a:r>
              <a:rPr lang="en-US" sz="1300" dirty="0">
                <a:effectLst/>
                <a:latin typeface="Times New Roman" panose="02020603050405020304" pitchFamily="18" charset="0"/>
                <a:ea typeface="Times New Roman" panose="02020603050405020304" pitchFamily="18" charset="0"/>
              </a:rPr>
              <a:t> T )</a:t>
            </a:r>
            <a:r>
              <a:rPr lang="en-US" sz="1300" baseline="30000" dirty="0">
                <a:effectLst/>
                <a:latin typeface="Times New Roman" panose="02020603050405020304" pitchFamily="18" charset="0"/>
                <a:ea typeface="Times New Roman" panose="02020603050405020304" pitchFamily="18" charset="0"/>
              </a:rPr>
              <a:t>+   </a:t>
            </a:r>
            <a:endParaRPr lang="en-US" sz="1300" dirty="0">
              <a:effectLst/>
              <a:latin typeface="Times New Roman" panose="02020603050405020304" pitchFamily="18" charset="0"/>
              <a:ea typeface="Times New Roman" panose="02020603050405020304" pitchFamily="18" charset="0"/>
            </a:endParaRPr>
          </a:p>
          <a:p>
            <a:pPr marL="1371600" marR="0" indent="0">
              <a:spcBef>
                <a:spcPts val="0"/>
              </a:spcBef>
              <a:spcAft>
                <a:spcPts val="0"/>
              </a:spcAft>
              <a:buNone/>
            </a:pPr>
            <a:r>
              <a:rPr lang="en-US" sz="1300" dirty="0">
                <a:effectLst/>
                <a:latin typeface="Times New Roman" panose="02020603050405020304" pitchFamily="18" charset="0"/>
                <a:ea typeface="Times New Roman" panose="02020603050405020304" pitchFamily="18" charset="0"/>
              </a:rPr>
              <a:t>		push down automata (NPDA)</a:t>
            </a:r>
          </a:p>
          <a:p>
            <a:pPr marL="0" marR="0" indent="0">
              <a:spcBef>
                <a:spcPts val="0"/>
              </a:spcBef>
              <a:spcAft>
                <a:spcPts val="0"/>
              </a:spcAft>
              <a:buNone/>
            </a:pPr>
            <a:r>
              <a:rPr lang="en-US" sz="1300" dirty="0">
                <a:effectLst/>
                <a:latin typeface="Times New Roman" panose="02020603050405020304" pitchFamily="18" charset="0"/>
                <a:ea typeface="Times New Roman" panose="02020603050405020304" pitchFamily="18" charset="0"/>
              </a:rPr>
              <a:t> </a:t>
            </a:r>
          </a:p>
          <a:p>
            <a:pPr marL="0" marR="0" indent="0">
              <a:spcBef>
                <a:spcPts val="0"/>
              </a:spcBef>
              <a:spcAft>
                <a:spcPts val="0"/>
              </a:spcAft>
              <a:buNone/>
            </a:pPr>
            <a:r>
              <a:rPr lang="en-US" sz="1300" dirty="0">
                <a:effectLst/>
                <a:latin typeface="Times New Roman" panose="02020603050405020304" pitchFamily="18" charset="0"/>
                <a:ea typeface="Times New Roman" panose="02020603050405020304" pitchFamily="18" charset="0"/>
              </a:rPr>
              <a:t>Regular			DFA/ NFA			right linear/ left linear</a:t>
            </a:r>
          </a:p>
          <a:p>
            <a:pPr marL="914400" lvl="2" indent="0">
              <a:buNone/>
            </a:pPr>
            <a:endParaRPr lang="en-US" sz="1300" dirty="0"/>
          </a:p>
          <a:p>
            <a:pPr lvl="1"/>
            <a:endParaRPr lang="en-US" sz="1300" dirty="0"/>
          </a:p>
          <a:p>
            <a:endParaRPr lang="en-US" sz="1300" dirty="0"/>
          </a:p>
          <a:p>
            <a:endParaRPr lang="en-US" sz="1300" dirty="0"/>
          </a:p>
        </p:txBody>
      </p:sp>
    </p:spTree>
    <p:extLst>
      <p:ext uri="{BB962C8B-B14F-4D97-AF65-F5344CB8AC3E}">
        <p14:creationId xmlns:p14="http://schemas.microsoft.com/office/powerpoint/2010/main" val="4011581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D03BDF-FD6A-983E-D189-28B1E3D6E661}"/>
              </a:ext>
            </a:extLst>
          </p:cNvPr>
          <p:cNvSpPr>
            <a:spLocks noGrp="1"/>
          </p:cNvSpPr>
          <p:nvPr>
            <p:ph type="title"/>
          </p:nvPr>
        </p:nvSpPr>
        <p:spPr>
          <a:xfrm>
            <a:off x="1371599" y="294538"/>
            <a:ext cx="9895951" cy="1033669"/>
          </a:xfrm>
        </p:spPr>
        <p:txBody>
          <a:bodyPr>
            <a:normAutofit/>
          </a:bodyPr>
          <a:lstStyle/>
          <a:p>
            <a:r>
              <a:rPr lang="en-US" sz="3400">
                <a:solidFill>
                  <a:srgbClr val="FFFFFF"/>
                </a:solidFill>
              </a:rPr>
              <a:t>Module 1.1 Mathematical Preliminaries and Notation</a:t>
            </a:r>
          </a:p>
        </p:txBody>
      </p:sp>
      <p:sp>
        <p:nvSpPr>
          <p:cNvPr id="3" name="Content Placeholder 2">
            <a:extLst>
              <a:ext uri="{FF2B5EF4-FFF2-40B4-BE49-F238E27FC236}">
                <a16:creationId xmlns:a16="http://schemas.microsoft.com/office/drawing/2014/main" id="{BE3A0E91-1F05-F45B-7437-7A83CB823522}"/>
              </a:ext>
            </a:extLst>
          </p:cNvPr>
          <p:cNvSpPr>
            <a:spLocks noGrp="1"/>
          </p:cNvSpPr>
          <p:nvPr>
            <p:ph idx="1"/>
          </p:nvPr>
        </p:nvSpPr>
        <p:spPr>
          <a:xfrm>
            <a:off x="1371599" y="2318197"/>
            <a:ext cx="9724031" cy="3683358"/>
          </a:xfrm>
        </p:spPr>
        <p:txBody>
          <a:bodyPr anchor="ctr">
            <a:normAutofit/>
          </a:bodyPr>
          <a:lstStyle/>
          <a:p>
            <a:r>
              <a:rPr lang="en-US"/>
              <a:t>Sets</a:t>
            </a:r>
          </a:p>
          <a:p>
            <a:r>
              <a:rPr lang="en-US"/>
              <a:t>Functions and relations</a:t>
            </a:r>
          </a:p>
          <a:p>
            <a:r>
              <a:rPr lang="en-US"/>
              <a:t>Graphs </a:t>
            </a:r>
          </a:p>
          <a:p>
            <a:r>
              <a:rPr lang="en-US"/>
              <a:t>Proofs</a:t>
            </a:r>
          </a:p>
          <a:p>
            <a:endParaRPr lang="en-US" sz="2000" dirty="0"/>
          </a:p>
          <a:p>
            <a:endParaRPr lang="en-US" sz="2000" dirty="0"/>
          </a:p>
        </p:txBody>
      </p:sp>
    </p:spTree>
    <p:extLst>
      <p:ext uri="{BB962C8B-B14F-4D97-AF65-F5344CB8AC3E}">
        <p14:creationId xmlns:p14="http://schemas.microsoft.com/office/powerpoint/2010/main" val="11911034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TotalTime>
  <Words>2265</Words>
  <Application>Microsoft Office PowerPoint</Application>
  <PresentationFormat>Widescreen</PresentationFormat>
  <Paragraphs>394</Paragraphs>
  <Slides>36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Arial</vt:lpstr>
      <vt:lpstr>Calibri</vt:lpstr>
      <vt:lpstr>Calibri Light</vt:lpstr>
      <vt:lpstr>Cambria Math</vt:lpstr>
      <vt:lpstr>Courier New</vt:lpstr>
      <vt:lpstr>Symbol</vt:lpstr>
      <vt:lpstr>Times New Roman</vt:lpstr>
      <vt:lpstr>Wingdings</vt:lpstr>
      <vt:lpstr>Office Theme</vt:lpstr>
      <vt:lpstr>Module 1 - Introduction to the Theory of Computation   </vt:lpstr>
      <vt:lpstr>Module 1 - Introduction to the Theory of Computation   </vt:lpstr>
      <vt:lpstr>Module 1 - Introduction to the Theory of Computation   </vt:lpstr>
      <vt:lpstr>Module 1 – Introduction to the Theory of Computation   </vt:lpstr>
      <vt:lpstr>Module 1 – Introduction to the Theory of Computation   </vt:lpstr>
      <vt:lpstr>Module 1 – Introduction to the Theory of Computation   </vt:lpstr>
      <vt:lpstr>Module 1 – Introduction to the Theory of Computation   </vt:lpstr>
      <vt:lpstr>Module 1 - Introduction to the theory of Computation  Hierarchy of languages and automata  </vt:lpstr>
      <vt:lpstr>Module 1.1 Mathematical Preliminaries and Notation</vt:lpstr>
      <vt:lpstr>Module 1.1 Sets</vt:lpstr>
      <vt:lpstr>Module 1.1 Sets</vt:lpstr>
      <vt:lpstr>Module 1.1</vt:lpstr>
      <vt:lpstr>Module 1.1 Sets</vt:lpstr>
      <vt:lpstr>Module 1.1 Sets</vt:lpstr>
      <vt:lpstr>Module 1.1 functions and relations</vt:lpstr>
      <vt:lpstr>Module 1.1 graphs and trees</vt:lpstr>
      <vt:lpstr>Module 1.1 Proofs </vt:lpstr>
      <vt:lpstr>Module 1.1 Proofs </vt:lpstr>
      <vt:lpstr>Module 1.1 Proof example </vt:lpstr>
      <vt:lpstr>proof by construction</vt:lpstr>
      <vt:lpstr>proof by construction</vt:lpstr>
      <vt:lpstr>proof by construction</vt:lpstr>
      <vt:lpstr>proof by construction</vt:lpstr>
      <vt:lpstr>Module 1.2 Three Basic Concepts </vt:lpstr>
      <vt:lpstr>Module 1.2 Languages </vt:lpstr>
      <vt:lpstr>Module 1.2 Languages </vt:lpstr>
      <vt:lpstr>Module 1.2 Languages </vt:lpstr>
      <vt:lpstr>Module 1.2 Languages </vt:lpstr>
      <vt:lpstr>Module 1.2 Languages </vt:lpstr>
      <vt:lpstr>Module 1.2 Languages </vt:lpstr>
      <vt:lpstr>Module 1.2 Grammars </vt:lpstr>
      <vt:lpstr>Module 1.2 Grammars </vt:lpstr>
      <vt:lpstr>Module 1.2 Grammars </vt:lpstr>
      <vt:lpstr>Module 1.2 Grammars </vt:lpstr>
      <vt:lpstr> Module 1.2 Automaton  </vt:lpstr>
      <vt:lpstr>Module 1 - Introduction to the theory of Computation  Hierarchy of languages and automata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Tami Sorgente</dc:creator>
  <cp:lastModifiedBy>omar muniz</cp:lastModifiedBy>
  <cp:revision>15</cp:revision>
  <dcterms:created xsi:type="dcterms:W3CDTF">2022-05-29T17:28:54Z</dcterms:created>
  <dcterms:modified xsi:type="dcterms:W3CDTF">2023-04-16T06:59:15Z</dcterms:modified>
</cp:coreProperties>
</file>