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Clear Sans Bold" charset="1" panose="020B0803030202020304"/>
      <p:regular r:id="rId35"/>
    </p:embeddedFont>
    <p:embeddedFont>
      <p:font typeface="Clear Sans" charset="1" panose="020B0503030202020304"/>
      <p:regular r:id="rId36"/>
    </p:embeddedFont>
    <p:embeddedFont>
      <p:font typeface="Signika Bold" charset="1" panose="02010003020600000004"/>
      <p:regular r:id="rId37"/>
    </p:embeddedFont>
    <p:embeddedFont>
      <p:font typeface="Clear Sans Medium" charset="1" panose="020B0603030202020304"/>
      <p:regular r:id="rId38"/>
    </p:embeddedFont>
    <p:embeddedFont>
      <p:font typeface="Arimo Bold" charset="1" panose="020B0704020202020204"/>
      <p:regular r:id="rId39"/>
    </p:embeddedFont>
    <p:embeddedFont>
      <p:font typeface="Abril Fatface" charset="1" panose="020005030000000200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4.xml" Type="http://schemas.openxmlformats.org/officeDocument/2006/relationships/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researchgate.net/publication/380126456_Data_Analysis_of_Student_Academic_Performance_and_Prediction_of_Student_Academic_Performance_Based_on_Machine_Learning_Algorithms" TargetMode="External" Type="http://schemas.openxmlformats.org/officeDocument/2006/relationships/hyperlink"/><Relationship Id="rId3" Target="https://www.researchgate.net/publication/380126456_Data_Analysis_of_Student_Academic_Performance_and_Prediction_of_Student_Academic_Performance_Based_on_Machine_Learning_Algorithms" TargetMode="External" Type="http://schemas.openxmlformats.org/officeDocument/2006/relationships/hyperlink"/><Relationship Id="rId4" Target="https://rpubs.com/p_borowski/ML2_project" TargetMode="External" Type="http://schemas.openxmlformats.org/officeDocument/2006/relationships/hyperlink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399416"/>
            <a:ext cx="8217084" cy="3488169"/>
            <a:chOff x="0" y="0"/>
            <a:chExt cx="10956112" cy="46508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42875"/>
              <a:ext cx="10956112" cy="1474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"/>
                </a:rPr>
                <a:t>Students Dataset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99063"/>
              <a:ext cx="10956112" cy="2351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Clear Sans"/>
                </a:rPr>
                <a:t>Öğrenci Başarısını Tahmin Etmek İçin Makine Öğrenmesi: Portekiz Ortaokul Öğrencileri Üzerine Bir Çalışma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84144" y="9324975"/>
            <a:ext cx="9170489" cy="53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Signika Bold"/>
              </a:rPr>
              <a:t>Ömer Yavaş - 22181616701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6324" y="1028700"/>
            <a:ext cx="9972976" cy="8229600"/>
          </a:xfrm>
          <a:custGeom>
            <a:avLst/>
            <a:gdLst/>
            <a:ahLst/>
            <a:cxnLst/>
            <a:rect r="r" b="b" t="t" l="l"/>
            <a:pathLst>
              <a:path h="8229600" w="9972976">
                <a:moveTo>
                  <a:pt x="0" y="0"/>
                </a:moveTo>
                <a:lnTo>
                  <a:pt x="9972976" y="0"/>
                </a:lnTo>
                <a:lnTo>
                  <a:pt x="99729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5714" y="3896678"/>
            <a:ext cx="6257624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>
                <a:solidFill>
                  <a:srgbClr val="F7B4A7"/>
                </a:solidFill>
                <a:latin typeface="Clear Sans Bold"/>
              </a:rPr>
              <a:t>Veri Setinin Düzenlenmemiş Hali: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6324" y="1028700"/>
            <a:ext cx="9972976" cy="8117864"/>
          </a:xfrm>
          <a:custGeom>
            <a:avLst/>
            <a:gdLst/>
            <a:ahLst/>
            <a:cxnLst/>
            <a:rect r="r" b="b" t="t" l="l"/>
            <a:pathLst>
              <a:path h="8117864" w="9972976">
                <a:moveTo>
                  <a:pt x="0" y="0"/>
                </a:moveTo>
                <a:lnTo>
                  <a:pt x="9972976" y="0"/>
                </a:lnTo>
                <a:lnTo>
                  <a:pt x="9972976" y="8117864"/>
                </a:lnTo>
                <a:lnTo>
                  <a:pt x="0" y="8117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5714" y="3896678"/>
            <a:ext cx="6257624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>
                <a:solidFill>
                  <a:srgbClr val="F7B4A7"/>
                </a:solidFill>
                <a:latin typeface="Clear Sans Bold"/>
              </a:rPr>
              <a:t>Veri Setinin Düzenlenmiş Hali: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52342"/>
            <a:ext cx="8115300" cy="3255162"/>
          </a:xfrm>
          <a:custGeom>
            <a:avLst/>
            <a:gdLst/>
            <a:ahLst/>
            <a:cxnLst/>
            <a:rect r="r" b="b" t="t" l="l"/>
            <a:pathLst>
              <a:path h="3255162" w="8115300">
                <a:moveTo>
                  <a:pt x="0" y="0"/>
                </a:moveTo>
                <a:lnTo>
                  <a:pt x="8115300" y="0"/>
                </a:lnTo>
                <a:lnTo>
                  <a:pt x="8115300" y="3255163"/>
                </a:lnTo>
                <a:lnTo>
                  <a:pt x="0" y="3255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076439"/>
            <a:ext cx="8115300" cy="3181861"/>
          </a:xfrm>
          <a:custGeom>
            <a:avLst/>
            <a:gdLst/>
            <a:ahLst/>
            <a:cxnLst/>
            <a:rect r="r" b="b" t="t" l="l"/>
            <a:pathLst>
              <a:path h="3181861" w="8115300">
                <a:moveTo>
                  <a:pt x="0" y="0"/>
                </a:moveTo>
                <a:lnTo>
                  <a:pt x="8115300" y="0"/>
                </a:lnTo>
                <a:lnTo>
                  <a:pt x="8115300" y="3181861"/>
                </a:lnTo>
                <a:lnTo>
                  <a:pt x="0" y="3181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7302" y="3674886"/>
            <a:ext cx="3771998" cy="1010075"/>
          </a:xfrm>
          <a:custGeom>
            <a:avLst/>
            <a:gdLst/>
            <a:ahLst/>
            <a:cxnLst/>
            <a:rect r="r" b="b" t="t" l="l"/>
            <a:pathLst>
              <a:path h="1010075" w="3771998">
                <a:moveTo>
                  <a:pt x="0" y="0"/>
                </a:moveTo>
                <a:lnTo>
                  <a:pt x="3771998" y="0"/>
                </a:lnTo>
                <a:lnTo>
                  <a:pt x="3771998" y="1010075"/>
                </a:lnTo>
                <a:lnTo>
                  <a:pt x="0" y="1010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87302" y="7142155"/>
            <a:ext cx="3771998" cy="1050430"/>
          </a:xfrm>
          <a:custGeom>
            <a:avLst/>
            <a:gdLst/>
            <a:ahLst/>
            <a:cxnLst/>
            <a:rect r="r" b="b" t="t" l="l"/>
            <a:pathLst>
              <a:path h="1050430" w="3771998">
                <a:moveTo>
                  <a:pt x="0" y="0"/>
                </a:moveTo>
                <a:lnTo>
                  <a:pt x="3771998" y="0"/>
                </a:lnTo>
                <a:lnTo>
                  <a:pt x="3771998" y="1050429"/>
                </a:lnTo>
                <a:lnTo>
                  <a:pt x="0" y="1050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87302" y="3674886"/>
            <a:ext cx="3771998" cy="1010075"/>
          </a:xfrm>
          <a:custGeom>
            <a:avLst/>
            <a:gdLst/>
            <a:ahLst/>
            <a:cxnLst/>
            <a:rect r="r" b="b" t="t" l="l"/>
            <a:pathLst>
              <a:path h="1010075" w="3771998">
                <a:moveTo>
                  <a:pt x="0" y="0"/>
                </a:moveTo>
                <a:lnTo>
                  <a:pt x="3771998" y="0"/>
                </a:lnTo>
                <a:lnTo>
                  <a:pt x="3771998" y="1010075"/>
                </a:lnTo>
                <a:lnTo>
                  <a:pt x="0" y="1010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87302" y="7142155"/>
            <a:ext cx="3771998" cy="1050430"/>
          </a:xfrm>
          <a:custGeom>
            <a:avLst/>
            <a:gdLst/>
            <a:ahLst/>
            <a:cxnLst/>
            <a:rect r="r" b="b" t="t" l="l"/>
            <a:pathLst>
              <a:path h="1050430" w="3771998">
                <a:moveTo>
                  <a:pt x="0" y="0"/>
                </a:moveTo>
                <a:lnTo>
                  <a:pt x="3771998" y="0"/>
                </a:lnTo>
                <a:lnTo>
                  <a:pt x="3771998" y="1050429"/>
                </a:lnTo>
                <a:lnTo>
                  <a:pt x="0" y="1050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5497" y="3879456"/>
            <a:ext cx="11701797" cy="2528089"/>
          </a:xfrm>
          <a:custGeom>
            <a:avLst/>
            <a:gdLst/>
            <a:ahLst/>
            <a:cxnLst/>
            <a:rect r="r" b="b" t="t" l="l"/>
            <a:pathLst>
              <a:path h="2528089" w="11701797">
                <a:moveTo>
                  <a:pt x="0" y="0"/>
                </a:moveTo>
                <a:lnTo>
                  <a:pt x="11701797" y="0"/>
                </a:lnTo>
                <a:lnTo>
                  <a:pt x="11701797" y="2528088"/>
                </a:lnTo>
                <a:lnTo>
                  <a:pt x="0" y="2528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52342"/>
            <a:ext cx="10147721" cy="3255162"/>
          </a:xfrm>
          <a:custGeom>
            <a:avLst/>
            <a:gdLst/>
            <a:ahLst/>
            <a:cxnLst/>
            <a:rect r="r" b="b" t="t" l="l"/>
            <a:pathLst>
              <a:path h="3255162" w="10147721">
                <a:moveTo>
                  <a:pt x="0" y="0"/>
                </a:moveTo>
                <a:lnTo>
                  <a:pt x="10147721" y="0"/>
                </a:lnTo>
                <a:lnTo>
                  <a:pt x="10147721" y="3255163"/>
                </a:lnTo>
                <a:lnTo>
                  <a:pt x="0" y="3255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076439"/>
            <a:ext cx="10165324" cy="3270050"/>
          </a:xfrm>
          <a:custGeom>
            <a:avLst/>
            <a:gdLst/>
            <a:ahLst/>
            <a:cxnLst/>
            <a:rect r="r" b="b" t="t" l="l"/>
            <a:pathLst>
              <a:path h="3270050" w="10165324">
                <a:moveTo>
                  <a:pt x="0" y="0"/>
                </a:moveTo>
                <a:lnTo>
                  <a:pt x="10165324" y="0"/>
                </a:lnTo>
                <a:lnTo>
                  <a:pt x="10165324" y="3270050"/>
                </a:lnTo>
                <a:lnTo>
                  <a:pt x="0" y="327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7302" y="3751287"/>
            <a:ext cx="3771998" cy="857272"/>
          </a:xfrm>
          <a:custGeom>
            <a:avLst/>
            <a:gdLst/>
            <a:ahLst/>
            <a:cxnLst/>
            <a:rect r="r" b="b" t="t" l="l"/>
            <a:pathLst>
              <a:path h="857272" w="3771998">
                <a:moveTo>
                  <a:pt x="0" y="0"/>
                </a:moveTo>
                <a:lnTo>
                  <a:pt x="3771998" y="0"/>
                </a:lnTo>
                <a:lnTo>
                  <a:pt x="3771998" y="857273"/>
                </a:lnTo>
                <a:lnTo>
                  <a:pt x="0" y="857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75698" y="7251222"/>
            <a:ext cx="4083602" cy="920484"/>
          </a:xfrm>
          <a:custGeom>
            <a:avLst/>
            <a:gdLst/>
            <a:ahLst/>
            <a:cxnLst/>
            <a:rect r="r" b="b" t="t" l="l"/>
            <a:pathLst>
              <a:path h="920484" w="4083602">
                <a:moveTo>
                  <a:pt x="0" y="0"/>
                </a:moveTo>
                <a:lnTo>
                  <a:pt x="4083602" y="0"/>
                </a:lnTo>
                <a:lnTo>
                  <a:pt x="4083602" y="920484"/>
                </a:lnTo>
                <a:lnTo>
                  <a:pt x="0" y="920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Decision Tree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87302" y="3751287"/>
            <a:ext cx="3771998" cy="857272"/>
          </a:xfrm>
          <a:custGeom>
            <a:avLst/>
            <a:gdLst/>
            <a:ahLst/>
            <a:cxnLst/>
            <a:rect r="r" b="b" t="t" l="l"/>
            <a:pathLst>
              <a:path h="857272" w="3771998">
                <a:moveTo>
                  <a:pt x="0" y="0"/>
                </a:moveTo>
                <a:lnTo>
                  <a:pt x="3771998" y="0"/>
                </a:lnTo>
                <a:lnTo>
                  <a:pt x="3771998" y="857273"/>
                </a:lnTo>
                <a:lnTo>
                  <a:pt x="0" y="85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75698" y="7251222"/>
            <a:ext cx="4083602" cy="920484"/>
          </a:xfrm>
          <a:custGeom>
            <a:avLst/>
            <a:gdLst/>
            <a:ahLst/>
            <a:cxnLst/>
            <a:rect r="r" b="b" t="t" l="l"/>
            <a:pathLst>
              <a:path h="920484" w="4083602">
                <a:moveTo>
                  <a:pt x="0" y="0"/>
                </a:moveTo>
                <a:lnTo>
                  <a:pt x="4083602" y="0"/>
                </a:lnTo>
                <a:lnTo>
                  <a:pt x="4083602" y="920484"/>
                </a:lnTo>
                <a:lnTo>
                  <a:pt x="0" y="92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659205"/>
            <a:ext cx="11699000" cy="2968590"/>
          </a:xfrm>
          <a:custGeom>
            <a:avLst/>
            <a:gdLst/>
            <a:ahLst/>
            <a:cxnLst/>
            <a:rect r="r" b="b" t="t" l="l"/>
            <a:pathLst>
              <a:path h="2968590" w="11699000">
                <a:moveTo>
                  <a:pt x="0" y="0"/>
                </a:moveTo>
                <a:lnTo>
                  <a:pt x="11699000" y="0"/>
                </a:lnTo>
                <a:lnTo>
                  <a:pt x="11699000" y="2968590"/>
                </a:lnTo>
                <a:lnTo>
                  <a:pt x="0" y="296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Decision Tree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8241" y="1240059"/>
            <a:ext cx="12111517" cy="2950241"/>
          </a:xfrm>
          <a:custGeom>
            <a:avLst/>
            <a:gdLst/>
            <a:ahLst/>
            <a:cxnLst/>
            <a:rect r="r" b="b" t="t" l="l"/>
            <a:pathLst>
              <a:path h="2950241" w="12111517">
                <a:moveTo>
                  <a:pt x="0" y="0"/>
                </a:moveTo>
                <a:lnTo>
                  <a:pt x="12111518" y="0"/>
                </a:lnTo>
                <a:lnTo>
                  <a:pt x="12111518" y="2950241"/>
                </a:lnTo>
                <a:lnTo>
                  <a:pt x="0" y="295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5430" y="4401659"/>
            <a:ext cx="7171601" cy="5640166"/>
          </a:xfrm>
          <a:custGeom>
            <a:avLst/>
            <a:gdLst/>
            <a:ahLst/>
            <a:cxnLst/>
            <a:rect r="r" b="b" t="t" l="l"/>
            <a:pathLst>
              <a:path h="5640166" w="7171601">
                <a:moveTo>
                  <a:pt x="0" y="0"/>
                </a:moveTo>
                <a:lnTo>
                  <a:pt x="7171601" y="0"/>
                </a:lnTo>
                <a:lnTo>
                  <a:pt x="7171601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7772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KNN (En Yakın Komşu):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63981"/>
            <a:ext cx="10165324" cy="3586060"/>
          </a:xfrm>
          <a:custGeom>
            <a:avLst/>
            <a:gdLst/>
            <a:ahLst/>
            <a:cxnLst/>
            <a:rect r="r" b="b" t="t" l="l"/>
            <a:pathLst>
              <a:path h="3586060" w="10165324">
                <a:moveTo>
                  <a:pt x="0" y="0"/>
                </a:moveTo>
                <a:lnTo>
                  <a:pt x="10165324" y="0"/>
                </a:lnTo>
                <a:lnTo>
                  <a:pt x="10165324" y="3586061"/>
                </a:lnTo>
                <a:lnTo>
                  <a:pt x="0" y="358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87302" y="3581799"/>
            <a:ext cx="3771998" cy="950425"/>
          </a:xfrm>
          <a:custGeom>
            <a:avLst/>
            <a:gdLst/>
            <a:ahLst/>
            <a:cxnLst/>
            <a:rect r="r" b="b" t="t" l="l"/>
            <a:pathLst>
              <a:path h="950425" w="3771998">
                <a:moveTo>
                  <a:pt x="0" y="0"/>
                </a:moveTo>
                <a:lnTo>
                  <a:pt x="3771998" y="0"/>
                </a:lnTo>
                <a:lnTo>
                  <a:pt x="3771998" y="950425"/>
                </a:lnTo>
                <a:lnTo>
                  <a:pt x="0" y="950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75698" y="7427979"/>
            <a:ext cx="4083602" cy="963546"/>
          </a:xfrm>
          <a:custGeom>
            <a:avLst/>
            <a:gdLst/>
            <a:ahLst/>
            <a:cxnLst/>
            <a:rect r="r" b="b" t="t" l="l"/>
            <a:pathLst>
              <a:path h="963546" w="4083602">
                <a:moveTo>
                  <a:pt x="0" y="0"/>
                </a:moveTo>
                <a:lnTo>
                  <a:pt x="4083602" y="0"/>
                </a:lnTo>
                <a:lnTo>
                  <a:pt x="4083602" y="963547"/>
                </a:lnTo>
                <a:lnTo>
                  <a:pt x="0" y="963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996535"/>
            <a:ext cx="10165324" cy="3826436"/>
          </a:xfrm>
          <a:custGeom>
            <a:avLst/>
            <a:gdLst/>
            <a:ahLst/>
            <a:cxnLst/>
            <a:rect r="r" b="b" t="t" l="l"/>
            <a:pathLst>
              <a:path h="3826436" w="10165324">
                <a:moveTo>
                  <a:pt x="0" y="0"/>
                </a:moveTo>
                <a:lnTo>
                  <a:pt x="10165324" y="0"/>
                </a:lnTo>
                <a:lnTo>
                  <a:pt x="10165324" y="3826436"/>
                </a:lnTo>
                <a:lnTo>
                  <a:pt x="0" y="3826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KNN (En Yakın Komşu):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025662"/>
            <a:ext cx="10165324" cy="3768181"/>
          </a:xfrm>
          <a:custGeom>
            <a:avLst/>
            <a:gdLst/>
            <a:ahLst/>
            <a:cxnLst/>
            <a:rect r="r" b="b" t="t" l="l"/>
            <a:pathLst>
              <a:path h="3768181" w="10165324">
                <a:moveTo>
                  <a:pt x="0" y="0"/>
                </a:moveTo>
                <a:lnTo>
                  <a:pt x="10165324" y="0"/>
                </a:lnTo>
                <a:lnTo>
                  <a:pt x="10165324" y="3768181"/>
                </a:lnTo>
                <a:lnTo>
                  <a:pt x="0" y="3768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97228"/>
            <a:ext cx="10165324" cy="4103566"/>
          </a:xfrm>
          <a:custGeom>
            <a:avLst/>
            <a:gdLst/>
            <a:ahLst/>
            <a:cxnLst/>
            <a:rect r="r" b="b" t="t" l="l"/>
            <a:pathLst>
              <a:path h="4103566" w="10165324">
                <a:moveTo>
                  <a:pt x="0" y="0"/>
                </a:moveTo>
                <a:lnTo>
                  <a:pt x="10165324" y="0"/>
                </a:lnTo>
                <a:lnTo>
                  <a:pt x="10165324" y="4103566"/>
                </a:lnTo>
                <a:lnTo>
                  <a:pt x="0" y="4103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7302" y="3267809"/>
            <a:ext cx="3771998" cy="962403"/>
          </a:xfrm>
          <a:custGeom>
            <a:avLst/>
            <a:gdLst/>
            <a:ahLst/>
            <a:cxnLst/>
            <a:rect r="r" b="b" t="t" l="l"/>
            <a:pathLst>
              <a:path h="962403" w="3771998">
                <a:moveTo>
                  <a:pt x="0" y="0"/>
                </a:moveTo>
                <a:lnTo>
                  <a:pt x="3771998" y="0"/>
                </a:lnTo>
                <a:lnTo>
                  <a:pt x="3771998" y="962403"/>
                </a:lnTo>
                <a:lnTo>
                  <a:pt x="0" y="962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75698" y="7356044"/>
            <a:ext cx="4083602" cy="1107417"/>
          </a:xfrm>
          <a:custGeom>
            <a:avLst/>
            <a:gdLst/>
            <a:ahLst/>
            <a:cxnLst/>
            <a:rect r="r" b="b" t="t" l="l"/>
            <a:pathLst>
              <a:path h="1107417" w="4083602">
                <a:moveTo>
                  <a:pt x="0" y="0"/>
                </a:moveTo>
                <a:lnTo>
                  <a:pt x="4083602" y="0"/>
                </a:lnTo>
                <a:lnTo>
                  <a:pt x="4083602" y="1107417"/>
                </a:lnTo>
                <a:lnTo>
                  <a:pt x="0" y="11074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9376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Naive Bayes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87302" y="3267809"/>
            <a:ext cx="3771998" cy="962403"/>
          </a:xfrm>
          <a:custGeom>
            <a:avLst/>
            <a:gdLst/>
            <a:ahLst/>
            <a:cxnLst/>
            <a:rect r="r" b="b" t="t" l="l"/>
            <a:pathLst>
              <a:path h="962403" w="3771998">
                <a:moveTo>
                  <a:pt x="0" y="0"/>
                </a:moveTo>
                <a:lnTo>
                  <a:pt x="3771998" y="0"/>
                </a:lnTo>
                <a:lnTo>
                  <a:pt x="3771998" y="962403"/>
                </a:lnTo>
                <a:lnTo>
                  <a:pt x="0" y="96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75698" y="7356044"/>
            <a:ext cx="4083602" cy="1107417"/>
          </a:xfrm>
          <a:custGeom>
            <a:avLst/>
            <a:gdLst/>
            <a:ahLst/>
            <a:cxnLst/>
            <a:rect r="r" b="b" t="t" l="l"/>
            <a:pathLst>
              <a:path h="1107417" w="4083602">
                <a:moveTo>
                  <a:pt x="0" y="0"/>
                </a:moveTo>
                <a:lnTo>
                  <a:pt x="4083602" y="0"/>
                </a:lnTo>
                <a:lnTo>
                  <a:pt x="4083602" y="1107417"/>
                </a:lnTo>
                <a:lnTo>
                  <a:pt x="0" y="1107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488581"/>
            <a:ext cx="11721306" cy="3309838"/>
          </a:xfrm>
          <a:custGeom>
            <a:avLst/>
            <a:gdLst/>
            <a:ahLst/>
            <a:cxnLst/>
            <a:rect r="r" b="b" t="t" l="l"/>
            <a:pathLst>
              <a:path h="3309838" w="11721306">
                <a:moveTo>
                  <a:pt x="0" y="0"/>
                </a:moveTo>
                <a:lnTo>
                  <a:pt x="11721306" y="0"/>
                </a:lnTo>
                <a:lnTo>
                  <a:pt x="11721306" y="3309838"/>
                </a:lnTo>
                <a:lnTo>
                  <a:pt x="0" y="3309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69376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Naive Bayes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627676" y="1028700"/>
          <a:ext cx="8900153" cy="7362825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54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 Bold"/>
                        </a:rPr>
                        <a:t>İçindekiler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7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BU SUNUMDA ÜZERINE DURULAN ÖNEMLI NOKTALAR: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637">
                <a:tc>
                  <a:txBody>
                    <a:bodyPr anchor="t" rtlCol="false"/>
                    <a:lstStyle/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00" u="sng">
                          <a:solidFill>
                            <a:srgbClr val="94DDDE"/>
                          </a:solidFill>
                          <a:latin typeface="Clear Sans"/>
                          <a:hlinkClick r:id="rId2" action="ppaction://hlinksldjump"/>
                        </a:rPr>
                        <a:t>Giriş</a:t>
                      </a:r>
                      <a:endParaRPr lang="en-US" sz="1100"/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Veri Seti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Kullanılan Yöntemler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Modelleme ve Çıktıları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Sonuç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Tartışma ve Öneriler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28700" y="1966377"/>
            <a:ext cx="6354246" cy="6354246"/>
          </a:xfrm>
          <a:custGeom>
            <a:avLst/>
            <a:gdLst/>
            <a:ahLst/>
            <a:cxnLst/>
            <a:rect r="r" b="b" t="t" l="l"/>
            <a:pathLst>
              <a:path h="6354246" w="6354246">
                <a:moveTo>
                  <a:pt x="0" y="0"/>
                </a:moveTo>
                <a:lnTo>
                  <a:pt x="6354246" y="0"/>
                </a:lnTo>
                <a:lnTo>
                  <a:pt x="6354246" y="6354246"/>
                </a:lnTo>
                <a:lnTo>
                  <a:pt x="0" y="63542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025662"/>
            <a:ext cx="10165324" cy="3753999"/>
          </a:xfrm>
          <a:custGeom>
            <a:avLst/>
            <a:gdLst/>
            <a:ahLst/>
            <a:cxnLst/>
            <a:rect r="r" b="b" t="t" l="l"/>
            <a:pathLst>
              <a:path h="3753999" w="10165324">
                <a:moveTo>
                  <a:pt x="0" y="0"/>
                </a:moveTo>
                <a:lnTo>
                  <a:pt x="10165324" y="0"/>
                </a:lnTo>
                <a:lnTo>
                  <a:pt x="10165324" y="3754000"/>
                </a:lnTo>
                <a:lnTo>
                  <a:pt x="0" y="37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17049"/>
            <a:ext cx="10165324" cy="3769165"/>
          </a:xfrm>
          <a:custGeom>
            <a:avLst/>
            <a:gdLst/>
            <a:ahLst/>
            <a:cxnLst/>
            <a:rect r="r" b="b" t="t" l="l"/>
            <a:pathLst>
              <a:path h="3769165" w="10165324">
                <a:moveTo>
                  <a:pt x="0" y="0"/>
                </a:moveTo>
                <a:lnTo>
                  <a:pt x="10165324" y="0"/>
                </a:lnTo>
                <a:lnTo>
                  <a:pt x="10165324" y="3769166"/>
                </a:lnTo>
                <a:lnTo>
                  <a:pt x="0" y="376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7302" y="3120431"/>
            <a:ext cx="3771998" cy="900312"/>
          </a:xfrm>
          <a:custGeom>
            <a:avLst/>
            <a:gdLst/>
            <a:ahLst/>
            <a:cxnLst/>
            <a:rect r="r" b="b" t="t" l="l"/>
            <a:pathLst>
              <a:path h="900312" w="3771998">
                <a:moveTo>
                  <a:pt x="0" y="0"/>
                </a:moveTo>
                <a:lnTo>
                  <a:pt x="3771998" y="0"/>
                </a:lnTo>
                <a:lnTo>
                  <a:pt x="3771998" y="900312"/>
                </a:lnTo>
                <a:lnTo>
                  <a:pt x="0" y="900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75698" y="7465133"/>
            <a:ext cx="4083602" cy="875058"/>
          </a:xfrm>
          <a:custGeom>
            <a:avLst/>
            <a:gdLst/>
            <a:ahLst/>
            <a:cxnLst/>
            <a:rect r="r" b="b" t="t" l="l"/>
            <a:pathLst>
              <a:path h="875058" w="4083602">
                <a:moveTo>
                  <a:pt x="0" y="0"/>
                </a:moveTo>
                <a:lnTo>
                  <a:pt x="4083602" y="0"/>
                </a:lnTo>
                <a:lnTo>
                  <a:pt x="4083602" y="875058"/>
                </a:lnTo>
                <a:lnTo>
                  <a:pt x="0" y="875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9376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LogisticRegression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87302" y="3120431"/>
            <a:ext cx="3771998" cy="900312"/>
          </a:xfrm>
          <a:custGeom>
            <a:avLst/>
            <a:gdLst/>
            <a:ahLst/>
            <a:cxnLst/>
            <a:rect r="r" b="b" t="t" l="l"/>
            <a:pathLst>
              <a:path h="900312" w="3771998">
                <a:moveTo>
                  <a:pt x="0" y="0"/>
                </a:moveTo>
                <a:lnTo>
                  <a:pt x="3771998" y="0"/>
                </a:lnTo>
                <a:lnTo>
                  <a:pt x="3771998" y="900312"/>
                </a:lnTo>
                <a:lnTo>
                  <a:pt x="0" y="900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75698" y="7465133"/>
            <a:ext cx="4083602" cy="875058"/>
          </a:xfrm>
          <a:custGeom>
            <a:avLst/>
            <a:gdLst/>
            <a:ahLst/>
            <a:cxnLst/>
            <a:rect r="r" b="b" t="t" l="l"/>
            <a:pathLst>
              <a:path h="875058" w="4083602">
                <a:moveTo>
                  <a:pt x="0" y="0"/>
                </a:moveTo>
                <a:lnTo>
                  <a:pt x="4083602" y="0"/>
                </a:lnTo>
                <a:lnTo>
                  <a:pt x="4083602" y="875058"/>
                </a:lnTo>
                <a:lnTo>
                  <a:pt x="0" y="875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066435"/>
            <a:ext cx="10823455" cy="4154130"/>
          </a:xfrm>
          <a:custGeom>
            <a:avLst/>
            <a:gdLst/>
            <a:ahLst/>
            <a:cxnLst/>
            <a:rect r="r" b="b" t="t" l="l"/>
            <a:pathLst>
              <a:path h="4154130" w="10823455">
                <a:moveTo>
                  <a:pt x="0" y="0"/>
                </a:moveTo>
                <a:lnTo>
                  <a:pt x="10823455" y="0"/>
                </a:lnTo>
                <a:lnTo>
                  <a:pt x="10823455" y="4154130"/>
                </a:lnTo>
                <a:lnTo>
                  <a:pt x="0" y="415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69376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LogisticRegression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493708"/>
            <a:ext cx="10823455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599">
                <a:solidFill>
                  <a:srgbClr val="2B4B82"/>
                </a:solidFill>
                <a:latin typeface="Clear Sans Bold"/>
              </a:rPr>
              <a:t>https://www.researchgate.net/publication/380126456_Data_Analysis_of_Student_Academic_Performance_and_Prediction_of_Student_Academic_Performance_Based_on_Machine_Learning_Algorithms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413" y="1028700"/>
            <a:ext cx="3893887" cy="2883721"/>
          </a:xfrm>
          <a:custGeom>
            <a:avLst/>
            <a:gdLst/>
            <a:ahLst/>
            <a:cxnLst/>
            <a:rect r="r" b="b" t="t" l="l"/>
            <a:pathLst>
              <a:path h="2883721" w="3893887">
                <a:moveTo>
                  <a:pt x="0" y="0"/>
                </a:moveTo>
                <a:lnTo>
                  <a:pt x="3893887" y="0"/>
                </a:lnTo>
                <a:lnTo>
                  <a:pt x="3893887" y="2883721"/>
                </a:lnTo>
                <a:lnTo>
                  <a:pt x="0" y="2883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74938" y="5936789"/>
            <a:ext cx="3893887" cy="3321511"/>
          </a:xfrm>
          <a:custGeom>
            <a:avLst/>
            <a:gdLst/>
            <a:ahLst/>
            <a:cxnLst/>
            <a:rect r="r" b="b" t="t" l="l"/>
            <a:pathLst>
              <a:path h="3321511" w="3893887">
                <a:moveTo>
                  <a:pt x="0" y="0"/>
                </a:moveTo>
                <a:lnTo>
                  <a:pt x="3893887" y="0"/>
                </a:lnTo>
                <a:lnTo>
                  <a:pt x="3893887" y="3321511"/>
                </a:lnTo>
                <a:lnTo>
                  <a:pt x="0" y="332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68832" y="7971456"/>
            <a:ext cx="6273364" cy="1286844"/>
          </a:xfrm>
          <a:custGeom>
            <a:avLst/>
            <a:gdLst/>
            <a:ahLst/>
            <a:cxnLst/>
            <a:rect r="r" b="b" t="t" l="l"/>
            <a:pathLst>
              <a:path h="1286844" w="6273364">
                <a:moveTo>
                  <a:pt x="0" y="0"/>
                </a:moveTo>
                <a:lnTo>
                  <a:pt x="6273364" y="0"/>
                </a:lnTo>
                <a:lnTo>
                  <a:pt x="6273364" y="1286844"/>
                </a:lnTo>
                <a:lnTo>
                  <a:pt x="0" y="1286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1153627" cy="6682643"/>
          </a:xfrm>
          <a:custGeom>
            <a:avLst/>
            <a:gdLst/>
            <a:ahLst/>
            <a:cxnLst/>
            <a:rect r="r" b="b" t="t" l="l"/>
            <a:pathLst>
              <a:path h="6682643" w="11153627">
                <a:moveTo>
                  <a:pt x="0" y="0"/>
                </a:moveTo>
                <a:lnTo>
                  <a:pt x="11153627" y="0"/>
                </a:lnTo>
                <a:lnTo>
                  <a:pt x="11153627" y="6682643"/>
                </a:lnTo>
                <a:lnTo>
                  <a:pt x="0" y="66826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26088" y="4120413"/>
            <a:ext cx="3442737" cy="1608383"/>
          </a:xfrm>
          <a:custGeom>
            <a:avLst/>
            <a:gdLst/>
            <a:ahLst/>
            <a:cxnLst/>
            <a:rect r="r" b="b" t="t" l="l"/>
            <a:pathLst>
              <a:path h="1608383" w="3442737">
                <a:moveTo>
                  <a:pt x="0" y="0"/>
                </a:moveTo>
                <a:lnTo>
                  <a:pt x="3442737" y="0"/>
                </a:lnTo>
                <a:lnTo>
                  <a:pt x="3442737" y="1608383"/>
                </a:lnTo>
                <a:lnTo>
                  <a:pt x="0" y="1608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8225" y="250301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Support Vector Machine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413" y="1028700"/>
            <a:ext cx="3893887" cy="2883721"/>
          </a:xfrm>
          <a:custGeom>
            <a:avLst/>
            <a:gdLst/>
            <a:ahLst/>
            <a:cxnLst/>
            <a:rect r="r" b="b" t="t" l="l"/>
            <a:pathLst>
              <a:path h="2883721" w="3893887">
                <a:moveTo>
                  <a:pt x="0" y="0"/>
                </a:moveTo>
                <a:lnTo>
                  <a:pt x="3893887" y="0"/>
                </a:lnTo>
                <a:lnTo>
                  <a:pt x="3893887" y="2883721"/>
                </a:lnTo>
                <a:lnTo>
                  <a:pt x="0" y="2883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74938" y="5936789"/>
            <a:ext cx="3893887" cy="3321511"/>
          </a:xfrm>
          <a:custGeom>
            <a:avLst/>
            <a:gdLst/>
            <a:ahLst/>
            <a:cxnLst/>
            <a:rect r="r" b="b" t="t" l="l"/>
            <a:pathLst>
              <a:path h="3321511" w="3893887">
                <a:moveTo>
                  <a:pt x="0" y="0"/>
                </a:moveTo>
                <a:lnTo>
                  <a:pt x="3893887" y="0"/>
                </a:lnTo>
                <a:lnTo>
                  <a:pt x="3893887" y="3321511"/>
                </a:lnTo>
                <a:lnTo>
                  <a:pt x="0" y="332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68832" y="7971456"/>
            <a:ext cx="6273364" cy="1286844"/>
          </a:xfrm>
          <a:custGeom>
            <a:avLst/>
            <a:gdLst/>
            <a:ahLst/>
            <a:cxnLst/>
            <a:rect r="r" b="b" t="t" l="l"/>
            <a:pathLst>
              <a:path h="1286844" w="6273364">
                <a:moveTo>
                  <a:pt x="0" y="0"/>
                </a:moveTo>
                <a:lnTo>
                  <a:pt x="6273364" y="0"/>
                </a:lnTo>
                <a:lnTo>
                  <a:pt x="6273364" y="1286844"/>
                </a:lnTo>
                <a:lnTo>
                  <a:pt x="0" y="1286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26088" y="4120413"/>
            <a:ext cx="3442737" cy="1608383"/>
          </a:xfrm>
          <a:custGeom>
            <a:avLst/>
            <a:gdLst/>
            <a:ahLst/>
            <a:cxnLst/>
            <a:rect r="r" b="b" t="t" l="l"/>
            <a:pathLst>
              <a:path h="1608383" w="3442737">
                <a:moveTo>
                  <a:pt x="0" y="0"/>
                </a:moveTo>
                <a:lnTo>
                  <a:pt x="3442737" y="0"/>
                </a:lnTo>
                <a:lnTo>
                  <a:pt x="3442737" y="1608383"/>
                </a:lnTo>
                <a:lnTo>
                  <a:pt x="0" y="1608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8225" y="3912421"/>
            <a:ext cx="11710173" cy="1972502"/>
          </a:xfrm>
          <a:custGeom>
            <a:avLst/>
            <a:gdLst/>
            <a:ahLst/>
            <a:cxnLst/>
            <a:rect r="r" b="b" t="t" l="l"/>
            <a:pathLst>
              <a:path h="1972502" w="11710173">
                <a:moveTo>
                  <a:pt x="0" y="0"/>
                </a:moveTo>
                <a:lnTo>
                  <a:pt x="11710173" y="0"/>
                </a:lnTo>
                <a:lnTo>
                  <a:pt x="11710173" y="1972502"/>
                </a:lnTo>
                <a:lnTo>
                  <a:pt x="0" y="1972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8225" y="250301"/>
            <a:ext cx="16230600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spc="-70">
                <a:solidFill>
                  <a:srgbClr val="2B4B82"/>
                </a:solidFill>
                <a:latin typeface="Clear Sans Bold"/>
              </a:rPr>
              <a:t>Support Vector Machine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206395"/>
          <a:ext cx="16240125" cy="5301507"/>
        </p:xfrm>
        <a:graphic>
          <a:graphicData uri="http://schemas.openxmlformats.org/drawingml/2006/table">
            <a:tbl>
              <a:tblPr/>
              <a:tblGrid>
                <a:gridCol w="2320018"/>
                <a:gridCol w="2320018"/>
                <a:gridCol w="2320018"/>
                <a:gridCol w="2320018"/>
                <a:gridCol w="2320018"/>
                <a:gridCol w="2320018"/>
                <a:gridCol w="2320018"/>
              </a:tblGrid>
              <a:tr h="1484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MODEL: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RANDOM FOREST REGRESSOR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KNN REGRESSOR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DECISION TREE REGRESSOR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NAIVE BAYES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LOGISTIC REGRESSION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Medium"/>
                        </a:rPr>
                        <a:t>SUPPORT VECTORE MACHINE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9672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Score</a:t>
                      </a: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0.838188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0.862704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0.685474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0.315789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0.416901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0.455414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9665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Score (Normalized)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0.829817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0.607678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0.712027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0.320574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0.253521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0.273885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9160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R2Score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0.825650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0.843209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0.646119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0.451325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0.718616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0.720616</a:t>
                      </a: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9672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R2Score (Normalized)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0.817548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0.335996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0.687672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0.516408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0.173184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"/>
                        </a:rPr>
                        <a:t>0.0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3867267" y="-373905"/>
            <a:ext cx="4743003" cy="4251455"/>
          </a:xfrm>
          <a:custGeom>
            <a:avLst/>
            <a:gdLst/>
            <a:ahLst/>
            <a:cxnLst/>
            <a:rect r="r" b="b" t="t" l="l"/>
            <a:pathLst>
              <a:path h="4251455" w="4743003">
                <a:moveTo>
                  <a:pt x="0" y="0"/>
                </a:moveTo>
                <a:lnTo>
                  <a:pt x="4743003" y="0"/>
                </a:lnTo>
                <a:lnTo>
                  <a:pt x="4743003" y="4251455"/>
                </a:lnTo>
                <a:lnTo>
                  <a:pt x="0" y="425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812"/>
            <a:ext cx="13622869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ML modellerinin verdiği çıktılar: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7267" y="-373905"/>
            <a:ext cx="4743003" cy="4251455"/>
          </a:xfrm>
          <a:custGeom>
            <a:avLst/>
            <a:gdLst/>
            <a:ahLst/>
            <a:cxnLst/>
            <a:rect r="r" b="b" t="t" l="l"/>
            <a:pathLst>
              <a:path h="4251455" w="4743003">
                <a:moveTo>
                  <a:pt x="0" y="0"/>
                </a:moveTo>
                <a:lnTo>
                  <a:pt x="4743003" y="0"/>
                </a:lnTo>
                <a:lnTo>
                  <a:pt x="4743003" y="4251455"/>
                </a:lnTo>
                <a:lnTo>
                  <a:pt x="0" y="425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7573" y="4823587"/>
            <a:ext cx="13992855" cy="2810704"/>
          </a:xfrm>
          <a:custGeom>
            <a:avLst/>
            <a:gdLst/>
            <a:ahLst/>
            <a:cxnLst/>
            <a:rect r="r" b="b" t="t" l="l"/>
            <a:pathLst>
              <a:path h="2810704" w="13992855">
                <a:moveTo>
                  <a:pt x="0" y="0"/>
                </a:moveTo>
                <a:lnTo>
                  <a:pt x="13992854" y="0"/>
                </a:lnTo>
                <a:lnTo>
                  <a:pt x="13992854" y="2810704"/>
                </a:lnTo>
                <a:lnTo>
                  <a:pt x="0" y="2810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812"/>
            <a:ext cx="13622869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ML modellerinin verdiği çıktılar: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12481"/>
            <a:ext cx="8521491" cy="6051887"/>
          </a:xfrm>
          <a:custGeom>
            <a:avLst/>
            <a:gdLst/>
            <a:ahLst/>
            <a:cxnLst/>
            <a:rect r="r" b="b" t="t" l="l"/>
            <a:pathLst>
              <a:path h="6051887" w="8521491">
                <a:moveTo>
                  <a:pt x="0" y="0"/>
                </a:moveTo>
                <a:lnTo>
                  <a:pt x="8521491" y="0"/>
                </a:lnTo>
                <a:lnTo>
                  <a:pt x="8521491" y="6051886"/>
                </a:lnTo>
                <a:lnTo>
                  <a:pt x="0" y="605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9077" y="1412481"/>
            <a:ext cx="9578923" cy="4876357"/>
          </a:xfrm>
          <a:custGeom>
            <a:avLst/>
            <a:gdLst/>
            <a:ahLst/>
            <a:cxnLst/>
            <a:rect r="r" b="b" t="t" l="l"/>
            <a:pathLst>
              <a:path h="4876357" w="9578923">
                <a:moveTo>
                  <a:pt x="0" y="0"/>
                </a:moveTo>
                <a:lnTo>
                  <a:pt x="9578923" y="0"/>
                </a:lnTo>
                <a:lnTo>
                  <a:pt x="9578923" y="4876357"/>
                </a:lnTo>
                <a:lnTo>
                  <a:pt x="0" y="4876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4780"/>
            <a:ext cx="13622869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Literatür’e göre Sonuçlar: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2566" y="1114425"/>
            <a:ext cx="13622869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Literatür’e göre Sonuçlar: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12965" y="3689985"/>
            <a:ext cx="11462070" cy="337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>
                <a:solidFill>
                  <a:srgbClr val="2B4B82"/>
                </a:solidFill>
                <a:latin typeface="Clear Sans Bold"/>
              </a:rPr>
              <a:t>Sonuç olarak literatür taramasında karşılaşılan değerler bizim bulduğumuz değerlere kıyasla daha tutarlı olmakla birlikte bizim sonuçlarımızdan daha başarısız örnekleride bulunmakdatır.</a:t>
            </a:r>
          </a:p>
          <a:p>
            <a:pPr algn="l">
              <a:lnSpc>
                <a:spcPts val="3360"/>
              </a:lnSpc>
            </a:pP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>
                <a:solidFill>
                  <a:srgbClr val="2B4B82"/>
                </a:solidFill>
                <a:latin typeface="Clear Sans Bold"/>
              </a:rPr>
              <a:t>Verileri işleme adımlarımız doğru yolda olmakla birlikte eksiklikler barındırmaktadır.</a:t>
            </a:r>
          </a:p>
          <a:p>
            <a:pPr algn="l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623060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Referances: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1256"/>
            <a:ext cx="16230600" cy="210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u="sng">
                <a:solidFill>
                  <a:srgbClr val="2B4B82"/>
                </a:solidFill>
                <a:latin typeface="Clear Sans Bold"/>
                <a:hlinkClick r:id="rId2" tooltip="https://www.researchgate.net/publication/380126456_Data_Analysis_of_Student_Academic_Performance_and_Prediction_of_Student_Academic_Performance_Based_on_Machine_Learning_Algorithms"/>
              </a:rPr>
              <a:t>Logistic Regression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3200" u="sng">
                <a:solidFill>
                  <a:srgbClr val="2B4B82"/>
                </a:solidFill>
                <a:latin typeface="Clear Sans"/>
                <a:hlinkClick r:id="rId3" tooltip="https://www.researchgate.net/publication/380126456_Data_Analysis_of_Student_Academic_Performance_and_Prediction_of_Student_Academic_Performance_Based_on_Machine_Learning_Algorithms"/>
              </a:rPr>
              <a:t>resarchegate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3200" u="sng">
                <a:solidFill>
                  <a:srgbClr val="2B4B82"/>
                </a:solidFill>
                <a:latin typeface="Clear Sans"/>
                <a:hlinkClick r:id="rId4" tooltip="https://rpubs.com/p_borowski/ML2_project"/>
              </a:rPr>
              <a:t>Rpubs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57725"/>
            <a:ext cx="1623060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Soru-Cevap-Tavsiye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065706" y="2993230"/>
            <a:ext cx="4545360" cy="5869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511778" y="2993230"/>
            <a:ext cx="4571034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164993" y="2557087"/>
            <a:ext cx="900712" cy="884024"/>
            <a:chOff x="0" y="0"/>
            <a:chExt cx="825825" cy="810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>
                  <a:solidFill>
                    <a:srgbClr val="2B4B82"/>
                  </a:solidFill>
                  <a:latin typeface="Clear Sans Bold"/>
                </a:rPr>
                <a:t>0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76325" y="1114425"/>
            <a:ext cx="16135350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>
                <a:solidFill>
                  <a:srgbClr val="2B4B82"/>
                </a:solidFill>
                <a:latin typeface="Clear Sans Bold"/>
              </a:rPr>
              <a:t>Hangi Adımlar İzlendi?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414515" y="3596694"/>
            <a:ext cx="2401669" cy="4366191"/>
            <a:chOff x="0" y="0"/>
            <a:chExt cx="3202226" cy="582158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sz="2799" spc="279" u="none">
                  <a:solidFill>
                    <a:srgbClr val="2B4B82"/>
                  </a:solidFill>
                  <a:latin typeface="Clear Sans Bold"/>
                </a:rPr>
                <a:t>STEP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65283"/>
              <a:ext cx="3202226" cy="3456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Veri setindeki değerleri numerik değerlere çevirme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Önemsiz verileri  geçersiz kılma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25271"/>
              <a:ext cx="3202226" cy="1093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Medium"/>
                </a:rPr>
                <a:t>Verinin Ön İşlemesi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57392" y="3602563"/>
            <a:ext cx="2459408" cy="5395490"/>
            <a:chOff x="0" y="0"/>
            <a:chExt cx="3279211" cy="719398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sz="2799" spc="279" u="none">
                  <a:solidFill>
                    <a:srgbClr val="2B4B82"/>
                  </a:solidFill>
                  <a:latin typeface="Clear Sans Bold"/>
                </a:rPr>
                <a:t>STEP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938217"/>
              <a:ext cx="3279211" cy="4255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Random Forest</a:t>
              </a:r>
              <a:r>
                <a:rPr lang="en-US" sz="2100">
                  <a:solidFill>
                    <a:srgbClr val="2B4B82"/>
                  </a:solidFill>
                  <a:latin typeface="Clear Sans"/>
                </a:rPr>
                <a:t> Regressor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KNN Regressor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Decision Tree Regressor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Naive Bayes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logistic Regression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25271"/>
              <a:ext cx="3279211" cy="165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Medium"/>
                </a:rPr>
                <a:t>Machine Learning</a:t>
              </a:r>
            </a:p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Medium"/>
                </a:rPr>
                <a:t>Algoritmaları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92851" y="3596694"/>
            <a:ext cx="2680634" cy="4742429"/>
            <a:chOff x="0" y="0"/>
            <a:chExt cx="3574179" cy="632323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3574179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sz="2799" spc="279" u="none">
                  <a:solidFill>
                    <a:srgbClr val="2B4B82"/>
                  </a:solidFill>
                  <a:latin typeface="Clear Sans Bold"/>
                </a:rPr>
                <a:t>STEP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365283"/>
              <a:ext cx="3574179" cy="3957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Eğitim Seti ile Test Seti’nin birbirinden ayrılması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ML Modelinin eğitilmesi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2B4B82"/>
                  </a:solidFill>
                  <a:latin typeface="Clear Sans"/>
                </a:rPr>
                <a:t>Sonuçların değerlendirilmesi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25271"/>
              <a:ext cx="3574179" cy="1093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Medium"/>
                </a:rPr>
                <a:t>Performans Değerlendirmesi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611065" y="2551218"/>
            <a:ext cx="900712" cy="884024"/>
            <a:chOff x="0" y="0"/>
            <a:chExt cx="825825" cy="8105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>
                  <a:solidFill>
                    <a:srgbClr val="2B4B82"/>
                  </a:solidFill>
                  <a:latin typeface="Clear Sans Bold"/>
                </a:rPr>
                <a:t>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082812" y="2551218"/>
            <a:ext cx="900712" cy="884024"/>
            <a:chOff x="0" y="0"/>
            <a:chExt cx="825825" cy="8105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>
                  <a:solidFill>
                    <a:srgbClr val="2B4B82"/>
                  </a:solidFill>
                  <a:latin typeface="Clear Sans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6646" y="1028700"/>
            <a:ext cx="6757244" cy="7722565"/>
          </a:xfrm>
          <a:custGeom>
            <a:avLst/>
            <a:gdLst/>
            <a:ahLst/>
            <a:cxnLst/>
            <a:rect r="r" b="b" t="t" l="l"/>
            <a:pathLst>
              <a:path h="7722565" w="6757244">
                <a:moveTo>
                  <a:pt x="0" y="0"/>
                </a:moveTo>
                <a:lnTo>
                  <a:pt x="6757245" y="0"/>
                </a:lnTo>
                <a:lnTo>
                  <a:pt x="6757245" y="7722565"/>
                </a:lnTo>
                <a:lnTo>
                  <a:pt x="0" y="772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4114" y="3245019"/>
            <a:ext cx="10272816" cy="3912531"/>
            <a:chOff x="0" y="0"/>
            <a:chExt cx="13697088" cy="52167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697088" cy="2337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</a:rPr>
                <a:t>Giriş: Neden Öğrencilerin Notlarını Tahmin Etmeliyiz? 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162271"/>
              <a:ext cx="13123141" cy="205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</a:rPr>
                <a:t>Öğrenci başarısını etkileyen faktörlerin analizi</a:t>
              </a:r>
            </a:p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</a:rPr>
                <a:t>Eğitim politikaları ve stratejileri üzerindeki önemi</a:t>
              </a:r>
            </a:p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</a:rPr>
                <a:t>Çalışmanın amacı ve kapsamı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575435"/>
          <a:ext cx="16230600" cy="2466975"/>
        </p:xfrm>
        <a:graphic>
          <a:graphicData uri="http://schemas.openxmlformats.org/drawingml/2006/table">
            <a:tbl>
              <a:tblPr/>
              <a:tblGrid>
                <a:gridCol w="7902952"/>
                <a:gridCol w="8327648"/>
              </a:tblGrid>
              <a:tr h="1559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600"/>
                        </a:lnSpc>
                        <a:defRPr/>
                      </a:pPr>
                      <a:r>
                        <a:rPr lang="en-US" sz="5500">
                          <a:solidFill>
                            <a:srgbClr val="2B4B82"/>
                          </a:solidFill>
                          <a:latin typeface="Clear Sans Bold"/>
                        </a:rPr>
                        <a:t>Portekizce Dersi Veri Seti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>
                          <a:solidFill>
                            <a:srgbClr val="2B4B82"/>
                          </a:solidFill>
                          <a:latin typeface="Clear Sans Bold"/>
                        </a:rPr>
                        <a:t>Matematik Dersi Veri Seti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9144000" y="4042410"/>
            <a:ext cx="7442450" cy="5791338"/>
          </a:xfrm>
          <a:custGeom>
            <a:avLst/>
            <a:gdLst/>
            <a:ahLst/>
            <a:cxnLst/>
            <a:rect r="r" b="b" t="t" l="l"/>
            <a:pathLst>
              <a:path h="5791338" w="7442450">
                <a:moveTo>
                  <a:pt x="0" y="0"/>
                </a:moveTo>
                <a:lnTo>
                  <a:pt x="7442450" y="0"/>
                </a:lnTo>
                <a:lnTo>
                  <a:pt x="7442450" y="5791338"/>
                </a:lnTo>
                <a:lnTo>
                  <a:pt x="0" y="5791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0577" y="4031401"/>
            <a:ext cx="7430641" cy="5802347"/>
          </a:xfrm>
          <a:custGeom>
            <a:avLst/>
            <a:gdLst/>
            <a:ahLst/>
            <a:cxnLst/>
            <a:rect r="r" b="b" t="t" l="l"/>
            <a:pathLst>
              <a:path h="5802347" w="7430641">
                <a:moveTo>
                  <a:pt x="0" y="0"/>
                </a:moveTo>
                <a:lnTo>
                  <a:pt x="7430641" y="0"/>
                </a:lnTo>
                <a:lnTo>
                  <a:pt x="7430641" y="5802347"/>
                </a:lnTo>
                <a:lnTo>
                  <a:pt x="0" y="58023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2981" y="320040"/>
            <a:ext cx="17582038" cy="1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90278E"/>
                </a:solidFill>
                <a:latin typeface="Arimo Bold"/>
              </a:rPr>
              <a:t>Veri Seti: Farklı Zihinlere Ortak Bir Bakış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81218" y="2154872"/>
            <a:ext cx="112556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0278E"/>
                </a:solidFill>
                <a:latin typeface="Abril Fatface"/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575435"/>
          <a:ext cx="16230600" cy="2466975"/>
        </p:xfrm>
        <a:graphic>
          <a:graphicData uri="http://schemas.openxmlformats.org/drawingml/2006/table">
            <a:tbl>
              <a:tblPr/>
              <a:tblGrid>
                <a:gridCol w="7902952"/>
                <a:gridCol w="8327648"/>
              </a:tblGrid>
              <a:tr h="1559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600"/>
                        </a:lnSpc>
                        <a:defRPr/>
                      </a:pPr>
                      <a:r>
                        <a:rPr lang="en-US" sz="5500">
                          <a:solidFill>
                            <a:srgbClr val="2B4B82"/>
                          </a:solidFill>
                          <a:latin typeface="Clear Sans Bold"/>
                        </a:rPr>
                        <a:t>Portekizce Dersi Veri Seti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720"/>
                        </a:lnSpc>
                        <a:defRPr/>
                      </a:pPr>
                      <a:r>
                        <a:rPr lang="en-US" sz="5600">
                          <a:solidFill>
                            <a:srgbClr val="2B4B82"/>
                          </a:solidFill>
                          <a:latin typeface="Clear Sans Bold"/>
                        </a:rPr>
                        <a:t>Matematik Dersi Veri Seti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5171696" y="4042410"/>
            <a:ext cx="7430535" cy="5769203"/>
          </a:xfrm>
          <a:custGeom>
            <a:avLst/>
            <a:gdLst/>
            <a:ahLst/>
            <a:cxnLst/>
            <a:rect r="r" b="b" t="t" l="l"/>
            <a:pathLst>
              <a:path h="5769203" w="7430535">
                <a:moveTo>
                  <a:pt x="0" y="0"/>
                </a:moveTo>
                <a:lnTo>
                  <a:pt x="7430535" y="0"/>
                </a:lnTo>
                <a:lnTo>
                  <a:pt x="7430535" y="5769203"/>
                </a:lnTo>
                <a:lnTo>
                  <a:pt x="0" y="576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2981" y="320040"/>
            <a:ext cx="17582038" cy="1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90278E"/>
                </a:solidFill>
                <a:latin typeface="Arimo Bold"/>
              </a:rPr>
              <a:t>Veri Seti: Farklı Zihinlere Ortak Bir Bakış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81218" y="2154872"/>
            <a:ext cx="112556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0278E"/>
                </a:solidFill>
                <a:latin typeface="Abril Fatface"/>
              </a:rP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13297" y="175151"/>
          <a:ext cx="17404847" cy="9957923"/>
        </p:xfrm>
        <a:graphic>
          <a:graphicData uri="http://schemas.openxmlformats.org/drawingml/2006/table">
            <a:tbl>
              <a:tblPr/>
              <a:tblGrid>
                <a:gridCol w="5801616"/>
                <a:gridCol w="5801616"/>
                <a:gridCol w="5801616"/>
              </a:tblGrid>
              <a:tr h="1061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 Bold"/>
                        </a:rPr>
                        <a:t>temizlik öncesi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Clear Sans Bold"/>
                        </a:rPr>
                        <a:t>temizlik sonrası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61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lear Sans"/>
                        </a:rPr>
                        <a:t>Örnek Sayısı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1044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1044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lear Sans"/>
                        </a:rPr>
                        <a:t>Sütun Sayısı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25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lear Sans"/>
                        </a:rPr>
                        <a:t>öznitelikler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school, sex, age,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address, famsize, Pstatus,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Medu, Fedu,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Mjob, Fjob,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reason, guardian, traveltime,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studytime, failures, schoolsup,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famsup, paid, activities,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nursery, higher, internet,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romantic, famrel, freetime,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goout, Dalc, Walc,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health, absences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G1, G2, G3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age, 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address,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Medu,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Fedu,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traveltime,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studytime,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failures,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walc,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absences,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G1, G2, G3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lear Sans"/>
                        </a:rPr>
                        <a:t>boş değerler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8308" y="335507"/>
            <a:ext cx="15811385" cy="9615986"/>
          </a:xfrm>
          <a:custGeom>
            <a:avLst/>
            <a:gdLst/>
            <a:ahLst/>
            <a:cxnLst/>
            <a:rect r="r" b="b" t="t" l="l"/>
            <a:pathLst>
              <a:path h="9615986" w="15811385">
                <a:moveTo>
                  <a:pt x="0" y="0"/>
                </a:moveTo>
                <a:lnTo>
                  <a:pt x="15811384" y="0"/>
                </a:lnTo>
                <a:lnTo>
                  <a:pt x="15811384" y="9615986"/>
                </a:lnTo>
                <a:lnTo>
                  <a:pt x="0" y="9615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5885" y="6058286"/>
            <a:ext cx="12396229" cy="3830456"/>
          </a:xfrm>
          <a:custGeom>
            <a:avLst/>
            <a:gdLst/>
            <a:ahLst/>
            <a:cxnLst/>
            <a:rect r="r" b="b" t="t" l="l"/>
            <a:pathLst>
              <a:path h="3830456" w="12396229">
                <a:moveTo>
                  <a:pt x="0" y="0"/>
                </a:moveTo>
                <a:lnTo>
                  <a:pt x="12396230" y="0"/>
                </a:lnTo>
                <a:lnTo>
                  <a:pt x="12396230" y="3830457"/>
                </a:lnTo>
                <a:lnTo>
                  <a:pt x="0" y="3830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722" r="0" b="-2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72272" y="1028700"/>
            <a:ext cx="11743456" cy="4672659"/>
          </a:xfrm>
          <a:custGeom>
            <a:avLst/>
            <a:gdLst/>
            <a:ahLst/>
            <a:cxnLst/>
            <a:rect r="r" b="b" t="t" l="l"/>
            <a:pathLst>
              <a:path h="4672659" w="11743456">
                <a:moveTo>
                  <a:pt x="0" y="0"/>
                </a:moveTo>
                <a:lnTo>
                  <a:pt x="11743456" y="0"/>
                </a:lnTo>
                <a:lnTo>
                  <a:pt x="11743456" y="4672659"/>
                </a:lnTo>
                <a:lnTo>
                  <a:pt x="0" y="467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8847" y="144780"/>
            <a:ext cx="12690306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>
                <a:solidFill>
                  <a:srgbClr val="94DDDE"/>
                </a:solidFill>
                <a:latin typeface="Clear Sans Bold"/>
              </a:rPr>
              <a:t>Veri Setini Numerik Hale Getirme: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DAGHtv0mui8</dc:identifier>
  <dcterms:modified xsi:type="dcterms:W3CDTF">2011-08-01T06:04:30Z</dcterms:modified>
  <cp:revision>1</cp:revision>
  <dc:title>Students Dataset ile Öğrenciler’in Notlarının Tahmini</dc:title>
</cp:coreProperties>
</file>