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6" r:id="rId7"/>
    <p:sldId id="268" r:id="rId8"/>
    <p:sldId id="263" r:id="rId9"/>
    <p:sldId id="262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A545-4274-4580-A00D-7F22990E525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1CFB1-1A23-463F-8D17-CECB5100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E93-516D-40B8-B139-20F636283E8B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6125-56ED-41FE-BA0A-EB5E20EBA4FD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5742-BF0D-4B00-81C8-1B769A8D80C0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19B-6A7C-42AB-BB75-1A29578BAA9F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68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AC9C-CC5C-4ED1-B4B5-33129B08BBBA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29AB-C000-4944-963F-E7DD7A654521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152-C398-4931-841D-7D39DC38F364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4FB-2BE9-4614-9B72-91ADABA8A638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3793-09CA-4CE8-B4C8-E10AE1E56952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8B33-8C23-4F5B-80BE-4108A7E7657E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C82-492C-434B-B4D7-B1050DA55AA4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996E-FE57-49A2-80AA-C383DFF3E585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70C7-0C51-4E76-B7E6-509136AB5CEE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15EF-EBCC-497D-A507-F995E8087569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B917-3353-4C0E-AA1E-F84C4EEAF305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FD47-544D-438F-A7C5-49AE9DB07ED3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E701-5A8A-4183-ADAD-141EC69014C3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7FB31-245E-4B65-AB56-E0546830EB8F}" type="datetime1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6" y="3133275"/>
            <a:ext cx="8791575" cy="1655762"/>
          </a:xfrm>
        </p:spPr>
        <p:txBody>
          <a:bodyPr>
            <a:noAutofit/>
          </a:bodyPr>
          <a:lstStyle/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ניתוח, עיבוד ומידול של צעדים</a:t>
            </a:r>
          </a:p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מתוך נתוני דגימות של מדי תאוצה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400" y="286609"/>
            <a:ext cx="1176866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IMU </a:t>
            </a:r>
          </a:p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Accelerometers Step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Modeling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elinda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3699" y="5309482"/>
            <a:ext cx="41370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Name: O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mri Weiss</a:t>
            </a:r>
          </a:p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Id: 308248657</a:t>
            </a:r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foot acceler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32" y="4453596"/>
            <a:ext cx="2907807" cy="21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284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4:Calculating </a:t>
            </a:r>
            <a:r>
              <a:rPr lang="en-US" dirty="0">
                <a:latin typeface="Berlin Sans FB" panose="020E0602020502020306" pitchFamily="34" charset="0"/>
              </a:rPr>
              <a:t>Percentiles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80407"/>
            <a:ext cx="8946541" cy="4959926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What is a Percentile?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is a value below which a certain percentage of observations lie.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10 is a number that under it there are 10% of the samples in the data.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It doesn’t have to be one of the data samples(like in this case).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Prctile is a Matlab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Built-in Function: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I Used it with values 10 and 90: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6" y="3432273"/>
            <a:ext cx="5048955" cy="75258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98" y="4748792"/>
            <a:ext cx="3219899" cy="170521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46" y="3373028"/>
            <a:ext cx="3248478" cy="32865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28705" y="4929278"/>
            <a:ext cx="1453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3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5:</a:t>
            </a:r>
            <a:r>
              <a:rPr lang="en-US" dirty="0">
                <a:latin typeface="Berlin Sans FB" panose="020E0602020502020306" pitchFamily="34" charset="0"/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Interpolation Is used for adding new data points within a range, in this case it is 3 Dimensions data points.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27" y="3011018"/>
            <a:ext cx="5268060" cy="258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4130" y="560765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09269" y="4305824"/>
            <a:ext cx="948884" cy="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02684" y="4106487"/>
            <a:ext cx="1155469" cy="4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94371" y="4430684"/>
            <a:ext cx="1230284" cy="4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58153" y="3978669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Points</a:t>
            </a:r>
          </a:p>
          <a:p>
            <a:r>
              <a:rPr lang="en-US" dirty="0" smtClean="0"/>
              <a:t>to interpolate to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" y="3086311"/>
            <a:ext cx="3408376" cy="2771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2098963" y="5868625"/>
            <a:ext cx="71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16284" y="5345084"/>
            <a:ext cx="789709" cy="89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3898" y="5677593"/>
            <a:ext cx="615142" cy="560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70647" y="5345084"/>
            <a:ext cx="346626" cy="90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0647" y="6366087"/>
            <a:ext cx="422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Points to interpolate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48" y="25321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5:Interpolation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8" y="1449567"/>
            <a:ext cx="4380826" cy="97774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862051" y="2427316"/>
            <a:ext cx="540328" cy="332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04832" y="2427316"/>
            <a:ext cx="330303" cy="145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26080" y="2427316"/>
            <a:ext cx="581891" cy="66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15789" y="2360815"/>
            <a:ext cx="1155469" cy="2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657" y="2665431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אוסף הדגימות הנתון</a:t>
            </a:r>
          </a:p>
          <a:p>
            <a:pPr algn="r"/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למשל - </a:t>
            </a:r>
            <a:r>
              <a:rPr lang="en-US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 </a:t>
            </a:r>
            <a:endParaRPr lang="en-US" dirty="0">
              <a:latin typeface="Dana Yad AlefAlefAlef Normal" panose="00000506000000000000" pitchFamily="50" charset="-79"/>
              <a:cs typeface="Nehama" panose="00000400000000000000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510" y="312709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Height Acceleration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4392" y="2563827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לא הכרחי,שדה שמציין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 </a:t>
            </a:r>
            <a:r>
              <a:rPr lang="he-IL" dirty="0">
                <a:cs typeface="Nehama" panose="00000400000000000000" pitchFamily="2" charset="-79"/>
              </a:rPr>
              <a:t>שיטת אינטרפולציה </a:t>
            </a:r>
            <a:r>
              <a:rPr lang="he-IL" dirty="0" smtClean="0">
                <a:cs typeface="Nehama" panose="00000400000000000000" pitchFamily="2" charset="-79"/>
              </a:rPr>
              <a:t>חלופית </a:t>
            </a:r>
            <a:r>
              <a:rPr lang="en-US" dirty="0" smtClean="0">
                <a:cs typeface="Nehama" panose="00000400000000000000" pitchFamily="2" charset="-79"/>
              </a:rPr>
              <a:t/>
            </a:r>
            <a:br>
              <a:rPr lang="en-US" dirty="0" smtClean="0">
                <a:cs typeface="Nehama" panose="00000400000000000000" pitchFamily="2" charset="-79"/>
              </a:rPr>
            </a:br>
            <a:r>
              <a:rPr lang="he-IL" dirty="0" smtClean="0">
                <a:cs typeface="Nehama" panose="00000400000000000000" pitchFamily="2" charset="-79"/>
              </a:rPr>
              <a:t>לשיטת ברירת המחדל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8795" y="3034763"/>
            <a:ext cx="179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משתנה שמכיל את הדגימות שאנחנו רוצים לקרב אליהן 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451" y="3915053"/>
            <a:ext cx="247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וקטור דגימות זהה בגודלו ל-</a:t>
            </a:r>
            <a:endParaRPr lang="en-US" dirty="0">
              <a:cs typeface="Nehama" panose="00000400000000000000" pitchFamily="2" charset="-79"/>
            </a:endParaRP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שאליו אנחנו רוצים לקרב את הדגימות החדשות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9904" y="38820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7" y="5716240"/>
            <a:ext cx="5401429" cy="8287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375862" y="5320145"/>
            <a:ext cx="142319" cy="52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790327" y="5256355"/>
            <a:ext cx="117499" cy="55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95249" y="4132768"/>
            <a:ext cx="2502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וקטור שמכיל את האחוזונים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10,90 של דגימות תאוצת הגובה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מסוננות לפי 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4048" y="466403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Median Filter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8814" y="4443871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דגימות תאוצת הגובה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מסוננות לפי 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0741" y="470449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Median Filter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69904" y="5445830"/>
            <a:ext cx="8946541" cy="4959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sz="2200" dirty="0">
                <a:latin typeface="Berlin Sans FB" panose="020E0602020502020306" pitchFamily="34" charset="0"/>
              </a:rPr>
              <a:t>Code Implementation:</a:t>
            </a:r>
            <a:endParaRPr lang="en-US" sz="2200" dirty="0">
              <a:latin typeface="Berlin Sans FB" panose="020E0602020502020306" pitchFamily="34" charset="0"/>
            </a:endParaRPr>
          </a:p>
        </p:txBody>
      </p:sp>
      <p:pic>
        <p:nvPicPr>
          <p:cNvPr id="39" name="Picture 3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81" y="2988596"/>
            <a:ext cx="4490328" cy="81887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9009857" y="3882044"/>
            <a:ext cx="66745" cy="27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4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</a:t>
            </a:r>
            <a:r>
              <a:rPr lang="en-US" dirty="0" smtClean="0">
                <a:latin typeface="Berlin Sans FB" panose="020E0602020502020306" pitchFamily="34" charset="0"/>
              </a:rPr>
              <a:t>6:Plot Graph </a:t>
            </a:r>
            <a:r>
              <a:rPr lang="en-US" dirty="0">
                <a:latin typeface="Berlin Sans FB" panose="020E0602020502020306" pitchFamily="34" charset="0"/>
              </a:rPr>
              <a:t>of</a:t>
            </a:r>
            <a:r>
              <a:rPr lang="en-US" dirty="0" smtClean="0">
                <a:latin typeface="Berlin Sans FB" panose="020E0602020502020306" pitchFamily="34" charset="0"/>
              </a:rPr>
              <a:t/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Median&amp;Perecentiles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9" y="1944572"/>
            <a:ext cx="3162958" cy="419576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668386" y="2552007"/>
            <a:ext cx="2177934" cy="84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8386" y="3757353"/>
            <a:ext cx="1961803" cy="127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70910" y="4042453"/>
            <a:ext cx="2216726" cy="134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7636" y="3367236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Showing Percentiles over the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Median filtered graphs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6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31" y="310441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Task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04" y="1390333"/>
            <a:ext cx="8947150" cy="2328283"/>
          </a:xfrm>
        </p:spPr>
      </p:pic>
      <p:sp>
        <p:nvSpPr>
          <p:cNvPr id="10" name="TextBox 9"/>
          <p:cNvSpPr txBox="1"/>
          <p:nvPr/>
        </p:nvSpPr>
        <p:spPr>
          <a:xfrm>
            <a:off x="920431" y="4141667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Steps of</a:t>
            </a:r>
            <a:br>
              <a:rPr lang="en-US" sz="2800" dirty="0" smtClean="0"/>
            </a:br>
            <a:r>
              <a:rPr lang="en-US" sz="2800" dirty="0" smtClean="0"/>
              <a:t>Analyzing Data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36867" y="3862226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46044" y="5635875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60090" y="4756826"/>
            <a:ext cx="32452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000" dirty="0" smtClean="0"/>
              <a:t>h5 Files given,</a:t>
            </a:r>
          </a:p>
          <a:p>
            <a:r>
              <a:rPr lang="en-US" sz="2000" dirty="0" smtClean="0"/>
              <a:t>containing </a:t>
            </a:r>
          </a:p>
          <a:p>
            <a:r>
              <a:rPr lang="en-US" sz="2000" dirty="0" smtClean="0"/>
              <a:t>Data Samples(double numbers)</a:t>
            </a:r>
          </a:p>
          <a:p>
            <a:r>
              <a:rPr lang="en-US" sz="2000" dirty="0" smtClean="0"/>
              <a:t>to analyze and</a:t>
            </a:r>
          </a:p>
          <a:p>
            <a:r>
              <a:rPr lang="en-US" sz="2000" dirty="0" smtClean="0"/>
              <a:t>calculate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37" y="3820466"/>
            <a:ext cx="3889284" cy="300366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929109" y="4056442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008" y="3820466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Chose this file</a:t>
            </a:r>
          </a:p>
          <a:p>
            <a:r>
              <a:rPr lang="en-US" sz="2400" dirty="0" smtClean="0"/>
              <a:t>To work with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7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Data Explain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" y="1928552"/>
            <a:ext cx="12110711" cy="2613957"/>
          </a:xfrm>
        </p:spPr>
      </p:pic>
    </p:spTree>
    <p:extLst>
      <p:ext uri="{BB962C8B-B14F-4D97-AF65-F5344CB8AC3E}">
        <p14:creationId xmlns:p14="http://schemas.microsoft.com/office/powerpoint/2010/main" val="15526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87" y="558800"/>
            <a:ext cx="3401063" cy="144780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First Step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59" y="1646944"/>
            <a:ext cx="7187142" cy="43157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Samples belong to the height acceleration?!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All blue marked rows 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Are </a:t>
                </a:r>
                <a:r>
                  <a:rPr lang="en-IL" sz="1800" dirty="0" smtClean="0">
                    <a:latin typeface="Berlin Sans FB" panose="020E0602020502020306" pitchFamily="34" charset="0"/>
                  </a:rPr>
                  <a:t>≈</a:t>
                </a:r>
                <a:r>
                  <a:rPr lang="en-US" sz="1800" dirty="0" smtClean="0">
                    <a:latin typeface="Berlin Sans FB" panose="020E0602020502020306" pitchFamily="34" charset="0"/>
                  </a:rPr>
                  <a:t> -9.8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is the gravity of earth acceleration (denoted by G) downwards, acting </a:t>
                </a:r>
                <a:r>
                  <a:rPr lang="en-US" sz="2000" dirty="0">
                    <a:latin typeface="Berlin Sans FB" panose="020E0602020502020306" pitchFamily="34" charset="0"/>
                  </a:rPr>
                  <a:t>on the foot measured at the height </a:t>
                </a:r>
                <a:r>
                  <a:rPr lang="en-US" sz="2000" dirty="0" smtClean="0">
                    <a:latin typeface="Berlin Sans FB" panose="020E0602020502020306" pitchFamily="34" charset="0"/>
                  </a:rPr>
                  <a:t>axis.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Therefore we will not use them to analyze steps.</a:t>
                </a:r>
                <a:endParaRPr lang="en-US" sz="2000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  <a:blipFill>
                <a:blip r:embed="rId3"/>
                <a:stretch>
                  <a:fillRect l="-1792" t="-766" r="-3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669867" y="1210733"/>
            <a:ext cx="0" cy="262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7276464" y="633090"/>
            <a:ext cx="3401062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dirty="0" smtClean="0">
                <a:latin typeface="Berlin Sans FB" panose="020E0602020502020306" pitchFamily="34" charset="0"/>
              </a:rPr>
              <a:t>.h5 data presented as text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22245"/>
            <a:ext cx="8681004" cy="4655134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375086" y="4939345"/>
            <a:ext cx="9830469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So we are using the 2</a:t>
            </a:r>
            <a:r>
              <a:rPr lang="en-US" sz="2800" baseline="30000" dirty="0" smtClean="0">
                <a:latin typeface="Berlin Sans FB" panose="020E0602020502020306" pitchFamily="34" charset="0"/>
              </a:rPr>
              <a:t>nd</a:t>
            </a:r>
            <a:r>
              <a:rPr lang="en-US" sz="2800" dirty="0" smtClean="0">
                <a:latin typeface="Berlin Sans FB" panose="020E0602020502020306" pitchFamily="34" charset="0"/>
              </a:rPr>
              <a:t> rows, </a:t>
            </a:r>
            <a:r>
              <a:rPr lang="en-US" sz="2800" dirty="0">
                <a:latin typeface="Berlin Sans FB" panose="020E0602020502020306" pitchFamily="34" charset="0"/>
              </a:rPr>
              <a:t>d</a:t>
            </a:r>
            <a:r>
              <a:rPr lang="en-US" sz="2800" dirty="0" smtClean="0">
                <a:latin typeface="Berlin Sans FB" panose="020E0602020502020306" pitchFamily="34" charset="0"/>
              </a:rPr>
              <a:t>etermining </a:t>
            </a:r>
            <a:r>
              <a:rPr lang="en-US" sz="2800" dirty="0">
                <a:latin typeface="Berlin Sans FB" panose="020E0602020502020306" pitchFamily="34" charset="0"/>
              </a:rPr>
              <a:t>by their numbers where </a:t>
            </a:r>
            <a:r>
              <a:rPr lang="en-US" sz="2800" dirty="0" smtClean="0">
                <a:latin typeface="Berlin Sans FB" panose="020E0602020502020306" pitchFamily="34" charset="0"/>
              </a:rPr>
              <a:t>each </a:t>
            </a:r>
            <a:r>
              <a:rPr lang="en-US" sz="2800" dirty="0">
                <a:latin typeface="Berlin Sans FB" panose="020E0602020502020306" pitchFamily="34" charset="0"/>
              </a:rPr>
              <a:t>step of the </a:t>
            </a:r>
            <a:r>
              <a:rPr lang="en-US" sz="2800" dirty="0" smtClean="0">
                <a:latin typeface="Berlin Sans FB" panose="020E0602020502020306" pitchFamily="34" charset="0"/>
              </a:rPr>
              <a:t>walk begins and where it ends. 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We will call this data Width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 smtClean="0">
                <a:latin typeface="Berlin Sans FB" panose="020E0602020502020306" pitchFamily="34" charset="0"/>
              </a:rPr>
              <a:t>because the width changes less than the length axis during the walk.</a:t>
            </a:r>
          </a:p>
        </p:txBody>
      </p:sp>
    </p:spTree>
    <p:extLst>
      <p:ext uri="{BB962C8B-B14F-4D97-AF65-F5344CB8AC3E}">
        <p14:creationId xmlns:p14="http://schemas.microsoft.com/office/powerpoint/2010/main" val="4041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44" y="218861"/>
            <a:ext cx="4825612" cy="2587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1" y="3479644"/>
            <a:ext cx="8554644" cy="743054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1081958" y="4222698"/>
            <a:ext cx="9830469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The width </a:t>
            </a:r>
            <a:r>
              <a:rPr lang="en-US" sz="2800" dirty="0">
                <a:latin typeface="Berlin Sans FB" panose="020E0602020502020306" pitchFamily="34" charset="0"/>
              </a:rPr>
              <a:t>samples </a:t>
            </a:r>
            <a:r>
              <a:rPr lang="en-US" sz="2800" dirty="0" smtClean="0">
                <a:latin typeface="Berlin Sans FB" panose="020E0602020502020306" pitchFamily="34" charset="0"/>
              </a:rPr>
              <a:t>are a ‘data value’ </a:t>
            </a:r>
            <a:r>
              <a:rPr lang="en-US" sz="2800" dirty="0">
                <a:latin typeface="Berlin Sans FB" panose="020E0602020502020306" pitchFamily="34" charset="0"/>
              </a:rPr>
              <a:t>in </a:t>
            </a:r>
            <a:r>
              <a:rPr lang="en-US" sz="2800" dirty="0" smtClean="0">
                <a:latin typeface="Berlin Sans FB" panose="020E0602020502020306" pitchFamily="34" charset="0"/>
              </a:rPr>
              <a:t>Matlab.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And each step we need to separate is a ‘data sample</a:t>
            </a:r>
            <a:r>
              <a:rPr lang="en-US" sz="2800" dirty="0">
                <a:latin typeface="Berlin Sans FB" panose="020E0602020502020306" pitchFamily="34" charset="0"/>
              </a:rPr>
              <a:t>’ in Matlab :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" y="5306420"/>
            <a:ext cx="9793067" cy="1352739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171581" y="2894414"/>
            <a:ext cx="10815372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The whole IMU </a:t>
            </a:r>
            <a:r>
              <a:rPr lang="en-US" sz="2800" dirty="0">
                <a:latin typeface="Berlin Sans FB" panose="020E0602020502020306" pitchFamily="34" charset="0"/>
              </a:rPr>
              <a:t>Accelerometer </a:t>
            </a:r>
            <a:r>
              <a:rPr lang="en-US" sz="2800" dirty="0" smtClean="0">
                <a:latin typeface="Berlin Sans FB" panose="020E0602020502020306" pitchFamily="34" charset="0"/>
              </a:rPr>
              <a:t>data in .h5 </a:t>
            </a:r>
            <a:r>
              <a:rPr lang="en-US" sz="2800" dirty="0">
                <a:latin typeface="Berlin Sans FB" panose="020E0602020502020306" pitchFamily="34" charset="0"/>
              </a:rPr>
              <a:t>is called </a:t>
            </a:r>
            <a:r>
              <a:rPr lang="en-US" sz="2800" dirty="0" smtClean="0">
                <a:latin typeface="Berlin Sans FB" panose="020E0602020502020306" pitchFamily="34" charset="0"/>
              </a:rPr>
              <a:t>‘timeseries Object’ </a:t>
            </a:r>
            <a:r>
              <a:rPr lang="en-US" sz="2800" dirty="0">
                <a:latin typeface="Berlin Sans FB" panose="020E0602020502020306" pitchFamily="34" charset="0"/>
              </a:rPr>
              <a:t>: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247" y="73983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Berlin Sans FB" panose="020E0602020502020306" pitchFamily="34" charset="0"/>
              </a:rPr>
              <a:t>Concepts</a:t>
            </a:r>
            <a:endParaRPr lang="en-US" sz="2800" u="sng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794" y="5464603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The specific time here: 37,713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10999" y="5731822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5105" y="5782734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Data Sample time here: 7,680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82720" y="6000600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882" y="6269377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503" y="6048763"/>
            <a:ext cx="31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Number of Data Samples: 5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253"/>
          </a:xfrm>
        </p:spPr>
        <p:txBody>
          <a:bodyPr/>
          <a:lstStyle/>
          <a:p>
            <a:pPr algn="ctr"/>
            <a:r>
              <a:rPr lang="en-US" dirty="0" smtClean="0"/>
              <a:t>Dividing steps visually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" y="1221971"/>
            <a:ext cx="7877473" cy="41957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88284" y="5410200"/>
            <a:ext cx="8776446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Berlin Sans FB" panose="020E0602020502020306" pitchFamily="34" charset="0"/>
              </a:rPr>
              <a:t>As I was plotting the width samples on screen,</a:t>
            </a:r>
          </a:p>
          <a:p>
            <a:pPr marL="0" indent="0">
              <a:buNone/>
            </a:pPr>
            <a:r>
              <a:rPr lang="en-US" sz="2400" dirty="0">
                <a:latin typeface="Berlin Sans FB" panose="020E0602020502020306" pitchFamily="34" charset="0"/>
              </a:rPr>
              <a:t>I noticed </a:t>
            </a:r>
            <a:r>
              <a:rPr lang="en-US" sz="2400" dirty="0" smtClean="0">
                <a:latin typeface="Berlin Sans FB" panose="020E0602020502020306" pitchFamily="34" charset="0"/>
              </a:rPr>
              <a:t>there are 5 ‘chunks’= Steps in this Movement Data</a:t>
            </a:r>
          </a:p>
          <a:p>
            <a:pPr marL="0" indent="0">
              <a:buNone/>
            </a:pP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>
                <a:latin typeface="Berlin Sans FB" panose="020E0602020502020306" pitchFamily="34" charset="0"/>
              </a:rPr>
              <a:t>(marked in </a:t>
            </a:r>
            <a:r>
              <a:rPr lang="en-US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Red</a:t>
            </a:r>
            <a:r>
              <a:rPr lang="en-US" sz="2400" dirty="0" smtClean="0">
                <a:latin typeface="Berlin Sans FB" panose="020E0602020502020306" pitchFamily="34" charset="0"/>
              </a:rPr>
              <a:t>).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33" y="3319852"/>
            <a:ext cx="3834709" cy="600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0347" y="2387216"/>
            <a:ext cx="35487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rlin Sans FB" panose="020E0602020502020306" pitchFamily="34" charset="0"/>
              </a:rPr>
              <a:t>Each of their size </a:t>
            </a:r>
            <a:endParaRPr lang="en-US" sz="2200" dirty="0" smtClean="0">
              <a:latin typeface="Berlin Sans FB" panose="020E0602020502020306" pitchFamily="34" charset="0"/>
            </a:endParaRPr>
          </a:p>
          <a:p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was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defined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in data</a:t>
            </a:r>
            <a:r>
              <a:rPr lang="en-US" sz="2200" dirty="0" smtClean="0">
                <a:latin typeface="Berlin Sans FB" panose="020E0602020502020306" pitchFamily="34" charset="0"/>
              </a:rPr>
              <a:t> </a:t>
            </a:r>
            <a:r>
              <a:rPr lang="en-US" sz="2200" dirty="0">
                <a:latin typeface="Berlin Sans FB" panose="020E0602020502020306" pitchFamily="34" charset="0"/>
              </a:rPr>
              <a:t>as: 7680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0549" y="4203468"/>
            <a:ext cx="36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5 * 7680 = 38,400 </a:t>
            </a:r>
            <a:r>
              <a:rPr lang="en-IL" sz="2400" dirty="0" smtClean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≈</a:t>
            </a:r>
            <a:r>
              <a:rPr lang="en-US" sz="2400" dirty="0" smtClean="0">
                <a:latin typeface="Berlin Sans FB" panose="020E0602020502020306" pitchFamily="34" charset="0"/>
              </a:rPr>
              <a:t> 37,713 </a:t>
            </a:r>
            <a:endParaRPr lang="en-US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2:removing abnormal steps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986"/>
            <a:ext cx="8946541" cy="4494414"/>
          </a:xfrm>
        </p:spPr>
        <p:txBody>
          <a:bodyPr/>
          <a:lstStyle/>
          <a:p>
            <a:r>
              <a:rPr lang="en-US" dirty="0" smtClean="0"/>
              <a:t>Using High Pass Filter(HPF) Function as done in course, I filtered out these abnormal noises: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79129" y="5518458"/>
            <a:ext cx="8776446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Berlin Sans FB" panose="020E0602020502020306" pitchFamily="34" charset="0"/>
              </a:rPr>
              <a:t>Resets </a:t>
            </a:r>
            <a:r>
              <a:rPr lang="en-US" sz="1800" dirty="0">
                <a:latin typeface="Berlin Sans FB" panose="020E0602020502020306" pitchFamily="34" charset="0"/>
              </a:rPr>
              <a:t>all </a:t>
            </a:r>
            <a:r>
              <a:rPr lang="en-US" sz="1800" dirty="0" smtClean="0">
                <a:latin typeface="Berlin Sans FB" panose="020E0602020502020306" pitchFamily="34" charset="0"/>
              </a:rPr>
              <a:t>signals </a:t>
            </a:r>
            <a:r>
              <a:rPr lang="en-US" sz="1800" dirty="0">
                <a:latin typeface="Berlin Sans FB" panose="020E0602020502020306" pitchFamily="34" charset="0"/>
              </a:rPr>
              <a:t>that </a:t>
            </a:r>
            <a:endParaRPr lang="en-US" sz="1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erlin Sans FB" panose="020E0602020502020306" pitchFamily="34" charset="0"/>
              </a:rPr>
              <a:t>are </a:t>
            </a:r>
            <a:r>
              <a:rPr lang="en-US" sz="1800" dirty="0">
                <a:latin typeface="Berlin Sans FB" panose="020E0602020502020306" pitchFamily="34" charset="0"/>
              </a:rPr>
              <a:t>not </a:t>
            </a:r>
            <a:r>
              <a:rPr lang="en-US" sz="1800" dirty="0" smtClean="0">
                <a:latin typeface="Berlin Sans FB" panose="020E0602020502020306" pitchFamily="34" charset="0"/>
              </a:rPr>
              <a:t>within frequencies</a:t>
            </a:r>
          </a:p>
          <a:p>
            <a:pPr marL="0" indent="0">
              <a:buNone/>
            </a:pPr>
            <a:r>
              <a:rPr lang="en-US" sz="1800" dirty="0" smtClean="0">
                <a:latin typeface="Berlin Sans FB" panose="020E0602020502020306" pitchFamily="34" charset="0"/>
              </a:rPr>
              <a:t> range of |c|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35786" y="5180828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5" y="2472593"/>
            <a:ext cx="7380445" cy="425433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41" y="3256595"/>
            <a:ext cx="2867425" cy="186716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7" y="2160827"/>
            <a:ext cx="3362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3: Median </a:t>
            </a:r>
            <a:r>
              <a:rPr lang="en-US" dirty="0">
                <a:latin typeface="Berlin Sans FB" panose="020E0602020502020306" pitchFamily="34" charset="0"/>
              </a:rPr>
              <a:t>signal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20" y="1412838"/>
            <a:ext cx="8946541" cy="4195481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We use median function(as practiced in lectures) on each one of the 3 Axises we got:</a:t>
            </a: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Median Filter function: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6" y="1937320"/>
            <a:ext cx="4152442" cy="481442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51" y="1895755"/>
            <a:ext cx="422969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1819</TotalTime>
  <Words>479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Unicode MS</vt:lpstr>
      <vt:lpstr>Aharoni</vt:lpstr>
      <vt:lpstr>Arial</vt:lpstr>
      <vt:lpstr>Belinda</vt:lpstr>
      <vt:lpstr>Berlin Sans FB</vt:lpstr>
      <vt:lpstr>Calibri</vt:lpstr>
      <vt:lpstr>Cambria Math</vt:lpstr>
      <vt:lpstr>Century Gothic</vt:lpstr>
      <vt:lpstr>Dana Yad AlefAlefAlef Normal</vt:lpstr>
      <vt:lpstr>Nehama</vt:lpstr>
      <vt:lpstr>Times New Roman</vt:lpstr>
      <vt:lpstr>Wingdings 3</vt:lpstr>
      <vt:lpstr>Ion</vt:lpstr>
      <vt:lpstr>PowerPoint Presentation</vt:lpstr>
      <vt:lpstr>Task</vt:lpstr>
      <vt:lpstr>General Data Explain</vt:lpstr>
      <vt:lpstr>First Step</vt:lpstr>
      <vt:lpstr>PowerPoint Presentation</vt:lpstr>
      <vt:lpstr>PowerPoint Presentation</vt:lpstr>
      <vt:lpstr>Dividing steps visually</vt:lpstr>
      <vt:lpstr>Step 2:removing abnormal steps</vt:lpstr>
      <vt:lpstr>Step 3: Median signal pattern </vt:lpstr>
      <vt:lpstr>Step 4:Calculating Percentiles </vt:lpstr>
      <vt:lpstr>Step 5:Interpolation</vt:lpstr>
      <vt:lpstr>Step 5:Interpolation</vt:lpstr>
      <vt:lpstr>Step 6:Plot Graph of Median&amp;Perecentiles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omri_i7@walla.com</dc:creator>
  <cp:lastModifiedBy> </cp:lastModifiedBy>
  <cp:revision>113</cp:revision>
  <dcterms:created xsi:type="dcterms:W3CDTF">2018-10-04T14:33:22Z</dcterms:created>
  <dcterms:modified xsi:type="dcterms:W3CDTF">2018-10-13T20:35:13Z</dcterms:modified>
</cp:coreProperties>
</file>