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8" r:id="rId6"/>
    <p:sldId id="271" r:id="rId7"/>
    <p:sldId id="272" r:id="rId8"/>
    <p:sldId id="273" r:id="rId9"/>
    <p:sldId id="274" r:id="rId10"/>
    <p:sldId id="276" r:id="rId11"/>
    <p:sldId id="263" r:id="rId12"/>
    <p:sldId id="275" r:id="rId13"/>
    <p:sldId id="262" r:id="rId14"/>
    <p:sldId id="264" r:id="rId15"/>
    <p:sldId id="277" r:id="rId16"/>
    <p:sldId id="265" r:id="rId17"/>
    <p:sldId id="269" r:id="rId18"/>
    <p:sldId id="278" r:id="rId19"/>
    <p:sldId id="27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BA545-4274-4580-A00D-7F22990E525F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1CFB1-1A23-463F-8D17-CECB5100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E93-516D-40B8-B139-20F636283E8B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2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56125-56ED-41FE-BA0A-EB5E20EBA4FD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5742-BF0D-4B00-81C8-1B769A8D80C0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0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19B-6A7C-42AB-BB75-1A29578BAA9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685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4AC9C-CC5C-4ED1-B4B5-33129B08BBBA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E29AB-C000-4944-963F-E7DD7A654521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9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1152-C398-4931-841D-7D39DC38F36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0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B4FB-2BE9-4614-9B72-91ADABA8A638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3793-09CA-4CE8-B4C8-E10AE1E56952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8B33-8C23-4F5B-80BE-4108A7E7657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C82-492C-434B-B4D7-B1050DA55AA4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3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996E-FE57-49A2-80AA-C383DFF3E58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2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70C7-0C51-4E76-B7E6-509136AB5CEE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2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315EF-EBCC-497D-A507-F995E8087569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B917-3353-4C0E-AA1E-F84C4EEAF305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7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FD47-544D-438F-A7C5-49AE9DB07ED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E701-5A8A-4183-ADAD-141EC69014C3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0F7FB31-245E-4B65-AB56-E0546830EB8F}" type="datetime1">
              <a:rPr lang="en-US" smtClean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6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6" y="3133275"/>
            <a:ext cx="8791575" cy="1655762"/>
          </a:xfrm>
        </p:spPr>
        <p:txBody>
          <a:bodyPr>
            <a:noAutofit/>
          </a:bodyPr>
          <a:lstStyle/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ניתוח, עיבוד ומידול של צעדים</a:t>
            </a:r>
          </a:p>
          <a:p>
            <a:pPr algn="r"/>
            <a:r>
              <a:rPr lang="he-IL" sz="4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haroni" panose="02010803020104030203" pitchFamily="2" charset="-79"/>
              </a:rPr>
              <a:t> מתוך נתוני דגימות של מדי תאוצה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  <a:latin typeface="Aharoni" panose="02010803020104030203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9400" y="286609"/>
            <a:ext cx="11768667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IMU </a:t>
            </a:r>
          </a:p>
          <a:p>
            <a:pPr algn="ctr"/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Accelerometers Step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8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Belinda" panose="02000000000000000000" pitchFamily="50" charset="0"/>
              </a:rPr>
              <a:t>Modeling</a:t>
            </a:r>
            <a:endParaRPr lang="en-US" sz="80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Belinda" panose="020000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3699" y="5309482"/>
            <a:ext cx="413703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Name: O</a:t>
            </a:r>
            <a:r>
              <a:rPr lang="en-US" sz="4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mri Weiss</a:t>
            </a:r>
          </a:p>
          <a:p>
            <a:pPr algn="ctr"/>
            <a:r>
              <a:rPr lang="en-US" sz="4000" b="1" cap="none" spc="0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Id: 308248657</a:t>
            </a:r>
            <a:endParaRPr lang="en-US" sz="40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 result for foot accelerom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432" y="4453596"/>
            <a:ext cx="2907807" cy="217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9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9 Steps result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8" y="2580568"/>
            <a:ext cx="11934805" cy="3421222"/>
          </a:xfrm>
        </p:spPr>
      </p:pic>
    </p:spTree>
    <p:extLst>
      <p:ext uri="{BB962C8B-B14F-4D97-AF65-F5344CB8AC3E}">
        <p14:creationId xmlns:p14="http://schemas.microsoft.com/office/powerpoint/2010/main" val="60726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2:Abnormal steps</a:t>
            </a:r>
            <a:endParaRPr lang="en-US" dirty="0">
              <a:latin typeface="Berlin Sans FB" panose="020E0602020502020306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135786" y="5180828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690167" cy="562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Abnormal algorithm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30" y="1337836"/>
            <a:ext cx="8947150" cy="4079199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84" y="5810383"/>
            <a:ext cx="391532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2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3: Median </a:t>
            </a:r>
            <a:r>
              <a:rPr lang="en-US" dirty="0">
                <a:latin typeface="Berlin Sans FB" panose="020E0602020502020306" pitchFamily="34" charset="0"/>
              </a:rPr>
              <a:t>signal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844" y="1224282"/>
            <a:ext cx="8911990" cy="54009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I used medfilt1() function on </a:t>
            </a:r>
            <a:r>
              <a:rPr lang="en-US" dirty="0">
                <a:latin typeface="Berlin Sans FB" panose="020E0602020502020306" pitchFamily="34" charset="0"/>
              </a:rPr>
              <a:t>each one of </a:t>
            </a:r>
            <a:r>
              <a:rPr lang="en-US" dirty="0" smtClean="0">
                <a:latin typeface="Berlin Sans FB" panose="020E0602020502020306" pitchFamily="34" charset="0"/>
              </a:rPr>
              <a:t>steps in the matrix </a:t>
            </a:r>
            <a:r>
              <a:rPr lang="en-US" dirty="0" smtClean="0">
                <a:latin typeface="Berlin Sans FB" panose="020E0602020502020306" pitchFamily="34" charset="0"/>
              </a:rPr>
              <a:t>I </a:t>
            </a:r>
            <a:r>
              <a:rPr lang="en-US" dirty="0" smtClean="0">
                <a:latin typeface="Berlin Sans FB" panose="020E0602020502020306" pitchFamily="34" charset="0"/>
              </a:rPr>
              <a:t>got after removing the abnormal </a:t>
            </a:r>
            <a:r>
              <a:rPr lang="en-US" dirty="0" smtClean="0">
                <a:latin typeface="Berlin Sans FB" panose="020E0602020502020306" pitchFamily="34" charset="0"/>
              </a:rPr>
              <a:t>ones, to create this pattern(orange):</a:t>
            </a:r>
          </a:p>
          <a:p>
            <a:endParaRPr lang="en-US" dirty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Example: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5" y="1853248"/>
            <a:ext cx="7565350" cy="426078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164" y="2925035"/>
            <a:ext cx="317226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2848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4:Calculating </a:t>
            </a:r>
            <a:r>
              <a:rPr lang="en-US" dirty="0">
                <a:latin typeface="Berlin Sans FB" panose="020E0602020502020306" pitchFamily="34" charset="0"/>
              </a:rPr>
              <a:t>Percentiles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80407"/>
            <a:ext cx="8946541" cy="4959926"/>
          </a:xfrm>
        </p:spPr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What is a Percentile?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is a value below which a certain percentage of observations lie.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Percentile 10 is a number that under it there are 10% of the samples in the data.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It doesn’t have to be one of the data samples(like in this case).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Prctile is a Matlab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Built-in Function: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 smtClean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 smtClean="0">
                <a:latin typeface="Berlin Sans FB" panose="020E0602020502020306" pitchFamily="34" charset="0"/>
              </a:rPr>
              <a:t>I Used it with values 10 and </a:t>
            </a:r>
            <a:r>
              <a:rPr lang="en-US" dirty="0" smtClean="0">
                <a:latin typeface="Berlin Sans FB" panose="020E0602020502020306" pitchFamily="34" charset="0"/>
              </a:rPr>
              <a:t>90 and added a condition to </a:t>
            </a: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get all the numbers that are under this percentile: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76" y="3432273"/>
            <a:ext cx="5048955" cy="75258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154" y="2751513"/>
            <a:ext cx="3580339" cy="38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242" y="427780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49" y="1128045"/>
            <a:ext cx="10889675" cy="547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7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Berlin Sans FB" panose="020E0602020502020306" pitchFamily="34" charset="0"/>
              </a:rPr>
              <a:t>Step 5:</a:t>
            </a:r>
            <a:r>
              <a:rPr lang="en-US" dirty="0">
                <a:latin typeface="Berlin Sans FB" panose="020E0602020502020306" pitchFamily="34" charset="0"/>
              </a:rPr>
              <a:t>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Interpolation Is used for adding new data points within a range, in this case it is 3 Dimensions data points.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27" y="3011018"/>
            <a:ext cx="5268060" cy="2581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4130" y="560765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09269" y="4305824"/>
            <a:ext cx="948884" cy="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02684" y="4106487"/>
            <a:ext cx="1155469" cy="4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994371" y="4430684"/>
            <a:ext cx="1230284" cy="4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58153" y="3978669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Points</a:t>
            </a:r>
          </a:p>
          <a:p>
            <a:r>
              <a:rPr lang="en-US" dirty="0" smtClean="0"/>
              <a:t>to interpolate to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5" y="3086311"/>
            <a:ext cx="3408376" cy="27718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2098963" y="5868625"/>
            <a:ext cx="71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16284" y="5345084"/>
            <a:ext cx="789709" cy="892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33898" y="5677593"/>
            <a:ext cx="615142" cy="560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70647" y="5345084"/>
            <a:ext cx="346626" cy="90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70647" y="6366087"/>
            <a:ext cx="422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Given Points to interpolate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40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548" y="253213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5:Interpolation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88" y="1449567"/>
            <a:ext cx="4380826" cy="97774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1862051" y="2427316"/>
            <a:ext cx="540328" cy="332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04832" y="2427316"/>
            <a:ext cx="330303" cy="1454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26080" y="2427316"/>
            <a:ext cx="581891" cy="665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15789" y="2360815"/>
            <a:ext cx="1155469" cy="299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5331" y="407216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דגימה מסויימת שרוצים</a:t>
            </a:r>
          </a:p>
          <a:p>
            <a:pPr algn="r"/>
            <a:r>
              <a:rPr lang="he-IL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לשנות - </a:t>
            </a:r>
            <a:r>
              <a:rPr lang="en-US" dirty="0" smtClean="0">
                <a:latin typeface="Dana Yad AlefAlefAlef Normal" panose="00000506000000000000" pitchFamily="50" charset="-79"/>
                <a:cs typeface="Nehama" panose="00000400000000000000" pitchFamily="2" charset="-79"/>
              </a:rPr>
              <a:t> </a:t>
            </a:r>
            <a:endParaRPr lang="en-US" dirty="0">
              <a:latin typeface="Dana Yad AlefAlefAlef Normal" panose="00000506000000000000" pitchFamily="50" charset="-79"/>
              <a:cs typeface="Nehama" panose="00000400000000000000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04510" y="4538641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Step 1 Filtered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34392" y="2563827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לא הכרחי,שדה שמציין</a:t>
            </a:r>
          </a:p>
          <a:p>
            <a:pPr algn="r"/>
            <a:r>
              <a:rPr lang="he-IL" dirty="0" smtClean="0">
                <a:cs typeface="Nehama" panose="00000400000000000000" pitchFamily="2" charset="-79"/>
              </a:rPr>
              <a:t> </a:t>
            </a:r>
            <a:r>
              <a:rPr lang="he-IL" dirty="0">
                <a:cs typeface="Nehama" panose="00000400000000000000" pitchFamily="2" charset="-79"/>
              </a:rPr>
              <a:t>שיטת אינטרפולציה </a:t>
            </a:r>
            <a:r>
              <a:rPr lang="he-IL" dirty="0" smtClean="0">
                <a:cs typeface="Nehama" panose="00000400000000000000" pitchFamily="2" charset="-79"/>
              </a:rPr>
              <a:t>חלופית </a:t>
            </a:r>
            <a:r>
              <a:rPr lang="en-US" dirty="0" smtClean="0">
                <a:cs typeface="Nehama" panose="00000400000000000000" pitchFamily="2" charset="-79"/>
              </a:rPr>
              <a:t/>
            </a:r>
            <a:br>
              <a:rPr lang="en-US" dirty="0" smtClean="0">
                <a:cs typeface="Nehama" panose="00000400000000000000" pitchFamily="2" charset="-79"/>
              </a:rPr>
            </a:br>
            <a:r>
              <a:rPr lang="he-IL" dirty="0" smtClean="0">
                <a:cs typeface="Nehama" panose="00000400000000000000" pitchFamily="2" charset="-79"/>
              </a:rPr>
              <a:t>לשיטת ברירת המחדל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8795" y="3034763"/>
            <a:ext cx="1952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משתנה שמכיל את היחס בין גודל הצעד הספציפי הזה לגודל צעד מקסימאלי שנמדד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71943" y="2787316"/>
            <a:ext cx="247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>
                <a:cs typeface="Nehama" panose="00000400000000000000" pitchFamily="2" charset="-79"/>
              </a:rPr>
              <a:t>וקטור דגימות זהה בגודלו ל-</a:t>
            </a:r>
            <a:endParaRPr lang="en-US" dirty="0">
              <a:cs typeface="Nehama" panose="00000400000000000000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8875" y="27725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x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69904" y="5445830"/>
            <a:ext cx="8946541" cy="4959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sz="2200" dirty="0">
                <a:latin typeface="Berlin Sans FB" panose="020E0602020502020306" pitchFamily="34" charset="0"/>
              </a:rPr>
              <a:t>Code Implementation: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89" y="5891355"/>
            <a:ext cx="563006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4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Interpolation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96" y="1396212"/>
            <a:ext cx="8946541" cy="4195481"/>
          </a:xfrm>
        </p:spPr>
        <p:txBody>
          <a:bodyPr/>
          <a:lstStyle/>
          <a:p>
            <a:r>
              <a:rPr lang="en-US" dirty="0" smtClean="0"/>
              <a:t>I used my own designed find_size(Step) function to find size of each step: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1" y="2485506"/>
            <a:ext cx="5765656" cy="377137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217920" y="4181301"/>
            <a:ext cx="407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46" y="3233431"/>
            <a:ext cx="2686425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Interpolation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75201" y="1152983"/>
            <a:ext cx="8946541" cy="495992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sz="2200" dirty="0">
                <a:latin typeface="Berlin Sans FB" panose="020E0602020502020306" pitchFamily="34" charset="0"/>
              </a:rPr>
              <a:t>Code Implementation: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98" y="2304044"/>
            <a:ext cx="7297168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5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31" y="310441"/>
            <a:ext cx="9404723" cy="140053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Task</a:t>
            </a:r>
            <a:endParaRPr lang="en-US" sz="4800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04" y="1390333"/>
            <a:ext cx="8947150" cy="2328283"/>
          </a:xfrm>
        </p:spPr>
      </p:pic>
      <p:sp>
        <p:nvSpPr>
          <p:cNvPr id="10" name="TextBox 9"/>
          <p:cNvSpPr txBox="1"/>
          <p:nvPr/>
        </p:nvSpPr>
        <p:spPr>
          <a:xfrm>
            <a:off x="920431" y="4141667"/>
            <a:ext cx="2845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 Steps of</a:t>
            </a:r>
            <a:br>
              <a:rPr lang="en-US" sz="2800" dirty="0" smtClean="0"/>
            </a:br>
            <a:r>
              <a:rPr lang="en-US" sz="2800" dirty="0" smtClean="0"/>
              <a:t>Analyzing Data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936867" y="3862226"/>
            <a:ext cx="8312" cy="337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46044" y="5635875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560090" y="4756826"/>
            <a:ext cx="32452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</a:t>
            </a:r>
            <a:r>
              <a:rPr lang="en-US" sz="2000" dirty="0" smtClean="0"/>
              <a:t>h5 Files given,</a:t>
            </a:r>
          </a:p>
          <a:p>
            <a:r>
              <a:rPr lang="en-US" sz="2000" dirty="0" smtClean="0"/>
              <a:t>containing </a:t>
            </a:r>
          </a:p>
          <a:p>
            <a:r>
              <a:rPr lang="en-US" sz="2000" dirty="0" smtClean="0"/>
              <a:t>Data Samples(double numbers)</a:t>
            </a:r>
          </a:p>
          <a:p>
            <a:r>
              <a:rPr lang="en-US" sz="2000" dirty="0" smtClean="0"/>
              <a:t>to analyze and</a:t>
            </a:r>
          </a:p>
          <a:p>
            <a:r>
              <a:rPr lang="en-US" sz="2000" dirty="0" smtClean="0"/>
              <a:t>calculate</a:t>
            </a:r>
            <a:endParaRPr lang="en-US" sz="2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37" y="3820466"/>
            <a:ext cx="3889284" cy="3003666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>
            <a:off x="7929109" y="4056442"/>
            <a:ext cx="382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008" y="3820466"/>
            <a:ext cx="2359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 Chose this file</a:t>
            </a:r>
          </a:p>
          <a:p>
            <a:r>
              <a:rPr lang="en-US" sz="2400" dirty="0" smtClean="0"/>
              <a:t>To work with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7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erlin Sans FB" panose="020E0602020502020306" pitchFamily="34" charset="0"/>
              </a:rPr>
              <a:t>Step </a:t>
            </a:r>
            <a:r>
              <a:rPr lang="en-US" dirty="0" smtClean="0">
                <a:latin typeface="Berlin Sans FB" panose="020E0602020502020306" pitchFamily="34" charset="0"/>
              </a:rPr>
              <a:t>6:Plot Graph </a:t>
            </a:r>
            <a:r>
              <a:rPr lang="en-US" dirty="0">
                <a:latin typeface="Berlin Sans FB" panose="020E0602020502020306" pitchFamily="34" charset="0"/>
              </a:rPr>
              <a:t>of</a:t>
            </a:r>
            <a:r>
              <a:rPr lang="en-US" dirty="0" smtClean="0">
                <a:latin typeface="Berlin Sans FB" panose="020E0602020502020306" pitchFamily="34" charset="0"/>
              </a:rPr>
              <a:t/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Median&amp;Perecentiles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4640" y="6409114"/>
            <a:ext cx="567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Showing Median filtered </a:t>
            </a:r>
            <a:r>
              <a:rPr lang="en-US" sz="2000" dirty="0" smtClean="0">
                <a:latin typeface="Berlin Sans FB" panose="020E0602020502020306" pitchFamily="34" charset="0"/>
              </a:rPr>
              <a:t>over </a:t>
            </a:r>
            <a:r>
              <a:rPr lang="en-US" sz="2000" dirty="0">
                <a:latin typeface="Berlin Sans FB" panose="020E0602020502020306" pitchFamily="34" charset="0"/>
              </a:rPr>
              <a:t>the Percentiles </a:t>
            </a:r>
            <a:r>
              <a:rPr lang="en-US" sz="2000" dirty="0" smtClean="0">
                <a:latin typeface="Berlin Sans FB" panose="020E0602020502020306" pitchFamily="34" charset="0"/>
              </a:rPr>
              <a:t>graphs</a:t>
            </a:r>
            <a:endParaRPr lang="en-US" sz="2000" dirty="0">
              <a:latin typeface="Berlin Sans FB" panose="020E0602020502020306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4" y="1925152"/>
            <a:ext cx="10749069" cy="448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87" y="558800"/>
            <a:ext cx="3401063" cy="1447800"/>
          </a:xfrm>
        </p:spPr>
        <p:txBody>
          <a:bodyPr/>
          <a:lstStyle/>
          <a:p>
            <a:pPr algn="ctr"/>
            <a:r>
              <a:rPr lang="en-US" sz="4800" dirty="0" smtClean="0">
                <a:latin typeface="Berlin Sans FB" panose="020E0602020502020306" pitchFamily="34" charset="0"/>
              </a:rPr>
              <a:t>First Step</a:t>
            </a:r>
            <a:endParaRPr lang="en-US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59" y="1646944"/>
            <a:ext cx="7187142" cy="431573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Samples belong to the height acceleration?!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All blue marked rows 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Are </a:t>
                </a:r>
                <a:r>
                  <a:rPr lang="en-IL" sz="1800" dirty="0" smtClean="0">
                    <a:latin typeface="Berlin Sans FB" panose="020E0602020502020306" pitchFamily="34" charset="0"/>
                  </a:rPr>
                  <a:t>≈</a:t>
                </a:r>
                <a:r>
                  <a:rPr lang="en-US" sz="1800" dirty="0" smtClean="0">
                    <a:latin typeface="Berlin Sans FB" panose="020E0602020502020306" pitchFamily="34" charset="0"/>
                  </a:rPr>
                  <a:t> -9.8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 smtClean="0"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Which is the gravity of earth acceleration (denoted by G) downwards, acting </a:t>
                </a:r>
                <a:r>
                  <a:rPr lang="en-US" sz="2000" dirty="0">
                    <a:latin typeface="Berlin Sans FB" panose="020E0602020502020306" pitchFamily="34" charset="0"/>
                  </a:rPr>
                  <a:t>on the foot measured at the height </a:t>
                </a:r>
                <a:r>
                  <a:rPr lang="en-US" sz="2000" dirty="0" smtClean="0">
                    <a:latin typeface="Berlin Sans FB" panose="020E0602020502020306" pitchFamily="34" charset="0"/>
                  </a:rPr>
                  <a:t>axis.</a:t>
                </a:r>
              </a:p>
              <a:p>
                <a:r>
                  <a:rPr lang="en-US" sz="2000" dirty="0" smtClean="0">
                    <a:latin typeface="Berlin Sans FB" panose="020E0602020502020306" pitchFamily="34" charset="0"/>
                  </a:rPr>
                  <a:t>Therefore we will not use them to analyze steps.</a:t>
                </a:r>
                <a:endParaRPr lang="en-US" sz="2000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40088" y="2357012"/>
                <a:ext cx="3401062" cy="3985599"/>
              </a:xfrm>
              <a:blipFill>
                <a:blip r:embed="rId3"/>
                <a:stretch>
                  <a:fillRect l="-1792" t="-766" r="-3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669867" y="1219046"/>
            <a:ext cx="0" cy="262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 Placeholder 3"/>
          <p:cNvSpPr txBox="1">
            <a:spLocks/>
          </p:cNvSpPr>
          <p:nvPr/>
        </p:nvSpPr>
        <p:spPr>
          <a:xfrm>
            <a:off x="7276464" y="633090"/>
            <a:ext cx="3401062" cy="289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000" dirty="0" smtClean="0">
                <a:latin typeface="Berlin Sans FB" panose="020E0602020502020306" pitchFamily="34" charset="0"/>
              </a:rPr>
              <a:t>.h5 data presented as text</a:t>
            </a:r>
            <a:endParaRPr lang="en-US" sz="20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4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22245"/>
            <a:ext cx="8681004" cy="4655134"/>
          </a:xfrm>
          <a:prstGeom prst="rect">
            <a:avLst/>
          </a:prstGeom>
        </p:spPr>
      </p:pic>
      <p:sp>
        <p:nvSpPr>
          <p:cNvPr id="5" name="Text Placeholder 3"/>
          <p:cNvSpPr txBox="1">
            <a:spLocks/>
          </p:cNvSpPr>
          <p:nvPr/>
        </p:nvSpPr>
        <p:spPr>
          <a:xfrm>
            <a:off x="1375086" y="4939345"/>
            <a:ext cx="9830469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So we are using the 2</a:t>
            </a:r>
            <a:r>
              <a:rPr lang="en-US" sz="2800" baseline="30000" dirty="0" smtClean="0">
                <a:latin typeface="Berlin Sans FB" panose="020E0602020502020306" pitchFamily="34" charset="0"/>
              </a:rPr>
              <a:t>nd</a:t>
            </a:r>
            <a:r>
              <a:rPr lang="en-US" sz="2800" dirty="0" smtClean="0">
                <a:latin typeface="Berlin Sans FB" panose="020E0602020502020306" pitchFamily="34" charset="0"/>
              </a:rPr>
              <a:t> rows, </a:t>
            </a:r>
            <a:r>
              <a:rPr lang="en-US" sz="2800" dirty="0">
                <a:latin typeface="Berlin Sans FB" panose="020E0602020502020306" pitchFamily="34" charset="0"/>
              </a:rPr>
              <a:t>d</a:t>
            </a:r>
            <a:r>
              <a:rPr lang="en-US" sz="2800" dirty="0" smtClean="0">
                <a:latin typeface="Berlin Sans FB" panose="020E0602020502020306" pitchFamily="34" charset="0"/>
              </a:rPr>
              <a:t>etermining </a:t>
            </a:r>
            <a:r>
              <a:rPr lang="en-US" sz="2800" dirty="0">
                <a:latin typeface="Berlin Sans FB" panose="020E0602020502020306" pitchFamily="34" charset="0"/>
              </a:rPr>
              <a:t>by their numbers where </a:t>
            </a:r>
            <a:r>
              <a:rPr lang="en-US" sz="2800" dirty="0" smtClean="0">
                <a:latin typeface="Berlin Sans FB" panose="020E0602020502020306" pitchFamily="34" charset="0"/>
              </a:rPr>
              <a:t>each </a:t>
            </a:r>
            <a:r>
              <a:rPr lang="en-US" sz="2800" dirty="0">
                <a:latin typeface="Berlin Sans FB" panose="020E0602020502020306" pitchFamily="34" charset="0"/>
              </a:rPr>
              <a:t>step of the </a:t>
            </a:r>
            <a:r>
              <a:rPr lang="en-US" sz="2800" dirty="0" smtClean="0">
                <a:latin typeface="Berlin Sans FB" panose="020E0602020502020306" pitchFamily="34" charset="0"/>
              </a:rPr>
              <a:t>walk begins and where it ends. </a:t>
            </a:r>
          </a:p>
          <a:p>
            <a:pPr marL="0" indent="0">
              <a:buNone/>
            </a:pPr>
            <a:r>
              <a:rPr lang="en-US" sz="2800" dirty="0" smtClean="0">
                <a:latin typeface="Berlin Sans FB" panose="020E0602020502020306" pitchFamily="34" charset="0"/>
              </a:rPr>
              <a:t>We will call this data Width</a:t>
            </a:r>
            <a:r>
              <a:rPr lang="en-US" sz="2800" dirty="0">
                <a:latin typeface="Berlin Sans FB" panose="020E0602020502020306" pitchFamily="34" charset="0"/>
              </a:rPr>
              <a:t>, </a:t>
            </a:r>
            <a:r>
              <a:rPr lang="en-US" sz="2800" dirty="0" smtClean="0">
                <a:latin typeface="Berlin Sans FB" panose="020E0602020502020306" pitchFamily="34" charset="0"/>
              </a:rPr>
              <a:t>because the width changes less than the length axis during the walk.</a:t>
            </a:r>
          </a:p>
        </p:txBody>
      </p:sp>
    </p:spTree>
    <p:extLst>
      <p:ext uri="{BB962C8B-B14F-4D97-AF65-F5344CB8AC3E}">
        <p14:creationId xmlns:p14="http://schemas.microsoft.com/office/powerpoint/2010/main" val="4041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253"/>
          </a:xfrm>
        </p:spPr>
        <p:txBody>
          <a:bodyPr/>
          <a:lstStyle/>
          <a:p>
            <a:pPr algn="ctr"/>
            <a:r>
              <a:rPr lang="en-US" dirty="0" smtClean="0"/>
              <a:t>Identifying steps pattern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1021287" y="5593080"/>
            <a:ext cx="8776446" cy="28955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Berlin Sans FB" panose="020E0602020502020306" pitchFamily="34" charset="0"/>
              </a:rPr>
              <a:t>I was plotting a few ranges of data for the 2 Axes on screen to see if there is a certain pattern.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1" y="1526602"/>
            <a:ext cx="6074253" cy="3773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11" y="1514918"/>
            <a:ext cx="5424645" cy="37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489" y="4376200"/>
            <a:ext cx="8946541" cy="6101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You can see about 2 local</a:t>
            </a:r>
          </a:p>
          <a:p>
            <a:pPr marL="0" indent="0">
              <a:buNone/>
            </a:pPr>
            <a:r>
              <a:rPr lang="en-US" sz="1600" dirty="0" smtClean="0"/>
              <a:t> minimum points, </a:t>
            </a:r>
          </a:p>
          <a:p>
            <a:pPr marL="0" indent="0">
              <a:buNone/>
            </a:pPr>
            <a:r>
              <a:rPr lang="en-US" sz="1600" dirty="0" smtClean="0"/>
              <a:t>1 minimum point is very radical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4" y="820776"/>
            <a:ext cx="6305917" cy="475769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7048" y="275687"/>
            <a:ext cx="8946541" cy="61018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 smtClean="0"/>
              <a:t>How to determine if a pattern in my data is a step?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This is the most common pattern I found.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61641" y="1512591"/>
            <a:ext cx="5267777" cy="310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You can see about 4-5 local 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m</a:t>
            </a:r>
            <a:r>
              <a:rPr lang="en-US" sz="1600" dirty="0" smtClean="0"/>
              <a:t>aximum points</a:t>
            </a:r>
          </a:p>
          <a:p>
            <a:pPr marL="0" indent="0">
              <a:buNone/>
            </a:pPr>
            <a:r>
              <a:rPr lang="en-US" sz="1600" dirty="0"/>
              <a:t>1 </a:t>
            </a:r>
            <a:r>
              <a:rPr lang="en-US" sz="1600" dirty="0" smtClean="0"/>
              <a:t>maximum </a:t>
            </a:r>
            <a:r>
              <a:rPr lang="en-US" sz="1600" dirty="0"/>
              <a:t>point is very </a:t>
            </a:r>
            <a:r>
              <a:rPr lang="en-US" sz="1600" dirty="0" smtClean="0"/>
              <a:t>radical</a:t>
            </a:r>
          </a:p>
          <a:p>
            <a:pPr marL="0" indent="0">
              <a:buNone/>
            </a:pPr>
            <a:r>
              <a:rPr lang="en-US" sz="1600" dirty="0" smtClean="0"/>
              <a:t>(18-25 range amplitude usually)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57134" y="4876647"/>
            <a:ext cx="3165022" cy="17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79334" y="2074883"/>
            <a:ext cx="3282307" cy="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50760" y="2437831"/>
            <a:ext cx="3010881" cy="57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17800" y="3581400"/>
            <a:ext cx="4604356" cy="94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0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202" y="124894"/>
            <a:ext cx="6015183" cy="45383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86218" y="2111429"/>
            <a:ext cx="629229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93681" y="2111430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08481" y="4797198"/>
            <a:ext cx="7405253" cy="285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Before and after each step pattern there is a 20-70 Milliseconds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part with Amplitude in -3 to 2 range(</a:t>
            </a:r>
            <a:r>
              <a:rPr lang="en-US" sz="1600" dirty="0" smtClean="0">
                <a:solidFill>
                  <a:schemeClr val="accent5"/>
                </a:solidFill>
              </a:rPr>
              <a:t>purple</a:t>
            </a:r>
            <a:r>
              <a:rPr lang="en-US" sz="1600" dirty="0" smtClean="0"/>
              <a:t>).</a:t>
            </a:r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After this the function goes down to minimum local point(</a:t>
            </a:r>
            <a:r>
              <a:rPr lang="en-US" sz="1600" dirty="0" smtClean="0">
                <a:solidFill>
                  <a:schemeClr val="accent4"/>
                </a:solidFill>
              </a:rPr>
              <a:t>orange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After this the function goes down to </a:t>
            </a:r>
            <a:r>
              <a:rPr lang="en-US" sz="1600" dirty="0" smtClean="0"/>
              <a:t>maximum </a:t>
            </a:r>
            <a:r>
              <a:rPr lang="en-US" sz="1600" dirty="0"/>
              <a:t>local </a:t>
            </a:r>
            <a:r>
              <a:rPr lang="en-US" sz="1600" dirty="0" smtClean="0"/>
              <a:t>point(</a:t>
            </a:r>
            <a:r>
              <a:rPr lang="en-US" sz="1600" dirty="0" smtClean="0">
                <a:solidFill>
                  <a:srgbClr val="00B050"/>
                </a:solidFill>
              </a:rPr>
              <a:t>green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/>
              <a:t>After this the function goes down to </a:t>
            </a:r>
            <a:r>
              <a:rPr lang="en-US" sz="1600" dirty="0" smtClean="0"/>
              <a:t>another maximum </a:t>
            </a:r>
            <a:r>
              <a:rPr lang="en-US" sz="1600" dirty="0"/>
              <a:t>local </a:t>
            </a:r>
            <a:r>
              <a:rPr lang="en-US" sz="1600" dirty="0" smtClean="0"/>
              <a:t>point(</a:t>
            </a:r>
            <a:r>
              <a:rPr lang="en-US" sz="1600" dirty="0" smtClean="0">
                <a:solidFill>
                  <a:srgbClr val="FF0000"/>
                </a:solidFill>
              </a:rPr>
              <a:t>red</a:t>
            </a:r>
            <a:r>
              <a:rPr lang="en-US" sz="1600" dirty="0" smtClean="0"/>
              <a:t>)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Font typeface="Wingdings 3" charset="2"/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6" y="626908"/>
            <a:ext cx="6103675" cy="330501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86705" y="2279414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15217" y="2306079"/>
            <a:ext cx="689956" cy="532015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1" y="4044141"/>
            <a:ext cx="2774709" cy="261850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87361" y="4825536"/>
            <a:ext cx="1514769" cy="119287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27068" y="5361709"/>
            <a:ext cx="215681" cy="272681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58923" y="5145578"/>
            <a:ext cx="215681" cy="48881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88829" y="4367452"/>
            <a:ext cx="259712" cy="125610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626945" y="2643444"/>
            <a:ext cx="698269" cy="201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215446" y="2306080"/>
            <a:ext cx="230857" cy="288624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19916" y="2171349"/>
            <a:ext cx="152978" cy="292672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05400" y="1813905"/>
            <a:ext cx="265329" cy="58709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74426" y="2431816"/>
            <a:ext cx="265329" cy="379613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217026" y="5893725"/>
            <a:ext cx="355929" cy="473570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0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1" y="108065"/>
            <a:ext cx="3733941" cy="66329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913" y="108065"/>
            <a:ext cx="4799545" cy="66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8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Separating steps algorithm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4" y="1290188"/>
            <a:ext cx="6079420" cy="5490226"/>
          </a:xfrm>
        </p:spPr>
      </p:pic>
      <p:sp>
        <p:nvSpPr>
          <p:cNvPr id="6" name="TextBox 5"/>
          <p:cNvSpPr txBox="1"/>
          <p:nvPr/>
        </p:nvSpPr>
        <p:spPr>
          <a:xfrm>
            <a:off x="7228858" y="2535382"/>
            <a:ext cx="49496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idea of the algorithm is to</a:t>
            </a:r>
          </a:p>
          <a:p>
            <a:r>
              <a:rPr lang="en-US" dirty="0" smtClean="0"/>
              <a:t> check the first repetitive part which is</a:t>
            </a:r>
          </a:p>
          <a:p>
            <a:r>
              <a:rPr lang="en-US" dirty="0" smtClean="0"/>
              <a:t>Supposed to be within a range of -3 to 3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 also used an </a:t>
            </a:r>
            <a:r>
              <a:rPr lang="en-US" dirty="0" smtClean="0"/>
              <a:t>Auxiliary Array to make sure</a:t>
            </a:r>
          </a:p>
          <a:p>
            <a:r>
              <a:rPr lang="en-US" dirty="0" smtClean="0"/>
              <a:t>That the cut of the beginning is not too </a:t>
            </a:r>
          </a:p>
          <a:p>
            <a:r>
              <a:rPr lang="en-US" dirty="0" smtClean="0"/>
              <a:t>Long(more than 100).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12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3386</TotalTime>
  <Words>548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Aharoni</vt:lpstr>
      <vt:lpstr>Arial</vt:lpstr>
      <vt:lpstr>Belinda</vt:lpstr>
      <vt:lpstr>Berlin Sans FB</vt:lpstr>
      <vt:lpstr>Calibri</vt:lpstr>
      <vt:lpstr>Cambria Math</vt:lpstr>
      <vt:lpstr>Century Gothic</vt:lpstr>
      <vt:lpstr>Dana Yad AlefAlefAlef Normal</vt:lpstr>
      <vt:lpstr>Nehama</vt:lpstr>
      <vt:lpstr>Times New Roman</vt:lpstr>
      <vt:lpstr>Wingdings 3</vt:lpstr>
      <vt:lpstr>Ion</vt:lpstr>
      <vt:lpstr>PowerPoint Presentation</vt:lpstr>
      <vt:lpstr>Task</vt:lpstr>
      <vt:lpstr>First Step</vt:lpstr>
      <vt:lpstr>PowerPoint Presentation</vt:lpstr>
      <vt:lpstr>Identifying steps pattern</vt:lpstr>
      <vt:lpstr>PowerPoint Presentation</vt:lpstr>
      <vt:lpstr>PowerPoint Presentation</vt:lpstr>
      <vt:lpstr>PowerPoint Presentation</vt:lpstr>
      <vt:lpstr>Separating steps algorithm</vt:lpstr>
      <vt:lpstr>9 Steps result</vt:lpstr>
      <vt:lpstr>Step 2:Abnormal steps</vt:lpstr>
      <vt:lpstr>Removing Abnormal algorithm</vt:lpstr>
      <vt:lpstr>Step 3: Median signal pattern </vt:lpstr>
      <vt:lpstr>Step 4:Calculating Percentiles </vt:lpstr>
      <vt:lpstr>Result</vt:lpstr>
      <vt:lpstr>Step 5:Interpolation</vt:lpstr>
      <vt:lpstr>Step 5:Interpolation</vt:lpstr>
      <vt:lpstr>Interpolation parameters</vt:lpstr>
      <vt:lpstr>Interpolation</vt:lpstr>
      <vt:lpstr>Step 6:Plot Graph of Median&amp;Perecentiles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omri_i7@walla.com</dc:creator>
  <cp:lastModifiedBy> </cp:lastModifiedBy>
  <cp:revision>164</cp:revision>
  <dcterms:created xsi:type="dcterms:W3CDTF">2018-10-04T14:33:22Z</dcterms:created>
  <dcterms:modified xsi:type="dcterms:W3CDTF">2018-10-21T19:36:16Z</dcterms:modified>
</cp:coreProperties>
</file>