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8" r:id="rId6"/>
    <p:sldId id="271" r:id="rId7"/>
    <p:sldId id="272" r:id="rId8"/>
    <p:sldId id="273" r:id="rId9"/>
    <p:sldId id="274" r:id="rId10"/>
    <p:sldId id="263" r:id="rId11"/>
    <p:sldId id="275" r:id="rId12"/>
    <p:sldId id="262" r:id="rId13"/>
    <p:sldId id="264" r:id="rId14"/>
    <p:sldId id="265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A545-4274-4580-A00D-7F22990E525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1CFB1-1A23-463F-8D17-CECB51004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6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0E93-516D-40B8-B139-20F636283E8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2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6125-56ED-41FE-BA0A-EB5E20EBA4FD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5742-BF0D-4B00-81C8-1B769A8D80C0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00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919B-6A7C-42AB-BB75-1A29578BAA9F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685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AC9C-CC5C-4ED1-B4B5-33129B08BBBA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0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29AB-C000-4944-963F-E7DD7A654521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89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1152-C398-4931-841D-7D39DC38F364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07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B4FB-2BE9-4614-9B72-91ADABA8A638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3793-09CA-4CE8-B4C8-E10AE1E56952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5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8B33-8C23-4F5B-80BE-4108A7E7657E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2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C82-492C-434B-B4D7-B1050DA55AA4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3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996E-FE57-49A2-80AA-C383DFF3E585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2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70C7-0C51-4E76-B7E6-509136AB5CEE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2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15EF-EBCC-497D-A507-F995E8087569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0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B917-3353-4C0E-AA1E-F84C4EEAF305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7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FD47-544D-438F-A7C5-49AE9DB07ED3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5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E701-5A8A-4183-ADAD-141EC69014C3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7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F7FB31-245E-4B65-AB56-E0546830EB8F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56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6" y="3133275"/>
            <a:ext cx="8791575" cy="1655762"/>
          </a:xfrm>
        </p:spPr>
        <p:txBody>
          <a:bodyPr>
            <a:noAutofit/>
          </a:bodyPr>
          <a:lstStyle/>
          <a:p>
            <a:pPr algn="r"/>
            <a:r>
              <a:rPr lang="he-IL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</a:rPr>
              <a:t> ניתוח, עיבוד ומידול של צעדים</a:t>
            </a:r>
          </a:p>
          <a:p>
            <a:pPr algn="r"/>
            <a:r>
              <a:rPr lang="he-IL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</a:rPr>
              <a:t> מתוך נתוני דגימות של מדי תאוצה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400" y="286609"/>
            <a:ext cx="1176866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elinda" panose="02000000000000000000" pitchFamily="50" charset="0"/>
              </a:rPr>
              <a:t>IMU </a:t>
            </a:r>
          </a:p>
          <a:p>
            <a:pPr algn="ctr"/>
            <a:r>
              <a:rPr lang="en-US" sz="8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elinda" panose="02000000000000000000" pitchFamily="50" charset="0"/>
              </a:rPr>
              <a:t>Accelerometers Step</a:t>
            </a:r>
            <a:r>
              <a:rPr lang="en-US" sz="8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8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elinda" panose="02000000000000000000" pitchFamily="50" charset="0"/>
              </a:rPr>
              <a:t>Modeling</a:t>
            </a:r>
            <a:endParaRPr lang="en-US" sz="80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Belinda" panose="020000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83699" y="5309482"/>
            <a:ext cx="413703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Name: O</a:t>
            </a:r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mri Weiss</a:t>
            </a:r>
          </a:p>
          <a:p>
            <a:pPr algn="ctr"/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Id: 308248657</a:t>
            </a:r>
            <a:endParaRPr lang="en-US" sz="4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foot accelero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432" y="4453596"/>
            <a:ext cx="2907807" cy="217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Step 2:Abnormal steps</a:t>
            </a:r>
            <a:endParaRPr lang="en-US" dirty="0">
              <a:latin typeface="Berlin Sans FB" panose="020E0602020502020306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135786" y="5180828"/>
            <a:ext cx="8312" cy="337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10690167" cy="562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Removing Abnormal algorithm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18" y="1152983"/>
            <a:ext cx="7471901" cy="4175912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18" y="5620376"/>
            <a:ext cx="4810796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2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Step 3: Median </a:t>
            </a:r>
            <a:r>
              <a:rPr lang="en-US" dirty="0">
                <a:latin typeface="Berlin Sans FB" panose="020E0602020502020306" pitchFamily="34" charset="0"/>
              </a:rPr>
              <a:t>signal pattern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420" y="1412838"/>
            <a:ext cx="8946541" cy="4195481"/>
          </a:xfrm>
        </p:spPr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We use median function(as practiced in lectures) on each one of </a:t>
            </a:r>
            <a:r>
              <a:rPr lang="en-US" dirty="0" smtClean="0">
                <a:latin typeface="Berlin Sans FB" panose="020E0602020502020306" pitchFamily="34" charset="0"/>
              </a:rPr>
              <a:t>steps in the matrix we got after removing the abnormal ones:</a:t>
            </a:r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dirty="0" smtClean="0">
              <a:latin typeface="Berlin Sans FB" panose="020E0602020502020306" pitchFamily="34" charset="0"/>
            </a:endParaRPr>
          </a:p>
          <a:p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dirty="0" smtClean="0">
              <a:latin typeface="Berlin Sans FB" panose="020E0602020502020306" pitchFamily="34" charset="0"/>
            </a:endParaRPr>
          </a:p>
          <a:p>
            <a:endParaRPr lang="en-US" dirty="0" smtClean="0">
              <a:latin typeface="Berlin Sans FB" panose="020E0602020502020306" pitchFamily="34" charset="0"/>
            </a:endParaRPr>
          </a:p>
          <a:p>
            <a:endParaRPr lang="en-US" dirty="0">
              <a:latin typeface="Berlin Sans FB" panose="020E0602020502020306" pitchFamily="34" charset="0"/>
            </a:endParaRPr>
          </a:p>
          <a:p>
            <a:endParaRPr lang="en-US" dirty="0" smtClean="0">
              <a:latin typeface="Berlin Sans FB" panose="020E0602020502020306" pitchFamily="34" charset="0"/>
            </a:endParaRPr>
          </a:p>
          <a:p>
            <a:r>
              <a:rPr lang="en-US" dirty="0" smtClean="0">
                <a:latin typeface="Berlin Sans FB" panose="020E0602020502020306" pitchFamily="34" charset="0"/>
              </a:rPr>
              <a:t>Median Filter function: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16" y="1937320"/>
            <a:ext cx="4152442" cy="4814425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85" y="2210857"/>
            <a:ext cx="4509194" cy="27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2848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Step 4:Calculating </a:t>
            </a:r>
            <a:r>
              <a:rPr lang="en-US" dirty="0">
                <a:latin typeface="Berlin Sans FB" panose="020E0602020502020306" pitchFamily="34" charset="0"/>
              </a:rPr>
              <a:t>Percentiles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180407"/>
            <a:ext cx="8946541" cy="4959926"/>
          </a:xfrm>
        </p:spPr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What is a Percentile?</a:t>
            </a:r>
          </a:p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Percentile is a value below which a certain percentage of observations lie.</a:t>
            </a:r>
          </a:p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Percentile 10 is a number that under it there are 10% of the samples in the data.</a:t>
            </a:r>
          </a:p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It doesn’t have to be one of the data samples(like in this case).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Prctile is a Matlab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smtClean="0">
                <a:latin typeface="Berlin Sans FB" panose="020E0602020502020306" pitchFamily="34" charset="0"/>
              </a:rPr>
              <a:t>Built-in Function:</a:t>
            </a:r>
            <a:endParaRPr lang="en-US" dirty="0">
              <a:latin typeface="Berlin Sans FB" panose="020E0602020502020306" pitchFamily="34" charset="0"/>
            </a:endParaRPr>
          </a:p>
          <a:p>
            <a:endParaRPr lang="en-US" dirty="0" smtClean="0">
              <a:latin typeface="Berlin Sans FB" panose="020E0602020502020306" pitchFamily="34" charset="0"/>
            </a:endParaRPr>
          </a:p>
          <a:p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 smtClean="0">
                <a:latin typeface="Berlin Sans FB" panose="020E0602020502020306" pitchFamily="34" charset="0"/>
              </a:rPr>
              <a:t>I Used it with values 10 and 90: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76" y="3432273"/>
            <a:ext cx="5048955" cy="75258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669279" y="4987467"/>
            <a:ext cx="14536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93" y="4536448"/>
            <a:ext cx="4376590" cy="225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35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Step 5:</a:t>
            </a:r>
            <a:r>
              <a:rPr lang="en-US" dirty="0">
                <a:latin typeface="Berlin Sans FB" panose="020E0602020502020306" pitchFamily="34" charset="0"/>
              </a:rPr>
              <a:t>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Interpolation Is used for adding new data points within a range, in this case it is 3 Dimensions data points. 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27" y="3011018"/>
            <a:ext cx="5268060" cy="2581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4130" y="560765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209269" y="4305824"/>
            <a:ext cx="948884" cy="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002684" y="4106487"/>
            <a:ext cx="1155469" cy="49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994371" y="4430684"/>
            <a:ext cx="1230284" cy="41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58153" y="3978669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Points</a:t>
            </a:r>
          </a:p>
          <a:p>
            <a:r>
              <a:rPr lang="en-US" dirty="0" smtClean="0"/>
              <a:t>to interpolate to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5" y="3086311"/>
            <a:ext cx="3408376" cy="27718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flipH="1">
            <a:off x="2098963" y="5868625"/>
            <a:ext cx="71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16284" y="5345084"/>
            <a:ext cx="789709" cy="892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33898" y="5677593"/>
            <a:ext cx="615142" cy="560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70647" y="5345084"/>
            <a:ext cx="346626" cy="903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70647" y="6366087"/>
            <a:ext cx="422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Points to interpolate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548" y="253213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Step 5:Interpolation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88" y="1449567"/>
            <a:ext cx="4380826" cy="97774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1862051" y="2427316"/>
            <a:ext cx="540328" cy="332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304832" y="2427316"/>
            <a:ext cx="330303" cy="1454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26080" y="2427316"/>
            <a:ext cx="581891" cy="665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15789" y="2360815"/>
            <a:ext cx="1155469" cy="299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5331" y="4072167"/>
            <a:ext cx="192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>
                <a:latin typeface="Dana Yad AlefAlefAlef Normal" panose="00000506000000000000" pitchFamily="50" charset="-79"/>
                <a:cs typeface="Nehama" panose="00000400000000000000" pitchFamily="2" charset="-79"/>
              </a:rPr>
              <a:t>דגימה מסויימת שרוצים</a:t>
            </a:r>
          </a:p>
          <a:p>
            <a:pPr algn="r"/>
            <a:r>
              <a:rPr lang="he-IL" dirty="0" smtClean="0">
                <a:latin typeface="Dana Yad AlefAlefAlef Normal" panose="00000506000000000000" pitchFamily="50" charset="-79"/>
                <a:cs typeface="Nehama" panose="00000400000000000000" pitchFamily="2" charset="-79"/>
              </a:rPr>
              <a:t>לשנות - </a:t>
            </a:r>
            <a:r>
              <a:rPr lang="en-US" dirty="0" smtClean="0">
                <a:latin typeface="Dana Yad AlefAlefAlef Normal" panose="00000506000000000000" pitchFamily="50" charset="-79"/>
                <a:cs typeface="Nehama" panose="00000400000000000000" pitchFamily="2" charset="-79"/>
              </a:rPr>
              <a:t> </a:t>
            </a:r>
            <a:endParaRPr lang="en-US" dirty="0">
              <a:latin typeface="Dana Yad AlefAlefAlef Normal" panose="00000506000000000000" pitchFamily="50" charset="-79"/>
              <a:cs typeface="Nehama" panose="00000400000000000000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4510" y="453864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Step 1 Filtered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4392" y="2563827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dirty="0" smtClean="0">
                <a:cs typeface="Nehama" panose="00000400000000000000" pitchFamily="2" charset="-79"/>
              </a:rPr>
              <a:t>לא הכרחי,שדה שמציין</a:t>
            </a:r>
          </a:p>
          <a:p>
            <a:pPr algn="r"/>
            <a:r>
              <a:rPr lang="he-IL" dirty="0" smtClean="0">
                <a:cs typeface="Nehama" panose="00000400000000000000" pitchFamily="2" charset="-79"/>
              </a:rPr>
              <a:t> </a:t>
            </a:r>
            <a:r>
              <a:rPr lang="he-IL" dirty="0">
                <a:cs typeface="Nehama" panose="00000400000000000000" pitchFamily="2" charset="-79"/>
              </a:rPr>
              <a:t>שיטת אינטרפולציה </a:t>
            </a:r>
            <a:r>
              <a:rPr lang="he-IL" dirty="0" smtClean="0">
                <a:cs typeface="Nehama" panose="00000400000000000000" pitchFamily="2" charset="-79"/>
              </a:rPr>
              <a:t>חלופית </a:t>
            </a:r>
            <a:r>
              <a:rPr lang="en-US" dirty="0" smtClean="0">
                <a:cs typeface="Nehama" panose="00000400000000000000" pitchFamily="2" charset="-79"/>
              </a:rPr>
              <a:t/>
            </a:r>
            <a:br>
              <a:rPr lang="en-US" dirty="0" smtClean="0">
                <a:cs typeface="Nehama" panose="00000400000000000000" pitchFamily="2" charset="-79"/>
              </a:rPr>
            </a:br>
            <a:r>
              <a:rPr lang="he-IL" dirty="0" smtClean="0">
                <a:cs typeface="Nehama" panose="00000400000000000000" pitchFamily="2" charset="-79"/>
              </a:rPr>
              <a:t>לשיטת ברירת המחדל</a:t>
            </a:r>
            <a:endParaRPr lang="en-US" dirty="0">
              <a:cs typeface="Nehama" panose="00000400000000000000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8795" y="3034763"/>
            <a:ext cx="1952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>
                <a:cs typeface="Nehama" panose="00000400000000000000" pitchFamily="2" charset="-79"/>
              </a:rPr>
              <a:t>משתנה שמכיל את היחס בין גודל הצעד הספציפי הזה לגודל צעד מקסימאלי שנמדד</a:t>
            </a:r>
            <a:endParaRPr lang="en-US" dirty="0">
              <a:cs typeface="Nehama" panose="00000400000000000000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71943" y="2787316"/>
            <a:ext cx="247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>
                <a:cs typeface="Nehama" panose="00000400000000000000" pitchFamily="2" charset="-79"/>
              </a:rPr>
              <a:t>וקטור דגימות זהה בגודלו ל-</a:t>
            </a:r>
            <a:endParaRPr lang="en-US" dirty="0">
              <a:cs typeface="Nehama" panose="00000400000000000000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38875" y="27725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x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69904" y="5445830"/>
            <a:ext cx="8946541" cy="495992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>
              <a:latin typeface="Berlin Sans FB" panose="020E0602020502020306" pitchFamily="34" charset="0"/>
            </a:endParaRPr>
          </a:p>
          <a:p>
            <a:r>
              <a:rPr lang="en-US" sz="2200" dirty="0">
                <a:latin typeface="Berlin Sans FB" panose="020E0602020502020306" pitchFamily="34" charset="0"/>
              </a:rPr>
              <a:t>Code Implementation: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89" y="5891355"/>
            <a:ext cx="563006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46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Step </a:t>
            </a:r>
            <a:r>
              <a:rPr lang="en-US" dirty="0" smtClean="0">
                <a:latin typeface="Berlin Sans FB" panose="020E0602020502020306" pitchFamily="34" charset="0"/>
              </a:rPr>
              <a:t>6:Plot Graph </a:t>
            </a:r>
            <a:r>
              <a:rPr lang="en-US" dirty="0">
                <a:latin typeface="Berlin Sans FB" panose="020E0602020502020306" pitchFamily="34" charset="0"/>
              </a:rPr>
              <a:t>of</a:t>
            </a:r>
            <a:r>
              <a:rPr lang="en-US" dirty="0" smtClean="0">
                <a:latin typeface="Berlin Sans FB" panose="020E0602020502020306" pitchFamily="34" charset="0"/>
              </a:rPr>
              <a:t/>
            </a:r>
            <a:br>
              <a:rPr lang="en-US" dirty="0" smtClean="0">
                <a:latin typeface="Berlin Sans FB" panose="020E0602020502020306" pitchFamily="34" charset="0"/>
              </a:rPr>
            </a:br>
            <a:r>
              <a:rPr lang="en-US" dirty="0" smtClean="0">
                <a:latin typeface="Berlin Sans FB" panose="020E0602020502020306" pitchFamily="34" charset="0"/>
              </a:rPr>
              <a:t>Median&amp;Perecentiles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39" y="1944572"/>
            <a:ext cx="3162958" cy="4195762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2668386" y="2552007"/>
            <a:ext cx="2177934" cy="847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68386" y="3757353"/>
            <a:ext cx="1961803" cy="127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770910" y="4042453"/>
            <a:ext cx="2216726" cy="1341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87636" y="3367236"/>
            <a:ext cx="3217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rlin Sans FB" panose="020E0602020502020306" pitchFamily="34" charset="0"/>
              </a:rPr>
              <a:t>Showing Percentiles over the</a:t>
            </a:r>
          </a:p>
          <a:p>
            <a:r>
              <a:rPr lang="en-US" sz="2000" dirty="0" smtClean="0">
                <a:latin typeface="Berlin Sans FB" panose="020E0602020502020306" pitchFamily="34" charset="0"/>
              </a:rPr>
              <a:t> Median filtered graphs</a:t>
            </a:r>
            <a:endParaRPr lang="en-US" sz="2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6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431" y="310441"/>
            <a:ext cx="9404723" cy="1400530"/>
          </a:xfrm>
        </p:spPr>
        <p:txBody>
          <a:bodyPr/>
          <a:lstStyle/>
          <a:p>
            <a:pPr algn="ctr"/>
            <a:r>
              <a:rPr lang="en-US" sz="4800" dirty="0" smtClean="0">
                <a:latin typeface="Berlin Sans FB" panose="020E0602020502020306" pitchFamily="34" charset="0"/>
              </a:rPr>
              <a:t>Task</a:t>
            </a:r>
            <a:endParaRPr lang="en-US" sz="4800" dirty="0">
              <a:latin typeface="Berlin Sans FB" panose="020E0602020502020306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04" y="1390333"/>
            <a:ext cx="8947150" cy="2328283"/>
          </a:xfrm>
        </p:spPr>
      </p:pic>
      <p:sp>
        <p:nvSpPr>
          <p:cNvPr id="10" name="TextBox 9"/>
          <p:cNvSpPr txBox="1"/>
          <p:nvPr/>
        </p:nvSpPr>
        <p:spPr>
          <a:xfrm>
            <a:off x="920431" y="4141667"/>
            <a:ext cx="2845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 Steps of</a:t>
            </a:r>
            <a:br>
              <a:rPr lang="en-US" sz="2800" dirty="0" smtClean="0"/>
            </a:br>
            <a:r>
              <a:rPr lang="en-US" sz="2800" dirty="0" smtClean="0"/>
              <a:t>Analyzing Data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936867" y="3862226"/>
            <a:ext cx="8312" cy="337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946044" y="5635875"/>
            <a:ext cx="3823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60090" y="4756826"/>
            <a:ext cx="324526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</a:t>
            </a:r>
            <a:r>
              <a:rPr lang="en-US" sz="2000" dirty="0" smtClean="0"/>
              <a:t>h5 Files given,</a:t>
            </a:r>
          </a:p>
          <a:p>
            <a:r>
              <a:rPr lang="en-US" sz="2000" dirty="0" smtClean="0"/>
              <a:t>containing </a:t>
            </a:r>
          </a:p>
          <a:p>
            <a:r>
              <a:rPr lang="en-US" sz="2000" dirty="0" smtClean="0"/>
              <a:t>Data Samples(double numbers)</a:t>
            </a:r>
          </a:p>
          <a:p>
            <a:r>
              <a:rPr lang="en-US" sz="2000" dirty="0" smtClean="0"/>
              <a:t>to analyze and</a:t>
            </a:r>
          </a:p>
          <a:p>
            <a:r>
              <a:rPr lang="en-US" sz="2000" dirty="0" smtClean="0"/>
              <a:t>calculate</a:t>
            </a:r>
            <a:endParaRPr lang="en-US" sz="2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37" y="3820466"/>
            <a:ext cx="3889284" cy="300366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7929109" y="4056442"/>
            <a:ext cx="3823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78008" y="3820466"/>
            <a:ext cx="2359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 Chose this file</a:t>
            </a:r>
          </a:p>
          <a:p>
            <a:r>
              <a:rPr lang="en-US" sz="2400" dirty="0" smtClean="0"/>
              <a:t>To work with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27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287" y="558800"/>
            <a:ext cx="3401063" cy="1447800"/>
          </a:xfrm>
        </p:spPr>
        <p:txBody>
          <a:bodyPr/>
          <a:lstStyle/>
          <a:p>
            <a:pPr algn="ctr"/>
            <a:r>
              <a:rPr lang="en-US" sz="4800" dirty="0" smtClean="0">
                <a:latin typeface="Berlin Sans FB" panose="020E0602020502020306" pitchFamily="34" charset="0"/>
              </a:rPr>
              <a:t>First Step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59" y="1646944"/>
            <a:ext cx="7187142" cy="431573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40088" y="2357012"/>
                <a:ext cx="3401062" cy="398559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Berlin Sans FB" panose="020E0602020502020306" pitchFamily="34" charset="0"/>
                  </a:rPr>
                  <a:t>Which Samples belong to the height acceleration?!</a:t>
                </a:r>
              </a:p>
              <a:p>
                <a:r>
                  <a:rPr lang="en-US" sz="2000" dirty="0" smtClean="0">
                    <a:latin typeface="Berlin Sans FB" panose="020E0602020502020306" pitchFamily="34" charset="0"/>
                  </a:rPr>
                  <a:t>All blue marked rows </a:t>
                </a:r>
              </a:p>
              <a:p>
                <a:r>
                  <a:rPr lang="en-US" sz="2000" dirty="0" smtClean="0">
                    <a:latin typeface="Berlin Sans FB" panose="020E0602020502020306" pitchFamily="34" charset="0"/>
                  </a:rPr>
                  <a:t>Are </a:t>
                </a:r>
                <a:r>
                  <a:rPr lang="en-IL" sz="1800" dirty="0" smtClean="0">
                    <a:latin typeface="Berlin Sans FB" panose="020E0602020502020306" pitchFamily="34" charset="0"/>
                  </a:rPr>
                  <a:t>≈</a:t>
                </a:r>
                <a:r>
                  <a:rPr lang="en-US" sz="1800" dirty="0" smtClean="0">
                    <a:latin typeface="Berlin Sans FB" panose="020E0602020502020306" pitchFamily="34" charset="0"/>
                  </a:rPr>
                  <a:t> -9.8 m/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 smtClean="0">
                  <a:latin typeface="Berlin Sans FB" panose="020E0602020502020306" pitchFamily="34" charset="0"/>
                </a:endParaRPr>
              </a:p>
              <a:p>
                <a:r>
                  <a:rPr lang="en-US" sz="2000" dirty="0" smtClean="0">
                    <a:latin typeface="Berlin Sans FB" panose="020E0602020502020306" pitchFamily="34" charset="0"/>
                  </a:rPr>
                  <a:t>Which is the gravity of earth acceleration (denoted by G) downwards, acting </a:t>
                </a:r>
                <a:r>
                  <a:rPr lang="en-US" sz="2000" dirty="0">
                    <a:latin typeface="Berlin Sans FB" panose="020E0602020502020306" pitchFamily="34" charset="0"/>
                  </a:rPr>
                  <a:t>on the foot measured at the height </a:t>
                </a:r>
                <a:r>
                  <a:rPr lang="en-US" sz="2000" dirty="0" smtClean="0">
                    <a:latin typeface="Berlin Sans FB" panose="020E0602020502020306" pitchFamily="34" charset="0"/>
                  </a:rPr>
                  <a:t>axis.</a:t>
                </a:r>
              </a:p>
              <a:p>
                <a:r>
                  <a:rPr lang="en-US" sz="2000" dirty="0" smtClean="0">
                    <a:latin typeface="Berlin Sans FB" panose="020E0602020502020306" pitchFamily="34" charset="0"/>
                  </a:rPr>
                  <a:t>Therefore we will not use them to analyze steps.</a:t>
                </a:r>
                <a:endParaRPr lang="en-US" sz="2000" dirty="0"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40088" y="2357012"/>
                <a:ext cx="3401062" cy="3985599"/>
              </a:xfrm>
              <a:blipFill>
                <a:blip r:embed="rId3"/>
                <a:stretch>
                  <a:fillRect l="-1792" t="-766" r="-3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8669867" y="1219046"/>
            <a:ext cx="0" cy="262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 Placeholder 3"/>
          <p:cNvSpPr txBox="1">
            <a:spLocks/>
          </p:cNvSpPr>
          <p:nvPr/>
        </p:nvSpPr>
        <p:spPr>
          <a:xfrm>
            <a:off x="7276464" y="633090"/>
            <a:ext cx="3401062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000" dirty="0" smtClean="0">
                <a:latin typeface="Berlin Sans FB" panose="020E0602020502020306" pitchFamily="34" charset="0"/>
              </a:rPr>
              <a:t>.h5 data presented as text</a:t>
            </a:r>
            <a:endParaRPr lang="en-US" sz="2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22245"/>
            <a:ext cx="8681004" cy="4655134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1375086" y="4939345"/>
            <a:ext cx="9830469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Berlin Sans FB" panose="020E0602020502020306" pitchFamily="34" charset="0"/>
              </a:rPr>
              <a:t>So we are using the 2</a:t>
            </a:r>
            <a:r>
              <a:rPr lang="en-US" sz="2800" baseline="30000" dirty="0" smtClean="0">
                <a:latin typeface="Berlin Sans FB" panose="020E0602020502020306" pitchFamily="34" charset="0"/>
              </a:rPr>
              <a:t>nd</a:t>
            </a:r>
            <a:r>
              <a:rPr lang="en-US" sz="2800" dirty="0" smtClean="0">
                <a:latin typeface="Berlin Sans FB" panose="020E0602020502020306" pitchFamily="34" charset="0"/>
              </a:rPr>
              <a:t> rows, </a:t>
            </a:r>
            <a:r>
              <a:rPr lang="en-US" sz="2800" dirty="0">
                <a:latin typeface="Berlin Sans FB" panose="020E0602020502020306" pitchFamily="34" charset="0"/>
              </a:rPr>
              <a:t>d</a:t>
            </a:r>
            <a:r>
              <a:rPr lang="en-US" sz="2800" dirty="0" smtClean="0">
                <a:latin typeface="Berlin Sans FB" panose="020E0602020502020306" pitchFamily="34" charset="0"/>
              </a:rPr>
              <a:t>etermining </a:t>
            </a:r>
            <a:r>
              <a:rPr lang="en-US" sz="2800" dirty="0">
                <a:latin typeface="Berlin Sans FB" panose="020E0602020502020306" pitchFamily="34" charset="0"/>
              </a:rPr>
              <a:t>by their numbers where </a:t>
            </a:r>
            <a:r>
              <a:rPr lang="en-US" sz="2800" dirty="0" smtClean="0">
                <a:latin typeface="Berlin Sans FB" panose="020E0602020502020306" pitchFamily="34" charset="0"/>
              </a:rPr>
              <a:t>each </a:t>
            </a:r>
            <a:r>
              <a:rPr lang="en-US" sz="2800" dirty="0">
                <a:latin typeface="Berlin Sans FB" panose="020E0602020502020306" pitchFamily="34" charset="0"/>
              </a:rPr>
              <a:t>step of the </a:t>
            </a:r>
            <a:r>
              <a:rPr lang="en-US" sz="2800" dirty="0" smtClean="0">
                <a:latin typeface="Berlin Sans FB" panose="020E0602020502020306" pitchFamily="34" charset="0"/>
              </a:rPr>
              <a:t>walk begins and where it ends. </a:t>
            </a:r>
          </a:p>
          <a:p>
            <a:pPr marL="0" indent="0">
              <a:buNone/>
            </a:pPr>
            <a:r>
              <a:rPr lang="en-US" sz="2800" dirty="0" smtClean="0">
                <a:latin typeface="Berlin Sans FB" panose="020E0602020502020306" pitchFamily="34" charset="0"/>
              </a:rPr>
              <a:t>We will call this data Width</a:t>
            </a:r>
            <a:r>
              <a:rPr lang="en-US" sz="2800" dirty="0">
                <a:latin typeface="Berlin Sans FB" panose="020E0602020502020306" pitchFamily="34" charset="0"/>
              </a:rPr>
              <a:t>, </a:t>
            </a:r>
            <a:r>
              <a:rPr lang="en-US" sz="2800" dirty="0" smtClean="0">
                <a:latin typeface="Berlin Sans FB" panose="020E0602020502020306" pitchFamily="34" charset="0"/>
              </a:rPr>
              <a:t>because the width changes less than the length axis during the walk.</a:t>
            </a:r>
          </a:p>
        </p:txBody>
      </p:sp>
    </p:spTree>
    <p:extLst>
      <p:ext uri="{BB962C8B-B14F-4D97-AF65-F5344CB8AC3E}">
        <p14:creationId xmlns:p14="http://schemas.microsoft.com/office/powerpoint/2010/main" val="40411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9253"/>
          </a:xfrm>
        </p:spPr>
        <p:txBody>
          <a:bodyPr/>
          <a:lstStyle/>
          <a:p>
            <a:pPr algn="ctr"/>
            <a:r>
              <a:rPr lang="en-US" dirty="0" smtClean="0"/>
              <a:t>Identifying steps pattern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021287" y="5593080"/>
            <a:ext cx="8776446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Berlin Sans FB" panose="020E0602020502020306" pitchFamily="34" charset="0"/>
              </a:rPr>
              <a:t>I was plotting a few ranges of data for the 2 Axes on screen to see if there is a certain pattern.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1" y="1526602"/>
            <a:ext cx="6074253" cy="3773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11" y="1514918"/>
            <a:ext cx="5424645" cy="37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1489" y="4376200"/>
            <a:ext cx="8946541" cy="6101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You can see about 2 local</a:t>
            </a:r>
          </a:p>
          <a:p>
            <a:pPr marL="0" indent="0">
              <a:buNone/>
            </a:pPr>
            <a:r>
              <a:rPr lang="en-US" sz="1600" dirty="0" smtClean="0"/>
              <a:t> minimum points, </a:t>
            </a:r>
          </a:p>
          <a:p>
            <a:pPr marL="0" indent="0">
              <a:buNone/>
            </a:pPr>
            <a:r>
              <a:rPr lang="en-US" sz="1600" dirty="0" smtClean="0"/>
              <a:t>1 minimum point is very radical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44" y="820776"/>
            <a:ext cx="6305917" cy="475769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7048" y="275687"/>
            <a:ext cx="8946541" cy="61018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How to determine if a pattern in my data is a step?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This is the most common pattern I found.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61641" y="1512591"/>
            <a:ext cx="5267777" cy="3101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 smtClean="0"/>
              <a:t>You can see about 4-5 local 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m</a:t>
            </a:r>
            <a:r>
              <a:rPr lang="en-US" sz="1600" dirty="0" smtClean="0"/>
              <a:t>aximum points</a:t>
            </a:r>
          </a:p>
          <a:p>
            <a:pPr marL="0" indent="0">
              <a:buNone/>
            </a:pPr>
            <a:r>
              <a:rPr lang="en-US" sz="1600" dirty="0"/>
              <a:t>1 </a:t>
            </a:r>
            <a:r>
              <a:rPr lang="en-US" sz="1600" dirty="0" smtClean="0"/>
              <a:t>maximum </a:t>
            </a:r>
            <a:r>
              <a:rPr lang="en-US" sz="1600" dirty="0"/>
              <a:t>point is very </a:t>
            </a:r>
            <a:r>
              <a:rPr lang="en-US" sz="1600" dirty="0" smtClean="0"/>
              <a:t>radical</a:t>
            </a:r>
          </a:p>
          <a:p>
            <a:pPr marL="0" indent="0">
              <a:buNone/>
            </a:pPr>
            <a:r>
              <a:rPr lang="en-US" sz="1600" dirty="0" smtClean="0"/>
              <a:t>(18-25 range amplitude usually)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57134" y="4876647"/>
            <a:ext cx="3165022" cy="17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79334" y="2074883"/>
            <a:ext cx="3282307" cy="4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250760" y="2437831"/>
            <a:ext cx="3010881" cy="57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17800" y="3581400"/>
            <a:ext cx="4604356" cy="943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0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02" y="124894"/>
            <a:ext cx="6015183" cy="45383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86218" y="2111429"/>
            <a:ext cx="629229" cy="53201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93681" y="2111430"/>
            <a:ext cx="689956" cy="53201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08481" y="4797198"/>
            <a:ext cx="7405253" cy="285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 smtClean="0"/>
              <a:t>Before and after each step pattern there is a 20-70 Milliseconds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part with Amplitude in -3 to 2 range(</a:t>
            </a:r>
            <a:r>
              <a:rPr lang="en-US" sz="1600" dirty="0" smtClean="0">
                <a:solidFill>
                  <a:schemeClr val="accent5"/>
                </a:solidFill>
              </a:rPr>
              <a:t>purple</a:t>
            </a:r>
            <a:r>
              <a:rPr lang="en-US" sz="1600" dirty="0" smtClean="0"/>
              <a:t>).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After this the function goes down to minimum local point(</a:t>
            </a:r>
            <a:r>
              <a:rPr lang="en-US" sz="1600" dirty="0" smtClean="0">
                <a:solidFill>
                  <a:schemeClr val="accent4"/>
                </a:solidFill>
              </a:rPr>
              <a:t>orange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After this the function goes down to </a:t>
            </a:r>
            <a:r>
              <a:rPr lang="en-US" sz="1600" dirty="0" smtClean="0"/>
              <a:t>maximum </a:t>
            </a:r>
            <a:r>
              <a:rPr lang="en-US" sz="1600" dirty="0"/>
              <a:t>local </a:t>
            </a:r>
            <a:r>
              <a:rPr lang="en-US" sz="1600" dirty="0" smtClean="0"/>
              <a:t>point(</a:t>
            </a:r>
            <a:r>
              <a:rPr lang="en-US" sz="1600" dirty="0" smtClean="0">
                <a:solidFill>
                  <a:srgbClr val="00B050"/>
                </a:solidFill>
              </a:rPr>
              <a:t>green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After this the function goes down to </a:t>
            </a:r>
            <a:r>
              <a:rPr lang="en-US" sz="1600" dirty="0" smtClean="0"/>
              <a:t>another maximum </a:t>
            </a:r>
            <a:r>
              <a:rPr lang="en-US" sz="1600" dirty="0"/>
              <a:t>local </a:t>
            </a:r>
            <a:r>
              <a:rPr lang="en-US" sz="1600" dirty="0" smtClean="0"/>
              <a:t>point(</a:t>
            </a:r>
            <a:r>
              <a:rPr lang="en-US" sz="1600" dirty="0" smtClean="0">
                <a:solidFill>
                  <a:srgbClr val="FF0000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6" y="626908"/>
            <a:ext cx="6103675" cy="33050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6705" y="2279414"/>
            <a:ext cx="689956" cy="53201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15217" y="2306079"/>
            <a:ext cx="689956" cy="53201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1" y="4044141"/>
            <a:ext cx="2774709" cy="261850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87361" y="4825536"/>
            <a:ext cx="1514769" cy="119287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27068" y="5361709"/>
            <a:ext cx="215681" cy="272681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58923" y="5145578"/>
            <a:ext cx="215681" cy="4888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8829" y="4367452"/>
            <a:ext cx="259712" cy="125610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26945" y="2643444"/>
            <a:ext cx="698269" cy="201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15446" y="2306080"/>
            <a:ext cx="230857" cy="288624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19916" y="2171349"/>
            <a:ext cx="152978" cy="29267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05400" y="1813905"/>
            <a:ext cx="265329" cy="58709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74426" y="2431816"/>
            <a:ext cx="265329" cy="379613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17026" y="5893725"/>
            <a:ext cx="355929" cy="473570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10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1" y="108065"/>
            <a:ext cx="3733941" cy="66329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13" y="108065"/>
            <a:ext cx="4799545" cy="66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8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Separating steps algorithm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29" y="1254360"/>
            <a:ext cx="7113885" cy="5393050"/>
          </a:xfrm>
        </p:spPr>
      </p:pic>
    </p:spTree>
    <p:extLst>
      <p:ext uri="{BB962C8B-B14F-4D97-AF65-F5344CB8AC3E}">
        <p14:creationId xmlns:p14="http://schemas.microsoft.com/office/powerpoint/2010/main" val="4140612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3235</TotalTime>
  <Words>462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Aharoni</vt:lpstr>
      <vt:lpstr>Arial</vt:lpstr>
      <vt:lpstr>Belinda</vt:lpstr>
      <vt:lpstr>Berlin Sans FB</vt:lpstr>
      <vt:lpstr>Calibri</vt:lpstr>
      <vt:lpstr>Cambria Math</vt:lpstr>
      <vt:lpstr>Century Gothic</vt:lpstr>
      <vt:lpstr>Dana Yad AlefAlefAlef Normal</vt:lpstr>
      <vt:lpstr>Nehama</vt:lpstr>
      <vt:lpstr>Times New Roman</vt:lpstr>
      <vt:lpstr>Wingdings 3</vt:lpstr>
      <vt:lpstr>Ion</vt:lpstr>
      <vt:lpstr>PowerPoint Presentation</vt:lpstr>
      <vt:lpstr>Task</vt:lpstr>
      <vt:lpstr>First Step</vt:lpstr>
      <vt:lpstr>PowerPoint Presentation</vt:lpstr>
      <vt:lpstr>Identifying steps pattern</vt:lpstr>
      <vt:lpstr>PowerPoint Presentation</vt:lpstr>
      <vt:lpstr>PowerPoint Presentation</vt:lpstr>
      <vt:lpstr>PowerPoint Presentation</vt:lpstr>
      <vt:lpstr>Separating steps algorithm</vt:lpstr>
      <vt:lpstr>Step 2:Abnormal steps</vt:lpstr>
      <vt:lpstr>Removing Abnormal algorithm</vt:lpstr>
      <vt:lpstr>Step 3: Median signal pattern </vt:lpstr>
      <vt:lpstr>Step 4:Calculating Percentiles </vt:lpstr>
      <vt:lpstr>Step 5:Interpolation</vt:lpstr>
      <vt:lpstr>Step 5:Interpolation</vt:lpstr>
      <vt:lpstr>Step 6:Plot Graph of Median&amp;Perecentiles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omri_i7@walla.com</dc:creator>
  <cp:lastModifiedBy> </cp:lastModifiedBy>
  <cp:revision>145</cp:revision>
  <dcterms:created xsi:type="dcterms:W3CDTF">2018-10-04T14:33:22Z</dcterms:created>
  <dcterms:modified xsi:type="dcterms:W3CDTF">2018-10-16T15:39:45Z</dcterms:modified>
</cp:coreProperties>
</file>