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0"/>
  </p:notesMasterIdLst>
  <p:sldIdLst>
    <p:sldId id="256" r:id="rId2"/>
    <p:sldId id="257" r:id="rId3"/>
    <p:sldId id="258" r:id="rId4"/>
    <p:sldId id="266" r:id="rId5"/>
    <p:sldId id="268" r:id="rId6"/>
    <p:sldId id="275" r:id="rId7"/>
    <p:sldId id="265" r:id="rId8"/>
    <p:sldId id="260" r:id="rId9"/>
    <p:sldId id="271" r:id="rId10"/>
    <p:sldId id="279" r:id="rId11"/>
    <p:sldId id="272" r:id="rId12"/>
    <p:sldId id="273" r:id="rId13"/>
    <p:sldId id="263" r:id="rId14"/>
    <p:sldId id="278" r:id="rId15"/>
    <p:sldId id="261" r:id="rId16"/>
    <p:sldId id="277" r:id="rId17"/>
    <p:sldId id="276"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D5CF6-5216-42A9-A2F9-E35998B1634A}" type="datetimeFigureOut">
              <a:rPr lang="en-US" smtClean="0"/>
              <a:t>28-Mar-16</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5933D-94B9-482E-BE70-333DC7F5B22B}" type="slidenum">
              <a:rPr lang="en-US" smtClean="0"/>
              <a:t>‹#›</a:t>
            </a:fld>
            <a:endParaRPr lang="en-US"/>
          </a:p>
        </p:txBody>
      </p:sp>
    </p:spTree>
    <p:extLst>
      <p:ext uri="{BB962C8B-B14F-4D97-AF65-F5344CB8AC3E}">
        <p14:creationId xmlns:p14="http://schemas.microsoft.com/office/powerpoint/2010/main" val="4033020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0A65933D-94B9-482E-BE70-333DC7F5B22B}" type="slidenum">
              <a:rPr lang="en-US" smtClean="0"/>
              <a:t>1</a:t>
            </a:fld>
            <a:endParaRPr lang="en-US"/>
          </a:p>
        </p:txBody>
      </p:sp>
    </p:spTree>
    <p:extLst>
      <p:ext uri="{BB962C8B-B14F-4D97-AF65-F5344CB8AC3E}">
        <p14:creationId xmlns:p14="http://schemas.microsoft.com/office/powerpoint/2010/main" val="355810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en-US"/>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a:p>
        </p:txBody>
      </p:sp>
      <p:sp>
        <p:nvSpPr>
          <p:cNvPr id="4" name="מציין מיקום של תאריך 3"/>
          <p:cNvSpPr>
            <a:spLocks noGrp="1"/>
          </p:cNvSpPr>
          <p:nvPr>
            <p:ph type="dt" sz="half" idx="10"/>
          </p:nvPr>
        </p:nvSpPr>
        <p:spPr/>
        <p:txBody>
          <a:bodyPr/>
          <a:lstStyle/>
          <a:p>
            <a:fld id="{60470352-A6B1-47C7-9DB5-7F3E41CE3532}" type="datetimeFigureOut">
              <a:rPr lang="en-US" smtClean="0"/>
              <a:t>28-Mar-16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66C8E428-4500-47E8-95CC-D0B2A85B7A83}" type="slidenum">
              <a:rPr lang="en-US" smtClean="0"/>
              <a:t>‹#›</a:t>
            </a:fld>
            <a:endParaRPr lang="en-US"/>
          </a:p>
        </p:txBody>
      </p:sp>
    </p:spTree>
    <p:extLst>
      <p:ext uri="{BB962C8B-B14F-4D97-AF65-F5344CB8AC3E}">
        <p14:creationId xmlns:p14="http://schemas.microsoft.com/office/powerpoint/2010/main" val="20824449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60470352-A6B1-47C7-9DB5-7F3E41CE3532}" type="datetimeFigureOut">
              <a:rPr lang="en-US" smtClean="0"/>
              <a:t>28-Mar-16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66C8E428-4500-47E8-95CC-D0B2A85B7A83}" type="slidenum">
              <a:rPr lang="en-US" smtClean="0"/>
              <a:t>‹#›</a:t>
            </a:fld>
            <a:endParaRPr lang="en-US"/>
          </a:p>
        </p:txBody>
      </p:sp>
    </p:spTree>
    <p:extLst>
      <p:ext uri="{BB962C8B-B14F-4D97-AF65-F5344CB8AC3E}">
        <p14:creationId xmlns:p14="http://schemas.microsoft.com/office/powerpoint/2010/main" val="8630899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60470352-A6B1-47C7-9DB5-7F3E41CE3532}" type="datetimeFigureOut">
              <a:rPr lang="en-US" smtClean="0"/>
              <a:t>28-Mar-16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66C8E428-4500-47E8-95CC-D0B2A85B7A83}" type="slidenum">
              <a:rPr lang="en-US" smtClean="0"/>
              <a:t>‹#›</a:t>
            </a:fld>
            <a:endParaRPr lang="en-US"/>
          </a:p>
        </p:txBody>
      </p:sp>
    </p:spTree>
    <p:extLst>
      <p:ext uri="{BB962C8B-B14F-4D97-AF65-F5344CB8AC3E}">
        <p14:creationId xmlns:p14="http://schemas.microsoft.com/office/powerpoint/2010/main" val="16055160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60470352-A6B1-47C7-9DB5-7F3E41CE3532}" type="datetimeFigureOut">
              <a:rPr lang="en-US" smtClean="0"/>
              <a:t>28-Mar-16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66C8E428-4500-47E8-95CC-D0B2A85B7A83}" type="slidenum">
              <a:rPr lang="en-US" smtClean="0"/>
              <a:t>‹#›</a:t>
            </a:fld>
            <a:endParaRPr lang="en-US"/>
          </a:p>
        </p:txBody>
      </p:sp>
    </p:spTree>
    <p:extLst>
      <p:ext uri="{BB962C8B-B14F-4D97-AF65-F5344CB8AC3E}">
        <p14:creationId xmlns:p14="http://schemas.microsoft.com/office/powerpoint/2010/main" val="42916246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l">
              <a:defRPr sz="4000" b="1" cap="all"/>
            </a:lvl1p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60470352-A6B1-47C7-9DB5-7F3E41CE3532}" type="datetimeFigureOut">
              <a:rPr lang="en-US" smtClean="0"/>
              <a:t>28-Mar-16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66C8E428-4500-47E8-95CC-D0B2A85B7A83}" type="slidenum">
              <a:rPr lang="en-US" smtClean="0"/>
              <a:t>‹#›</a:t>
            </a:fld>
            <a:endParaRPr lang="en-US"/>
          </a:p>
        </p:txBody>
      </p:sp>
    </p:spTree>
    <p:extLst>
      <p:ext uri="{BB962C8B-B14F-4D97-AF65-F5344CB8AC3E}">
        <p14:creationId xmlns:p14="http://schemas.microsoft.com/office/powerpoint/2010/main" val="31257177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של תאריך 4"/>
          <p:cNvSpPr>
            <a:spLocks noGrp="1"/>
          </p:cNvSpPr>
          <p:nvPr>
            <p:ph type="dt" sz="half" idx="10"/>
          </p:nvPr>
        </p:nvSpPr>
        <p:spPr/>
        <p:txBody>
          <a:bodyPr/>
          <a:lstStyle/>
          <a:p>
            <a:fld id="{60470352-A6B1-47C7-9DB5-7F3E41CE3532}" type="datetimeFigureOut">
              <a:rPr lang="en-US" smtClean="0"/>
              <a:t>28-Mar-16</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66C8E428-4500-47E8-95CC-D0B2A85B7A83}" type="slidenum">
              <a:rPr lang="en-US" smtClean="0"/>
              <a:t>‹#›</a:t>
            </a:fld>
            <a:endParaRPr lang="en-US"/>
          </a:p>
        </p:txBody>
      </p:sp>
    </p:spTree>
    <p:extLst>
      <p:ext uri="{BB962C8B-B14F-4D97-AF65-F5344CB8AC3E}">
        <p14:creationId xmlns:p14="http://schemas.microsoft.com/office/powerpoint/2010/main" val="32200072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7" name="מציין מיקום של תאריך 6"/>
          <p:cNvSpPr>
            <a:spLocks noGrp="1"/>
          </p:cNvSpPr>
          <p:nvPr>
            <p:ph type="dt" sz="half" idx="10"/>
          </p:nvPr>
        </p:nvSpPr>
        <p:spPr/>
        <p:txBody>
          <a:bodyPr/>
          <a:lstStyle/>
          <a:p>
            <a:fld id="{60470352-A6B1-47C7-9DB5-7F3E41CE3532}" type="datetimeFigureOut">
              <a:rPr lang="en-US" smtClean="0"/>
              <a:t>28-Mar-16</a:t>
            </a:fld>
            <a:endParaRPr lang="en-US"/>
          </a:p>
        </p:txBody>
      </p:sp>
      <p:sp>
        <p:nvSpPr>
          <p:cNvPr id="8" name="מציין מיקום של כותרת תחתונה 7"/>
          <p:cNvSpPr>
            <a:spLocks noGrp="1"/>
          </p:cNvSpPr>
          <p:nvPr>
            <p:ph type="ftr" sz="quarter" idx="11"/>
          </p:nvPr>
        </p:nvSpPr>
        <p:spPr/>
        <p:txBody>
          <a:bodyPr/>
          <a:lstStyle/>
          <a:p>
            <a:endParaRPr lang="en-US"/>
          </a:p>
        </p:txBody>
      </p:sp>
      <p:sp>
        <p:nvSpPr>
          <p:cNvPr id="9" name="מציין מיקום של מספר שקופית 8"/>
          <p:cNvSpPr>
            <a:spLocks noGrp="1"/>
          </p:cNvSpPr>
          <p:nvPr>
            <p:ph type="sldNum" sz="quarter" idx="12"/>
          </p:nvPr>
        </p:nvSpPr>
        <p:spPr/>
        <p:txBody>
          <a:bodyPr/>
          <a:lstStyle/>
          <a:p>
            <a:fld id="{66C8E428-4500-47E8-95CC-D0B2A85B7A83}" type="slidenum">
              <a:rPr lang="en-US" smtClean="0"/>
              <a:t>‹#›</a:t>
            </a:fld>
            <a:endParaRPr lang="en-US"/>
          </a:p>
        </p:txBody>
      </p:sp>
    </p:spTree>
    <p:extLst>
      <p:ext uri="{BB962C8B-B14F-4D97-AF65-F5344CB8AC3E}">
        <p14:creationId xmlns:p14="http://schemas.microsoft.com/office/powerpoint/2010/main" val="13862365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תאריך 2"/>
          <p:cNvSpPr>
            <a:spLocks noGrp="1"/>
          </p:cNvSpPr>
          <p:nvPr>
            <p:ph type="dt" sz="half" idx="10"/>
          </p:nvPr>
        </p:nvSpPr>
        <p:spPr/>
        <p:txBody>
          <a:bodyPr/>
          <a:lstStyle/>
          <a:p>
            <a:fld id="{60470352-A6B1-47C7-9DB5-7F3E41CE3532}" type="datetimeFigureOut">
              <a:rPr lang="en-US" smtClean="0"/>
              <a:t>28-Mar-16</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p:txBody>
          <a:bodyPr/>
          <a:lstStyle/>
          <a:p>
            <a:fld id="{66C8E428-4500-47E8-95CC-D0B2A85B7A83}" type="slidenum">
              <a:rPr lang="en-US" smtClean="0"/>
              <a:t>‹#›</a:t>
            </a:fld>
            <a:endParaRPr lang="en-US"/>
          </a:p>
        </p:txBody>
      </p:sp>
    </p:spTree>
    <p:extLst>
      <p:ext uri="{BB962C8B-B14F-4D97-AF65-F5344CB8AC3E}">
        <p14:creationId xmlns:p14="http://schemas.microsoft.com/office/powerpoint/2010/main" val="9300324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60470352-A6B1-47C7-9DB5-7F3E41CE3532}" type="datetimeFigureOut">
              <a:rPr lang="en-US" smtClean="0"/>
              <a:t>28-Mar-16</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66C8E428-4500-47E8-95CC-D0B2A85B7A83}" type="slidenum">
              <a:rPr lang="en-US" smtClean="0"/>
              <a:t>‹#›</a:t>
            </a:fld>
            <a:endParaRPr lang="en-US"/>
          </a:p>
        </p:txBody>
      </p:sp>
    </p:spTree>
    <p:extLst>
      <p:ext uri="{BB962C8B-B14F-4D97-AF65-F5344CB8AC3E}">
        <p14:creationId xmlns:p14="http://schemas.microsoft.com/office/powerpoint/2010/main" val="36763371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l">
              <a:defRPr sz="2000" b="1"/>
            </a:lvl1p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0470352-A6B1-47C7-9DB5-7F3E41CE3532}" type="datetimeFigureOut">
              <a:rPr lang="en-US" smtClean="0"/>
              <a:t>28-Mar-16</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66C8E428-4500-47E8-95CC-D0B2A85B7A83}" type="slidenum">
              <a:rPr lang="en-US" smtClean="0"/>
              <a:t>‹#›</a:t>
            </a:fld>
            <a:endParaRPr lang="en-US"/>
          </a:p>
        </p:txBody>
      </p:sp>
    </p:spTree>
    <p:extLst>
      <p:ext uri="{BB962C8B-B14F-4D97-AF65-F5344CB8AC3E}">
        <p14:creationId xmlns:p14="http://schemas.microsoft.com/office/powerpoint/2010/main" val="41771971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l">
              <a:defRPr sz="2000" b="1"/>
            </a:lvl1pPr>
          </a:lstStyle>
          <a:p>
            <a:r>
              <a:rPr lang="he-IL" smtClean="0"/>
              <a:t>לחץ כדי לערוך סגנון כותרת של תבנית בסיס</a:t>
            </a:r>
            <a:endParaRPr lang="en-US"/>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0470352-A6B1-47C7-9DB5-7F3E41CE3532}" type="datetimeFigureOut">
              <a:rPr lang="en-US" smtClean="0"/>
              <a:t>28-Mar-16</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66C8E428-4500-47E8-95CC-D0B2A85B7A83}" type="slidenum">
              <a:rPr lang="en-US" smtClean="0"/>
              <a:t>‹#›</a:t>
            </a:fld>
            <a:endParaRPr lang="en-US"/>
          </a:p>
        </p:txBody>
      </p:sp>
    </p:spTree>
    <p:extLst>
      <p:ext uri="{BB962C8B-B14F-4D97-AF65-F5344CB8AC3E}">
        <p14:creationId xmlns:p14="http://schemas.microsoft.com/office/powerpoint/2010/main" val="24947582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70352-A6B1-47C7-9DB5-7F3E41CE3532}" type="datetimeFigureOut">
              <a:rPr lang="en-US" smtClean="0"/>
              <a:t>28-Mar-16</a:t>
            </a:fld>
            <a:endParaRPr lang="en-US"/>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מציין מיקום של מספר שקופית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8E428-4500-47E8-95CC-D0B2A85B7A83}" type="slidenum">
              <a:rPr lang="en-US" smtClean="0"/>
              <a:t>‹#›</a:t>
            </a:fld>
            <a:endParaRPr lang="en-US"/>
          </a:p>
        </p:txBody>
      </p:sp>
    </p:spTree>
    <p:extLst>
      <p:ext uri="{BB962C8B-B14F-4D97-AF65-F5344CB8AC3E}">
        <p14:creationId xmlns:p14="http://schemas.microsoft.com/office/powerpoint/2010/main" val="310929670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th.ubc.ca/~cass/courses/m309-01a/chu/Fundamentals/snell.htm" TargetMode="External"/><Relationship Id="rId2" Type="http://schemas.openxmlformats.org/officeDocument/2006/relationships/hyperlink" Target="https://msdn.microsoft.com/en-us/library/ms123401.aspx" TargetMode="External"/><Relationship Id="rId1" Type="http://schemas.openxmlformats.org/officeDocument/2006/relationships/slideLayout" Target="../slideLayouts/slideLayout2.xml"/><Relationship Id="rId6" Type="http://schemas.openxmlformats.org/officeDocument/2006/relationships/hyperlink" Target="http://stackoverflow.com/questions/13695317/rotate-a-point-around-another-point" TargetMode="External"/><Relationship Id="rId5" Type="http://schemas.openxmlformats.org/officeDocument/2006/relationships/hyperlink" Target="https://msdn.microsoft.com/en-us/library/system.drawing.graphics(v=vs.110).aspx" TargetMode="External"/><Relationship Id="rId4" Type="http://schemas.openxmlformats.org/officeDocument/2006/relationships/hyperlink" Target="https://www.math.ubc.ca/~cass/courses/m309-01a/chu/MirrorsLenses/lense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25844" y="2057400"/>
            <a:ext cx="4572000" cy="4431983"/>
          </a:xfrm>
          <a:prstGeom prst="rect">
            <a:avLst/>
          </a:prstGeom>
          <a:noFill/>
        </p:spPr>
        <p:txBody>
          <a:bodyPr wrap="square" rtlCol="0">
            <a:spAutoFit/>
          </a:bodyPr>
          <a:lstStyle/>
          <a:p>
            <a:pPr algn="r" rtl="1"/>
            <a:r>
              <a:rPr lang="he-IL" sz="2000" u="sng" dirty="0" smtClean="0">
                <a:solidFill>
                  <a:schemeClr val="bg1"/>
                </a:solidFill>
                <a:latin typeface="Calibri" panose="020F0502020204030204" pitchFamily="34" charset="0"/>
              </a:rPr>
              <a:t>תוכנית:</a:t>
            </a:r>
            <a:r>
              <a:rPr lang="he-IL" sz="2000" dirty="0" smtClean="0">
                <a:solidFill>
                  <a:schemeClr val="bg1"/>
                </a:solidFill>
                <a:latin typeface="Calibri" panose="020F0502020204030204" pitchFamily="34" charset="0"/>
              </a:rPr>
              <a:t> מדעי המחשב אקדמיה ותעשייה</a:t>
            </a:r>
          </a:p>
          <a:p>
            <a:pPr algn="r" rtl="1"/>
            <a:endParaRPr lang="he-IL" sz="2000" u="sng" dirty="0" smtClean="0">
              <a:solidFill>
                <a:schemeClr val="bg1"/>
              </a:solidFill>
              <a:latin typeface="Calibri" panose="020F0502020204030204" pitchFamily="34" charset="0"/>
            </a:endParaRPr>
          </a:p>
          <a:p>
            <a:pPr algn="r" rtl="1"/>
            <a:r>
              <a:rPr lang="he-IL" sz="2000" u="sng" dirty="0" smtClean="0">
                <a:solidFill>
                  <a:schemeClr val="bg1"/>
                </a:solidFill>
                <a:latin typeface="Calibri" panose="020F0502020204030204" pitchFamily="34" charset="0"/>
              </a:rPr>
              <a:t>שם </a:t>
            </a:r>
            <a:r>
              <a:rPr lang="he-IL" sz="2000" u="sng" dirty="0">
                <a:solidFill>
                  <a:schemeClr val="bg1"/>
                </a:solidFill>
                <a:latin typeface="Calibri" panose="020F0502020204030204" pitchFamily="34" charset="0"/>
              </a:rPr>
              <a:t>התלמיד:</a:t>
            </a:r>
            <a:r>
              <a:rPr lang="he-IL" sz="2000" dirty="0">
                <a:solidFill>
                  <a:schemeClr val="bg1"/>
                </a:solidFill>
                <a:latin typeface="Calibri" panose="020F0502020204030204" pitchFamily="34" charset="0"/>
              </a:rPr>
              <a:t> עומרי אלחי </a:t>
            </a:r>
            <a:endParaRPr lang="en-US" sz="2000" dirty="0">
              <a:solidFill>
                <a:schemeClr val="bg1"/>
              </a:solidFill>
              <a:latin typeface="Calibri" panose="020F0502020204030204" pitchFamily="34" charset="0"/>
            </a:endParaRPr>
          </a:p>
          <a:p>
            <a:pPr algn="r" rtl="1"/>
            <a:endParaRPr lang="en-US" sz="2000" u="sng" dirty="0" smtClean="0">
              <a:solidFill>
                <a:schemeClr val="bg1"/>
              </a:solidFill>
              <a:latin typeface="Calibri" panose="020F0502020204030204" pitchFamily="34" charset="0"/>
            </a:endParaRPr>
          </a:p>
          <a:p>
            <a:pPr algn="r" rtl="1"/>
            <a:r>
              <a:rPr lang="he-IL" sz="2000" u="sng" dirty="0" smtClean="0">
                <a:solidFill>
                  <a:schemeClr val="bg1"/>
                </a:solidFill>
                <a:latin typeface="Calibri" panose="020F0502020204030204" pitchFamily="34" charset="0"/>
              </a:rPr>
              <a:t>בית </a:t>
            </a:r>
            <a:r>
              <a:rPr lang="he-IL" sz="2000" u="sng" dirty="0">
                <a:solidFill>
                  <a:schemeClr val="bg1"/>
                </a:solidFill>
                <a:latin typeface="Calibri" panose="020F0502020204030204" pitchFamily="34" charset="0"/>
              </a:rPr>
              <a:t>הספר:</a:t>
            </a:r>
            <a:r>
              <a:rPr lang="he-IL" sz="2000" dirty="0">
                <a:solidFill>
                  <a:schemeClr val="bg1"/>
                </a:solidFill>
                <a:latin typeface="Calibri" panose="020F0502020204030204" pitchFamily="34" charset="0"/>
              </a:rPr>
              <a:t> תיכון אזורי מקיף </a:t>
            </a:r>
            <a:r>
              <a:rPr lang="en-US" sz="2000" dirty="0">
                <a:solidFill>
                  <a:schemeClr val="bg1"/>
                </a:solidFill>
                <a:latin typeface="Calibri" panose="020F0502020204030204" pitchFamily="34" charset="0"/>
              </a:rPr>
              <a:t>'</a:t>
            </a:r>
            <a:r>
              <a:rPr lang="he-IL" sz="2000" dirty="0" smtClean="0">
                <a:solidFill>
                  <a:schemeClr val="bg1"/>
                </a:solidFill>
                <a:latin typeface="Calibri" panose="020F0502020204030204" pitchFamily="34" charset="0"/>
              </a:rPr>
              <a:t>צפית</a:t>
            </a:r>
            <a:r>
              <a:rPr lang="en-US" sz="2000" dirty="0" smtClean="0">
                <a:solidFill>
                  <a:schemeClr val="bg1"/>
                </a:solidFill>
                <a:latin typeface="Calibri" panose="020F0502020204030204" pitchFamily="34" charset="0"/>
              </a:rPr>
              <a:t>'</a:t>
            </a:r>
            <a:endParaRPr lang="en-US" sz="2000" dirty="0">
              <a:solidFill>
                <a:schemeClr val="bg1"/>
              </a:solidFill>
              <a:latin typeface="Calibri" panose="020F0502020204030204" pitchFamily="34" charset="0"/>
            </a:endParaRPr>
          </a:p>
          <a:p>
            <a:pPr algn="r" rtl="1"/>
            <a:endParaRPr lang="en-US" sz="2000" u="sng" dirty="0" smtClean="0">
              <a:solidFill>
                <a:schemeClr val="bg1"/>
              </a:solidFill>
              <a:latin typeface="Calibri" panose="020F0502020204030204" pitchFamily="34" charset="0"/>
            </a:endParaRPr>
          </a:p>
          <a:p>
            <a:pPr algn="r" rtl="1"/>
            <a:r>
              <a:rPr lang="he-IL" sz="2000" u="sng" dirty="0" smtClean="0">
                <a:solidFill>
                  <a:schemeClr val="bg1"/>
                </a:solidFill>
                <a:latin typeface="Calibri" panose="020F0502020204030204" pitchFamily="34" charset="0"/>
              </a:rPr>
              <a:t>יישוב</a:t>
            </a:r>
            <a:r>
              <a:rPr lang="he-IL" sz="2000" u="sng" dirty="0">
                <a:solidFill>
                  <a:schemeClr val="bg1"/>
                </a:solidFill>
                <a:latin typeface="Calibri" panose="020F0502020204030204" pitchFamily="34" charset="0"/>
              </a:rPr>
              <a:t>:</a:t>
            </a:r>
            <a:r>
              <a:rPr lang="he-IL" sz="2000" dirty="0">
                <a:solidFill>
                  <a:schemeClr val="bg1"/>
                </a:solidFill>
                <a:latin typeface="Calibri" panose="020F0502020204030204" pitchFamily="34" charset="0"/>
              </a:rPr>
              <a:t> קיבוץ כפר מנחם</a:t>
            </a:r>
            <a:endParaRPr lang="en-US" sz="2000" dirty="0">
              <a:solidFill>
                <a:schemeClr val="bg1"/>
              </a:solidFill>
              <a:latin typeface="Calibri" panose="020F0502020204030204" pitchFamily="34" charset="0"/>
            </a:endParaRPr>
          </a:p>
          <a:p>
            <a:pPr algn="r" rtl="1"/>
            <a:endParaRPr lang="en-US" sz="2000" u="sng" dirty="0" smtClean="0">
              <a:solidFill>
                <a:schemeClr val="bg1"/>
              </a:solidFill>
              <a:latin typeface="Calibri" panose="020F0502020204030204" pitchFamily="34" charset="0"/>
            </a:endParaRPr>
          </a:p>
          <a:p>
            <a:pPr algn="r" rtl="1"/>
            <a:r>
              <a:rPr lang="he-IL" sz="2000" u="sng" dirty="0" smtClean="0">
                <a:solidFill>
                  <a:schemeClr val="bg1"/>
                </a:solidFill>
                <a:latin typeface="Calibri" panose="020F0502020204030204" pitchFamily="34" charset="0"/>
              </a:rPr>
              <a:t>שם </a:t>
            </a:r>
            <a:r>
              <a:rPr lang="he-IL" sz="2000" u="sng" dirty="0">
                <a:solidFill>
                  <a:schemeClr val="bg1"/>
                </a:solidFill>
                <a:latin typeface="Calibri" panose="020F0502020204030204" pitchFamily="34" charset="0"/>
              </a:rPr>
              <a:t>המנחה:</a:t>
            </a:r>
            <a:r>
              <a:rPr lang="he-IL" sz="2000" dirty="0">
                <a:solidFill>
                  <a:schemeClr val="bg1"/>
                </a:solidFill>
                <a:latin typeface="Calibri" panose="020F0502020204030204" pitchFamily="34" charset="0"/>
              </a:rPr>
              <a:t> ד"ר ולדימיר נודלמן</a:t>
            </a:r>
            <a:endParaRPr lang="en-US" sz="2000" dirty="0">
              <a:solidFill>
                <a:schemeClr val="bg1"/>
              </a:solidFill>
              <a:latin typeface="Calibri" panose="020F0502020204030204" pitchFamily="34" charset="0"/>
            </a:endParaRPr>
          </a:p>
          <a:p>
            <a:pPr algn="r" rtl="1"/>
            <a:endParaRPr lang="en-US" sz="2000" u="sng" dirty="0" smtClean="0">
              <a:solidFill>
                <a:schemeClr val="bg1"/>
              </a:solidFill>
              <a:latin typeface="Calibri" panose="020F0502020204030204" pitchFamily="34" charset="0"/>
            </a:endParaRPr>
          </a:p>
          <a:p>
            <a:pPr algn="r" rtl="1"/>
            <a:r>
              <a:rPr lang="he-IL" sz="2000" u="sng" dirty="0" smtClean="0">
                <a:solidFill>
                  <a:schemeClr val="bg1"/>
                </a:solidFill>
                <a:latin typeface="Calibri" panose="020F0502020204030204" pitchFamily="34" charset="0"/>
              </a:rPr>
              <a:t>שם </a:t>
            </a:r>
            <a:r>
              <a:rPr lang="he-IL" sz="2000" u="sng" dirty="0">
                <a:solidFill>
                  <a:schemeClr val="bg1"/>
                </a:solidFill>
                <a:latin typeface="Calibri" panose="020F0502020204030204" pitchFamily="34" charset="0"/>
              </a:rPr>
              <a:t>המורה המלווה:</a:t>
            </a:r>
            <a:r>
              <a:rPr lang="he-IL" sz="2000" dirty="0">
                <a:solidFill>
                  <a:schemeClr val="bg1"/>
                </a:solidFill>
                <a:latin typeface="Calibri" panose="020F0502020204030204" pitchFamily="34" charset="0"/>
              </a:rPr>
              <a:t> ערן קצב </a:t>
            </a:r>
            <a:endParaRPr lang="en-US" sz="2000" dirty="0">
              <a:solidFill>
                <a:schemeClr val="bg1"/>
              </a:solidFill>
              <a:latin typeface="Calibri" panose="020F0502020204030204" pitchFamily="34" charset="0"/>
            </a:endParaRPr>
          </a:p>
          <a:p>
            <a:pPr algn="r" rtl="1"/>
            <a:endParaRPr lang="en-US" sz="2000" u="sng" dirty="0" smtClean="0">
              <a:solidFill>
                <a:schemeClr val="bg1"/>
              </a:solidFill>
              <a:latin typeface="Calibri" panose="020F0502020204030204" pitchFamily="34" charset="0"/>
            </a:endParaRPr>
          </a:p>
          <a:p>
            <a:pPr algn="r" rtl="1"/>
            <a:r>
              <a:rPr lang="he-IL" sz="2000" u="sng" dirty="0" smtClean="0">
                <a:solidFill>
                  <a:schemeClr val="bg1"/>
                </a:solidFill>
                <a:latin typeface="Calibri" panose="020F0502020204030204" pitchFamily="34" charset="0"/>
              </a:rPr>
              <a:t>שנה</a:t>
            </a:r>
            <a:r>
              <a:rPr lang="he-IL" sz="2000" u="sng" dirty="0">
                <a:solidFill>
                  <a:schemeClr val="bg1"/>
                </a:solidFill>
                <a:latin typeface="Calibri" panose="020F0502020204030204" pitchFamily="34" charset="0"/>
              </a:rPr>
              <a:t>:</a:t>
            </a:r>
            <a:r>
              <a:rPr lang="he-IL" sz="2000" dirty="0">
                <a:solidFill>
                  <a:schemeClr val="bg1"/>
                </a:solidFill>
                <a:latin typeface="Calibri" panose="020F0502020204030204" pitchFamily="34" charset="0"/>
              </a:rPr>
              <a:t> 2016 תשע"ו</a:t>
            </a:r>
            <a:endParaRPr lang="en-US" sz="2400" dirty="0">
              <a:solidFill>
                <a:schemeClr val="bg1"/>
              </a:solidFill>
              <a:latin typeface="Calibri" panose="020F0502020204030204" pitchFamily="34" charset="0"/>
            </a:endParaRPr>
          </a:p>
          <a:p>
            <a:pPr algn="r" rtl="1"/>
            <a:r>
              <a:rPr lang="en-US" sz="2200" dirty="0" smtClean="0">
                <a:solidFill>
                  <a:schemeClr val="bg1"/>
                </a:solidFill>
                <a:latin typeface="Calibri" panose="020F0502020204030204" pitchFamily="34" charset="0"/>
              </a:rPr>
              <a:t> </a:t>
            </a:r>
            <a:endParaRPr lang="en-US" sz="2200" dirty="0">
              <a:solidFill>
                <a:schemeClr val="bg1"/>
              </a:solidFill>
              <a:latin typeface="Calibri" panose="020F0502020204030204" pitchFamily="34" charset="0"/>
            </a:endParaRPr>
          </a:p>
        </p:txBody>
      </p:sp>
      <p:pic>
        <p:nvPicPr>
          <p:cNvPr id="1031" name="Picture 7" descr="http://www.pghtech.org/media/1302/optics-head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62200"/>
            <a:ext cx="2923568" cy="17213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3" name="Picture 9" descr="https://i.ytimg.com/vi/4nCIzPuLYJA/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7770" y="4495800"/>
            <a:ext cx="32512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מלבן 8"/>
          <p:cNvSpPr/>
          <p:nvPr/>
        </p:nvSpPr>
        <p:spPr>
          <a:xfrm>
            <a:off x="381000" y="457200"/>
            <a:ext cx="8534400" cy="1446550"/>
          </a:xfrm>
          <a:prstGeom prst="rect">
            <a:avLst/>
          </a:prstGeom>
          <a:noFill/>
        </p:spPr>
        <p:txBody>
          <a:bodyPr wrap="square" lIns="91440" tIns="45720" rIns="91440" bIns="45720">
            <a:spAutoFit/>
          </a:bodyPr>
          <a:lstStyle/>
          <a:p>
            <a:pPr algn="ct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פיתוח תוכנה המדמה מערכת פיזיקלית     של אופטיקה גיאומטרית</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0207397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1"/>
          <p:cNvSpPr/>
          <p:nvPr/>
        </p:nvSpPr>
        <p:spPr>
          <a:xfrm>
            <a:off x="0" y="381000"/>
            <a:ext cx="9144000" cy="769441"/>
          </a:xfrm>
          <a:prstGeom prst="rect">
            <a:avLst/>
          </a:prstGeom>
          <a:noFill/>
        </p:spPr>
        <p:txBody>
          <a:bodyPr wrap="square" lIns="91440" tIns="45720" rIns="91440" bIns="45720">
            <a:spAutoFit/>
          </a:bodyPr>
          <a:lstStyle/>
          <a:p>
            <a:pPr algn="ct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כלים שהתוכנה מציעה</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3" name="TextBox 2"/>
          <p:cNvSpPr txBox="1"/>
          <p:nvPr/>
        </p:nvSpPr>
        <p:spPr>
          <a:xfrm>
            <a:off x="1143000" y="1878492"/>
            <a:ext cx="7239000" cy="3170099"/>
          </a:xfrm>
          <a:prstGeom prst="rect">
            <a:avLst/>
          </a:prstGeom>
          <a:noFill/>
        </p:spPr>
        <p:txBody>
          <a:bodyPr wrap="square" rtlCol="0">
            <a:spAutoFit/>
          </a:bodyPr>
          <a:lstStyle/>
          <a:p>
            <a:pPr marL="342900" indent="-342900" algn="r" rtl="1">
              <a:buFont typeface="Wingdings" panose="05000000000000000000" pitchFamily="2" charset="2"/>
              <a:buChar char="Ø"/>
            </a:pPr>
            <a:r>
              <a:rPr lang="he-IL" sz="2000" dirty="0" smtClean="0">
                <a:solidFill>
                  <a:schemeClr val="bg1"/>
                </a:solidFill>
              </a:rPr>
              <a:t>הדמיה של עצמים בסיסיים באופטיקה גיאומטרית : עדשות דקות, מקור אור נקודתי, מראה, חוסם אור ותווך (עובד חלקית).</a:t>
            </a:r>
          </a:p>
          <a:p>
            <a:pPr marL="342900" indent="-342900" algn="r" rtl="1">
              <a:buFont typeface="Wingdings" panose="05000000000000000000" pitchFamily="2" charset="2"/>
              <a:buChar char="Ø"/>
            </a:pPr>
            <a:r>
              <a:rPr lang="he-IL" sz="2000" dirty="0">
                <a:solidFill>
                  <a:schemeClr val="bg1"/>
                </a:solidFill>
              </a:rPr>
              <a:t>ייצוג עדשות על ידי רדיוסים. </a:t>
            </a:r>
            <a:endParaRPr lang="en-US" sz="2000" dirty="0">
              <a:solidFill>
                <a:schemeClr val="bg1"/>
              </a:solidFill>
            </a:endParaRPr>
          </a:p>
          <a:p>
            <a:pPr marL="342900" indent="-342900" algn="r" rtl="1">
              <a:buFont typeface="Wingdings" panose="05000000000000000000" pitchFamily="2" charset="2"/>
              <a:buChar char="Ø"/>
            </a:pPr>
            <a:r>
              <a:rPr lang="he-IL" sz="2000" dirty="0" smtClean="0">
                <a:solidFill>
                  <a:schemeClr val="bg1"/>
                </a:solidFill>
              </a:rPr>
              <a:t>מקור אור נקודתי ממשטח ישר וממשטח עגול.</a:t>
            </a:r>
          </a:p>
          <a:p>
            <a:pPr marL="342900" indent="-342900" algn="r" rtl="1">
              <a:buFont typeface="Wingdings" panose="05000000000000000000" pitchFamily="2" charset="2"/>
              <a:buChar char="Ø"/>
            </a:pPr>
            <a:r>
              <a:rPr lang="he-IL" sz="2000" dirty="0" smtClean="0">
                <a:solidFill>
                  <a:schemeClr val="bg1"/>
                </a:solidFill>
              </a:rPr>
              <a:t>הצגה גראפית של מערכת עם מספר עצמים.</a:t>
            </a:r>
          </a:p>
          <a:p>
            <a:pPr marL="342900" indent="-342900" algn="r" rtl="1">
              <a:buFont typeface="Wingdings" panose="05000000000000000000" pitchFamily="2" charset="2"/>
              <a:buChar char="Ø"/>
            </a:pPr>
            <a:r>
              <a:rPr lang="he-IL" sz="2000" dirty="0" smtClean="0">
                <a:solidFill>
                  <a:schemeClr val="bg1"/>
                </a:solidFill>
              </a:rPr>
              <a:t>ממשק משתמש המאפשר לקבל מידע ולשנות ערכים של עצמים במערכת.</a:t>
            </a:r>
          </a:p>
          <a:p>
            <a:pPr marL="342900" indent="-342900" algn="r" rtl="1">
              <a:buFont typeface="Wingdings" panose="05000000000000000000" pitchFamily="2" charset="2"/>
              <a:buChar char="Ø"/>
            </a:pPr>
            <a:r>
              <a:rPr lang="he-IL" sz="2000" dirty="0" smtClean="0">
                <a:solidFill>
                  <a:schemeClr val="bg1"/>
                </a:solidFill>
              </a:rPr>
              <a:t>אפשרות של שמירה, פתיחה והדפסה של המערכת במצב נתון.</a:t>
            </a:r>
          </a:p>
          <a:p>
            <a:pPr marL="342900" indent="-342900" algn="r" rtl="1">
              <a:buFont typeface="Wingdings" panose="05000000000000000000" pitchFamily="2" charset="2"/>
              <a:buChar char="Ø"/>
            </a:pPr>
            <a:r>
              <a:rPr lang="he-IL" sz="2000" dirty="0" smtClean="0">
                <a:solidFill>
                  <a:schemeClr val="bg1"/>
                </a:solidFill>
              </a:rPr>
              <a:t>אפשרות של שינוי בממשק משתמש ושליחת משוב.</a:t>
            </a:r>
          </a:p>
          <a:p>
            <a:pPr marL="342900" indent="-342900" algn="r" rtl="1">
              <a:buFont typeface="Wingdings" panose="05000000000000000000" pitchFamily="2" charset="2"/>
              <a:buChar char="Ø"/>
            </a:pPr>
            <a:endParaRPr lang="en-US" sz="2000" dirty="0">
              <a:solidFill>
                <a:schemeClr val="bg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17259811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0" y="228600"/>
            <a:ext cx="9144000" cy="769441"/>
          </a:xfrm>
          <a:prstGeom prst="rect">
            <a:avLst/>
          </a:prstGeom>
          <a:noFill/>
        </p:spPr>
        <p:txBody>
          <a:bodyPr wrap="square" lIns="91440" tIns="45720" rIns="91440" bIns="45720">
            <a:spAutoFit/>
          </a:bodyPr>
          <a:lstStyle/>
          <a:p>
            <a:pPr algn="ct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אלגוריתם - הבסיס</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4" name="מלבן 3"/>
          <p:cNvSpPr/>
          <p:nvPr/>
        </p:nvSpPr>
        <p:spPr>
          <a:xfrm>
            <a:off x="533400" y="1712443"/>
            <a:ext cx="7620000" cy="3170099"/>
          </a:xfrm>
          <a:prstGeom prst="rect">
            <a:avLst/>
          </a:prstGeom>
        </p:spPr>
        <p:txBody>
          <a:bodyPr wrap="square">
            <a:spAutoFit/>
          </a:bodyPr>
          <a:lstStyle/>
          <a:p>
            <a:pPr marL="342900" indent="-342900" algn="r" rtl="1">
              <a:buFont typeface="Wingdings" panose="05000000000000000000" pitchFamily="2" charset="2"/>
              <a:buChar char="§"/>
            </a:pPr>
            <a:r>
              <a:rPr lang="he-IL" sz="2000" u="sng" dirty="0" smtClean="0">
                <a:solidFill>
                  <a:schemeClr val="bg1"/>
                </a:solidFill>
              </a:rPr>
              <a:t>אור:</a:t>
            </a:r>
            <a:r>
              <a:rPr lang="he-IL" sz="2000" dirty="0" smtClean="0">
                <a:solidFill>
                  <a:schemeClr val="bg1"/>
                </a:solidFill>
              </a:rPr>
              <a:t> ראשית בגלל שאור נע בקו ישר (על פי תחום זה) ייצגתי כול קרן אור על ידי נקודת התחלה, נקודת סיום וצבע.  על מנת למצוא את הזווית שיוצרת הקרן השתמשתי בפונקציה הטריגונומטרית </a:t>
            </a:r>
            <a:r>
              <a:rPr lang="en-US" sz="2000" dirty="0" smtClean="0">
                <a:solidFill>
                  <a:schemeClr val="bg1"/>
                </a:solidFill>
              </a:rPr>
              <a:t>Tan(x)</a:t>
            </a:r>
            <a:r>
              <a:rPr lang="he-IL" sz="2000" dirty="0" smtClean="0">
                <a:solidFill>
                  <a:schemeClr val="bg1"/>
                </a:solidFill>
              </a:rPr>
              <a:t>. </a:t>
            </a:r>
          </a:p>
          <a:p>
            <a:pPr marL="342900" indent="-342900" algn="r" rtl="1">
              <a:buFont typeface="Wingdings" panose="05000000000000000000" pitchFamily="2" charset="2"/>
              <a:buChar char="§"/>
            </a:pPr>
            <a:endParaRPr lang="he-IL" sz="2000" dirty="0">
              <a:solidFill>
                <a:schemeClr val="bg1"/>
              </a:solidFill>
            </a:endParaRPr>
          </a:p>
          <a:p>
            <a:pPr marL="342900" indent="-342900" algn="r" rtl="1">
              <a:buFont typeface="Wingdings" panose="05000000000000000000" pitchFamily="2" charset="2"/>
              <a:buChar char="§"/>
            </a:pPr>
            <a:r>
              <a:rPr lang="he-IL" sz="2000" u="sng" dirty="0" smtClean="0">
                <a:solidFill>
                  <a:schemeClr val="bg1"/>
                </a:solidFill>
              </a:rPr>
              <a:t>אינטראקציה:</a:t>
            </a:r>
            <a:r>
              <a:rPr lang="he-IL" sz="2000" dirty="0" smtClean="0">
                <a:solidFill>
                  <a:schemeClr val="bg1"/>
                </a:solidFill>
              </a:rPr>
              <a:t> ייצגתי מסלול שאור עובר על ידי רשימה של קרני אור. כול פעם שעצם שינה את כיוון האור (אינטראקציה) הוספתי קרן אור עם הכיוון החדש לרשימה (ואת הקודמת שיניתי כך </a:t>
            </a:r>
            <a:r>
              <a:rPr lang="he-IL" sz="2000" dirty="0" smtClean="0">
                <a:solidFill>
                  <a:schemeClr val="bg1"/>
                </a:solidFill>
              </a:rPr>
              <a:t>שתגמר </a:t>
            </a:r>
            <a:r>
              <a:rPr lang="he-IL" sz="2000" dirty="0" smtClean="0">
                <a:solidFill>
                  <a:schemeClr val="bg1"/>
                </a:solidFill>
              </a:rPr>
              <a:t>בנקודת הפגיעה). </a:t>
            </a:r>
          </a:p>
          <a:p>
            <a:pPr marL="342900" indent="-342900" algn="r" rtl="1">
              <a:buFont typeface="Wingdings" panose="05000000000000000000" pitchFamily="2" charset="2"/>
              <a:buChar char="§"/>
            </a:pPr>
            <a:endParaRPr lang="he-IL" sz="2000" dirty="0">
              <a:solidFill>
                <a:schemeClr val="bg1"/>
              </a:solidFill>
            </a:endParaRPr>
          </a:p>
          <a:p>
            <a:pPr marL="342900" indent="-342900" algn="r" rtl="1">
              <a:buFont typeface="Wingdings" panose="05000000000000000000" pitchFamily="2" charset="2"/>
              <a:buChar char="§"/>
            </a:pPr>
            <a:r>
              <a:rPr lang="he-IL" sz="2000" u="sng" dirty="0" smtClean="0">
                <a:solidFill>
                  <a:schemeClr val="bg1"/>
                </a:solidFill>
              </a:rPr>
              <a:t>עצמים:</a:t>
            </a:r>
            <a:r>
              <a:rPr lang="he-IL" sz="2000" dirty="0" smtClean="0">
                <a:solidFill>
                  <a:schemeClr val="bg1"/>
                </a:solidFill>
              </a:rPr>
              <a:t> </a:t>
            </a:r>
            <a:r>
              <a:rPr lang="he-IL" sz="2000" dirty="0" smtClean="0">
                <a:solidFill>
                  <a:schemeClr val="bg1"/>
                </a:solidFill>
              </a:rPr>
              <a:t>כול </a:t>
            </a:r>
            <a:r>
              <a:rPr lang="he-IL" sz="2000" dirty="0" smtClean="0">
                <a:solidFill>
                  <a:schemeClr val="bg1"/>
                </a:solidFill>
              </a:rPr>
              <a:t>העצמים במערכת יוצגו עלי ידי רשימה של עצמים כללים (מופשטים) על פי עיקרון הפולימורפיזם. </a:t>
            </a:r>
            <a:endParaRPr lang="he-IL" sz="2000" u="sng" dirty="0" smtClean="0">
              <a:solidFill>
                <a:schemeClr val="bg1"/>
              </a:solidFill>
            </a:endParaRPr>
          </a:p>
        </p:txBody>
      </p:sp>
    </p:spTree>
    <p:extLst>
      <p:ext uri="{BB962C8B-B14F-4D97-AF65-F5344CB8AC3E}">
        <p14:creationId xmlns:p14="http://schemas.microsoft.com/office/powerpoint/2010/main" val="27511820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0" y="228600"/>
            <a:ext cx="9144000" cy="769441"/>
          </a:xfrm>
          <a:prstGeom prst="rect">
            <a:avLst/>
          </a:prstGeom>
          <a:noFill/>
        </p:spPr>
        <p:txBody>
          <a:bodyPr wrap="square" lIns="91440" tIns="45720" rIns="91440" bIns="45720">
            <a:spAutoFit/>
          </a:bodyPr>
          <a:lstStyle/>
          <a:p>
            <a:pPr algn="ct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אלגוריתם - מראה</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4" name="מלבן 3"/>
          <p:cNvSpPr/>
          <p:nvPr/>
        </p:nvSpPr>
        <p:spPr>
          <a:xfrm>
            <a:off x="533400" y="1712443"/>
            <a:ext cx="7620000" cy="1323439"/>
          </a:xfrm>
          <a:prstGeom prst="rect">
            <a:avLst/>
          </a:prstGeom>
        </p:spPr>
        <p:txBody>
          <a:bodyPr wrap="square">
            <a:spAutoFit/>
          </a:bodyPr>
          <a:lstStyle/>
          <a:p>
            <a:pPr algn="r" rtl="1"/>
            <a:r>
              <a:rPr lang="he-IL" sz="2000" dirty="0" smtClean="0">
                <a:solidFill>
                  <a:schemeClr val="bg1"/>
                </a:solidFill>
              </a:rPr>
              <a:t>כפי שציינתי זווית הפגיעה שווה למהירות </a:t>
            </a:r>
            <a:r>
              <a:rPr lang="he-IL" sz="2000" dirty="0" smtClean="0">
                <a:solidFill>
                  <a:schemeClr val="bg1"/>
                </a:solidFill>
              </a:rPr>
              <a:t>ההחזרה, </a:t>
            </a:r>
            <a:r>
              <a:rPr lang="he-IL" sz="2000" dirty="0" smtClean="0">
                <a:solidFill>
                  <a:schemeClr val="bg1"/>
                </a:solidFill>
              </a:rPr>
              <a:t>כמו כן שאני יודע את הזווית של קרן האור. על ידי שימוש בגיאומטריה יכולתי לחשב את זווית הפגיעה ובכך גם את זווית ההחזרה. הוספתי קרן אור חדשה מנקודת הפגיעה בזווית החדשה וכך קיבלנו את תופעת ההחזרה.</a:t>
            </a:r>
          </a:p>
        </p:txBody>
      </p:sp>
      <p:pic>
        <p:nvPicPr>
          <p:cNvPr id="6" name="Picture 4" descr="https://encrypted-tbn2.gstatic.com/images?q=tbn:ANd9GcTAD1I0lfSHrUISpl5ePDqQHfCd5cpYOidaYKqlepyultk5Di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648199"/>
            <a:ext cx="3048876" cy="1831063"/>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data:image/png;base64,iVBORw0KGgoAAAANSUhEUgAAAVQAAACUCAMAAAD70yGHAAAAkFBMVEX///8AAAD7+/v29vb19fX5+fnu7u7f39/k5OTV1dXr6+vo6Oi/v7+jo6OgoKCrq6vT09PKysqZmZm0tLTFxcW3t7eqqqqNjY2UlJTIyMh6enqFhYWIiIhra2t0dHR/f39kZGRUVFRMTExdXV01NTUWFhYeHh4/Pz9NTU0jIyMuLi46OjoRERFFRUUqKioZGRlzUDFjAAAThElEQVR4nO1deWOiPBMPARICISeXIKi1x14++/2/3ZuA3e2ByuV2t6+/P6pVMJPJZDKZIwBwww033HDDDTfc8LciCD6agk8IST6agk8I2kmq638wHZ8KSctUUdwEdkG0TJWKwo8m5DPBTn+pxEeT8bmQYSDjG0+XBZc8v1lVC4Mzjj+ahk+HLEXmLwQw+mhKPhEY6l6p/lg6PhVSr31h1U1Sl4O0f3x6W6yWhLWmoI69j6bjUyGBAMX83+UpUbGKEVjxRCkCkHJ1EhUgFlgBhlftQkEVM69cg0zGSiGAGSgC86l27bdcMQrMDYFZXRSWhdGHLov0ynyFzW+zyDQBYpxo+zuxQkOI4l4Y874rpYpZ5gGaUqUwCJQhCRemWcEAC2hqL9EdPRQwohRzAclc02iqUvhMEQKipSjtKDKXxeEzJzwgM9D2V5u7V5wx+14RwoAKkvaLAcBbR+9/uNVXETcOxU74tEkc34m1A5wfa6cylyRx4RwAdsR/hc4Ojqudu9JBkh0O1ouUxmunBg4rv/0HnFTEu3svdL5Vjmk+aJx460Sx+anHyimk+Z1qCFOh0or2fkN2Dv/yDdZfVtnWEdKBjuLm11Nm/jxUjmrpyZ0tIE7gxFl270Dm7OsHj7KnPXymKLQU/TCXW4rWODadwkdOOF5ufrTa3QEa84eSOjv2owSOzr/6jjQy5Xwf5I8wREGH5l/N2/02cNDu7uHedVTqgMIB+WN30cqJ3KfDD27eOhlwYuAkhgoH//oJ0x/713AycgTY3oFdbYfDMdfH5ovcAZsn+90wm74o6AnmKwcgRzR35u33jXDAt73z5DvacKn6Ccq77iLteOjrzpLoOtR1Us+QBKQTvaGo+v6Loseivc18lxaPwFkFjnWQ3ZXgv7ztV+3sQ8eOsxjWg8z+FC3uzdt6HzihGS9zqzZMNd8UD+bj7XfDv0gd7r7Y6y1HU2BbCNuW72tL6X9F27iZgJ4jQbN/Zio0g2C+iH+C6psRlIFMVbLzpL53qJqBNiza7MzbL6Vw4MEQsnISw1TTg/JgPj7sDf/8cm9eLbUpdGTLVOxYW4I+U8S+guq+pcgINfhWPTOVFj/Bdo8cvDN/CvDf2n78w1mZF1I+mkEY5I5k7fi0by1TI2mErnFsb55qsP5hXo1cGLVw12DHKkonM1R4pi8udqzpc2gsU5vv4GBEEfhu5CTeQwy+WKby5y7cl6AczlSfda8wfnf52mlHzeKuEY5LHQ72jv3X8KWxFOy2hqnwsRKWk4ZJiRMGjoCuaNmhW4qyjqL7drYRI8ItU1nH1AdAQfPD39d2Jj62TM0cCg/3YHMPgkFM5VYROZ0GK+vIjNrq8LBtjW6jqh7s2G+2lql1BbSdXj91aibIV5k7P+9tC/vKdsKrnL2dsYX9VP/A9ePGCqqh9ZHrh5bW3WCmenH7EqjsrRJQZp60cmewrYjjgfTws273tM4q/7k1b+rSTDS4M0uRFWcnYQfPecSN83hvmJc4uaFI658vKDKzEHwpLL+L9von8OXHHQGWqd7hGzHCbabz0+PGA/lusAL7++C2a2wQZx9pVO33H9j4FeBbpoZcfmiIqtx8ZOvLwzI1yJOPJuNzwU9BUlH3o8n4ZMi4usnpwvDK97bUDTMRNEefXzDIU3DDEIRH45/om5N6MaDOFyTymxJYDh1Tpb7xdEEgbs0qdePpkjBMhfSU8++GaYgEpCr8aCquiIj++ZBmpBj7xDwlTKdlf2TjisDlO5/fvwpIm/xNX/KMGAu87Dxw0EOe5/2JlFHxHB7E/25AtQNWAuA8FTRleWZ96yLLO9ubJyAUtCjyvNhsY5vidGVS5HHdZ+zKDV0bso1zQqGpJAGO603Gn5Upbvha4865GTa/DZ2r8fZYR8HfTpx/Cy4guf/q/1fbbsa9XxxcrdsXdM1tectUyDf/+OT32GBLu84LlReMqXx9rVwny1TIs+tv/K+rx/Ak9yVtsHsNukQCkOrNUFkUUb5tpSIS1/GHy2kJ9ukuS6lYnLM4wSy+luPf9zzUjpdQODKER7pSdXoN2dATK5bWDCFC45QE/oJkyXydLvdrL2AMQohIWrR5r6zrM5YQhHnRfp1WSzrGsomlIH5RVgS4HsKxpglGy5ixJE+usUZ5ounSMIBvzcLfK7MhutQAJN85FgsGpiM1+VZaHpcrPxAySVUSzlaG6XEPh5er+PMEZ8WZvS82TSbWL9btOxaRDW86UwFevxhzL8SaJSLy5uhZ2s2bsFwi+he12zKccvannRhwBlOBflaAz3xEodBZmsjofTZEOITXSSuhJNYzBQYnSco5H81Mbxn2w2LO3U3fhIceXgkh8GvOZskA5bCyTCVxMpOnnjYzxoopHGlJpJtF1sl5TGXiVPe9AGOSyPBXr7JKXVaU1vjHbAJPUYSlytNXPDRrEhu7jYA1BfMVqw1gTIc+r/u8CCea4gCZzuq8KsglakkAcCHH9ylkLKUheq10vCl+GbxfwEwWqzl3y8uZ8C7CK80lz3Sm8ktaTkg6vNzXR8Ez+2FvRhteD/2pFygWKDeeVwqaDCzMgz7PWVxodaHqPCkGBv2gXc1Sfj5KsJ7CH67A3PkP41lZiwPU5LEdXdh6EMXMPMWnVyytz4uyGwYyU60h717cJaDRGtXCm28iUznn7igfeqVrJDWVGEGASEIUJf0CGR9F74RHwjPKYfDmDbGp8kbqeW6yeR6hEbrjtVwZo0unNHnnNjjKlihfiAsKKdcTxn66cnSLeo69CmeF9nAMZygfGBFKtZa/w1HwKKm6/M1DhOUpsb6A3XTSQNprgA8EmrH2w0VcH35IOEsC1I1OZu0ZvUw65ZzidljMuDuYLqmiCBc7mSsSxi6gOATMMJVt/oLIf7CfvoCTqbuyuFQBYAv6Pl1hdge0DBAfVsR6EbhVz3jiAMF6+h7AMHWSViR7u+7Xy/h1EaFGUDkVJGxYzhZy/GO7/w4mk3hy/30ZaKKPyqttWcx+7jx1gyRTccxldDSTKqaXClB5jVFtatYmfCriaWoRbu1oTDc8IPSlpJyZtT9EL2RiScc/NiZV8SEnsYXxpNuCtoCxvGQj+z0s8iIijHRmCUbvJ7rqPgoXOpbOG7w56YU7NUZUjxUNlIYAV60h2VxQWF7KX/IN+lgkKU+lONlm51VCiV6i5M+0PU1kOniqKetp6UflWKbmTlmWHTe3Z5nqa6Mvu7deaOx8murVpZh2d326lGLtd14NvdlwBj9NUY+jbSq8xRt2HIj9mb77K5argkVIJmnMKQlQx8/zTM2AzftfbLEyG+E5t0MX8Hr8be7oaPe+LLbbvB0/tDsp5a7UhUq5VoWmGA3nUWZLU/VSixVWtJyZ6x6UY+9AQI40OdyywNRsx2ujU91o2yt20PewVoxncabLkbMnRkSxxQwAwkDExCzv6JTj8YZ5HNWxVhvp+hg+aZfF9P3aat0fBgkhRFDN+GbkNpjzasHsbfwsMqRRRXt4MM35lauJIQgGxRtUbnuKWLN77ZPevghQQRTQlMdSEPzLc+UFMs7GkRQXs/y7b3GUeRciY8cZPZAqMVYbiNGDLIZYDKjxGQOyrmh0nEidBCS7jkAUiSSmCY3Q+6yqsa7BzcXQ4ASQfdMtAiBC4pIZ+BoQCDWSIhhUA65KNAiLeqe7Rgy8rc0TDrZVRNIsTjnF0VLZf0eFEtFFjqYwEmpfIELJ86RySUlH6VhvO1pfVJfvgGVo6XqxesRlhIjcfs9J4rneoidzdEkIKJ6VjPALtE8qZT1KANB2dLNsgAqr36zg5G7HORXra/gqWmbifKGzKeI+feg3o6yLoBndLLmshskhemWU8P3uoJAPxN0V1J+d/vOzfp5xTPV482vjlio8/pQafClqIPblK/9efNhm+2/Upic+LdX3FzDST6rFDk/3OpkkGZgq+REYaxSCiwYDpG+dvIR9qff2Qz9YbZtM4mXNvgLH60WNqhb59GEiEwT1fNAQ5j1eHqkfjto0ra3XKRYLVuflfImsm2fQdjWI3i1XIwy99WiXsa7Os0P2e87wtpNvf9dyV5A0TwhaRBdk6ZIPTohboTcqzn+t5UZkkOxGZh8HF3eE7ERFjDi2hA/P1EV4pRXFc1Nm4Tyn8lt0HspCYp7vX57ITK91ShPOLyenBP3a4bdM0t2LCxC2ta0CH8su3TAMg7H68eiITBdxAPDOGsKhsXHky+2E2CzmCHsFkuMBGwuW9zb++8bDG33lhcYuyHRCEp1lGWd8pFLomIk3SyQURHu/pRTR7f5p9+oX0cLrawcvx/6QrRDtj5xZpeR6CERf+ia8F0jGMm4wutqyVdKyWKSM8rnKh687hl49BuiuB0aXVe8E1jxgT0/7bHtKB7q8iDlnMRk3zTxmlr94vYTj31//+Wda9G6Le8B7tRve3zWkLOritOtfV0XBNFcZxd7guWZXaVYsMjXzP3tiQOu6oQO1Vta/UEYIwPq8/sA6t2nTPhY040k4iFOQo4wv4qEJ51QyTWiOl9wbbKrlJ5kfXirKD/mvJ/UFODGMDS5yFuZaLbSEwLM6ZHAjeNCMRvbpB/nLDNBziE6nePj1JbXsy5cU+cjIrCT4rCA2Q4qtBiGiZzgnBooUBIdBxl1mM1KJHpgCgs9Y45v16Inqh4KmiZSnfNrucdK681mLNlWT8xOmkx6aBEZLMKCToR5y1S8EZ7zFrJlk+fhehNNE4D7vdnTcF8ezfbXQmKeY1aynntMYGUPLVuDToMus4I8w2FB5ckxxM91ChzCSiVyt8JthCdrMTo8uFKX2T2UcRAMTyONhaiIeKV38hKj6ejc749cLzL5W0RdaltrOIr7UIWrzSm8GxkVtdtnYH276CIvK8vsy8Xk34hljNgPQRySxHuFA0aU25nrmuBfDtND4LCXcF3AlOsi2S2Xm+zTmRblRqsgqCZMTT/mZAjEz05tWQzQlGb8AhCdCtME4D33vgmEz03nOeEpF6EUi1WZvu14mOt1iTkGShVeW9GJWNJpQM9lrVGGzkvBRTKWUp6/UOcSSq4pRGf2ePD7J1wsGvvzklD9n6CbdS+KLCW58gqWS9GUGufygxpVvBYVSeZUa5YkCSTMDWw/59iq5WfSM3/h7fwK9GJ8gcRpRNl4MSNnbz6QcJ/Qoi2OzU82bXK/IyaDWc6X7UlEvKHqNHbJogGFoJflLUGOPvhsLf9Ry4mKZcc5YvL5Qy4c7o5z8SkYkhcTDfDG9kP2zyRuVUOWe16ownJJOQ+r3pnIwMMHYw5Llea6NSjU8ZeQCf0jbEi5+d8NL0kxNLqtY28HpmVLjTjhrLnBtUmxGlu86lV0cHRcnfF3mtqanbZNu1OWMPstUKN84xqGHoQ2KyPE23Mrm1PZtSUeNUlSfDxROO0B//07dRyedqfZ8KkEzzfWrc5T8y8uoAZGGpydiMFGq8mL8g6qifP6iFJ7jGpxWi9oTVHX371cAHxkriccZlbInijKIGyKB7Nzh6RiPETGY0BPnBCz7HIFJtWicvZsu/v7Fsb/QR0miVa7i1Ju3bGOl2QB1hxXtSTB+D/alP/1eTgm14JP26ASmenVPuZRbd+m0AZapYnGWymCJXWuwKQYJUbRiOacXdbS36b9iMyWZguxO9TDMR/fd59F7vb7aY6GN6am4xAseq05HHHvi4fSSAw/1S2Q45WQl4Den9mdQbi6ZNW/hiXVZrpUM0bO/3gV4VycpiZbJn3qB1TGh9BKNr9v1yIlI+ObE8TbNlFmFdqdXWrLfZCsIBuo+j+TbAmMjlkW9rzc5tUW6LqmvkzYDiGgDS3Tc8buQcE1l9H4gTiXhTDqvyjtbcIrSon/r+Z6ouHnxaGg3jGi5q8uyvLtWnoJhKrSnGI6PKWAhh7s1iykxi/jM6tae05hWA1R1FG/f5994IblwHtccGKYCj088l+ad0XbKqI2aKaYrvagzovWlwfJZeYX08wtIsJlH8Vw7gvGEGP0PTyVBpyMr5gYDX8j6c6tFSu5HIhXGUp0dnnYjmcaU4B6fRfv17mpZVqRJ2kngSVXw94p7kik3G0msFhpL6OOVsXXEGwMlkqy5m3uM8BkQtdFYqCqVOq1+7RZIp0V7ann/BEQ14ezUM7BPgsnbvoVRIAIgy1i4M87xGdKkjvUxhSPrZkTIm00jwklHByyBgXH2EfA9u/jhfF1tGJodtBqJsslZUdcUAlnvNl8/6AyzYxgr+psemmrGwZ/q6EJCyONGBt8vWSIyBl35pPd3PeEzElPVvL2v7ZH5s/mQE7IsUksG+sP5uhdAt/ECmYjra5lxl2H908GUg75HoRozEdQk78tblMuUhU9CgYBQ187VP1Fy1wcI8HYBMcWXolxXBZPqQjxoCWzw4LMq6RnX1GCQbxNSA5YDK6rlnkRzCjDdDj7Hc5EH45yom/hTKP70un+SucHQSpO/H/MeOjASiCXxfXLiTAXWTIiI/51gXQ/HBicmgmcna+fg+LDTX4vuNGo52/k3CtWL53HCIG5tAzHkGKR/BFZSYRpfJ1ZzCnLz68mx+Mvujz9+++qwiRTxhZMdrglvscz4vwgFCeN/+4nJfx9grm88XRoBr64U+/4/Rqiu9nTf/1/gqkvavknrgvCKtowSpje9uhxsIqZvay4+mpDPBzj/6cs33HDDDTfc8P+O/wHbOvdfA8khI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descr="http://www.learnnext.com/media/images/lessonImg/classX/science/reflection_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164" y="3878506"/>
            <a:ext cx="3124200"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941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0" y="228600"/>
            <a:ext cx="9144000" cy="769441"/>
          </a:xfrm>
          <a:prstGeom prst="rect">
            <a:avLst/>
          </a:prstGeom>
          <a:noFill/>
        </p:spPr>
        <p:txBody>
          <a:bodyPr wrap="square" lIns="91440" tIns="45720" rIns="91440" bIns="45720">
            <a:spAutoFit/>
          </a:bodyPr>
          <a:lstStyle/>
          <a:p>
            <a:pPr algn="ct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אלגוריתם - עדשה דקה</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4" name="מלבן 3"/>
          <p:cNvSpPr/>
          <p:nvPr/>
        </p:nvSpPr>
        <p:spPr>
          <a:xfrm>
            <a:off x="533400" y="1712443"/>
            <a:ext cx="7620000" cy="400110"/>
          </a:xfrm>
          <a:prstGeom prst="rect">
            <a:avLst/>
          </a:prstGeom>
        </p:spPr>
        <p:txBody>
          <a:bodyPr wrap="square">
            <a:spAutoFit/>
          </a:bodyPr>
          <a:lstStyle/>
          <a:p>
            <a:pPr algn="r" rtl="1"/>
            <a:r>
              <a:rPr lang="he-IL" sz="2000" dirty="0" smtClean="0">
                <a:solidFill>
                  <a:schemeClr val="bg1"/>
                </a:solidFill>
              </a:rPr>
              <a:t>את האלגוריתם של העדשה עשיתי בעיקר על פי שתי הנוסחאות הללו:</a:t>
            </a:r>
          </a:p>
        </p:txBody>
      </p:sp>
      <mc:AlternateContent xmlns:mc="http://schemas.openxmlformats.org/markup-compatibility/2006" xmlns:a14="http://schemas.microsoft.com/office/drawing/2010/main">
        <mc:Choice Requires="a14">
          <p:sp>
            <p:nvSpPr>
              <p:cNvPr id="5" name="TextBox 4"/>
              <p:cNvSpPr txBox="1"/>
              <p:nvPr/>
            </p:nvSpPr>
            <p:spPr>
              <a:xfrm>
                <a:off x="4800600" y="2209800"/>
                <a:ext cx="3200400" cy="2114810"/>
              </a:xfrm>
              <a:prstGeom prst="rect">
                <a:avLst/>
              </a:prstGeom>
              <a:noFill/>
            </p:spPr>
            <p:txBody>
              <a:bodyPr wrap="square" rtlCol="0">
                <a:spAutoFit/>
              </a:bodyPr>
              <a:lstStyle/>
              <a:p>
                <a:pPr algn="r"/>
                <a:endParaRPr lang="en-US" sz="2000" i="1" dirty="0" smtClean="0">
                  <a:solidFill>
                    <a:schemeClr val="bg1"/>
                  </a:solidFill>
                  <a:latin typeface="Cambria Math" panose="02040503050406030204" pitchFamily="18" charset="0"/>
                  <a:ea typeface="Cambria Math" panose="02040503050406030204" pitchFamily="18" charset="0"/>
                </a:endParaRPr>
              </a:p>
              <a:p>
                <a:pPr algn="r"/>
                <a14:m>
                  <m:oMath xmlns:m="http://schemas.openxmlformats.org/officeDocument/2006/math">
                    <m:f>
                      <m:fPr>
                        <m:ctrlPr>
                          <a:rPr lang="en-US" sz="2000" i="1">
                            <a:solidFill>
                              <a:schemeClr val="bg1"/>
                            </a:solidFill>
                            <a:latin typeface="Cambria Math"/>
                          </a:rPr>
                        </m:ctrlPr>
                      </m:fPr>
                      <m:num>
                        <m:r>
                          <a:rPr lang="en-US" sz="2000" i="1">
                            <a:solidFill>
                              <a:schemeClr val="bg1"/>
                            </a:solidFill>
                            <a:latin typeface="Cambria Math"/>
                          </a:rPr>
                          <m:t>1</m:t>
                        </m:r>
                      </m:num>
                      <m:den>
                        <m:r>
                          <a:rPr lang="en-US" sz="2000" i="1">
                            <a:solidFill>
                              <a:schemeClr val="bg1"/>
                            </a:solidFill>
                            <a:latin typeface="Cambria Math"/>
                          </a:rPr>
                          <m:t>𝑓</m:t>
                        </m:r>
                      </m:den>
                    </m:f>
                    <m:r>
                      <a:rPr lang="en-US" sz="2000" i="1">
                        <a:solidFill>
                          <a:schemeClr val="bg1"/>
                        </a:solidFill>
                        <a:latin typeface="Cambria Math" panose="02040503050406030204" pitchFamily="18" charset="0"/>
                        <a:ea typeface="Cambria Math" panose="02040503050406030204" pitchFamily="18" charset="0"/>
                      </a:rPr>
                      <m:t>=</m:t>
                    </m:r>
                    <m:f>
                      <m:fPr>
                        <m:ctrlPr>
                          <a:rPr lang="en-US" sz="2000" i="1">
                            <a:solidFill>
                              <a:schemeClr val="bg1"/>
                            </a:solidFill>
                            <a:latin typeface="Cambria Math"/>
                          </a:rPr>
                        </m:ctrlPr>
                      </m:fPr>
                      <m:num>
                        <m:r>
                          <a:rPr lang="en-US" sz="2000" i="1">
                            <a:solidFill>
                              <a:schemeClr val="bg1"/>
                            </a:solidFill>
                            <a:latin typeface="Cambria Math"/>
                          </a:rPr>
                          <m:t>1</m:t>
                        </m:r>
                      </m:num>
                      <m:den>
                        <m:r>
                          <a:rPr lang="en-US" sz="2000" i="1">
                            <a:solidFill>
                              <a:schemeClr val="bg1"/>
                            </a:solidFill>
                            <a:latin typeface="Cambria Math"/>
                          </a:rPr>
                          <m:t>𝑈</m:t>
                        </m:r>
                      </m:den>
                    </m:f>
                  </m:oMath>
                </a14:m>
                <a:r>
                  <a:rPr lang="en-US" sz="2000" dirty="0">
                    <a:solidFill>
                      <a:schemeClr val="bg1"/>
                    </a:solidFill>
                    <a:latin typeface="Cambria Math" panose="02040503050406030204" pitchFamily="18" charset="0"/>
                    <a:ea typeface="Cambria Math" panose="02040503050406030204" pitchFamily="18" charset="0"/>
                  </a:rPr>
                  <a:t> + </a:t>
                </a:r>
                <a14:m>
                  <m:oMath xmlns:m="http://schemas.openxmlformats.org/officeDocument/2006/math">
                    <m:f>
                      <m:fPr>
                        <m:ctrlPr>
                          <a:rPr lang="en-US" sz="2000" i="1">
                            <a:solidFill>
                              <a:schemeClr val="bg1"/>
                            </a:solidFill>
                            <a:latin typeface="Cambria Math"/>
                          </a:rPr>
                        </m:ctrlPr>
                      </m:fPr>
                      <m:num>
                        <m:r>
                          <a:rPr lang="en-US" sz="2000" i="1">
                            <a:solidFill>
                              <a:schemeClr val="bg1"/>
                            </a:solidFill>
                            <a:latin typeface="Cambria Math"/>
                          </a:rPr>
                          <m:t>1</m:t>
                        </m:r>
                      </m:num>
                      <m:den>
                        <m:r>
                          <a:rPr lang="en-US" sz="2000" i="1">
                            <a:solidFill>
                              <a:schemeClr val="bg1"/>
                            </a:solidFill>
                            <a:latin typeface="Cambria Math"/>
                          </a:rPr>
                          <m:t>𝑉</m:t>
                        </m:r>
                      </m:den>
                    </m:f>
                  </m:oMath>
                </a14:m>
                <a:endParaRPr lang="en-US" sz="2000" dirty="0">
                  <a:solidFill>
                    <a:schemeClr val="bg1"/>
                  </a:solidFill>
                  <a:latin typeface="Cambria Math" panose="02040503050406030204" pitchFamily="18" charset="0"/>
                  <a:ea typeface="Cambria Math" panose="02040503050406030204" pitchFamily="18" charset="0"/>
                </a:endParaRPr>
              </a:p>
              <a:p>
                <a:pPr algn="r"/>
                <a:endParaRPr lang="he-IL" sz="2000" dirty="0">
                  <a:solidFill>
                    <a:schemeClr val="bg1"/>
                  </a:solidFill>
                  <a:latin typeface="Cambria Math" panose="02040503050406030204" pitchFamily="18" charset="0"/>
                  <a:ea typeface="Cambria Math" panose="02040503050406030204" pitchFamily="18" charset="0"/>
                </a:endParaRPr>
              </a:p>
              <a:p>
                <a:pPr algn="r"/>
                <a14:m>
                  <m:oMathPara xmlns:m="http://schemas.openxmlformats.org/officeDocument/2006/math">
                    <m:oMathParaPr>
                      <m:jc m:val="right"/>
                    </m:oMathParaPr>
                    <m:oMath xmlns:m="http://schemas.openxmlformats.org/officeDocument/2006/math">
                      <m:f>
                        <m:fPr>
                          <m:ctrlPr>
                            <a:rPr lang="he-IL" sz="2000" i="1">
                              <a:solidFill>
                                <a:schemeClr val="bg1"/>
                              </a:solidFill>
                              <a:latin typeface="Cambria Math"/>
                            </a:rPr>
                          </m:ctrlPr>
                        </m:fPr>
                        <m:num>
                          <m:sSub>
                            <m:sSubPr>
                              <m:ctrlPr>
                                <a:rPr lang="en-US" sz="2000" i="1">
                                  <a:solidFill>
                                    <a:schemeClr val="bg1"/>
                                  </a:solidFill>
                                  <a:latin typeface="Cambria Math"/>
                                </a:rPr>
                              </m:ctrlPr>
                            </m:sSubPr>
                            <m:e>
                              <m:r>
                                <a:rPr lang="en-US" sz="2000" i="1">
                                  <a:solidFill>
                                    <a:schemeClr val="bg1"/>
                                  </a:solidFill>
                                  <a:latin typeface="Cambria Math"/>
                                </a:rPr>
                                <m:t>𝐻</m:t>
                              </m:r>
                            </m:e>
                            <m:sub>
                              <m:r>
                                <a:rPr lang="en-US" sz="2000" i="1">
                                  <a:solidFill>
                                    <a:schemeClr val="bg1"/>
                                  </a:solidFill>
                                  <a:latin typeface="Cambria Math"/>
                                </a:rPr>
                                <m:t>𝑖</m:t>
                              </m:r>
                            </m:sub>
                          </m:sSub>
                        </m:num>
                        <m:den>
                          <m:sSub>
                            <m:sSubPr>
                              <m:ctrlPr>
                                <a:rPr lang="en-US" sz="2000" i="1">
                                  <a:solidFill>
                                    <a:schemeClr val="bg1"/>
                                  </a:solidFill>
                                  <a:latin typeface="Cambria Math"/>
                                </a:rPr>
                              </m:ctrlPr>
                            </m:sSubPr>
                            <m:e>
                              <m:r>
                                <a:rPr lang="en-US" sz="2000" i="1">
                                  <a:solidFill>
                                    <a:schemeClr val="bg1"/>
                                  </a:solidFill>
                                  <a:latin typeface="Cambria Math"/>
                                </a:rPr>
                                <m:t>𝐻</m:t>
                              </m:r>
                            </m:e>
                            <m:sub>
                              <m:r>
                                <a:rPr lang="en-US" sz="2000" i="1">
                                  <a:solidFill>
                                    <a:schemeClr val="bg1"/>
                                  </a:solidFill>
                                  <a:latin typeface="Cambria Math"/>
                                </a:rPr>
                                <m:t>𝑜</m:t>
                              </m:r>
                            </m:sub>
                          </m:sSub>
                        </m:den>
                      </m:f>
                      <m:r>
                        <a:rPr lang="en-US" sz="2000">
                          <a:solidFill>
                            <a:schemeClr val="bg1"/>
                          </a:solidFill>
                          <a:latin typeface="Cambria Math"/>
                        </a:rPr>
                        <m:t>= </m:t>
                      </m:r>
                      <m:f>
                        <m:fPr>
                          <m:ctrlPr>
                            <a:rPr lang="en-US" sz="2000" i="1">
                              <a:solidFill>
                                <a:schemeClr val="bg1"/>
                              </a:solidFill>
                              <a:latin typeface="Cambria Math"/>
                            </a:rPr>
                          </m:ctrlPr>
                        </m:fPr>
                        <m:num>
                          <m:r>
                            <a:rPr lang="en-US" sz="2000" i="1">
                              <a:solidFill>
                                <a:schemeClr val="bg1"/>
                              </a:solidFill>
                              <a:latin typeface="Cambria Math"/>
                            </a:rPr>
                            <m:t>−</m:t>
                          </m:r>
                          <m:r>
                            <a:rPr lang="en-US" sz="2000" i="1">
                              <a:solidFill>
                                <a:schemeClr val="bg1"/>
                              </a:solidFill>
                              <a:latin typeface="Cambria Math"/>
                            </a:rPr>
                            <m:t>𝑉</m:t>
                          </m:r>
                        </m:num>
                        <m:den>
                          <m:r>
                            <a:rPr lang="en-US" sz="2000" i="1">
                              <a:solidFill>
                                <a:schemeClr val="bg1"/>
                              </a:solidFill>
                              <a:latin typeface="Cambria Math"/>
                            </a:rPr>
                            <m:t>𝑈</m:t>
                          </m:r>
                        </m:den>
                      </m:f>
                    </m:oMath>
                  </m:oMathPara>
                </a14:m>
                <a:endParaRPr lang="en-US" sz="2000" dirty="0">
                  <a:solidFill>
                    <a:schemeClr val="bg1"/>
                  </a:solidFill>
                  <a:latin typeface="David" panose="020E0502060401010101" pitchFamily="34" charset="-79"/>
                </a:endParaRPr>
              </a:p>
              <a:p>
                <a:endParaRPr lang="en-US" sz="2000"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800600" y="2209800"/>
                <a:ext cx="3200400" cy="211481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0671" y="4191000"/>
                <a:ext cx="8077200" cy="1938992"/>
              </a:xfrm>
              <a:prstGeom prst="rect">
                <a:avLst/>
              </a:prstGeom>
              <a:noFill/>
            </p:spPr>
            <p:txBody>
              <a:bodyPr wrap="square" rtlCol="0">
                <a:spAutoFit/>
              </a:bodyPr>
              <a:lstStyle/>
              <a:p>
                <a:pPr algn="r" rtl="1"/>
                <a:r>
                  <a:rPr lang="en-US" sz="2000" dirty="0" smtClean="0">
                    <a:solidFill>
                      <a:schemeClr val="bg1"/>
                    </a:solidFill>
                    <a:latin typeface="Arial" panose="020B0604020202020204" pitchFamily="34" charset="0"/>
                    <a:cs typeface="Arial" panose="020B0604020202020204" pitchFamily="34" charset="0"/>
                  </a:rPr>
                  <a:t>f </a:t>
                </a:r>
                <a:r>
                  <a:rPr lang="he-IL" sz="2000" dirty="0" smtClean="0">
                    <a:solidFill>
                      <a:schemeClr val="bg1"/>
                    </a:solidFill>
                    <a:latin typeface="Arial" panose="020B0604020202020204" pitchFamily="34" charset="0"/>
                    <a:cs typeface="Arial" panose="020B0604020202020204" pitchFamily="34" charset="0"/>
                  </a:rPr>
                  <a:t> - מרחק המוקד של העדשה (מרכזת= חיובי, מפזרת= שלילי)</a:t>
                </a:r>
              </a:p>
              <a:p>
                <a:pPr algn="r" rtl="1"/>
                <a:r>
                  <a:rPr lang="en-US" sz="2000" dirty="0" smtClean="0">
                    <a:solidFill>
                      <a:schemeClr val="bg1"/>
                    </a:solidFill>
                    <a:latin typeface="Arial" panose="020B0604020202020204" pitchFamily="34" charset="0"/>
                    <a:cs typeface="Arial" panose="020B0604020202020204" pitchFamily="34" charset="0"/>
                  </a:rPr>
                  <a:t>U</a:t>
                </a:r>
                <a:r>
                  <a:rPr lang="he-IL" sz="2000" dirty="0" smtClean="0">
                    <a:solidFill>
                      <a:schemeClr val="bg1"/>
                    </a:solidFill>
                    <a:latin typeface="Arial" panose="020B0604020202020204" pitchFamily="34" charset="0"/>
                    <a:cs typeface="Arial" panose="020B0604020202020204" pitchFamily="34" charset="0"/>
                  </a:rPr>
                  <a:t>- מרחק העצם מהעדשה</a:t>
                </a:r>
              </a:p>
              <a:p>
                <a:pPr algn="r" rtl="1"/>
                <a:r>
                  <a:rPr lang="en-US" sz="2000" dirty="0" smtClean="0">
                    <a:solidFill>
                      <a:schemeClr val="bg1"/>
                    </a:solidFill>
                    <a:latin typeface="Arial" panose="020B0604020202020204" pitchFamily="34" charset="0"/>
                    <a:cs typeface="Arial" panose="020B0604020202020204" pitchFamily="34" charset="0"/>
                  </a:rPr>
                  <a:t>V</a:t>
                </a:r>
                <a:r>
                  <a:rPr lang="he-IL" sz="2000" dirty="0" smtClean="0">
                    <a:solidFill>
                      <a:schemeClr val="bg1"/>
                    </a:solidFill>
                    <a:latin typeface="Arial" panose="020B0604020202020204" pitchFamily="34" charset="0"/>
                    <a:cs typeface="Arial" panose="020B0604020202020204" pitchFamily="34" charset="0"/>
                  </a:rPr>
                  <a:t>- מרחק הדמות מהעדשה</a:t>
                </a:r>
              </a:p>
              <a:p>
                <a:pPr algn="r" rtl="1"/>
                <a14:m>
                  <m:oMath xmlns:m="http://schemas.openxmlformats.org/officeDocument/2006/math">
                    <m:sSub>
                      <m:sSubPr>
                        <m:ctrlPr>
                          <a:rPr lang="en-US" sz="2000" i="1" smtClean="0">
                            <a:solidFill>
                              <a:schemeClr val="bg1"/>
                            </a:solidFill>
                            <a:latin typeface="Cambria Math"/>
                          </a:rPr>
                        </m:ctrlPr>
                      </m:sSubPr>
                      <m:e>
                        <m:r>
                          <a:rPr lang="en-US" sz="2000" i="1">
                            <a:solidFill>
                              <a:schemeClr val="bg1"/>
                            </a:solidFill>
                            <a:latin typeface="Cambria Math"/>
                          </a:rPr>
                          <m:t>𝐻</m:t>
                        </m:r>
                      </m:e>
                      <m:sub>
                        <m:r>
                          <a:rPr lang="en-US" sz="2000" i="1">
                            <a:solidFill>
                              <a:schemeClr val="bg1"/>
                            </a:solidFill>
                            <a:latin typeface="Cambria Math"/>
                          </a:rPr>
                          <m:t>𝑜</m:t>
                        </m:r>
                      </m:sub>
                    </m:sSub>
                  </m:oMath>
                </a14:m>
                <a:r>
                  <a:rPr lang="he-IL" sz="2000" b="0" dirty="0" smtClean="0">
                    <a:solidFill>
                      <a:schemeClr val="bg1"/>
                    </a:solidFill>
                  </a:rPr>
                  <a:t>  - </a:t>
                </a:r>
                <a:r>
                  <a:rPr lang="he-IL" sz="2000" dirty="0">
                    <a:solidFill>
                      <a:schemeClr val="bg1"/>
                    </a:solidFill>
                  </a:rPr>
                  <a:t>ג</a:t>
                </a:r>
                <a:r>
                  <a:rPr lang="he-IL" sz="2000" dirty="0" smtClean="0">
                    <a:solidFill>
                      <a:schemeClr val="bg1"/>
                    </a:solidFill>
                  </a:rPr>
                  <a:t>ובה המקור ביחס לציר האופטי</a:t>
                </a:r>
              </a:p>
              <a:p>
                <a:pPr algn="r" rtl="1"/>
                <a14:m>
                  <m:oMath xmlns:m="http://schemas.openxmlformats.org/officeDocument/2006/math">
                    <m:sSub>
                      <m:sSubPr>
                        <m:ctrlPr>
                          <a:rPr lang="en-US" sz="2000" i="1" smtClean="0">
                            <a:solidFill>
                              <a:schemeClr val="bg1"/>
                            </a:solidFill>
                            <a:latin typeface="Cambria Math"/>
                          </a:rPr>
                        </m:ctrlPr>
                      </m:sSubPr>
                      <m:e>
                        <m:r>
                          <a:rPr lang="en-US" sz="2000" i="1">
                            <a:solidFill>
                              <a:schemeClr val="bg1"/>
                            </a:solidFill>
                            <a:latin typeface="Cambria Math"/>
                          </a:rPr>
                          <m:t>𝐻</m:t>
                        </m:r>
                      </m:e>
                      <m:sub>
                        <m:r>
                          <a:rPr lang="en-US" sz="2000" b="0" i="1" smtClean="0">
                            <a:solidFill>
                              <a:schemeClr val="bg1"/>
                            </a:solidFill>
                            <a:latin typeface="Cambria Math"/>
                          </a:rPr>
                          <m:t>𝑖</m:t>
                        </m:r>
                      </m:sub>
                    </m:sSub>
                  </m:oMath>
                </a14:m>
                <a:r>
                  <a:rPr lang="he-IL" sz="2000" dirty="0">
                    <a:solidFill>
                      <a:schemeClr val="bg1"/>
                    </a:solidFill>
                  </a:rPr>
                  <a:t>  - גובה המקור ביחס לציר האופטי</a:t>
                </a:r>
                <a:endParaRPr lang="en-US" sz="2000" dirty="0">
                  <a:solidFill>
                    <a:schemeClr val="bg1"/>
                  </a:solidFill>
                  <a:latin typeface="Arial" panose="020B0604020202020204" pitchFamily="34" charset="0"/>
                  <a:cs typeface="Arial" panose="020B0604020202020204" pitchFamily="34" charset="0"/>
                </a:endParaRPr>
              </a:p>
              <a:p>
                <a:pPr algn="r" rtl="1"/>
                <a:endParaRPr lang="en-US" sz="2000" dirty="0">
                  <a:solidFill>
                    <a:schemeClr val="bg1"/>
                  </a:solidFill>
                  <a:latin typeface="Arial" panose="020B0604020202020204" pitchFamily="34" charset="0"/>
                  <a:cs typeface="Arial" panose="020B0604020202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0671" y="4191000"/>
                <a:ext cx="8077200" cy="1938992"/>
              </a:xfrm>
              <a:prstGeom prst="rect">
                <a:avLst/>
              </a:prstGeom>
              <a:blipFill rotWithShape="1">
                <a:blip r:embed="rId3"/>
                <a:stretch>
                  <a:fillRect t="-1258" r="-906"/>
                </a:stretch>
              </a:blipFill>
            </p:spPr>
            <p:txBody>
              <a:bodyPr/>
              <a:lstStyle/>
              <a:p>
                <a:r>
                  <a:rPr lang="en-US">
                    <a:noFill/>
                  </a:rPr>
                  <a:t> </a:t>
                </a:r>
              </a:p>
            </p:txBody>
          </p:sp>
        </mc:Fallback>
      </mc:AlternateContent>
    </p:spTree>
    <p:extLst>
      <p:ext uri="{BB962C8B-B14F-4D97-AF65-F5344CB8AC3E}">
        <p14:creationId xmlns:p14="http://schemas.microsoft.com/office/powerpoint/2010/main" val="13328371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0" y="228600"/>
            <a:ext cx="9144000" cy="769441"/>
          </a:xfrm>
          <a:prstGeom prst="rect">
            <a:avLst/>
          </a:prstGeom>
          <a:noFill/>
        </p:spPr>
        <p:txBody>
          <a:bodyPr wrap="square" lIns="91440" tIns="45720" rIns="91440" bIns="45720">
            <a:spAutoFit/>
          </a:bodyPr>
          <a:lstStyle/>
          <a:p>
            <a:pPr algn="ct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אלגוריתם </a:t>
            </a: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 </a:t>
            </a: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מציאת נקודת חיתוך</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4" name="מלבן 3"/>
          <p:cNvSpPr/>
          <p:nvPr/>
        </p:nvSpPr>
        <p:spPr>
          <a:xfrm>
            <a:off x="533400" y="1712443"/>
            <a:ext cx="7620000" cy="4401205"/>
          </a:xfrm>
          <a:prstGeom prst="rect">
            <a:avLst/>
          </a:prstGeom>
        </p:spPr>
        <p:txBody>
          <a:bodyPr wrap="square">
            <a:spAutoFit/>
          </a:bodyPr>
          <a:lstStyle/>
          <a:p>
            <a:pPr algn="r" rtl="1"/>
            <a:r>
              <a:rPr lang="he-IL" sz="2000" dirty="0" smtClean="0">
                <a:solidFill>
                  <a:schemeClr val="bg1"/>
                </a:solidFill>
              </a:rPr>
              <a:t>במהלך העבודה נתקלתי בצורך לגלות איכן נפגשת קרן אור עם העצמים. לאחר חיפוש מרובה מצאתי את הדרך הבאה על ידי שימוש באובייקטים של ספריית הגרפיקה:</a:t>
            </a:r>
          </a:p>
          <a:p>
            <a:pPr algn="r" rtl="1"/>
            <a:endParaRPr lang="he-IL" sz="2000" dirty="0">
              <a:solidFill>
                <a:schemeClr val="bg1"/>
              </a:solidFill>
            </a:endParaRPr>
          </a:p>
          <a:p>
            <a:pPr marL="457200" indent="-457200" algn="r" rtl="1">
              <a:buFont typeface="+mj-lt"/>
              <a:buAutoNum type="arabicPeriod"/>
            </a:pPr>
            <a:r>
              <a:rPr lang="he-IL" sz="2000" dirty="0" smtClean="0">
                <a:solidFill>
                  <a:schemeClr val="bg1"/>
                </a:solidFill>
              </a:rPr>
              <a:t>ייצגתי כול עצם וכול קרן אור על ידי שטח באובייקט שנקרא </a:t>
            </a:r>
            <a:r>
              <a:rPr lang="en-US" sz="2000" dirty="0" smtClean="0">
                <a:solidFill>
                  <a:schemeClr val="bg1"/>
                </a:solidFill>
              </a:rPr>
              <a:t>Region</a:t>
            </a:r>
            <a:endParaRPr lang="he-IL" sz="2000" dirty="0" smtClean="0">
              <a:solidFill>
                <a:schemeClr val="bg1"/>
              </a:solidFill>
            </a:endParaRPr>
          </a:p>
          <a:p>
            <a:pPr marL="457200" indent="-457200" algn="r" rtl="1">
              <a:buFont typeface="+mj-lt"/>
              <a:buAutoNum type="arabicPeriod"/>
            </a:pPr>
            <a:endParaRPr lang="en-US" sz="2000" dirty="0" smtClean="0">
              <a:solidFill>
                <a:schemeClr val="bg1"/>
              </a:solidFill>
            </a:endParaRPr>
          </a:p>
          <a:p>
            <a:pPr marL="457200" indent="-457200" algn="r" rtl="1">
              <a:buFont typeface="+mj-lt"/>
              <a:buAutoNum type="arabicPeriod"/>
            </a:pPr>
            <a:r>
              <a:rPr lang="he-IL" sz="2000" dirty="0" smtClean="0">
                <a:solidFill>
                  <a:schemeClr val="bg1"/>
                </a:solidFill>
              </a:rPr>
              <a:t>לקחתי את האובייקט של הקרן והאובייקט של העצם הנבדק ויצרתי אובייקט חדש מסוג </a:t>
            </a:r>
            <a:r>
              <a:rPr lang="en-US" sz="2000" dirty="0" smtClean="0">
                <a:solidFill>
                  <a:schemeClr val="bg1"/>
                </a:solidFill>
              </a:rPr>
              <a:t>Region</a:t>
            </a:r>
            <a:r>
              <a:rPr lang="he-IL" sz="2000" dirty="0" smtClean="0">
                <a:solidFill>
                  <a:schemeClr val="bg1"/>
                </a:solidFill>
              </a:rPr>
              <a:t> על ידי שימוש בפעולה של האובייקט הנקראת </a:t>
            </a:r>
            <a:r>
              <a:rPr lang="en-US" sz="2000" dirty="0" smtClean="0">
                <a:solidFill>
                  <a:schemeClr val="bg1"/>
                </a:solidFill>
              </a:rPr>
              <a:t>Intersect</a:t>
            </a:r>
            <a:r>
              <a:rPr lang="he-IL" sz="2000" dirty="0" smtClean="0">
                <a:solidFill>
                  <a:schemeClr val="bg1"/>
                </a:solidFill>
              </a:rPr>
              <a:t>. האובייקט החדש הכיל מכיל את השטח המשותף לשניהם. </a:t>
            </a:r>
          </a:p>
          <a:p>
            <a:pPr marL="457200" indent="-457200" algn="r" rtl="1">
              <a:buFont typeface="+mj-lt"/>
              <a:buAutoNum type="arabicPeriod"/>
            </a:pPr>
            <a:endParaRPr lang="he-IL" sz="2000" dirty="0">
              <a:solidFill>
                <a:schemeClr val="bg1"/>
              </a:solidFill>
            </a:endParaRPr>
          </a:p>
          <a:p>
            <a:pPr marL="457200" indent="-457200" algn="r" rtl="1">
              <a:buFont typeface="+mj-lt"/>
              <a:buAutoNum type="arabicPeriod"/>
            </a:pPr>
            <a:r>
              <a:rPr lang="he-IL" sz="2000" dirty="0" smtClean="0">
                <a:solidFill>
                  <a:schemeClr val="bg1"/>
                </a:solidFill>
              </a:rPr>
              <a:t>מהשטח החדש חילצתי נקודה עליו שהתאימה לי (לדוגמא במרכזו)</a:t>
            </a:r>
            <a:endParaRPr lang="he-IL" sz="2000" dirty="0" smtClean="0">
              <a:solidFill>
                <a:schemeClr val="bg1"/>
              </a:solidFill>
            </a:endParaRPr>
          </a:p>
          <a:p>
            <a:pPr marL="457200" indent="-457200" algn="r" rtl="1">
              <a:buFont typeface="+mj-lt"/>
              <a:buAutoNum type="arabicPeriod"/>
            </a:pPr>
            <a:endParaRPr lang="he-IL" sz="2000" dirty="0" smtClean="0">
              <a:solidFill>
                <a:schemeClr val="bg1"/>
              </a:solidFill>
            </a:endParaRPr>
          </a:p>
          <a:p>
            <a:pPr algn="r" rtl="1"/>
            <a:endParaRPr lang="he-IL" sz="2000" dirty="0">
              <a:solidFill>
                <a:schemeClr val="bg1"/>
              </a:solidFill>
            </a:endParaRPr>
          </a:p>
          <a:p>
            <a:pPr marL="457200" indent="-457200" algn="r" rtl="1">
              <a:buFont typeface="+mj-lt"/>
              <a:buAutoNum type="arabicPeriod"/>
            </a:pPr>
            <a:endParaRPr lang="he-IL" sz="2000" dirty="0" smtClean="0">
              <a:solidFill>
                <a:schemeClr val="bg1"/>
              </a:solidFill>
            </a:endParaRPr>
          </a:p>
        </p:txBody>
      </p:sp>
    </p:spTree>
    <p:extLst>
      <p:ext uri="{BB962C8B-B14F-4D97-AF65-F5344CB8AC3E}">
        <p14:creationId xmlns:p14="http://schemas.microsoft.com/office/powerpoint/2010/main" val="2391613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1"/>
          <p:cNvSpPr/>
          <p:nvPr/>
        </p:nvSpPr>
        <p:spPr>
          <a:xfrm>
            <a:off x="0" y="228600"/>
            <a:ext cx="9144000" cy="769441"/>
          </a:xfrm>
          <a:prstGeom prst="rect">
            <a:avLst/>
          </a:prstGeom>
          <a:noFill/>
        </p:spPr>
        <p:txBody>
          <a:bodyPr wrap="square" lIns="91440" tIns="45720" rIns="91440" bIns="45720">
            <a:spAutoFit/>
          </a:bodyPr>
          <a:lstStyle/>
          <a:p>
            <a:pPr algn="ct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ממשק משתמש - הסבר</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5" name="מלבן 4"/>
          <p:cNvSpPr/>
          <p:nvPr/>
        </p:nvSpPr>
        <p:spPr>
          <a:xfrm>
            <a:off x="1447800" y="1130895"/>
            <a:ext cx="7315200" cy="4401205"/>
          </a:xfrm>
          <a:prstGeom prst="rect">
            <a:avLst/>
          </a:prstGeom>
        </p:spPr>
        <p:txBody>
          <a:bodyPr wrap="square">
            <a:spAutoFit/>
          </a:bodyPr>
          <a:lstStyle/>
          <a:p>
            <a:pPr marL="342900" indent="-342900" algn="r" rtl="1">
              <a:buFont typeface="Wingdings" panose="05000000000000000000" pitchFamily="2" charset="2"/>
              <a:buChar char="q"/>
            </a:pPr>
            <a:r>
              <a:rPr lang="he-IL" sz="2000" u="sng" dirty="0" smtClean="0">
                <a:solidFill>
                  <a:schemeClr val="bg1"/>
                </a:solidFill>
              </a:rPr>
              <a:t>מסך:</a:t>
            </a:r>
            <a:r>
              <a:rPr lang="he-IL" sz="2000" dirty="0" smtClean="0">
                <a:solidFill>
                  <a:schemeClr val="bg1"/>
                </a:solidFill>
              </a:rPr>
              <a:t> ריבוע המציג בצורה גראפית את המערכת. ניתן ל"בחור" כלי בו (לדוגמא עדשה) על ידי לחיצה עליו. על ידי הזזת העכבר ניתן לשנות את מיקום העצם. יציאה של עצם מהמסך תמחק אותו.  </a:t>
            </a:r>
            <a:endParaRPr lang="he-IL" sz="2000" u="sng" dirty="0" smtClean="0">
              <a:solidFill>
                <a:schemeClr val="bg1"/>
              </a:solidFill>
            </a:endParaRPr>
          </a:p>
          <a:p>
            <a:pPr marL="342900" indent="-342900" algn="r" rtl="1">
              <a:buFont typeface="Wingdings" panose="05000000000000000000" pitchFamily="2" charset="2"/>
              <a:buChar char="q"/>
            </a:pPr>
            <a:endParaRPr lang="he-IL" sz="2000" u="sng" dirty="0">
              <a:solidFill>
                <a:schemeClr val="bg1"/>
              </a:solidFill>
            </a:endParaRPr>
          </a:p>
          <a:p>
            <a:pPr marL="342900" indent="-342900" algn="r" rtl="1">
              <a:buFont typeface="Wingdings" panose="05000000000000000000" pitchFamily="2" charset="2"/>
              <a:buChar char="q"/>
            </a:pPr>
            <a:r>
              <a:rPr lang="he-IL" sz="2000" u="sng" dirty="0" smtClean="0">
                <a:solidFill>
                  <a:schemeClr val="bg1"/>
                </a:solidFill>
              </a:rPr>
              <a:t>ארגז כלים:</a:t>
            </a:r>
            <a:r>
              <a:rPr lang="he-IL" sz="2000" dirty="0" smtClean="0">
                <a:solidFill>
                  <a:schemeClr val="bg1"/>
                </a:solidFill>
              </a:rPr>
              <a:t> ארגז הכלים מחולק לקטגוריות ומאפשר לבחור כלים שניתן להוסיף למערכת. על מנת להוסיף אותם יש ללחוץ פעם אחת על העצם הרצוי ולאחר מכן פעם אחת על המסך במיקום הרצוי.</a:t>
            </a:r>
            <a:endParaRPr lang="he-IL" sz="2000" u="sng" dirty="0" smtClean="0">
              <a:solidFill>
                <a:schemeClr val="bg1"/>
              </a:solidFill>
            </a:endParaRPr>
          </a:p>
          <a:p>
            <a:pPr marL="342900" indent="-342900" algn="r" rtl="1">
              <a:buFont typeface="Wingdings" panose="05000000000000000000" pitchFamily="2" charset="2"/>
              <a:buChar char="q"/>
            </a:pPr>
            <a:endParaRPr lang="he-IL" sz="2000" u="sng" dirty="0">
              <a:solidFill>
                <a:schemeClr val="bg1"/>
              </a:solidFill>
            </a:endParaRPr>
          </a:p>
          <a:p>
            <a:pPr marL="342900" indent="-342900" algn="r" rtl="1">
              <a:buFont typeface="Wingdings" panose="05000000000000000000" pitchFamily="2" charset="2"/>
              <a:buChar char="q"/>
            </a:pPr>
            <a:r>
              <a:rPr lang="he-IL" sz="2000" u="sng" dirty="0">
                <a:solidFill>
                  <a:schemeClr val="bg1"/>
                </a:solidFill>
              </a:rPr>
              <a:t>תיאור </a:t>
            </a:r>
            <a:r>
              <a:rPr lang="he-IL" sz="2000" u="sng" dirty="0" smtClean="0">
                <a:solidFill>
                  <a:schemeClr val="bg1"/>
                </a:solidFill>
              </a:rPr>
              <a:t>מילולי:</a:t>
            </a:r>
            <a:r>
              <a:rPr lang="he-IL" sz="2000" dirty="0" smtClean="0">
                <a:solidFill>
                  <a:schemeClr val="bg1"/>
                </a:solidFill>
              </a:rPr>
              <a:t> ריבוע קטן המתאר עצמים שהעכבר "מרחף" מעליהם וכמו כן חלק מהממשקים. בריבוע יופיע טקסט עם הסבר קצר על מה המשתמש "מרחף".</a:t>
            </a:r>
            <a:endParaRPr lang="he-IL" sz="2000" u="sng" dirty="0" smtClean="0">
              <a:solidFill>
                <a:schemeClr val="bg1"/>
              </a:solidFill>
            </a:endParaRPr>
          </a:p>
          <a:p>
            <a:pPr algn="r" rtl="1"/>
            <a:endParaRPr lang="he-IL" sz="2000" u="sng" dirty="0" smtClean="0">
              <a:solidFill>
                <a:schemeClr val="bg1"/>
              </a:solidFill>
            </a:endParaRPr>
          </a:p>
          <a:p>
            <a:pPr marL="342900" indent="-342900" algn="r" rtl="1">
              <a:buFont typeface="Wingdings" panose="05000000000000000000" pitchFamily="2" charset="2"/>
              <a:buChar char="q"/>
            </a:pPr>
            <a:endParaRPr lang="he-IL" sz="2000" u="sng" dirty="0">
              <a:solidFill>
                <a:schemeClr val="bg1"/>
              </a:solidFill>
            </a:endParaRPr>
          </a:p>
          <a:p>
            <a:pPr marL="342900" indent="-342900" algn="r" rtl="1">
              <a:buFont typeface="Wingdings" panose="05000000000000000000" pitchFamily="2" charset="2"/>
              <a:buChar char="q"/>
            </a:pPr>
            <a:endParaRPr lang="he-IL" sz="2000" u="sng" dirty="0" smtClean="0">
              <a:solidFill>
                <a:schemeClr val="bg1"/>
              </a:solidFill>
            </a:endParaRPr>
          </a:p>
        </p:txBody>
      </p:sp>
      <p:pic>
        <p:nvPicPr>
          <p:cNvPr id="6" name="Picture 2"/>
          <p:cNvPicPr/>
          <p:nvPr/>
        </p:nvPicPr>
        <p:blipFill rotWithShape="1">
          <a:blip r:embed="rId2" cstate="print">
            <a:extLst>
              <a:ext uri="{28A0092B-C50C-407E-A947-70E740481C1C}">
                <a14:useLocalDpi xmlns:a14="http://schemas.microsoft.com/office/drawing/2010/main" val="0"/>
              </a:ext>
            </a:extLst>
          </a:blip>
          <a:srcRect t="5498" r="89098" b="7079"/>
          <a:stretch/>
        </p:blipFill>
        <p:spPr bwMode="auto">
          <a:xfrm>
            <a:off x="414227" y="998040"/>
            <a:ext cx="957373" cy="3573959"/>
          </a:xfrm>
          <a:prstGeom prst="rect">
            <a:avLst/>
          </a:prstGeom>
          <a:noFill/>
          <a:ln>
            <a:noFill/>
          </a:ln>
          <a:extLst/>
        </p:spPr>
      </p:pic>
      <p:pic>
        <p:nvPicPr>
          <p:cNvPr id="8" name="Picture 2"/>
          <p:cNvPicPr/>
          <p:nvPr/>
        </p:nvPicPr>
        <p:blipFill rotWithShape="1">
          <a:blip r:embed="rId2">
            <a:extLst>
              <a:ext uri="{28A0092B-C50C-407E-A947-70E740481C1C}">
                <a14:useLocalDpi xmlns:a14="http://schemas.microsoft.com/office/drawing/2010/main" val="0"/>
              </a:ext>
            </a:extLst>
          </a:blip>
          <a:srcRect t="79072" r="89098" b="7182"/>
          <a:stretch/>
        </p:blipFill>
        <p:spPr bwMode="auto">
          <a:xfrm>
            <a:off x="363145" y="5334000"/>
            <a:ext cx="1329055" cy="942340"/>
          </a:xfrm>
          <a:prstGeom prst="rect">
            <a:avLst/>
          </a:prstGeom>
          <a:noFill/>
          <a:ln>
            <a:noFill/>
          </a:ln>
          <a:extLst/>
        </p:spPr>
      </p:pic>
      <p:pic>
        <p:nvPicPr>
          <p:cNvPr id="10" name="Picture 12" descr="מסך" title="מסך"/>
          <p:cNvPicPr/>
          <p:nvPr/>
        </p:nvPicPr>
        <p:blipFill rotWithShape="1">
          <a:blip r:embed="rId3" cstate="print">
            <a:extLst>
              <a:ext uri="{28A0092B-C50C-407E-A947-70E740481C1C}">
                <a14:useLocalDpi xmlns:a14="http://schemas.microsoft.com/office/drawing/2010/main" val="0"/>
              </a:ext>
            </a:extLst>
          </a:blip>
          <a:srcRect l="10717" t="5635" r="14355" b="7327"/>
          <a:stretch/>
        </p:blipFill>
        <p:spPr bwMode="auto">
          <a:xfrm>
            <a:off x="6411061" y="4695816"/>
            <a:ext cx="2316480" cy="1580524"/>
          </a:xfrm>
          <a:prstGeom prst="rect">
            <a:avLst/>
          </a:prstGeom>
          <a:noFill/>
          <a:ln>
            <a:solidFill>
              <a:schemeClr val="tx1"/>
            </a:solidFill>
          </a:ln>
          <a:extLst/>
        </p:spPr>
      </p:pic>
    </p:spTree>
    <p:extLst>
      <p:ext uri="{BB962C8B-B14F-4D97-AF65-F5344CB8AC3E}">
        <p14:creationId xmlns:p14="http://schemas.microsoft.com/office/powerpoint/2010/main" val="234230870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מלבן 1"/>
          <p:cNvSpPr/>
          <p:nvPr/>
        </p:nvSpPr>
        <p:spPr>
          <a:xfrm>
            <a:off x="0" y="228600"/>
            <a:ext cx="9144000" cy="769441"/>
          </a:xfrm>
          <a:prstGeom prst="rect">
            <a:avLst/>
          </a:prstGeom>
          <a:noFill/>
        </p:spPr>
        <p:txBody>
          <a:bodyPr wrap="square" lIns="91440" tIns="45720" rIns="91440" bIns="45720">
            <a:spAutoFit/>
          </a:bodyPr>
          <a:lstStyle/>
          <a:p>
            <a:pPr algn="ct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ממשק משתמש - הסבר</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5" name="מלבן 4"/>
          <p:cNvSpPr/>
          <p:nvPr/>
        </p:nvSpPr>
        <p:spPr>
          <a:xfrm>
            <a:off x="1752600" y="998041"/>
            <a:ext cx="7010400" cy="4401205"/>
          </a:xfrm>
          <a:prstGeom prst="rect">
            <a:avLst/>
          </a:prstGeom>
        </p:spPr>
        <p:txBody>
          <a:bodyPr wrap="square">
            <a:spAutoFit/>
          </a:bodyPr>
          <a:lstStyle/>
          <a:p>
            <a:pPr algn="r" rtl="1"/>
            <a:endParaRPr lang="he-IL" sz="2000" u="sng" dirty="0" smtClean="0">
              <a:solidFill>
                <a:schemeClr val="bg1"/>
              </a:solidFill>
            </a:endParaRPr>
          </a:p>
          <a:p>
            <a:pPr marL="342900" indent="-342900" algn="r" rtl="1">
              <a:buFont typeface="Wingdings" panose="05000000000000000000" pitchFamily="2" charset="2"/>
              <a:buChar char="q"/>
            </a:pPr>
            <a:r>
              <a:rPr lang="he-IL" sz="2000" u="sng" dirty="0" smtClean="0">
                <a:solidFill>
                  <a:schemeClr val="bg1"/>
                </a:solidFill>
              </a:rPr>
              <a:t> תצוגת מידע:</a:t>
            </a:r>
            <a:r>
              <a:rPr lang="he-IL" sz="2000" dirty="0" smtClean="0">
                <a:solidFill>
                  <a:schemeClr val="bg1"/>
                </a:solidFill>
              </a:rPr>
              <a:t> חלון בצד ימין המאפשר לקבל מידע על רכיב מסוימים. על מנת לקבל עליהם מידע יש ללחוץ על העצם הרצוי (לדוגמא עדשה או מראה)</a:t>
            </a:r>
            <a:endParaRPr lang="he-IL" sz="2000" u="sng" dirty="0" smtClean="0">
              <a:solidFill>
                <a:schemeClr val="bg1"/>
              </a:solidFill>
            </a:endParaRPr>
          </a:p>
          <a:p>
            <a:pPr marL="342900" indent="-342900" algn="r" rtl="1">
              <a:buFont typeface="Wingdings" panose="05000000000000000000" pitchFamily="2" charset="2"/>
              <a:buChar char="q"/>
            </a:pPr>
            <a:endParaRPr lang="he-IL" sz="2000" u="sng" dirty="0">
              <a:solidFill>
                <a:schemeClr val="bg1"/>
              </a:solidFill>
            </a:endParaRPr>
          </a:p>
          <a:p>
            <a:pPr marL="342900" indent="-342900" algn="r" rtl="1">
              <a:buFont typeface="Wingdings" panose="05000000000000000000" pitchFamily="2" charset="2"/>
              <a:buChar char="q"/>
            </a:pPr>
            <a:r>
              <a:rPr lang="he-IL" sz="2000" u="sng" dirty="0" smtClean="0">
                <a:solidFill>
                  <a:schemeClr val="bg1"/>
                </a:solidFill>
              </a:rPr>
              <a:t>תצוגת מאפיינים:</a:t>
            </a:r>
            <a:r>
              <a:rPr lang="he-IL" sz="2000" dirty="0" smtClean="0">
                <a:solidFill>
                  <a:schemeClr val="bg1"/>
                </a:solidFill>
              </a:rPr>
              <a:t> חלון בצד ימין מאוד חשוב. מציג מידע מרובה על העצם הנבחר ואו על המסך ומאפשר לשנות בו חלק מהערכים.</a:t>
            </a:r>
            <a:endParaRPr lang="he-IL" sz="2000" u="sng" dirty="0" smtClean="0">
              <a:solidFill>
                <a:schemeClr val="bg1"/>
              </a:solidFill>
            </a:endParaRPr>
          </a:p>
          <a:p>
            <a:pPr marL="342900" indent="-342900" algn="r" rtl="1">
              <a:buFont typeface="Wingdings" panose="05000000000000000000" pitchFamily="2" charset="2"/>
              <a:buChar char="q"/>
            </a:pPr>
            <a:endParaRPr lang="he-IL" sz="2000" u="sng" dirty="0">
              <a:solidFill>
                <a:schemeClr val="bg1"/>
              </a:solidFill>
            </a:endParaRPr>
          </a:p>
          <a:p>
            <a:pPr marL="342900" indent="-342900" algn="r" rtl="1">
              <a:buFont typeface="Wingdings" panose="05000000000000000000" pitchFamily="2" charset="2"/>
              <a:buChar char="q"/>
            </a:pPr>
            <a:r>
              <a:rPr lang="he-IL" sz="2000" u="sng" dirty="0" smtClean="0">
                <a:solidFill>
                  <a:schemeClr val="bg1"/>
                </a:solidFill>
              </a:rPr>
              <a:t>תפריטים:</a:t>
            </a:r>
            <a:r>
              <a:rPr lang="he-IL" sz="2000" dirty="0" smtClean="0">
                <a:solidFill>
                  <a:schemeClr val="bg1"/>
                </a:solidFill>
              </a:rPr>
              <a:t> מאפשר פעולות רבות כמו: שמירה, פתיחה והדפסה של פרויקט. כמו כן התפריטים מאפשר להגיע לחלונות של אודות, אפשרויות מתקדמות ושליחת משוב.</a:t>
            </a:r>
            <a:endParaRPr lang="he-IL" sz="2000" u="sng" dirty="0" smtClean="0">
              <a:solidFill>
                <a:schemeClr val="bg1"/>
              </a:solidFill>
            </a:endParaRPr>
          </a:p>
          <a:p>
            <a:pPr marL="342900" indent="-342900" algn="r" rtl="1">
              <a:buFont typeface="Wingdings" panose="05000000000000000000" pitchFamily="2" charset="2"/>
              <a:buChar char="q"/>
            </a:pPr>
            <a:endParaRPr lang="he-IL" sz="2000" u="sng" dirty="0" smtClean="0">
              <a:solidFill>
                <a:schemeClr val="bg1"/>
              </a:solidFill>
            </a:endParaRPr>
          </a:p>
          <a:p>
            <a:pPr marL="342900" indent="-342900" algn="r" rtl="1">
              <a:buFont typeface="Wingdings" panose="05000000000000000000" pitchFamily="2" charset="2"/>
              <a:buChar char="q"/>
            </a:pPr>
            <a:endParaRPr lang="he-IL" sz="2000" u="sng" dirty="0">
              <a:solidFill>
                <a:schemeClr val="bg1"/>
              </a:solidFill>
            </a:endParaRPr>
          </a:p>
          <a:p>
            <a:pPr marL="342900" indent="-342900" algn="r" rtl="1">
              <a:buFont typeface="Wingdings" panose="05000000000000000000" pitchFamily="2" charset="2"/>
              <a:buChar char="q"/>
            </a:pPr>
            <a:endParaRPr lang="he-IL" sz="2000" u="sng" dirty="0" smtClean="0">
              <a:solidFill>
                <a:schemeClr val="bg1"/>
              </a:solidFill>
            </a:endParaRPr>
          </a:p>
        </p:txBody>
      </p:sp>
      <p:pic>
        <p:nvPicPr>
          <p:cNvPr id="7" name="Picture 5"/>
          <p:cNvPicPr/>
          <p:nvPr/>
        </p:nvPicPr>
        <p:blipFill rotWithShape="1">
          <a:blip r:embed="rId2">
            <a:extLst>
              <a:ext uri="{28A0092B-C50C-407E-A947-70E740481C1C}">
                <a14:useLocalDpi xmlns:a14="http://schemas.microsoft.com/office/drawing/2010/main" val="0"/>
              </a:ext>
            </a:extLst>
          </a:blip>
          <a:srcRect l="85644" t="5677" b="66732"/>
          <a:stretch/>
        </p:blipFill>
        <p:spPr bwMode="auto">
          <a:xfrm>
            <a:off x="381000" y="4750771"/>
            <a:ext cx="1750060" cy="1891665"/>
          </a:xfrm>
          <a:prstGeom prst="rect">
            <a:avLst/>
          </a:prstGeom>
          <a:noFill/>
          <a:ln>
            <a:noFill/>
          </a:ln>
          <a:extLst/>
        </p:spPr>
      </p:pic>
      <p:pic>
        <p:nvPicPr>
          <p:cNvPr id="9" name="Picture 6"/>
          <p:cNvPicPr/>
          <p:nvPr/>
        </p:nvPicPr>
        <p:blipFill rotWithShape="1">
          <a:blip r:embed="rId3">
            <a:extLst>
              <a:ext uri="{28A0092B-C50C-407E-A947-70E740481C1C}">
                <a14:useLocalDpi xmlns:a14="http://schemas.microsoft.com/office/drawing/2010/main" val="0"/>
              </a:ext>
            </a:extLst>
          </a:blip>
          <a:srcRect l="85495" t="33267" b="6403"/>
          <a:stretch/>
        </p:blipFill>
        <p:spPr bwMode="auto">
          <a:xfrm>
            <a:off x="381000" y="1142057"/>
            <a:ext cx="1280160" cy="2995295"/>
          </a:xfrm>
          <a:prstGeom prst="rect">
            <a:avLst/>
          </a:prstGeom>
          <a:noFill/>
          <a:ln>
            <a:noFill/>
          </a:ln>
          <a:extLst/>
        </p:spPr>
      </p:pic>
      <p:pic>
        <p:nvPicPr>
          <p:cNvPr id="11" name="Picture 7"/>
          <p:cNvPicPr/>
          <p:nvPr/>
        </p:nvPicPr>
        <p:blipFill rotWithShape="1">
          <a:blip r:embed="rId4">
            <a:extLst>
              <a:ext uri="{28A0092B-C50C-407E-A947-70E740481C1C}">
                <a14:useLocalDpi xmlns:a14="http://schemas.microsoft.com/office/drawing/2010/main" val="0"/>
              </a:ext>
            </a:extLst>
          </a:blip>
          <a:srcRect r="86250" b="75952"/>
          <a:stretch/>
        </p:blipFill>
        <p:spPr bwMode="auto">
          <a:xfrm>
            <a:off x="6934200" y="4783968"/>
            <a:ext cx="1676400" cy="1649095"/>
          </a:xfrm>
          <a:prstGeom prst="rect">
            <a:avLst/>
          </a:prstGeom>
          <a:noFill/>
          <a:ln>
            <a:noFill/>
          </a:ln>
          <a:extLst/>
        </p:spPr>
      </p:pic>
    </p:spTree>
    <p:extLst>
      <p:ext uri="{BB962C8B-B14F-4D97-AF65-F5344CB8AC3E}">
        <p14:creationId xmlns:p14="http://schemas.microsoft.com/office/powerpoint/2010/main" val="2400659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76200" y="-14799"/>
            <a:ext cx="9220200" cy="68727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מלבן 1"/>
          <p:cNvSpPr/>
          <p:nvPr/>
        </p:nvSpPr>
        <p:spPr>
          <a:xfrm>
            <a:off x="0" y="228600"/>
            <a:ext cx="9144000" cy="769441"/>
          </a:xfrm>
          <a:prstGeom prst="rect">
            <a:avLst/>
          </a:prstGeom>
          <a:noFill/>
        </p:spPr>
        <p:txBody>
          <a:bodyPr wrap="square" lIns="91440" tIns="45720" rIns="91440" bIns="45720">
            <a:spAutoFit/>
          </a:bodyPr>
          <a:lstStyle/>
          <a:p>
            <a:pPr algn="ctr"/>
            <a:r>
              <a:rPr lang="he-IL" sz="4400" b="1" cap="none" spc="0" dirty="0" smtClean="0">
                <a:ln w="17780" cmpd="sng">
                  <a:solidFill>
                    <a:srgbClr val="FFFFFF"/>
                  </a:solidFill>
                  <a:prstDash val="solid"/>
                  <a:miter lim="800000"/>
                </a:ln>
                <a:effectLst>
                  <a:outerShdw blurRad="50800" dist="38100" algn="l" rotWithShape="0">
                    <a:prstClr val="black">
                      <a:alpha val="40000"/>
                    </a:prstClr>
                  </a:outerShdw>
                </a:effectLst>
                <a:latin typeface="David" panose="020E0502060401010101" pitchFamily="34" charset="-79"/>
                <a:cs typeface="David" panose="020E0502060401010101" pitchFamily="34" charset="-79"/>
              </a:rPr>
              <a:t>ממשק משתמש – תמונה כוללת</a:t>
            </a:r>
            <a:endParaRPr lang="he-IL" sz="4400" b="1" cap="none" spc="0" dirty="0">
              <a:ln w="17780" cmpd="sng">
                <a:solidFill>
                  <a:srgbClr val="FFFFFF"/>
                </a:solidFill>
                <a:prstDash val="solid"/>
                <a:miter lim="800000"/>
              </a:ln>
              <a:effectLst>
                <a:outerShdw blurRad="50800" dist="38100" algn="l" rotWithShape="0">
                  <a:prstClr val="black">
                    <a:alpha val="40000"/>
                  </a:prstClr>
                </a:outerShdw>
              </a:effectLst>
              <a:latin typeface="David" panose="020E0502060401010101" pitchFamily="34" charset="-79"/>
              <a:cs typeface="David" panose="020E0502060401010101" pitchFamily="34" charset="-79"/>
            </a:endParaRPr>
          </a:p>
        </p:txBody>
      </p:sp>
      <p:pic>
        <p:nvPicPr>
          <p:cNvPr id="4" name="תמונה 3" descr="C:\Users\Omri\Desktop\תמונה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98041"/>
            <a:ext cx="8991600" cy="5631359"/>
          </a:xfrm>
          <a:prstGeom prst="rect">
            <a:avLst/>
          </a:prstGeom>
          <a:noFill/>
          <a:ln>
            <a:noFill/>
          </a:ln>
        </p:spPr>
      </p:pic>
    </p:spTree>
    <p:extLst>
      <p:ext uri="{BB962C8B-B14F-4D97-AF65-F5344CB8AC3E}">
        <p14:creationId xmlns:p14="http://schemas.microsoft.com/office/powerpoint/2010/main" val="144770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0" y="228600"/>
            <a:ext cx="9144000" cy="769441"/>
          </a:xfrm>
          <a:prstGeom prst="rect">
            <a:avLst/>
          </a:prstGeom>
          <a:noFill/>
        </p:spPr>
        <p:txBody>
          <a:bodyPr wrap="square" lIns="91440" tIns="45720" rIns="91440" bIns="45720">
            <a:spAutoFit/>
          </a:bodyPr>
          <a:lstStyle/>
          <a:p>
            <a:pPr algn="ct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מקורות</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3" name="TextBox 2"/>
          <p:cNvSpPr txBox="1"/>
          <p:nvPr/>
        </p:nvSpPr>
        <p:spPr>
          <a:xfrm>
            <a:off x="3810000" y="1871753"/>
            <a:ext cx="4572000" cy="677108"/>
          </a:xfrm>
          <a:prstGeom prst="rect">
            <a:avLst/>
          </a:prstGeom>
          <a:noFill/>
        </p:spPr>
        <p:txBody>
          <a:bodyPr wrap="square" rtlCol="0">
            <a:spAutoFit/>
          </a:bodyPr>
          <a:lstStyle/>
          <a:p>
            <a:pPr algn="r" rtl="1"/>
            <a:endParaRPr lang="en-US" sz="2000" dirty="0">
              <a:latin typeface="David" panose="020E0502060401010101" pitchFamily="34" charset="-79"/>
              <a:cs typeface="David" panose="020E0502060401010101" pitchFamily="34" charset="-79"/>
            </a:endParaRPr>
          </a:p>
          <a:p>
            <a:pPr algn="r" rtl="1"/>
            <a:r>
              <a:rPr lang="en-US" dirty="0" smtClean="0">
                <a:latin typeface="David" panose="020E0502060401010101" pitchFamily="34" charset="-79"/>
                <a:cs typeface="David" panose="020E0502060401010101" pitchFamily="34" charset="-79"/>
              </a:rPr>
              <a:t> </a:t>
            </a:r>
            <a:endParaRPr lang="en-US" dirty="0">
              <a:latin typeface="David" panose="020E0502060401010101" pitchFamily="34" charset="-79"/>
              <a:cs typeface="David" panose="020E0502060401010101" pitchFamily="34" charset="-79"/>
            </a:endParaRPr>
          </a:p>
        </p:txBody>
      </p:sp>
      <p:sp>
        <p:nvSpPr>
          <p:cNvPr id="4" name="מלבן 3"/>
          <p:cNvSpPr/>
          <p:nvPr/>
        </p:nvSpPr>
        <p:spPr>
          <a:xfrm>
            <a:off x="457200" y="998041"/>
            <a:ext cx="6019800" cy="5693866"/>
          </a:xfrm>
          <a:prstGeom prst="rect">
            <a:avLst/>
          </a:prstGeom>
        </p:spPr>
        <p:txBody>
          <a:bodyPr wrap="square">
            <a:spAutoFit/>
          </a:bodyPr>
          <a:lstStyle/>
          <a:p>
            <a:r>
              <a:rPr lang="en-US" sz="1400" dirty="0">
                <a:solidFill>
                  <a:schemeClr val="bg1"/>
                </a:solidFill>
              </a:rPr>
              <a:t>1. “Circle-Circle Intersection”  (2015). </a:t>
            </a:r>
            <a:r>
              <a:rPr lang="en-US" sz="1400" i="1" dirty="0">
                <a:solidFill>
                  <a:schemeClr val="bg1"/>
                </a:solidFill>
              </a:rPr>
              <a:t> Wolfram </a:t>
            </a:r>
            <a:r>
              <a:rPr lang="en-US" sz="1400" i="1" dirty="0" err="1">
                <a:solidFill>
                  <a:schemeClr val="bg1"/>
                </a:solidFill>
              </a:rPr>
              <a:t>Mathworld</a:t>
            </a:r>
            <a:r>
              <a:rPr lang="en-US" sz="1400" i="1" dirty="0">
                <a:solidFill>
                  <a:schemeClr val="bg1"/>
                </a:solidFill>
              </a:rPr>
              <a:t>.</a:t>
            </a:r>
            <a:r>
              <a:rPr lang="en-US" sz="1400" dirty="0">
                <a:solidFill>
                  <a:schemeClr val="bg1"/>
                </a:solidFill>
              </a:rPr>
              <a:t> Wolfram Research. Retrieved August 21 2015, web address: </a:t>
            </a:r>
            <a:r>
              <a:rPr lang="en-US" sz="1400" u="sng" dirty="0">
                <a:solidFill>
                  <a:schemeClr val="bg1"/>
                </a:solidFill>
              </a:rPr>
              <a:t>http://mathworld.wolfram.com/Circle-CircleIntersection.html</a:t>
            </a:r>
            <a:endParaRPr lang="en-US" sz="1400" dirty="0">
              <a:solidFill>
                <a:schemeClr val="bg1"/>
              </a:solidFill>
            </a:endParaRPr>
          </a:p>
          <a:p>
            <a:r>
              <a:rPr lang="en-US" sz="1400" dirty="0">
                <a:solidFill>
                  <a:schemeClr val="bg1"/>
                </a:solidFill>
              </a:rPr>
              <a:t>2. Microsoft MSDN library (2015). Microsoft Corporation. Retrieved March 8 2015, web address: </a:t>
            </a:r>
            <a:r>
              <a:rPr lang="he-IL" sz="1400" dirty="0">
                <a:solidFill>
                  <a:schemeClr val="bg1"/>
                </a:solidFill>
              </a:rPr>
              <a:t>                            </a:t>
            </a:r>
            <a:r>
              <a:rPr lang="en-US" sz="1400" u="sng" dirty="0">
                <a:solidFill>
                  <a:schemeClr val="bg1"/>
                </a:solidFill>
                <a:hlinkClick r:id="rId2"/>
              </a:rPr>
              <a:t>https://msdn.microsoft.com/en-us/library/ms123401.aspx</a:t>
            </a:r>
            <a:r>
              <a:rPr lang="en-US" sz="1400" dirty="0">
                <a:solidFill>
                  <a:schemeClr val="bg1"/>
                </a:solidFill>
              </a:rPr>
              <a:t>.</a:t>
            </a:r>
          </a:p>
          <a:p>
            <a:r>
              <a:rPr lang="en-US" sz="1400" dirty="0">
                <a:solidFill>
                  <a:schemeClr val="bg1"/>
                </a:solidFill>
              </a:rPr>
              <a:t>3. Michael </a:t>
            </a:r>
            <a:r>
              <a:rPr lang="en-US" sz="1400" dirty="0" err="1">
                <a:solidFill>
                  <a:schemeClr val="bg1"/>
                </a:solidFill>
              </a:rPr>
              <a:t>Dubson</a:t>
            </a:r>
            <a:r>
              <a:rPr lang="en-US" sz="1400" dirty="0">
                <a:solidFill>
                  <a:schemeClr val="bg1"/>
                </a:solidFill>
              </a:rPr>
              <a:t> &amp; Kathy Perkins. Geometric Optics (2015). </a:t>
            </a:r>
            <a:r>
              <a:rPr lang="en-US" sz="1400" dirty="0" err="1">
                <a:solidFill>
                  <a:schemeClr val="bg1"/>
                </a:solidFill>
              </a:rPr>
              <a:t>PhET</a:t>
            </a:r>
            <a:r>
              <a:rPr lang="en-US" sz="1400" dirty="0">
                <a:solidFill>
                  <a:schemeClr val="bg1"/>
                </a:solidFill>
              </a:rPr>
              <a:t>. Retrieved August 15 2015, web address: </a:t>
            </a:r>
            <a:r>
              <a:rPr lang="en-US" sz="1400" u="sng" dirty="0">
                <a:solidFill>
                  <a:schemeClr val="bg1"/>
                </a:solidFill>
              </a:rPr>
              <a:t>https://phet.colorado.edu/sims/geometric-optics/geometric-optics_en.html</a:t>
            </a:r>
            <a:endParaRPr lang="en-US" sz="1400" dirty="0">
              <a:solidFill>
                <a:schemeClr val="bg1"/>
              </a:solidFill>
            </a:endParaRPr>
          </a:p>
          <a:p>
            <a:r>
              <a:rPr lang="en-US" sz="1400" dirty="0">
                <a:solidFill>
                  <a:schemeClr val="bg1"/>
                </a:solidFill>
              </a:rPr>
              <a:t>4. William Chu, 2001, “The Law of Refraction” ,Website: ‘Mathematics Department’. Retrieved November 21 2015, web address: </a:t>
            </a:r>
            <a:r>
              <a:rPr lang="en-US" sz="1400" u="sng" dirty="0">
                <a:solidFill>
                  <a:schemeClr val="bg1"/>
                </a:solidFill>
                <a:hlinkClick r:id="rId3"/>
              </a:rPr>
              <a:t>https://www.math.ubc.ca/~cass/courses/m309-01a/chu/Fundamentals/snell.htm</a:t>
            </a:r>
            <a:endParaRPr lang="en-US" sz="1400" dirty="0">
              <a:solidFill>
                <a:schemeClr val="bg1"/>
              </a:solidFill>
            </a:endParaRPr>
          </a:p>
          <a:p>
            <a:r>
              <a:rPr lang="en-US" sz="1400" dirty="0">
                <a:solidFill>
                  <a:schemeClr val="bg1"/>
                </a:solidFill>
              </a:rPr>
              <a:t>5. William Chu , 2001, “Lenses” ,Website: ‘Mathematics Department’. Retrieved November 21 2015, web address: </a:t>
            </a:r>
            <a:r>
              <a:rPr lang="en-US" sz="1400" u="sng" dirty="0">
                <a:solidFill>
                  <a:schemeClr val="bg1"/>
                </a:solidFill>
                <a:hlinkClick r:id="rId4"/>
              </a:rPr>
              <a:t>https://www.math.ubc.ca/~cass/courses/m309-01a/chu/MirrorsLenses/lenses.htm</a:t>
            </a:r>
            <a:endParaRPr lang="en-US" sz="1400" dirty="0">
              <a:solidFill>
                <a:schemeClr val="bg1"/>
              </a:solidFill>
            </a:endParaRPr>
          </a:p>
          <a:p>
            <a:r>
              <a:rPr lang="en-US" sz="1400" dirty="0">
                <a:solidFill>
                  <a:schemeClr val="bg1"/>
                </a:solidFill>
              </a:rPr>
              <a:t>6. ”Graphics Class”. Microsoft MSDN library (2015). Microsoft Corporation. Retrieved March 10 2015, web address: </a:t>
            </a:r>
            <a:r>
              <a:rPr lang="he-IL" sz="1400" dirty="0">
                <a:solidFill>
                  <a:schemeClr val="bg1"/>
                </a:solidFill>
              </a:rPr>
              <a:t>                           </a:t>
            </a:r>
            <a:r>
              <a:rPr lang="en-US" sz="1400" u="sng" dirty="0">
                <a:solidFill>
                  <a:schemeClr val="bg1"/>
                </a:solidFill>
                <a:hlinkClick r:id="rId5"/>
              </a:rPr>
              <a:t>https://msdn.microsoft.com/en-us/library/system.drawing.graphics(v=vs.110).aspx</a:t>
            </a:r>
            <a:endParaRPr lang="en-US" sz="1400" dirty="0">
              <a:solidFill>
                <a:schemeClr val="bg1"/>
              </a:solidFill>
            </a:endParaRPr>
          </a:p>
          <a:p>
            <a:r>
              <a:rPr lang="en-US" sz="1400" dirty="0">
                <a:solidFill>
                  <a:schemeClr val="bg1"/>
                </a:solidFill>
              </a:rPr>
              <a:t>7. ” Rotate a point around another point” (2013) . </a:t>
            </a:r>
            <a:r>
              <a:rPr lang="en-US" sz="1400" dirty="0" err="1">
                <a:solidFill>
                  <a:schemeClr val="bg1"/>
                </a:solidFill>
              </a:rPr>
              <a:t>Stackoverflow</a:t>
            </a:r>
            <a:r>
              <a:rPr lang="en-US" sz="1400" dirty="0">
                <a:solidFill>
                  <a:schemeClr val="bg1"/>
                </a:solidFill>
              </a:rPr>
              <a:t>. Retrieved March 10 2015, web address: </a:t>
            </a:r>
            <a:r>
              <a:rPr lang="he-IL" sz="1400" dirty="0">
                <a:solidFill>
                  <a:schemeClr val="bg1"/>
                </a:solidFill>
              </a:rPr>
              <a:t>                           </a:t>
            </a:r>
            <a:r>
              <a:rPr lang="en-US" sz="1400" u="sng" dirty="0">
                <a:solidFill>
                  <a:schemeClr val="bg1"/>
                </a:solidFill>
                <a:hlinkClick r:id="rId6"/>
              </a:rPr>
              <a:t>http://stackoverflow.com/questions/13695317/rotate-a-point-around-another-point</a:t>
            </a:r>
            <a:endParaRPr lang="en-US" sz="1400" dirty="0">
              <a:solidFill>
                <a:schemeClr val="bg1"/>
              </a:solidFill>
            </a:endParaRPr>
          </a:p>
          <a:p>
            <a:pPr algn="r" rtl="1"/>
            <a:endParaRPr lang="he-IL" sz="1400" dirty="0" smtClean="0">
              <a:solidFill>
                <a:schemeClr val="bg1"/>
              </a:solidFill>
              <a:latin typeface="David" panose="020E0502060401010101" pitchFamily="34" charset="-79"/>
            </a:endParaRPr>
          </a:p>
        </p:txBody>
      </p:sp>
    </p:spTree>
    <p:extLst>
      <p:ext uri="{BB962C8B-B14F-4D97-AF65-F5344CB8AC3E}">
        <p14:creationId xmlns:p14="http://schemas.microsoft.com/office/powerpoint/2010/main" val="23423087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0" y="228600"/>
            <a:ext cx="9144000" cy="769441"/>
          </a:xfrm>
          <a:prstGeom prst="rect">
            <a:avLst/>
          </a:prstGeom>
          <a:noFill/>
        </p:spPr>
        <p:txBody>
          <a:bodyPr wrap="square" lIns="91440" tIns="45720" rIns="91440" bIns="45720">
            <a:spAutoFit/>
          </a:bodyPr>
          <a:lstStyle/>
          <a:p>
            <a:pPr algn="ct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מבוא</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4" name="מלבן 3"/>
          <p:cNvSpPr/>
          <p:nvPr/>
        </p:nvSpPr>
        <p:spPr>
          <a:xfrm>
            <a:off x="609600" y="1295400"/>
            <a:ext cx="8001000" cy="3785652"/>
          </a:xfrm>
          <a:prstGeom prst="rect">
            <a:avLst/>
          </a:prstGeom>
        </p:spPr>
        <p:txBody>
          <a:bodyPr wrap="square">
            <a:spAutoFit/>
          </a:bodyPr>
          <a:lstStyle/>
          <a:p>
            <a:pPr algn="r" rtl="1"/>
            <a:r>
              <a:rPr lang="he-IL" sz="2000" b="1" u="sng" dirty="0" smtClean="0">
                <a:solidFill>
                  <a:schemeClr val="bg1"/>
                </a:solidFill>
                <a:latin typeface="Calibri" panose="020F0502020204030204" pitchFamily="34" charset="0"/>
              </a:rPr>
              <a:t>רקע</a:t>
            </a:r>
          </a:p>
          <a:p>
            <a:pPr algn="r" rtl="1"/>
            <a:endParaRPr lang="he-IL" sz="2000" b="1" i="1" u="sng" dirty="0" smtClean="0">
              <a:solidFill>
                <a:schemeClr val="bg1"/>
              </a:solidFill>
              <a:latin typeface="Calibri" panose="020F0502020204030204" pitchFamily="34" charset="0"/>
            </a:endParaRPr>
          </a:p>
          <a:p>
            <a:pPr algn="r" rtl="1"/>
            <a:r>
              <a:rPr lang="he-IL" sz="2000" dirty="0" smtClean="0">
                <a:solidFill>
                  <a:schemeClr val="bg1"/>
                </a:solidFill>
                <a:latin typeface="Calibri" panose="020F0502020204030204" pitchFamily="34" charset="0"/>
              </a:rPr>
              <a:t>הפרויקט </a:t>
            </a:r>
            <a:r>
              <a:rPr lang="he-IL" sz="2000" dirty="0">
                <a:solidFill>
                  <a:schemeClr val="bg1"/>
                </a:solidFill>
                <a:latin typeface="Calibri" panose="020F0502020204030204" pitchFamily="34" charset="0"/>
              </a:rPr>
              <a:t>עוסק בפיתוח תוכנת מחשב, שמטרתה לדמות מערכת פיזיקלית הפועלת על אופטיקה גיאומטרית. </a:t>
            </a:r>
            <a:r>
              <a:rPr lang="he-IL" sz="2000" dirty="0" smtClean="0">
                <a:solidFill>
                  <a:schemeClr val="bg1"/>
                </a:solidFill>
                <a:latin typeface="Calibri" panose="020F0502020204030204" pitchFamily="34" charset="0"/>
              </a:rPr>
              <a:t>בחרתי </a:t>
            </a:r>
            <a:r>
              <a:rPr lang="he-IL" sz="2000" dirty="0">
                <a:solidFill>
                  <a:schemeClr val="bg1"/>
                </a:solidFill>
                <a:latin typeface="Calibri" panose="020F0502020204030204" pitchFamily="34" charset="0"/>
              </a:rPr>
              <a:t>בנושא זה מתוך זיקה אישית לתחום הפיזיקה, ולתחום האופטיקה גיאומטרית בפרט. </a:t>
            </a:r>
            <a:r>
              <a:rPr lang="he-IL" sz="2000" dirty="0">
                <a:solidFill>
                  <a:schemeClr val="bg1"/>
                </a:solidFill>
                <a:latin typeface="David" panose="020E0502060401010101" pitchFamily="34" charset="-79"/>
              </a:rPr>
              <a:t>הפרויקט ינסה לבטא מספר נושאים מרכזיים ובסיסיים בתחום זה. </a:t>
            </a:r>
            <a:endParaRPr lang="he-IL" sz="2000" dirty="0" smtClean="0">
              <a:solidFill>
                <a:schemeClr val="bg1"/>
              </a:solidFill>
              <a:latin typeface="David" panose="020E0502060401010101" pitchFamily="34" charset="-79"/>
            </a:endParaRPr>
          </a:p>
          <a:p>
            <a:pPr algn="r" rtl="1"/>
            <a:endParaRPr lang="he-IL" sz="2000" dirty="0">
              <a:solidFill>
                <a:schemeClr val="bg1"/>
              </a:solidFill>
              <a:latin typeface="David" panose="020E0502060401010101" pitchFamily="34" charset="-79"/>
            </a:endParaRPr>
          </a:p>
          <a:p>
            <a:pPr algn="r" rtl="1"/>
            <a:r>
              <a:rPr lang="he-IL" sz="2000" b="1" u="sng" dirty="0" smtClean="0">
                <a:solidFill>
                  <a:schemeClr val="bg1"/>
                </a:solidFill>
                <a:latin typeface="David" panose="020E0502060401010101" pitchFamily="34" charset="-79"/>
              </a:rPr>
              <a:t>מטרות מרכזיות</a:t>
            </a:r>
          </a:p>
          <a:p>
            <a:pPr algn="r" rtl="1"/>
            <a:endParaRPr lang="he-IL" sz="2000" dirty="0" smtClean="0">
              <a:solidFill>
                <a:schemeClr val="bg1"/>
              </a:solidFill>
              <a:latin typeface="David" panose="020E0502060401010101" pitchFamily="34" charset="-79"/>
            </a:endParaRPr>
          </a:p>
          <a:p>
            <a:pPr algn="r" rtl="1"/>
            <a:r>
              <a:rPr lang="he-IL" sz="2000" dirty="0" smtClean="0">
                <a:solidFill>
                  <a:schemeClr val="bg1"/>
                </a:solidFill>
                <a:latin typeface="David" panose="020E0502060401010101" pitchFamily="34" charset="-79"/>
              </a:rPr>
              <a:t>התוכנה אמורה לדמות בצורה מילולית וגראפית עקרונות מרכזיים מהתחום. חשוב לציין שהתוכנה לא אמורה להיות כלי מדעי אלה כלי לימודי, בסיסי וידידותי. בנוסף לזה הפיתוח יהיה בצורה מודולרית ויתבסס על 'תכנות מונחה עצמים'.</a:t>
            </a:r>
            <a:endParaRPr lang="en-US"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7133707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741944"/>
            <a:ext cx="7696200" cy="1631216"/>
          </a:xfrm>
          <a:prstGeom prst="rect">
            <a:avLst/>
          </a:prstGeom>
          <a:noFill/>
        </p:spPr>
        <p:txBody>
          <a:bodyPr wrap="square" rtlCol="0">
            <a:spAutoFit/>
          </a:bodyPr>
          <a:lstStyle/>
          <a:p>
            <a:pPr algn="r" rtl="1"/>
            <a:r>
              <a:rPr lang="he-IL" sz="2000" dirty="0">
                <a:solidFill>
                  <a:schemeClr val="bg1"/>
                </a:solidFill>
                <a:latin typeface="David" panose="020E0502060401010101" pitchFamily="34" charset="-79"/>
              </a:rPr>
              <a:t>אופטיקה גיאומטרית </a:t>
            </a:r>
            <a:r>
              <a:rPr lang="he-IL" sz="2000" dirty="0" smtClean="0">
                <a:solidFill>
                  <a:schemeClr val="bg1"/>
                </a:solidFill>
                <a:latin typeface="David" panose="020E0502060401010101" pitchFamily="34" charset="-79"/>
              </a:rPr>
              <a:t>היא </a:t>
            </a:r>
            <a:r>
              <a:rPr lang="he-IL" sz="2000" dirty="0">
                <a:solidFill>
                  <a:schemeClr val="bg1"/>
                </a:solidFill>
                <a:latin typeface="David" panose="020E0502060401010101" pitchFamily="34" charset="-79"/>
              </a:rPr>
              <a:t>תחום </a:t>
            </a:r>
            <a:r>
              <a:rPr lang="he-IL" sz="2000" dirty="0" smtClean="0">
                <a:solidFill>
                  <a:schemeClr val="bg1"/>
                </a:solidFill>
                <a:latin typeface="David" panose="020E0502060401010101" pitchFamily="34" charset="-79"/>
              </a:rPr>
              <a:t>בפיזיקה </a:t>
            </a:r>
            <a:r>
              <a:rPr lang="he-IL" sz="2000" dirty="0">
                <a:solidFill>
                  <a:schemeClr val="bg1"/>
                </a:solidFill>
                <a:latin typeface="David" panose="020E0502060401010101" pitchFamily="34" charset="-79"/>
              </a:rPr>
              <a:t>העוסק בתופעות של אור המתפשט במרחב בקווים ישרים. תחום זה מתבסס על שימוש מרובה בתחום הגיאומטריה על מנת להסביר תופעות של אור הנע בקו ישר. במהלך העבודה </a:t>
            </a:r>
            <a:r>
              <a:rPr lang="he-IL" sz="2000" dirty="0" smtClean="0">
                <a:solidFill>
                  <a:schemeClr val="bg1"/>
                </a:solidFill>
                <a:latin typeface="David" panose="020E0502060401010101" pitchFamily="34" charset="-79"/>
              </a:rPr>
              <a:t>על </a:t>
            </a:r>
            <a:r>
              <a:rPr lang="he-IL" sz="2000" dirty="0">
                <a:solidFill>
                  <a:schemeClr val="bg1"/>
                </a:solidFill>
                <a:latin typeface="David" panose="020E0502060401010101" pitchFamily="34" charset="-79"/>
              </a:rPr>
              <a:t>הפרויקט </a:t>
            </a:r>
            <a:r>
              <a:rPr lang="he-IL" sz="2000" dirty="0" smtClean="0">
                <a:solidFill>
                  <a:schemeClr val="bg1"/>
                </a:solidFill>
                <a:latin typeface="David" panose="020E0502060401010101" pitchFamily="34" charset="-79"/>
              </a:rPr>
              <a:t>השתמשתי בהנחות, </a:t>
            </a:r>
            <a:r>
              <a:rPr lang="he-IL" sz="2000" dirty="0">
                <a:solidFill>
                  <a:schemeClr val="bg1"/>
                </a:solidFill>
                <a:latin typeface="David" panose="020E0502060401010101" pitchFamily="34" charset="-79"/>
              </a:rPr>
              <a:t>עקרונות, עצמים, חוקים ונוסחאות מתחום האופטיקה הגיאומטרית. </a:t>
            </a:r>
            <a:endParaRPr lang="en-US" sz="2000" b="1" dirty="0">
              <a:solidFill>
                <a:schemeClr val="bg1"/>
              </a:solidFill>
              <a:latin typeface="David" panose="020E0502060401010101" pitchFamily="34" charset="-79"/>
            </a:endParaRPr>
          </a:p>
        </p:txBody>
      </p:sp>
      <p:sp>
        <p:nvSpPr>
          <p:cNvPr id="4" name="מלבן 3"/>
          <p:cNvSpPr/>
          <p:nvPr/>
        </p:nvSpPr>
        <p:spPr>
          <a:xfrm>
            <a:off x="184842" y="609600"/>
            <a:ext cx="8959158" cy="769441"/>
          </a:xfrm>
          <a:prstGeom prst="rect">
            <a:avLst/>
          </a:prstGeom>
          <a:noFill/>
        </p:spPr>
        <p:txBody>
          <a:bodyPr wrap="square" lIns="91440" tIns="45720" rIns="91440" bIns="45720">
            <a:spAutoFit/>
          </a:bodyPr>
          <a:lstStyle/>
          <a:p>
            <a:pPr algn="ctr" rtl="1"/>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רקע תיאורטי - אופטיקה גיאומטרית</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pic>
        <p:nvPicPr>
          <p:cNvPr id="1026" name="Picture 2" descr="https://upload.wikimedia.org/wikipedia/commons/thumb/9/97/Lens3b.svg/362px-Lens3b.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111259"/>
            <a:ext cx="3052082" cy="21752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1/10/Reflection_angles.svg/170px-Reflection_angle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655" y="4111259"/>
            <a:ext cx="161925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3087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0" y="609600"/>
            <a:ext cx="9144000" cy="769441"/>
          </a:xfrm>
          <a:prstGeom prst="rect">
            <a:avLst/>
          </a:prstGeom>
          <a:noFill/>
        </p:spPr>
        <p:txBody>
          <a:bodyPr wrap="square" lIns="91440" tIns="45720" rIns="91440" bIns="45720">
            <a:spAutoFit/>
          </a:bodyPr>
          <a:lstStyle/>
          <a:p>
            <a:pPr algn="ctr" rtl="1"/>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אופטיקה גיאומטרית – מראה</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6" name="TextBox 5"/>
          <p:cNvSpPr txBox="1"/>
          <p:nvPr/>
        </p:nvSpPr>
        <p:spPr>
          <a:xfrm>
            <a:off x="838200" y="1741944"/>
            <a:ext cx="7696200" cy="3477875"/>
          </a:xfrm>
          <a:prstGeom prst="rect">
            <a:avLst/>
          </a:prstGeom>
          <a:noFill/>
        </p:spPr>
        <p:txBody>
          <a:bodyPr wrap="square" rtlCol="0">
            <a:spAutoFit/>
          </a:bodyPr>
          <a:lstStyle/>
          <a:p>
            <a:pPr algn="r" rtl="1"/>
            <a:r>
              <a:rPr lang="he-IL" sz="2000" dirty="0" smtClean="0">
                <a:solidFill>
                  <a:schemeClr val="bg1"/>
                </a:solidFill>
                <a:latin typeface="David" panose="020E0502060401010101" pitchFamily="34" charset="-79"/>
              </a:rPr>
              <a:t>על פי אופטיקה גיאומטרית המראה היא דוגמא לתופעה שנקראת 'החזרת אור'. לתופעה זאת שלושה חוקים בסיסיים:</a:t>
            </a:r>
          </a:p>
          <a:p>
            <a:pPr algn="r" rtl="1"/>
            <a:endParaRPr lang="he-IL" sz="2000" b="1" dirty="0">
              <a:solidFill>
                <a:schemeClr val="bg1"/>
              </a:solidFill>
              <a:latin typeface="David" panose="020E0502060401010101" pitchFamily="34" charset="-79"/>
            </a:endParaRPr>
          </a:p>
          <a:p>
            <a:pPr marL="342900" indent="-342900" algn="r" rtl="1">
              <a:buFontTx/>
              <a:buChar char="-"/>
            </a:pPr>
            <a:r>
              <a:rPr lang="he-IL" sz="2000" dirty="0" smtClean="0">
                <a:solidFill>
                  <a:schemeClr val="bg1"/>
                </a:solidFill>
              </a:rPr>
              <a:t>בתווך </a:t>
            </a:r>
            <a:r>
              <a:rPr lang="he-IL" sz="2000" dirty="0">
                <a:solidFill>
                  <a:schemeClr val="bg1"/>
                </a:solidFill>
              </a:rPr>
              <a:t>אחיד אין שינוי בכיוון ההתפשטות המיוצג על ידי הקרן</a:t>
            </a:r>
            <a:r>
              <a:rPr lang="he-IL" sz="2000" dirty="0" smtClean="0">
                <a:solidFill>
                  <a:schemeClr val="bg1"/>
                </a:solidFill>
              </a:rPr>
              <a:t>.</a:t>
            </a:r>
          </a:p>
          <a:p>
            <a:pPr algn="r" rtl="1"/>
            <a:endParaRPr lang="he-IL" sz="2000" dirty="0" smtClean="0">
              <a:solidFill>
                <a:schemeClr val="bg1"/>
              </a:solidFill>
            </a:endParaRPr>
          </a:p>
          <a:p>
            <a:pPr marL="342900" indent="-342900" algn="r" rtl="1">
              <a:buFontTx/>
              <a:buChar char="-"/>
            </a:pPr>
            <a:r>
              <a:rPr lang="he-IL" sz="2000" dirty="0">
                <a:solidFill>
                  <a:schemeClr val="bg1"/>
                </a:solidFill>
              </a:rPr>
              <a:t>הקרן הפוגעת, הקרן המוחזרת והאנך למראה בנקודת הפגיעה נמצאים במישור אחד</a:t>
            </a:r>
            <a:r>
              <a:rPr lang="he-IL" sz="2000" dirty="0" smtClean="0">
                <a:solidFill>
                  <a:schemeClr val="bg1"/>
                </a:solidFill>
              </a:rPr>
              <a:t>.</a:t>
            </a:r>
          </a:p>
          <a:p>
            <a:pPr marL="342900" indent="-342900" algn="r" rtl="1">
              <a:buFontTx/>
              <a:buChar char="-"/>
            </a:pPr>
            <a:endParaRPr lang="he-IL" sz="2000" dirty="0">
              <a:solidFill>
                <a:schemeClr val="bg1"/>
              </a:solidFill>
            </a:endParaRPr>
          </a:p>
          <a:p>
            <a:pPr marL="342900" indent="-342900" algn="r" rtl="1">
              <a:buFontTx/>
              <a:buChar char="-"/>
            </a:pPr>
            <a:r>
              <a:rPr lang="he-IL" sz="2000" dirty="0">
                <a:solidFill>
                  <a:schemeClr val="bg1"/>
                </a:solidFill>
              </a:rPr>
              <a:t>זווית הפגיעה שווה לזווית ההחזרה.</a:t>
            </a:r>
          </a:p>
          <a:p>
            <a:pPr marL="342900" indent="-342900" algn="r" rtl="1">
              <a:buFontTx/>
              <a:buChar char="-"/>
            </a:pPr>
            <a:endParaRPr lang="he-IL" sz="2000" dirty="0" smtClean="0">
              <a:solidFill>
                <a:schemeClr val="bg1"/>
              </a:solidFill>
            </a:endParaRPr>
          </a:p>
          <a:p>
            <a:pPr marL="342900" indent="-342900" algn="r" rtl="1">
              <a:buFontTx/>
              <a:buChar char="-"/>
            </a:pPr>
            <a:endParaRPr lang="he-IL" sz="2000" b="1" dirty="0" smtClean="0">
              <a:solidFill>
                <a:schemeClr val="bg1"/>
              </a:solidFill>
              <a:latin typeface="David" panose="020E0502060401010101" pitchFamily="34" charset="-79"/>
            </a:endParaRPr>
          </a:p>
        </p:txBody>
      </p:sp>
      <p:pic>
        <p:nvPicPr>
          <p:cNvPr id="3076" name="Picture 4" descr="https://encrypted-tbn2.gstatic.com/images?q=tbn:ANd9GcTAD1I0lfSHrUISpl5ePDqQHfCd5cpYOidaYKqlepyultk5Di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421863"/>
            <a:ext cx="3425746"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9940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0" y="609600"/>
            <a:ext cx="9144000" cy="769441"/>
          </a:xfrm>
          <a:prstGeom prst="rect">
            <a:avLst/>
          </a:prstGeom>
          <a:noFill/>
        </p:spPr>
        <p:txBody>
          <a:bodyPr wrap="square" lIns="91440" tIns="45720" rIns="91440" bIns="45720">
            <a:spAutoFit/>
          </a:bodyPr>
          <a:lstStyle/>
          <a:p>
            <a:pPr algn="ctr" rtl="1"/>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אופטיקה גיאומטרית – עדשות דקות</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3" name="TextBox 2"/>
          <p:cNvSpPr txBox="1"/>
          <p:nvPr/>
        </p:nvSpPr>
        <p:spPr>
          <a:xfrm>
            <a:off x="838200" y="1576572"/>
            <a:ext cx="7696200" cy="2862322"/>
          </a:xfrm>
          <a:prstGeom prst="rect">
            <a:avLst/>
          </a:prstGeom>
          <a:noFill/>
        </p:spPr>
        <p:txBody>
          <a:bodyPr wrap="square" rtlCol="0">
            <a:spAutoFit/>
          </a:bodyPr>
          <a:lstStyle/>
          <a:p>
            <a:pPr algn="r" rtl="1"/>
            <a:r>
              <a:rPr lang="he-IL" sz="2000" dirty="0" smtClean="0">
                <a:solidFill>
                  <a:schemeClr val="bg1"/>
                </a:solidFill>
              </a:rPr>
              <a:t>בתחום זה ישנם מספר משוואות הנותנות הסבר לתופעת התעקמות האור בעקבות עדשות שעוביין קטן וזניח. בפרויקט זה התייחס לעדשות שכאלו. ישנם שתי סוגים של עדשות דקות. </a:t>
            </a:r>
          </a:p>
          <a:p>
            <a:pPr algn="r" rtl="1"/>
            <a:endParaRPr lang="he-IL" sz="2000" dirty="0">
              <a:solidFill>
                <a:schemeClr val="bg1"/>
              </a:solidFill>
            </a:endParaRPr>
          </a:p>
          <a:p>
            <a:pPr algn="r" rtl="1"/>
            <a:r>
              <a:rPr lang="he-IL" sz="2000" u="sng" dirty="0" smtClean="0">
                <a:solidFill>
                  <a:schemeClr val="bg1"/>
                </a:solidFill>
              </a:rPr>
              <a:t>עדשה מרכזת</a:t>
            </a:r>
            <a:r>
              <a:rPr lang="he-IL" sz="2000" i="1" dirty="0" smtClean="0">
                <a:solidFill>
                  <a:schemeClr val="bg1"/>
                </a:solidFill>
              </a:rPr>
              <a:t> </a:t>
            </a:r>
            <a:r>
              <a:rPr lang="he-IL" sz="2000" dirty="0">
                <a:solidFill>
                  <a:schemeClr val="bg1"/>
                </a:solidFill>
              </a:rPr>
              <a:t>– היא עדשה הממקדת קרני אור מקבילות לנקודה במישור המוקד </a:t>
            </a:r>
            <a:r>
              <a:rPr lang="he-IL" sz="2000" dirty="0" smtClean="0">
                <a:solidFill>
                  <a:schemeClr val="bg1"/>
                </a:solidFill>
              </a:rPr>
              <a:t>שלה.</a:t>
            </a:r>
          </a:p>
          <a:p>
            <a:pPr algn="r" rtl="1"/>
            <a:endParaRPr lang="he-IL" sz="2000" dirty="0">
              <a:solidFill>
                <a:schemeClr val="bg1"/>
              </a:solidFill>
            </a:endParaRPr>
          </a:p>
          <a:p>
            <a:pPr algn="r" rtl="1"/>
            <a:r>
              <a:rPr lang="he-IL" sz="2000" u="sng" dirty="0" smtClean="0">
                <a:solidFill>
                  <a:schemeClr val="bg1"/>
                </a:solidFill>
              </a:rPr>
              <a:t>עדשה מפזרת</a:t>
            </a:r>
            <a:r>
              <a:rPr lang="he-IL" sz="2000" dirty="0" smtClean="0">
                <a:solidFill>
                  <a:schemeClr val="bg1"/>
                </a:solidFill>
              </a:rPr>
              <a:t> - </a:t>
            </a:r>
            <a:r>
              <a:rPr lang="he-IL" sz="2000" dirty="0">
                <a:solidFill>
                  <a:schemeClr val="bg1"/>
                </a:solidFill>
              </a:rPr>
              <a:t>היא עדשה המפזרת קרניים </a:t>
            </a:r>
            <a:r>
              <a:rPr lang="he-IL" sz="2000" dirty="0" smtClean="0">
                <a:solidFill>
                  <a:schemeClr val="bg1"/>
                </a:solidFill>
              </a:rPr>
              <a:t>מקבילות. </a:t>
            </a:r>
          </a:p>
          <a:p>
            <a:pPr marL="342900" indent="-342900" algn="r" rtl="1">
              <a:buFontTx/>
              <a:buChar char="-"/>
            </a:pPr>
            <a:endParaRPr lang="he-IL" sz="2000" b="1" dirty="0" smtClean="0">
              <a:solidFill>
                <a:schemeClr val="bg1"/>
              </a:solidFill>
              <a:latin typeface="David" panose="020E0502060401010101" pitchFamily="34" charset="-79"/>
            </a:endParaRPr>
          </a:p>
        </p:txBody>
      </p:sp>
      <p:pic>
        <p:nvPicPr>
          <p:cNvPr id="2050" name="Picture 2" descr="https://lh4.googleusercontent.com/2Ua1DjmIdUs0oprAyc6tbwYYdCC-D8d7e8F0GDkGq5OooUJiMj5niv4GkvCSYLDpYif24JPImamgKfGDEZqDeE9IHUyL9u_9IO3vHVRA1hH7SAmssdZaWHRhqA=s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846" y="4724400"/>
            <a:ext cx="2133600" cy="162627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www.carnit.co.il/wp-content/uploads/2010/01/%D7%A2%D7%93%D7%A9%D7%94-%D7%9E%D7%A4%D7%96%D7%A8%D7%A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4724400"/>
            <a:ext cx="2384575" cy="170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7896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0" y="609600"/>
            <a:ext cx="9144000" cy="769441"/>
          </a:xfrm>
          <a:prstGeom prst="rect">
            <a:avLst/>
          </a:prstGeom>
          <a:noFill/>
        </p:spPr>
        <p:txBody>
          <a:bodyPr wrap="square" lIns="91440" tIns="45720" rIns="91440" bIns="45720">
            <a:spAutoFit/>
          </a:bodyPr>
          <a:lstStyle/>
          <a:p>
            <a:pPr algn="ctr" rtl="1"/>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אופטיקה גיאומטרית – תווך</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mc:AlternateContent xmlns:mc="http://schemas.openxmlformats.org/markup-compatibility/2006" xmlns:a14="http://schemas.microsoft.com/office/drawing/2010/main">
        <mc:Choice Requires="a14">
          <p:sp>
            <p:nvSpPr>
              <p:cNvPr id="3" name="TextBox 2"/>
              <p:cNvSpPr txBox="1"/>
              <p:nvPr/>
            </p:nvSpPr>
            <p:spPr>
              <a:xfrm>
                <a:off x="838200" y="1576572"/>
                <a:ext cx="7696200" cy="3553024"/>
              </a:xfrm>
              <a:prstGeom prst="rect">
                <a:avLst/>
              </a:prstGeom>
              <a:noFill/>
            </p:spPr>
            <p:txBody>
              <a:bodyPr wrap="square" rtlCol="0">
                <a:spAutoFit/>
              </a:bodyPr>
              <a:lstStyle/>
              <a:p>
                <a:pPr algn="r" rtl="1"/>
                <a:r>
                  <a:rPr lang="he-IL" sz="2000" dirty="0" smtClean="0">
                    <a:solidFill>
                      <a:schemeClr val="bg1"/>
                    </a:solidFill>
                  </a:rPr>
                  <a:t>כאשר אור עובר בין תווך אחד לאחר (לדוגמא מאוויר לזכוכית) מתקיימת תופעה של שבירה (כתוצאה משינוי מהירות). כול תווך ניתן לייצג על ידי מקדם שבירה. </a:t>
                </a:r>
                <a:endParaRPr lang="he-IL" sz="2000" dirty="0">
                  <a:solidFill>
                    <a:schemeClr val="bg1"/>
                  </a:solidFill>
                </a:endParaRPr>
              </a:p>
              <a:p>
                <a:pPr algn="r" rtl="1"/>
                <a:endParaRPr lang="he-IL" sz="2000" dirty="0">
                  <a:solidFill>
                    <a:schemeClr val="bg1"/>
                  </a:solidFill>
                </a:endParaRPr>
              </a:p>
              <a:p>
                <a:pPr algn="r" rtl="1"/>
                <a:r>
                  <a:rPr lang="he-IL" sz="2000" dirty="0" smtClean="0">
                    <a:solidFill>
                      <a:schemeClr val="bg1"/>
                    </a:solidFill>
                  </a:rPr>
                  <a:t>את זווית השבירה ניתן לחשב על ידי חוק סנל להלן:</a:t>
                </a:r>
              </a:p>
              <a:p>
                <a:pPr algn="r" rtl="1"/>
                <a:endParaRPr lang="he-IL" sz="2000" dirty="0" smtClean="0">
                  <a:solidFill>
                    <a:schemeClr val="bg1"/>
                  </a:solidFill>
                </a:endParaRPr>
              </a:p>
              <a:p>
                <a:pPr algn="r" rtl="1"/>
                <a14:m>
                  <m:oMathPara xmlns:m="http://schemas.openxmlformats.org/officeDocument/2006/math">
                    <m:oMathParaPr>
                      <m:jc m:val="centerGroup"/>
                    </m:oMathParaPr>
                    <m:oMath xmlns:m="http://schemas.openxmlformats.org/officeDocument/2006/math">
                      <m:sSub>
                        <m:sSubPr>
                          <m:ctrlPr>
                            <a:rPr lang="en-US" sz="2000" i="1" smtClean="0">
                              <a:solidFill>
                                <a:schemeClr val="bg1"/>
                              </a:solidFill>
                              <a:latin typeface="Cambria Math"/>
                            </a:rPr>
                          </m:ctrlPr>
                        </m:sSubPr>
                        <m:e>
                          <m:r>
                            <a:rPr lang="en-US" sz="2000" b="0" i="1" smtClean="0">
                              <a:solidFill>
                                <a:schemeClr val="bg1"/>
                              </a:solidFill>
                              <a:latin typeface="Cambria Math"/>
                            </a:rPr>
                            <m:t>𝑛</m:t>
                          </m:r>
                        </m:e>
                        <m:sub>
                          <m:r>
                            <a:rPr lang="en-US" sz="2000" b="0" i="1" smtClean="0">
                              <a:solidFill>
                                <a:schemeClr val="bg1"/>
                              </a:solidFill>
                              <a:latin typeface="Cambria Math"/>
                            </a:rPr>
                            <m:t>1</m:t>
                          </m:r>
                        </m:sub>
                      </m:sSub>
                      <m:func>
                        <m:funcPr>
                          <m:ctrlPr>
                            <a:rPr lang="en-US" sz="2000" i="1" smtClean="0">
                              <a:solidFill>
                                <a:schemeClr val="bg1"/>
                              </a:solidFill>
                              <a:latin typeface="Cambria Math"/>
                            </a:rPr>
                          </m:ctrlPr>
                        </m:funcPr>
                        <m:fName>
                          <m:r>
                            <m:rPr>
                              <m:sty m:val="p"/>
                            </m:rPr>
                            <a:rPr lang="en-US" sz="2000" i="0" smtClean="0">
                              <a:solidFill>
                                <a:schemeClr val="bg1"/>
                              </a:solidFill>
                              <a:latin typeface="Cambria Math"/>
                            </a:rPr>
                            <m:t>sin</m:t>
                          </m:r>
                        </m:fName>
                        <m:e>
                          <m:sSub>
                            <m:sSubPr>
                              <m:ctrlPr>
                                <a:rPr lang="en-US" sz="2000" i="1" smtClean="0">
                                  <a:solidFill>
                                    <a:schemeClr val="bg1"/>
                                  </a:solidFill>
                                  <a:latin typeface="Cambria Math"/>
                                </a:rPr>
                              </m:ctrlPr>
                            </m:sSubPr>
                            <m:e>
                              <m:r>
                                <a:rPr lang="en-US" sz="2000" i="1" smtClean="0">
                                  <a:solidFill>
                                    <a:schemeClr val="bg1"/>
                                  </a:solidFill>
                                  <a:latin typeface="Cambria Math"/>
                                  <a:ea typeface="Cambria Math"/>
                                </a:rPr>
                                <m:t>𝜃</m:t>
                              </m:r>
                            </m:e>
                            <m:sub>
                              <m:r>
                                <a:rPr lang="en-US" sz="2000" b="0" i="1" smtClean="0">
                                  <a:solidFill>
                                    <a:schemeClr val="bg1"/>
                                  </a:solidFill>
                                  <a:latin typeface="Cambria Math"/>
                                </a:rPr>
                                <m:t>1</m:t>
                              </m:r>
                            </m:sub>
                          </m:sSub>
                        </m:e>
                      </m:func>
                      <m:r>
                        <a:rPr lang="en-US" sz="2000" i="1" smtClean="0">
                          <a:solidFill>
                            <a:schemeClr val="bg1"/>
                          </a:solidFill>
                          <a:latin typeface="Cambria Math"/>
                        </a:rPr>
                        <m:t>=</m:t>
                      </m:r>
                      <m:sSub>
                        <m:sSubPr>
                          <m:ctrlPr>
                            <a:rPr lang="en-US" sz="2000" i="1">
                              <a:solidFill>
                                <a:schemeClr val="bg1"/>
                              </a:solidFill>
                              <a:latin typeface="Cambria Math"/>
                            </a:rPr>
                          </m:ctrlPr>
                        </m:sSubPr>
                        <m:e>
                          <m:r>
                            <a:rPr lang="en-US" sz="2000" i="1">
                              <a:solidFill>
                                <a:schemeClr val="bg1"/>
                              </a:solidFill>
                              <a:latin typeface="Cambria Math"/>
                            </a:rPr>
                            <m:t>𝑛</m:t>
                          </m:r>
                        </m:e>
                        <m:sub>
                          <m:r>
                            <a:rPr lang="en-US" sz="2000" b="0" i="1" smtClean="0">
                              <a:solidFill>
                                <a:schemeClr val="bg1"/>
                              </a:solidFill>
                              <a:latin typeface="Cambria Math"/>
                            </a:rPr>
                            <m:t>2</m:t>
                          </m:r>
                        </m:sub>
                      </m:sSub>
                      <m:func>
                        <m:funcPr>
                          <m:ctrlPr>
                            <a:rPr lang="en-US" sz="2000" i="1">
                              <a:solidFill>
                                <a:schemeClr val="bg1"/>
                              </a:solidFill>
                              <a:latin typeface="Cambria Math"/>
                            </a:rPr>
                          </m:ctrlPr>
                        </m:funcPr>
                        <m:fName>
                          <m:r>
                            <m:rPr>
                              <m:sty m:val="p"/>
                            </m:rPr>
                            <a:rPr lang="en-US" sz="2000">
                              <a:solidFill>
                                <a:schemeClr val="bg1"/>
                              </a:solidFill>
                              <a:latin typeface="Cambria Math"/>
                            </a:rPr>
                            <m:t>sin</m:t>
                          </m:r>
                        </m:fName>
                        <m:e>
                          <m:sSub>
                            <m:sSubPr>
                              <m:ctrlPr>
                                <a:rPr lang="en-US" sz="2000" i="1">
                                  <a:solidFill>
                                    <a:schemeClr val="bg1"/>
                                  </a:solidFill>
                                  <a:latin typeface="Cambria Math"/>
                                </a:rPr>
                              </m:ctrlPr>
                            </m:sSubPr>
                            <m:e>
                              <m:r>
                                <a:rPr lang="en-US" sz="2000" i="1">
                                  <a:solidFill>
                                    <a:schemeClr val="bg1"/>
                                  </a:solidFill>
                                  <a:latin typeface="Cambria Math"/>
                                  <a:ea typeface="Cambria Math"/>
                                </a:rPr>
                                <m:t>𝜃</m:t>
                              </m:r>
                            </m:e>
                            <m:sub>
                              <m:r>
                                <a:rPr lang="en-US" sz="2000" b="0" i="1" smtClean="0">
                                  <a:solidFill>
                                    <a:schemeClr val="bg1"/>
                                  </a:solidFill>
                                  <a:latin typeface="Cambria Math"/>
                                </a:rPr>
                                <m:t>2</m:t>
                              </m:r>
                            </m:sub>
                          </m:sSub>
                        </m:e>
                      </m:func>
                    </m:oMath>
                  </m:oMathPara>
                </a14:m>
                <a:endParaRPr lang="en-US" sz="2000" dirty="0" smtClean="0">
                  <a:solidFill>
                    <a:schemeClr val="bg1"/>
                  </a:solidFill>
                </a:endParaRPr>
              </a:p>
              <a:p>
                <a:pPr algn="r" rtl="1"/>
                <a14:m>
                  <m:oMathPara xmlns:m="http://schemas.openxmlformats.org/officeDocument/2006/math">
                    <m:oMathParaPr>
                      <m:jc m:val="right"/>
                    </m:oMathParaPr>
                    <m:oMath xmlns:m="http://schemas.openxmlformats.org/officeDocument/2006/math">
                      <m:r>
                        <a:rPr lang="he-IL" sz="2000" b="0" i="0" smtClean="0">
                          <a:solidFill>
                            <a:schemeClr val="bg1"/>
                          </a:solidFill>
                          <a:latin typeface="Cambria Math"/>
                        </a:rPr>
                        <m:t>מקדם</m:t>
                      </m:r>
                      <m:r>
                        <a:rPr lang="he-IL" sz="2000" b="0" i="0" smtClean="0">
                          <a:solidFill>
                            <a:schemeClr val="bg1"/>
                          </a:solidFill>
                          <a:latin typeface="Cambria Math"/>
                        </a:rPr>
                        <m:t> </m:t>
                      </m:r>
                      <m:r>
                        <a:rPr lang="he-IL" sz="2000" b="0" i="0" smtClean="0">
                          <a:solidFill>
                            <a:schemeClr val="bg1"/>
                          </a:solidFill>
                          <a:latin typeface="Cambria Math"/>
                        </a:rPr>
                        <m:t>שבירה</m:t>
                      </m:r>
                      <m:r>
                        <a:rPr lang="en-US" sz="2000" b="0" i="0" smtClean="0">
                          <a:solidFill>
                            <a:schemeClr val="bg1"/>
                          </a:solidFill>
                          <a:latin typeface="Cambria Math"/>
                        </a:rPr>
                        <m:t>−</m:t>
                      </m:r>
                      <m:r>
                        <m:rPr>
                          <m:sty m:val="p"/>
                        </m:rPr>
                        <a:rPr lang="en-US" sz="2000" b="0" i="0" smtClean="0">
                          <a:solidFill>
                            <a:schemeClr val="bg1"/>
                          </a:solidFill>
                          <a:latin typeface="Cambria Math"/>
                        </a:rPr>
                        <m:t>n</m:t>
                      </m:r>
                    </m:oMath>
                  </m:oMathPara>
                </a14:m>
                <a:endParaRPr lang="he-IL" sz="2000" dirty="0" smtClean="0">
                  <a:solidFill>
                    <a:schemeClr val="bg1"/>
                  </a:solidFill>
                </a:endParaRPr>
              </a:p>
              <a:p>
                <a:pPr algn="r" rtl="1"/>
                <a14:m>
                  <m:oMathPara xmlns:m="http://schemas.openxmlformats.org/officeDocument/2006/math">
                    <m:oMathParaPr>
                      <m:jc m:val="right"/>
                    </m:oMathParaPr>
                    <m:oMath xmlns:m="http://schemas.openxmlformats.org/officeDocument/2006/math">
                      <m:r>
                        <a:rPr lang="he-IL" sz="2000">
                          <a:solidFill>
                            <a:schemeClr val="bg1"/>
                          </a:solidFill>
                          <a:latin typeface="Cambria Math"/>
                        </a:rPr>
                        <m:t>שבירה</m:t>
                      </m:r>
                      <m:r>
                        <a:rPr lang="he-IL" sz="2000" b="0" i="0" smtClean="0">
                          <a:solidFill>
                            <a:schemeClr val="bg1"/>
                          </a:solidFill>
                          <a:latin typeface="Cambria Math"/>
                        </a:rPr>
                        <m:t> </m:t>
                      </m:r>
                      <m:r>
                        <a:rPr lang="he-IL" sz="2000" b="0" i="0" smtClean="0">
                          <a:solidFill>
                            <a:schemeClr val="bg1"/>
                          </a:solidFill>
                          <a:latin typeface="Cambria Math"/>
                        </a:rPr>
                        <m:t>זווית</m:t>
                      </m:r>
                      <m:r>
                        <a:rPr lang="en-US" sz="2000">
                          <a:solidFill>
                            <a:schemeClr val="bg1"/>
                          </a:solidFill>
                          <a:latin typeface="Cambria Math"/>
                        </a:rPr>
                        <m:t>−</m:t>
                      </m:r>
                      <m:r>
                        <a:rPr lang="en-US" sz="2000" i="1">
                          <a:solidFill>
                            <a:schemeClr val="bg1"/>
                          </a:solidFill>
                          <a:latin typeface="Cambria Math"/>
                          <a:ea typeface="Cambria Math"/>
                        </a:rPr>
                        <m:t>𝜃</m:t>
                      </m:r>
                    </m:oMath>
                  </m:oMathPara>
                </a14:m>
                <a:endParaRPr lang="he-IL" sz="2000" dirty="0">
                  <a:solidFill>
                    <a:schemeClr val="bg1"/>
                  </a:solidFill>
                </a:endParaRPr>
              </a:p>
              <a:p>
                <a:pPr algn="r" rtl="1"/>
                <a:endParaRPr lang="he-IL" sz="2000" dirty="0">
                  <a:solidFill>
                    <a:schemeClr val="bg1"/>
                  </a:solidFill>
                </a:endParaRPr>
              </a:p>
              <a:p>
                <a:pPr algn="r" rtl="1"/>
                <a:endParaRPr lang="he-IL" sz="2000" dirty="0" smtClean="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8200" y="1576572"/>
                <a:ext cx="7696200" cy="3553024"/>
              </a:xfrm>
              <a:prstGeom prst="rect">
                <a:avLst/>
              </a:prstGeom>
              <a:blipFill rotWithShape="1">
                <a:blip r:embed="rId2"/>
                <a:stretch>
                  <a:fillRect l="-238" t="-687" r="-792"/>
                </a:stretch>
              </a:blipFill>
            </p:spPr>
            <p:txBody>
              <a:bodyPr/>
              <a:lstStyle/>
              <a:p>
                <a:r>
                  <a:rPr lang="en-US">
                    <a:noFill/>
                  </a:rPr>
                  <a:t> </a:t>
                </a:r>
              </a:p>
            </p:txBody>
          </p:sp>
        </mc:Fallback>
      </mc:AlternateContent>
      <p:pic>
        <p:nvPicPr>
          <p:cNvPr id="1026" name="Picture 2" descr="https://upload.wikimedia.org/wikipedia/commons/b/b0/Snell1_H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91000"/>
            <a:ext cx="3514725" cy="21812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ommunity.fansshare.net/pic15/w/snell-s-law/1200/5276_snell_s_law.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1121" y="4491039"/>
            <a:ext cx="1410890" cy="188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6423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0" y="228600"/>
            <a:ext cx="9144000" cy="769441"/>
          </a:xfrm>
          <a:prstGeom prst="rect">
            <a:avLst/>
          </a:prstGeom>
          <a:noFill/>
        </p:spPr>
        <p:txBody>
          <a:bodyPr wrap="square" lIns="91440" tIns="45720" rIns="91440" bIns="45720">
            <a:spAutoFit/>
          </a:bodyPr>
          <a:lstStyle/>
          <a:p>
            <a:pPr algn="ctr"/>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סביבת עבודה</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4" name="מלבן 3"/>
          <p:cNvSpPr/>
          <p:nvPr/>
        </p:nvSpPr>
        <p:spPr>
          <a:xfrm>
            <a:off x="2133600" y="1712443"/>
            <a:ext cx="6019800" cy="3170099"/>
          </a:xfrm>
          <a:prstGeom prst="rect">
            <a:avLst/>
          </a:prstGeom>
        </p:spPr>
        <p:txBody>
          <a:bodyPr wrap="square">
            <a:spAutoFit/>
          </a:bodyPr>
          <a:lstStyle/>
          <a:p>
            <a:pPr algn="r" rtl="1"/>
            <a:r>
              <a:rPr lang="he-IL" sz="2000" u="sng" dirty="0" smtClean="0">
                <a:solidFill>
                  <a:schemeClr val="bg1"/>
                </a:solidFill>
              </a:rPr>
              <a:t>שפת תכנות:</a:t>
            </a:r>
            <a:r>
              <a:rPr lang="he-IL" sz="2000" dirty="0" smtClean="0">
                <a:solidFill>
                  <a:schemeClr val="bg1"/>
                </a:solidFill>
              </a:rPr>
              <a:t> </a:t>
            </a:r>
            <a:r>
              <a:rPr lang="en-US" sz="2000" dirty="0">
                <a:solidFill>
                  <a:schemeClr val="bg1"/>
                </a:solidFill>
              </a:rPr>
              <a:t>C#</a:t>
            </a:r>
            <a:r>
              <a:rPr lang="he-IL" sz="2000" dirty="0">
                <a:solidFill>
                  <a:schemeClr val="bg1"/>
                </a:solidFill>
              </a:rPr>
              <a:t>  (סי שארפ)</a:t>
            </a:r>
            <a:endParaRPr lang="he-IL" sz="2000" u="sng" dirty="0" smtClean="0">
              <a:solidFill>
                <a:schemeClr val="bg1"/>
              </a:solidFill>
            </a:endParaRPr>
          </a:p>
          <a:p>
            <a:pPr algn="r" rtl="1"/>
            <a:endParaRPr lang="he-IL" sz="2000" u="sng" dirty="0">
              <a:solidFill>
                <a:schemeClr val="bg1"/>
              </a:solidFill>
            </a:endParaRPr>
          </a:p>
          <a:p>
            <a:pPr algn="r" rtl="1"/>
            <a:r>
              <a:rPr lang="he-IL" sz="2000" u="sng" dirty="0" smtClean="0">
                <a:solidFill>
                  <a:schemeClr val="bg1"/>
                </a:solidFill>
              </a:rPr>
              <a:t>סביבת עבודה:</a:t>
            </a:r>
            <a:r>
              <a:rPr lang="en-US" sz="2000" dirty="0" smtClean="0">
                <a:solidFill>
                  <a:schemeClr val="bg1"/>
                </a:solidFill>
              </a:rPr>
              <a:t>Microsoft </a:t>
            </a:r>
            <a:r>
              <a:rPr lang="en-US" sz="2000" dirty="0">
                <a:solidFill>
                  <a:schemeClr val="bg1"/>
                </a:solidFill>
              </a:rPr>
              <a:t>Visual </a:t>
            </a:r>
            <a:r>
              <a:rPr lang="en-US" sz="2000" dirty="0" smtClean="0">
                <a:solidFill>
                  <a:schemeClr val="bg1"/>
                </a:solidFill>
              </a:rPr>
              <a:t>Studio 2013 </a:t>
            </a:r>
            <a:endParaRPr lang="he-IL" sz="2000" b="1" dirty="0">
              <a:solidFill>
                <a:schemeClr val="bg1"/>
              </a:solidFill>
              <a:latin typeface="David" panose="020E0502060401010101" pitchFamily="34" charset="-79"/>
            </a:endParaRPr>
          </a:p>
          <a:p>
            <a:pPr algn="r" rtl="1"/>
            <a:endParaRPr lang="he-IL" sz="2000" u="sng" dirty="0" smtClean="0">
              <a:solidFill>
                <a:schemeClr val="bg1"/>
              </a:solidFill>
            </a:endParaRPr>
          </a:p>
          <a:p>
            <a:pPr algn="r" rtl="1"/>
            <a:r>
              <a:rPr lang="he-IL" sz="2000" u="sng" dirty="0" smtClean="0">
                <a:solidFill>
                  <a:schemeClr val="bg1"/>
                </a:solidFill>
              </a:rPr>
              <a:t>סוג תוכנה:</a:t>
            </a:r>
            <a:r>
              <a:rPr lang="he-IL" sz="2000" dirty="0" smtClean="0">
                <a:solidFill>
                  <a:schemeClr val="bg1"/>
                </a:solidFill>
              </a:rPr>
              <a:t> </a:t>
            </a:r>
            <a:r>
              <a:rPr lang="en-US" sz="2000" dirty="0">
                <a:solidFill>
                  <a:schemeClr val="bg1"/>
                </a:solidFill>
              </a:rPr>
              <a:t>Windows Forms Application</a:t>
            </a:r>
            <a:endParaRPr lang="he-IL" sz="2000" b="1" dirty="0">
              <a:solidFill>
                <a:schemeClr val="bg1"/>
              </a:solidFill>
              <a:latin typeface="David" panose="020E0502060401010101" pitchFamily="34" charset="-79"/>
            </a:endParaRPr>
          </a:p>
          <a:p>
            <a:pPr algn="r" rtl="1"/>
            <a:endParaRPr lang="he-IL" sz="2000" dirty="0" smtClean="0">
              <a:solidFill>
                <a:schemeClr val="bg1"/>
              </a:solidFill>
              <a:latin typeface="David" panose="020E0502060401010101" pitchFamily="34" charset="-79"/>
            </a:endParaRPr>
          </a:p>
          <a:p>
            <a:pPr algn="r" rtl="1"/>
            <a:r>
              <a:rPr lang="he-IL" sz="2000" u="sng" dirty="0" smtClean="0">
                <a:solidFill>
                  <a:schemeClr val="bg1"/>
                </a:solidFill>
              </a:rPr>
              <a:t>כלים:</a:t>
            </a:r>
            <a:r>
              <a:rPr lang="he-IL" sz="2000" dirty="0" smtClean="0">
                <a:solidFill>
                  <a:schemeClr val="bg1"/>
                </a:solidFill>
              </a:rPr>
              <a:t> </a:t>
            </a:r>
            <a:r>
              <a:rPr lang="en-US" sz="2000" dirty="0">
                <a:solidFill>
                  <a:schemeClr val="bg1"/>
                </a:solidFill>
              </a:rPr>
              <a:t>Adobe Photoshop CC 2015</a:t>
            </a:r>
            <a:endParaRPr lang="he-IL" sz="2000" b="1" dirty="0">
              <a:solidFill>
                <a:schemeClr val="bg1"/>
              </a:solidFill>
              <a:latin typeface="David" panose="020E0502060401010101" pitchFamily="34" charset="-79"/>
            </a:endParaRPr>
          </a:p>
          <a:p>
            <a:pPr algn="r" rtl="1"/>
            <a:endParaRPr lang="he-IL" sz="2000" b="1" dirty="0" smtClean="0">
              <a:solidFill>
                <a:schemeClr val="bg1"/>
              </a:solidFill>
              <a:latin typeface="David" panose="020E0502060401010101" pitchFamily="34" charset="-79"/>
            </a:endParaRPr>
          </a:p>
          <a:p>
            <a:pPr algn="r" rtl="1"/>
            <a:r>
              <a:rPr lang="he-IL" sz="2000" u="sng" dirty="0" smtClean="0">
                <a:solidFill>
                  <a:schemeClr val="bg1"/>
                </a:solidFill>
              </a:rPr>
              <a:t>מערכות</a:t>
            </a:r>
            <a:r>
              <a:rPr lang="en-US" sz="2000" u="sng" dirty="0" smtClean="0">
                <a:solidFill>
                  <a:schemeClr val="bg1"/>
                </a:solidFill>
              </a:rPr>
              <a:t>/</a:t>
            </a:r>
            <a:r>
              <a:rPr lang="he-IL" sz="2000" u="sng" dirty="0" smtClean="0">
                <a:solidFill>
                  <a:schemeClr val="bg1"/>
                </a:solidFill>
              </a:rPr>
              <a:t>ספריות:</a:t>
            </a:r>
            <a:r>
              <a:rPr lang="he-IL" sz="2000" dirty="0" smtClean="0">
                <a:solidFill>
                  <a:schemeClr val="bg1"/>
                </a:solidFill>
              </a:rPr>
              <a:t> </a:t>
            </a:r>
            <a:r>
              <a:rPr lang="en-US" sz="2000" dirty="0">
                <a:solidFill>
                  <a:schemeClr val="bg1"/>
                </a:solidFill>
              </a:rPr>
              <a:t>Microsoft  </a:t>
            </a:r>
            <a:r>
              <a:rPr lang="en-US" sz="2000" dirty="0" err="1">
                <a:solidFill>
                  <a:schemeClr val="bg1"/>
                </a:solidFill>
              </a:rPr>
              <a:t>.Net</a:t>
            </a:r>
            <a:r>
              <a:rPr lang="en-US" sz="2000" dirty="0">
                <a:solidFill>
                  <a:schemeClr val="bg1"/>
                </a:solidFill>
              </a:rPr>
              <a:t>  Framework</a:t>
            </a:r>
            <a:endParaRPr lang="he-IL" sz="2000" b="1" dirty="0">
              <a:solidFill>
                <a:schemeClr val="bg1"/>
              </a:solidFill>
              <a:latin typeface="David" panose="020E0502060401010101" pitchFamily="34" charset="-79"/>
            </a:endParaRPr>
          </a:p>
          <a:p>
            <a:pPr algn="r" rtl="1"/>
            <a:endParaRPr lang="he-IL" sz="2000" dirty="0" smtClean="0">
              <a:solidFill>
                <a:schemeClr val="bg1"/>
              </a:solidFill>
              <a:latin typeface="David" panose="020E0502060401010101" pitchFamily="34" charset="-79"/>
            </a:endParaRPr>
          </a:p>
        </p:txBody>
      </p:sp>
      <p:pic>
        <p:nvPicPr>
          <p:cNvPr id="1026" name="Picture 2" descr="http://www.joekimbler.com/wp-content/uploads/2016/02/visual_csharp_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419600"/>
            <a:ext cx="2666564" cy="204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8551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8861" y="457200"/>
            <a:ext cx="9144000" cy="769441"/>
          </a:xfrm>
          <a:prstGeom prst="rect">
            <a:avLst/>
          </a:prstGeom>
          <a:noFill/>
        </p:spPr>
        <p:txBody>
          <a:bodyPr wrap="square" lIns="91440" tIns="45720" rIns="91440" bIns="45720">
            <a:spAutoFit/>
          </a:bodyPr>
          <a:lstStyle/>
          <a:p>
            <a:pPr algn="ctr" rtl="1"/>
            <a:r>
              <a:rPr lang="he-I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rPr>
              <a:t>הפיתוח - תכנות מונחה עצמים</a:t>
            </a:r>
            <a:endParaRPr lang="he-IL"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David" panose="020E0502060401010101" pitchFamily="34" charset="-79"/>
              <a:cs typeface="David" panose="020E0502060401010101" pitchFamily="34" charset="-79"/>
            </a:endParaRPr>
          </a:p>
        </p:txBody>
      </p:sp>
      <p:sp>
        <p:nvSpPr>
          <p:cNvPr id="3" name="TextBox 2"/>
          <p:cNvSpPr txBox="1"/>
          <p:nvPr/>
        </p:nvSpPr>
        <p:spPr>
          <a:xfrm>
            <a:off x="762000" y="1871753"/>
            <a:ext cx="7772400" cy="2554545"/>
          </a:xfrm>
          <a:prstGeom prst="rect">
            <a:avLst/>
          </a:prstGeom>
          <a:noFill/>
        </p:spPr>
        <p:txBody>
          <a:bodyPr wrap="square" rtlCol="0">
            <a:spAutoFit/>
          </a:bodyPr>
          <a:lstStyle/>
          <a:p>
            <a:pPr algn="r" rtl="1"/>
            <a:r>
              <a:rPr lang="he-IL" sz="2000" dirty="0">
                <a:solidFill>
                  <a:schemeClr val="bg1"/>
                </a:solidFill>
                <a:latin typeface="David" panose="020E0502060401010101" pitchFamily="34" charset="-79"/>
              </a:rPr>
              <a:t>במהלך הפרויקט השתמשתי הרבה בתחום 'תכנות מונחה עצמים'. תחום זה מרכזי בחשיבותו בתכנות בימנו ומתבסס על הפרדה של הקוד לעצמים (אובייקטים) שונים. כול עצם (לדוגמא עדשה) יוצג על ידי מחלקה שהכילה מאפיינים ופעולות ייחודיות לה ולעיתים כאלה שהיא ירשה. </a:t>
            </a:r>
          </a:p>
          <a:p>
            <a:pPr algn="r" rtl="1"/>
            <a:endParaRPr lang="he-IL" sz="2000" dirty="0">
              <a:solidFill>
                <a:schemeClr val="bg1"/>
              </a:solidFill>
              <a:latin typeface="David" panose="020E0502060401010101" pitchFamily="34" charset="-79"/>
            </a:endParaRPr>
          </a:p>
          <a:p>
            <a:pPr algn="r" rtl="1"/>
            <a:r>
              <a:rPr lang="he-IL" sz="2000" dirty="0">
                <a:solidFill>
                  <a:schemeClr val="bg1"/>
                </a:solidFill>
                <a:latin typeface="David" panose="020E0502060401010101" pitchFamily="34" charset="-79"/>
              </a:rPr>
              <a:t>במהלך הפרויקט </a:t>
            </a:r>
            <a:r>
              <a:rPr lang="he-IL" sz="2000" dirty="0" smtClean="0">
                <a:solidFill>
                  <a:schemeClr val="bg1"/>
                </a:solidFill>
                <a:latin typeface="David" panose="020E0502060401010101" pitchFamily="34" charset="-79"/>
              </a:rPr>
              <a:t>השתמשתי במספר עקרונות בתכנות מונחה עצמים: הורשה, פולימורפיזם, מחלקה מופשטת וממשקים.</a:t>
            </a:r>
            <a:endParaRPr lang="he-IL" sz="2000" dirty="0">
              <a:solidFill>
                <a:schemeClr val="bg1"/>
              </a:solidFill>
              <a:latin typeface="David" panose="020E0502060401010101" pitchFamily="34" charset="-79"/>
            </a:endParaRPr>
          </a:p>
          <a:p>
            <a:pPr algn="r" rtl="1"/>
            <a:endParaRPr lang="he-IL" sz="2000" dirty="0">
              <a:solidFill>
                <a:schemeClr val="bg1"/>
              </a:solidFill>
              <a:latin typeface="David" panose="020E0502060401010101" pitchFamily="34" charset="-79"/>
            </a:endParaRPr>
          </a:p>
        </p:txBody>
      </p:sp>
    </p:spTree>
    <p:extLst>
      <p:ext uri="{BB962C8B-B14F-4D97-AF65-F5344CB8AC3E}">
        <p14:creationId xmlns:p14="http://schemas.microsoft.com/office/powerpoint/2010/main" val="23423087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76200" y="-14799"/>
            <a:ext cx="9220200" cy="68727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449" t="20206" r="22989" b="8041"/>
          <a:stretch/>
        </p:blipFill>
        <p:spPr bwMode="auto">
          <a:xfrm>
            <a:off x="1219200" y="-1"/>
            <a:ext cx="5909880" cy="6781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90583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14823</TotalTime>
  <Words>1277</Words>
  <Application>Microsoft Office PowerPoint</Application>
  <PresentationFormat>‫הצגה על המסך (4:3)</PresentationFormat>
  <Paragraphs>124</Paragraphs>
  <Slides>18</Slides>
  <Notes>1</Notes>
  <HiddenSlides>3</HiddenSlides>
  <MMClips>0</MMClips>
  <ScaleCrop>false</ScaleCrop>
  <HeadingPairs>
    <vt:vector size="4" baseType="variant">
      <vt:variant>
        <vt:lpstr>ערכת נושא</vt:lpstr>
      </vt:variant>
      <vt:variant>
        <vt:i4>1</vt:i4>
      </vt:variant>
      <vt:variant>
        <vt:lpstr>כותרות שקופיות</vt:lpstr>
      </vt:variant>
      <vt:variant>
        <vt:i4>18</vt:i4>
      </vt:variant>
    </vt:vector>
  </HeadingPairs>
  <TitlesOfParts>
    <vt:vector size="19" baseType="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Omri Shenhav</dc:creator>
  <cp:lastModifiedBy>Omri Shenhav</cp:lastModifiedBy>
  <cp:revision>80</cp:revision>
  <dcterms:created xsi:type="dcterms:W3CDTF">2016-03-16T18:56:38Z</dcterms:created>
  <dcterms:modified xsi:type="dcterms:W3CDTF">2016-03-28T18:06:16Z</dcterms:modified>
</cp:coreProperties>
</file>