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tamaran" panose="020B0604020202020204" charset="0"/>
      <p:regular r:id="rId16"/>
      <p:bold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  <p:embeddedFont>
      <p:font typeface="Libre Franklin Medium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UhvaYHG9/00LM2HIxOT0vqUpX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80" autoAdjust="0"/>
  </p:normalViewPr>
  <p:slideViewPr>
    <p:cSldViewPr snapToGrid="0">
      <p:cViewPr varScale="1">
        <p:scale>
          <a:sx n="101" d="100"/>
          <a:sy n="101" d="100"/>
        </p:scale>
        <p:origin x="1914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1f18adac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2d1f18adac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1f18ada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d1f18ada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	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1f18ace1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2d1f18ace1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9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0"/>
          <p:cNvSpPr/>
          <p:nvPr/>
        </p:nvSpPr>
        <p:spPr>
          <a:xfrm rot="7057689" flipH="1">
            <a:off x="4749232" y="3482137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0"/>
          <p:cNvSpPr/>
          <p:nvPr/>
        </p:nvSpPr>
        <p:spPr>
          <a:xfrm rot="593356" flipH="1">
            <a:off x="4530915" y="1856236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0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name="adj" fmla="val 6724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0"/>
          <p:cNvSpPr/>
          <p:nvPr/>
        </p:nvSpPr>
        <p:spPr>
          <a:xfrm rot="-3742311" flipH="1">
            <a:off x="3418556" y="1971064"/>
            <a:ext cx="976212" cy="462278"/>
          </a:xfrm>
          <a:prstGeom prst="triangle">
            <a:avLst>
              <a:gd name="adj" fmla="val 672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0"/>
          <p:cNvSpPr/>
          <p:nvPr/>
        </p:nvSpPr>
        <p:spPr>
          <a:xfrm rot="-10206644" flipH="1">
            <a:off x="2197290" y="2209309"/>
            <a:ext cx="2415795" cy="1849932"/>
          </a:xfrm>
          <a:prstGeom prst="triangle">
            <a:avLst>
              <a:gd name="adj" fmla="val 67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0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0"/>
          <p:cNvSpPr txBox="1">
            <a:spLocks noGrp="1"/>
          </p:cNvSpPr>
          <p:nvPr>
            <p:ph type="title" hasCustomPrompt="1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30"/>
          <p:cNvSpPr txBox="1">
            <a:spLocks noGrp="1"/>
          </p:cNvSpPr>
          <p:nvPr>
            <p:ph type="subTitle" idx="1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subTitle" idx="2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title" idx="3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ubTitle" idx="4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ubTitle" idx="5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title" idx="6" hasCustomPrompt="1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CUSTOM_17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/>
          <p:nvPr/>
        </p:nvSpPr>
        <p:spPr>
          <a:xfrm rot="5400454" flipH="1">
            <a:off x="-1417132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4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7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7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7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7_1_1_1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8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7_1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9"/>
          <p:cNvSpPr/>
          <p:nvPr/>
        </p:nvSpPr>
        <p:spPr>
          <a:xfrm rot="5400000" flipH="1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9"/>
          <p:cNvSpPr/>
          <p:nvPr/>
        </p:nvSpPr>
        <p:spPr>
          <a:xfrm rot="-5400000" flipH="1">
            <a:off x="802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8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0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0"/>
          <p:cNvSpPr txBox="1">
            <a:spLocks noGrp="1"/>
          </p:cNvSpPr>
          <p:nvPr>
            <p:ph type="subTitle" idx="1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subTitle" idx="2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1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title" idx="9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title" idx="13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title" idx="14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title" idx="15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title" idx="16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41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subTitle" idx="1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ubTitle" idx="2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subTitle" idx="3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subTitle" idx="4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subTitle" idx="5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ubTitle" idx="6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ubTitle" idx="7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subTitle" idx="8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3"/>
          <p:cNvSpPr/>
          <p:nvPr/>
        </p:nvSpPr>
        <p:spPr>
          <a:xfrm rot="5400501" flipH="1">
            <a:off x="-2566725" y="1315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3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3"/>
          <p:cNvSpPr/>
          <p:nvPr/>
        </p:nvSpPr>
        <p:spPr>
          <a:xfrm rot="1735613" flipH="1">
            <a:off x="2922573" y="374063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3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3"/>
          <p:cNvSpPr/>
          <p:nvPr/>
        </p:nvSpPr>
        <p:spPr>
          <a:xfrm rot="-2872435" flipH="1">
            <a:off x="6482459" y="4144893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3"/>
          <p:cNvSpPr/>
          <p:nvPr/>
        </p:nvSpPr>
        <p:spPr>
          <a:xfrm rot="10423910" flipH="1">
            <a:off x="4282111" y="3798039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3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3"/>
          <p:cNvSpPr/>
          <p:nvPr/>
        </p:nvSpPr>
        <p:spPr>
          <a:xfrm rot="10800000" flipH="1">
            <a:off x="1418050" y="4633849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3"/>
          <p:cNvSpPr txBox="1">
            <a:spLocks noGrp="1"/>
          </p:cNvSpPr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subTitle" idx="1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subTitle" idx="2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subTitle" idx="3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title" idx="4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title" idx="5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6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4"/>
          <p:cNvSpPr txBox="1">
            <a:spLocks noGrp="1"/>
          </p:cNvSpPr>
          <p:nvPr>
            <p:ph type="title"/>
          </p:nvPr>
        </p:nvSpPr>
        <p:spPr>
          <a:xfrm>
            <a:off x="752200" y="491400"/>
            <a:ext cx="7767600" cy="19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subTitle" idx="1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ix Column 3">
  <p:cSld name="CUSTOM_1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5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5"/>
          <p:cNvSpPr txBox="1">
            <a:spLocks noGrp="1"/>
          </p:cNvSpPr>
          <p:nvPr>
            <p:ph type="subTitle" idx="1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subTitle" idx="2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subTitle" idx="3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subTitle" idx="4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subTitle" idx="5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5"/>
          <p:cNvSpPr txBox="1">
            <a:spLocks noGrp="1"/>
          </p:cNvSpPr>
          <p:nvPr>
            <p:ph type="subTitle" idx="6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subTitle" idx="7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6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6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9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7"/>
          <p:cNvSpPr/>
          <p:nvPr/>
        </p:nvSpPr>
        <p:spPr>
          <a:xfrm rot="7927565" flipH="1">
            <a:off x="2252299" y="2285486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7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7"/>
          <p:cNvSpPr/>
          <p:nvPr/>
        </p:nvSpPr>
        <p:spPr>
          <a:xfrm rot="-5399499" flipH="1">
            <a:off x="3783294" y="1696675"/>
            <a:ext cx="8231700" cy="3098100"/>
          </a:xfrm>
          <a:prstGeom prst="triangle">
            <a:avLst>
              <a:gd name="adj" fmla="val 333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7"/>
          <p:cNvSpPr/>
          <p:nvPr/>
        </p:nvSpPr>
        <p:spPr>
          <a:xfrm rot="10800000" flipH="1">
            <a:off x="7043794" y="3484328"/>
            <a:ext cx="568200" cy="3039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7"/>
          <p:cNvSpPr/>
          <p:nvPr/>
        </p:nvSpPr>
        <p:spPr>
          <a:xfrm rot="-9064387" flipH="1">
            <a:off x="5647909" y="4453399"/>
            <a:ext cx="862737" cy="35986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7"/>
          <p:cNvSpPr/>
          <p:nvPr/>
        </p:nvSpPr>
        <p:spPr>
          <a:xfrm rot="-376090" flipH="1">
            <a:off x="4281592" y="1689367"/>
            <a:ext cx="579766" cy="242044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7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2">
  <p:cSld name="CUSTOM_9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8"/>
          <p:cNvSpPr/>
          <p:nvPr/>
        </p:nvSpPr>
        <p:spPr>
          <a:xfrm rot="-10799393" flipH="1">
            <a:off x="1464075" y="-3417"/>
            <a:ext cx="8496300" cy="19980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8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8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8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8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name="adj" fmla="val 4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8"/>
          <p:cNvSpPr/>
          <p:nvPr/>
        </p:nvSpPr>
        <p:spPr>
          <a:xfrm rot="-3767358" flipH="1">
            <a:off x="7404303" y="1083032"/>
            <a:ext cx="726276" cy="302833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8"/>
          <p:cNvSpPr txBox="1">
            <a:spLocks noGrp="1"/>
          </p:cNvSpPr>
          <p:nvPr>
            <p:ph type="subTitle" idx="1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19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9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9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9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name="adj" fmla="val 758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9"/>
          <p:cNvSpPr/>
          <p:nvPr/>
        </p:nvSpPr>
        <p:spPr>
          <a:xfrm rot="2527565" flipH="1">
            <a:off x="7280976" y="2523020"/>
            <a:ext cx="579637" cy="241921"/>
          </a:xfrm>
          <a:prstGeom prst="triangle">
            <a:avLst>
              <a:gd name="adj" fmla="val 407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9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name="adj" fmla="val 4889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9"/>
          <p:cNvSpPr txBox="1">
            <a:spLocks noGrp="1"/>
          </p:cNvSpPr>
          <p:nvPr>
            <p:ph type="subTitle" idx="1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8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0"/>
          <p:cNvSpPr/>
          <p:nvPr/>
        </p:nvSpPr>
        <p:spPr>
          <a:xfrm rot="5400454" flipH="1">
            <a:off x="-1715103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0"/>
          <p:cNvSpPr txBox="1">
            <a:spLocks noGrp="1"/>
          </p:cNvSpPr>
          <p:nvPr>
            <p:ph type="subTitle" idx="1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50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8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1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1"/>
          <p:cNvSpPr/>
          <p:nvPr/>
        </p:nvSpPr>
        <p:spPr>
          <a:xfrm rot="5400000" flipH="1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1"/>
          <p:cNvSpPr txBox="1">
            <a:spLocks noGrp="1"/>
          </p:cNvSpPr>
          <p:nvPr>
            <p:ph type="subTitle" idx="1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2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2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2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2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-GB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-GB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-GB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 </a:t>
            </a:r>
            <a:r>
              <a:rPr lang="en-GB"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lang="en-GB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7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3"/>
          <p:cNvSpPr/>
          <p:nvPr/>
        </p:nvSpPr>
        <p:spPr>
          <a:xfrm rot="-10799546" flipH="1">
            <a:off x="-2" y="300"/>
            <a:ext cx="4545900" cy="1131600"/>
          </a:xfrm>
          <a:prstGeom prst="triangle">
            <a:avLst>
              <a:gd name="adj" fmla="val 29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3"/>
          <p:cNvSpPr txBox="1">
            <a:spLocks noGrp="1"/>
          </p:cNvSpPr>
          <p:nvPr>
            <p:ph type="body" idx="1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1" name="Google Shape;261;p53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3"/>
          <p:cNvSpPr txBox="1">
            <a:spLocks noGrp="1"/>
          </p:cNvSpPr>
          <p:nvPr>
            <p:ph type="body" idx="2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5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7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4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4"/>
          <p:cNvSpPr txBox="1">
            <a:spLocks noGrp="1"/>
          </p:cNvSpPr>
          <p:nvPr>
            <p:ph type="body" idx="1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54"/>
          <p:cNvSpPr txBox="1">
            <a:spLocks noGrp="1"/>
          </p:cNvSpPr>
          <p:nvPr>
            <p:ph type="subTitle" idx="2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4"/>
          <p:cNvSpPr txBox="1">
            <a:spLocks noGrp="1"/>
          </p:cNvSpPr>
          <p:nvPr>
            <p:ph type="subTitle" idx="3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4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3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3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4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8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●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Char char="○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278" name="Google Shape;278;p1"/>
          <p:cNvSpPr txBox="1"/>
          <p:nvPr/>
        </p:nvSpPr>
        <p:spPr>
          <a:xfrm>
            <a:off x="2506950" y="1733863"/>
            <a:ext cx="41301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Capstone Project Phase </a:t>
            </a:r>
            <a:r>
              <a:rPr lang="en-GB" sz="16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br>
              <a:rPr lang="en-GB" sz="16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sz="1400" b="1" i="1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23-2-D-12</a:t>
            </a:r>
            <a:endParaRPr sz="1400" b="1" i="1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GB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GB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FitFinder</a:t>
            </a:r>
            <a:br>
              <a:rPr lang="en-GB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sz="16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 Your Perfect Workout Partner</a:t>
            </a:r>
            <a:endParaRPr sz="1600" b="1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3925" y="273500"/>
            <a:ext cx="4696150" cy="11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"/>
          <p:cNvSpPr txBox="1"/>
          <p:nvPr/>
        </p:nvSpPr>
        <p:spPr>
          <a:xfrm>
            <a:off x="1717525" y="3501700"/>
            <a:ext cx="166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sng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Supervisor</a:t>
            </a:r>
            <a:br>
              <a:rPr lang="en-GB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i="1">
                <a:latin typeface="Libre Franklin"/>
                <a:ea typeface="Libre Franklin"/>
                <a:cs typeface="Libre Franklin"/>
                <a:sym typeface="Libre Franklin"/>
              </a:rPr>
              <a:t>Prof</a:t>
            </a:r>
            <a:r>
              <a:rPr lang="en-GB" sz="14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Zeev Barzily</a:t>
            </a:r>
            <a:endParaRPr sz="1400" b="0" i="1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5139349" y="3535500"/>
            <a:ext cx="371528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sng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Submitters</a:t>
            </a:r>
            <a:endParaRPr sz="1400" b="0" i="0" u="sng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Aviel Gabay      Aviel.Gabay@e.braude.ac.il</a:t>
            </a:r>
            <a:br>
              <a:rPr lang="en-GB" sz="14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sz="1400" b="0" i="1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Omri Gawi         Omri.Gawi@e.braude.ac.il</a:t>
            </a:r>
            <a:endParaRPr sz="1400" b="0" i="1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>
            <a:spLocks noGrp="1"/>
          </p:cNvSpPr>
          <p:nvPr>
            <p:ph type="title"/>
          </p:nvPr>
        </p:nvSpPr>
        <p:spPr>
          <a:xfrm>
            <a:off x="540000" y="1866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Challenges and Solutions</a:t>
            </a:r>
            <a:endParaRPr sz="2200" u="sng">
              <a:solidFill>
                <a:srgbClr val="4A86E8"/>
              </a:solidFill>
            </a:endParaRPr>
          </a:p>
        </p:txBody>
      </p:sp>
      <p:pic>
        <p:nvPicPr>
          <p:cNvPr id="360" name="Google Shape;3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" y="1226200"/>
            <a:ext cx="9561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250" y="1226200"/>
            <a:ext cx="5997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363" name="Google Shape;363;p13"/>
          <p:cNvSpPr txBox="1"/>
          <p:nvPr/>
        </p:nvSpPr>
        <p:spPr>
          <a:xfrm>
            <a:off x="160950" y="1078975"/>
            <a:ext cx="87561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</a:rPr>
              <a:t>Database structure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 i="1">
                <a:solidFill>
                  <a:schemeClr val="dk1"/>
                </a:solidFill>
              </a:rPr>
              <a:t>Challenge:</a:t>
            </a:r>
            <a:r>
              <a:rPr lang="en-GB" sz="1600">
                <a:solidFill>
                  <a:schemeClr val="dk1"/>
                </a:solidFill>
              </a:rPr>
              <a:t> Designing the Firebase database structure to minimize data operations.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 i="1">
                <a:solidFill>
                  <a:schemeClr val="dk1"/>
                </a:solidFill>
              </a:rPr>
              <a:t>Solution:</a:t>
            </a:r>
            <a:r>
              <a:rPr lang="en-GB" sz="1600">
                <a:solidFill>
                  <a:schemeClr val="dk1"/>
                </a:solidFill>
              </a:rPr>
              <a:t> Organized the collections based on their relationships and access patterns.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</a:rPr>
              <a:t>Location service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 i="1">
                <a:solidFill>
                  <a:schemeClr val="dk1"/>
                </a:solidFill>
              </a:rPr>
              <a:t>Challenge:</a:t>
            </a:r>
            <a:r>
              <a:rPr lang="en-GB" sz="1600">
                <a:solidFill>
                  <a:schemeClr val="dk1"/>
                </a:solidFill>
              </a:rPr>
              <a:t> Integrating location services into the application.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 i="1">
                <a:solidFill>
                  <a:schemeClr val="dk1"/>
                </a:solidFill>
              </a:rPr>
              <a:t>Solution: </a:t>
            </a:r>
            <a:r>
              <a:rPr lang="en-GB" sz="1600">
                <a:solidFill>
                  <a:schemeClr val="dk1"/>
                </a:solidFill>
              </a:rPr>
              <a:t>Used FusedLocationProviderClient from the Google Play Services Location API.</a:t>
            </a:r>
            <a:endParaRPr sz="16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>
                <a:solidFill>
                  <a:schemeClr val="dk1"/>
                </a:solidFill>
              </a:rPr>
              <a:t>UI experience</a:t>
            </a:r>
            <a:endParaRPr sz="1600" b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 i="1">
                <a:solidFill>
                  <a:schemeClr val="dk1"/>
                </a:solidFill>
              </a:rPr>
              <a:t>Challenge:</a:t>
            </a:r>
            <a:r>
              <a:rPr lang="en-GB" sz="1600">
                <a:solidFill>
                  <a:schemeClr val="dk1"/>
                </a:solidFill>
              </a:rPr>
              <a:t> Designing an intuitive user interface.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 sz="1600" i="1">
                <a:solidFill>
                  <a:schemeClr val="dk1"/>
                </a:solidFill>
              </a:rPr>
              <a:t>Solution: </a:t>
            </a:r>
            <a:r>
              <a:rPr lang="en-GB" sz="1600">
                <a:solidFill>
                  <a:schemeClr val="dk1"/>
                </a:solidFill>
              </a:rPr>
              <a:t>We asked friends and family to use the app on different devices and provide us with feedback.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1f18adace_0_20"/>
          <p:cNvSpPr txBox="1">
            <a:spLocks noGrp="1"/>
          </p:cNvSpPr>
          <p:nvPr>
            <p:ph type="title"/>
          </p:nvPr>
        </p:nvSpPr>
        <p:spPr>
          <a:xfrm>
            <a:off x="540000" y="1866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Project Metrics</a:t>
            </a:r>
            <a:endParaRPr sz="2200" u="sng">
              <a:solidFill>
                <a:srgbClr val="4A86E8"/>
              </a:solidFill>
            </a:endParaRPr>
          </a:p>
        </p:txBody>
      </p:sp>
      <p:sp>
        <p:nvSpPr>
          <p:cNvPr id="369" name="Google Shape;369;g2d1f18adace_0_20"/>
          <p:cNvSpPr txBox="1">
            <a:spLocks noGrp="1"/>
          </p:cNvSpPr>
          <p:nvPr>
            <p:ph type="sldNum" idx="12"/>
          </p:nvPr>
        </p:nvSpPr>
        <p:spPr>
          <a:xfrm>
            <a:off x="85260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grpSp>
        <p:nvGrpSpPr>
          <p:cNvPr id="370" name="Google Shape;370;g2d1f18adace_0_20"/>
          <p:cNvGrpSpPr/>
          <p:nvPr/>
        </p:nvGrpSpPr>
        <p:grpSpPr>
          <a:xfrm>
            <a:off x="494700" y="1033188"/>
            <a:ext cx="8154600" cy="3813263"/>
            <a:chOff x="65250" y="1062963"/>
            <a:chExt cx="8154600" cy="3813263"/>
          </a:xfrm>
        </p:grpSpPr>
        <p:pic>
          <p:nvPicPr>
            <p:cNvPr id="371" name="Google Shape;371;g2d1f18adace_0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4825" y="1378600"/>
              <a:ext cx="95617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g2d1f18adace_0_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5250" y="1378600"/>
              <a:ext cx="59975" cy="200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g2d1f18adace_0_20"/>
            <p:cNvSpPr txBox="1"/>
            <p:nvPr/>
          </p:nvSpPr>
          <p:spPr>
            <a:xfrm>
              <a:off x="506850" y="1170813"/>
              <a:ext cx="1649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Functionality of the application</a:t>
              </a:r>
              <a:endParaRPr b="1"/>
            </a:p>
          </p:txBody>
        </p:sp>
        <p:sp>
          <p:nvSpPr>
            <p:cNvPr id="374" name="Google Shape;374;g2d1f18adace_0_20"/>
            <p:cNvSpPr txBox="1"/>
            <p:nvPr/>
          </p:nvSpPr>
          <p:spPr>
            <a:xfrm>
              <a:off x="2462938" y="1170825"/>
              <a:ext cx="1957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Implementing MVVM Design pattern</a:t>
              </a:r>
              <a:endParaRPr b="1"/>
            </a:p>
          </p:txBody>
        </p:sp>
        <p:sp>
          <p:nvSpPr>
            <p:cNvPr id="375" name="Google Shape;375;g2d1f18adace_0_20"/>
            <p:cNvSpPr txBox="1"/>
            <p:nvPr/>
          </p:nvSpPr>
          <p:spPr>
            <a:xfrm>
              <a:off x="6807750" y="1170813"/>
              <a:ext cx="141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Tablets &amp; iOS devices</a:t>
              </a:r>
              <a:endParaRPr b="1"/>
            </a:p>
          </p:txBody>
        </p:sp>
        <p:pic>
          <p:nvPicPr>
            <p:cNvPr id="376" name="Google Shape;376;g2d1f18adace_0_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4813" y="1786425"/>
              <a:ext cx="1181625" cy="119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g2d1f18adace_0_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50875" y="1786425"/>
              <a:ext cx="1181625" cy="119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g2d1f18adace_0_20"/>
            <p:cNvSpPr txBox="1"/>
            <p:nvPr/>
          </p:nvSpPr>
          <p:spPr>
            <a:xfrm>
              <a:off x="65250" y="2967625"/>
              <a:ext cx="25323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User authentication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User profile 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Matching system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Real-time messaging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Notifications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Training sessions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Reports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Training progress</a:t>
              </a:r>
              <a:endParaRPr/>
            </a:p>
          </p:txBody>
        </p:sp>
        <p:pic>
          <p:nvPicPr>
            <p:cNvPr id="379" name="Google Shape;379;g2d1f18adace_0_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23000" y="1797500"/>
              <a:ext cx="1181600" cy="11701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g2d1f18adace_0_20"/>
            <p:cNvSpPr txBox="1"/>
            <p:nvPr/>
          </p:nvSpPr>
          <p:spPr>
            <a:xfrm>
              <a:off x="4458200" y="1062963"/>
              <a:ext cx="2039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chemeClr val="dk1"/>
                  </a:solidFill>
                </a:rPr>
                <a:t>Deepen our understanding of Android development</a:t>
              </a:r>
              <a:endParaRPr b="1"/>
            </a:p>
          </p:txBody>
        </p:sp>
        <p:pic>
          <p:nvPicPr>
            <p:cNvPr id="381" name="Google Shape;381;g2d1f18adace_0_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6938" y="1786425"/>
              <a:ext cx="1181625" cy="119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g2d1f18adace_0_20"/>
            <p:cNvSpPr txBox="1"/>
            <p:nvPr/>
          </p:nvSpPr>
          <p:spPr>
            <a:xfrm>
              <a:off x="4388900" y="2978700"/>
              <a:ext cx="21777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Android Lifecycle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LiveData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Coroutines</a:t>
              </a:r>
              <a:endParaRPr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GB"/>
                <a:t>Navigation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"/>
          <p:cNvSpPr txBox="1">
            <a:spLocks noGrp="1"/>
          </p:cNvSpPr>
          <p:nvPr>
            <p:ph type="title"/>
          </p:nvPr>
        </p:nvSpPr>
        <p:spPr>
          <a:xfrm>
            <a:off x="522000" y="10882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Tests</a:t>
            </a:r>
            <a:endParaRPr sz="2200" u="sng">
              <a:solidFill>
                <a:srgbClr val="4A86E8"/>
              </a:solidFill>
            </a:endParaRPr>
          </a:p>
        </p:txBody>
      </p:sp>
      <p:pic>
        <p:nvPicPr>
          <p:cNvPr id="388" name="Google Shape;3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25" y="1226200"/>
            <a:ext cx="9561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250" y="1226200"/>
            <a:ext cx="5997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391" name="Google Shape;391;p16"/>
          <p:cNvSpPr txBox="1"/>
          <p:nvPr/>
        </p:nvSpPr>
        <p:spPr>
          <a:xfrm>
            <a:off x="802950" y="861250"/>
            <a:ext cx="76527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latin typeface="Libre Franklin"/>
                <a:ea typeface="Libre Franklin"/>
                <a:cs typeface="Libre Franklin"/>
                <a:sym typeface="Libre Franklin"/>
              </a:rPr>
              <a:t>During the development of FitFinder, we conducted manual acceptance testing to ensure that the application met the specified requirements and was ready for the end-user.</a:t>
            </a:r>
            <a:br>
              <a:rPr lang="en-GB" sz="190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GB" sz="19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sz="1900">
                <a:latin typeface="Libre Franklin"/>
                <a:ea typeface="Libre Franklin"/>
                <a:cs typeface="Libre Franklin"/>
                <a:sym typeface="Libre Franklin"/>
              </a:rPr>
              <a:t>The acceptance testing process involved verifying the app’s navigation against the acceptance criteria defined for each feature.</a:t>
            </a:r>
            <a:endParaRPr sz="19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392" name="Google Shape;392;p16"/>
          <p:cNvGrpSpPr/>
          <p:nvPr/>
        </p:nvGrpSpPr>
        <p:grpSpPr>
          <a:xfrm>
            <a:off x="1453488" y="3127725"/>
            <a:ext cx="6237025" cy="722400"/>
            <a:chOff x="1120950" y="3273375"/>
            <a:chExt cx="6237025" cy="722400"/>
          </a:xfrm>
        </p:grpSpPr>
        <p:sp>
          <p:nvSpPr>
            <p:cNvPr id="393" name="Google Shape;393;p16"/>
            <p:cNvSpPr txBox="1"/>
            <p:nvPr/>
          </p:nvSpPr>
          <p:spPr>
            <a:xfrm>
              <a:off x="1120950" y="3273375"/>
              <a:ext cx="32985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latin typeface="Libre Franklin"/>
                  <a:ea typeface="Libre Franklin"/>
                  <a:cs typeface="Libre Franklin"/>
                  <a:sym typeface="Libre Franklin"/>
                </a:rPr>
                <a:t>Navigation between all screens &amp; navigation bar</a:t>
              </a:r>
              <a:endParaRPr sz="1900" b="1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4" name="Google Shape;394;p16"/>
            <p:cNvSpPr txBox="1"/>
            <p:nvPr/>
          </p:nvSpPr>
          <p:spPr>
            <a:xfrm>
              <a:off x="5085775" y="3397275"/>
              <a:ext cx="22722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900" b="1">
                  <a:latin typeface="Libre Franklin"/>
                  <a:ea typeface="Libre Franklin"/>
                  <a:cs typeface="Libre Franklin"/>
                  <a:sym typeface="Libre Franklin"/>
                </a:rPr>
                <a:t>Functionality</a:t>
              </a:r>
              <a:endParaRPr sz="1900" b="1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 idx="4294967295"/>
          </p:nvPr>
        </p:nvSpPr>
        <p:spPr>
          <a:xfrm>
            <a:off x="456775" y="839100"/>
            <a:ext cx="8100000" cy="20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>
                <a:solidFill>
                  <a:srgbClr val="4A86E8"/>
                </a:solidFill>
              </a:rPr>
              <a:t>Thank you for listening!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br>
              <a:rPr lang="en-GB"/>
            </a:br>
            <a:r>
              <a:rPr lang="en-GB"/>
              <a:t>Do you have any questions?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401" name="Google Shape;4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0325" y="3012700"/>
            <a:ext cx="2063352" cy="206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>
            <a:spLocks noGrp="1"/>
          </p:cNvSpPr>
          <p:nvPr>
            <p:ph type="subTitle" idx="4294967295"/>
          </p:nvPr>
        </p:nvSpPr>
        <p:spPr>
          <a:xfrm>
            <a:off x="356550" y="964575"/>
            <a:ext cx="43635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Introduction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 Definition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FitFinder’s</a:t>
            </a:r>
            <a:r>
              <a:rPr lang="en-GB" sz="19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Solution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Software Architecture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MVVM Design Pattern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dirty="0">
                <a:solidFill>
                  <a:schemeClr val="dk1"/>
                </a:solidFill>
              </a:rPr>
              <a:t>Package Structure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dirty="0">
                <a:solidFill>
                  <a:schemeClr val="dk1"/>
                </a:solidFill>
              </a:rPr>
              <a:t>Challenges and Solutions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dirty="0">
                <a:solidFill>
                  <a:schemeClr val="dk1"/>
                </a:solidFill>
              </a:rPr>
              <a:t>Project Metrics</a:t>
            </a: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dirty="0">
                <a:solidFill>
                  <a:schemeClr val="dk1"/>
                </a:solidFill>
              </a:rPr>
              <a:t>Tests</a:t>
            </a:r>
            <a:endParaRPr sz="1900" dirty="0">
              <a:solidFill>
                <a:schemeClr val="dk1"/>
              </a:solidFill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 dirty="0">
                <a:solidFill>
                  <a:schemeClr val="dk1"/>
                </a:solidFill>
              </a:rPr>
              <a:t>Video of our application</a:t>
            </a:r>
            <a:endParaRPr sz="1900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br>
              <a:rPr lang="en-GB" sz="19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GB" sz="19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</a:pPr>
            <a:endParaRPr sz="19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7" name="Google Shape;287;p2"/>
          <p:cNvSpPr txBox="1">
            <a:spLocks noGrp="1"/>
          </p:cNvSpPr>
          <p:nvPr>
            <p:ph type="title"/>
          </p:nvPr>
        </p:nvSpPr>
        <p:spPr>
          <a:xfrm>
            <a:off x="522000" y="13592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>
                <a:solidFill>
                  <a:srgbClr val="4A86E8"/>
                </a:solidFill>
              </a:rPr>
              <a:t>Outline</a:t>
            </a:r>
            <a:br>
              <a:rPr lang="en-GB">
                <a:solidFill>
                  <a:srgbClr val="4A86E8"/>
                </a:solidFill>
              </a:rPr>
            </a:br>
            <a:endParaRPr>
              <a:solidFill>
                <a:srgbClr val="4A86E8"/>
              </a:solidFill>
            </a:endParaRPr>
          </a:p>
        </p:txBody>
      </p:sp>
      <p:sp>
        <p:nvSpPr>
          <p:cNvPr id="288" name="Google Shape;28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>
            <a:spLocks noGrp="1"/>
          </p:cNvSpPr>
          <p:nvPr>
            <p:ph type="subTitle" idx="4294967295"/>
          </p:nvPr>
        </p:nvSpPr>
        <p:spPr>
          <a:xfrm>
            <a:off x="356550" y="964625"/>
            <a:ext cx="8430900" cy="3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lang="en-GB" sz="19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Healthy lifestyles and sports engagement are critical for overall well-being. A healthy lifestyle can help reduce the risk of chronic diseases such as obesity, heart disease, and diabetes. Sports also offer a range of mental benefits, including improved self-esteem, better mood, and reduced stress. </a:t>
            </a:r>
            <a:endParaRPr sz="19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lang="en-GB" sz="19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recent times, there has been a growing emphasis on maintaining a healthy lifestyle and engaging in sports. With a plethora of sports and fitness options available today, individuals of all ages are encouraged to pursue their interests in various athletic activities. </a:t>
            </a:r>
            <a:endParaRPr sz="19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4" name="Google Shape;294;p3"/>
          <p:cNvSpPr txBox="1">
            <a:spLocks noGrp="1"/>
          </p:cNvSpPr>
          <p:nvPr>
            <p:ph type="title"/>
          </p:nvPr>
        </p:nvSpPr>
        <p:spPr>
          <a:xfrm>
            <a:off x="522000" y="13592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>
                <a:solidFill>
                  <a:srgbClr val="4A86E8"/>
                </a:solidFill>
              </a:rPr>
              <a:t>Introduction</a:t>
            </a:r>
            <a:br>
              <a:rPr lang="en-GB">
                <a:solidFill>
                  <a:srgbClr val="4A86E8"/>
                </a:solidFill>
              </a:rPr>
            </a:br>
            <a:endParaRPr>
              <a:solidFill>
                <a:srgbClr val="4A86E8"/>
              </a:solidFill>
            </a:endParaRPr>
          </a:p>
        </p:txBody>
      </p:sp>
      <p:sp>
        <p:nvSpPr>
          <p:cNvPr id="295" name="Google Shape;29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 txBox="1">
            <a:spLocks noGrp="1"/>
          </p:cNvSpPr>
          <p:nvPr>
            <p:ph type="title"/>
          </p:nvPr>
        </p:nvSpPr>
        <p:spPr>
          <a:xfrm>
            <a:off x="522000" y="11745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-GB">
                <a:solidFill>
                  <a:srgbClr val="4A86E8"/>
                </a:solidFill>
              </a:rPr>
              <a:t>Problem Definition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103675" y="2192675"/>
            <a:ext cx="30123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Challenge of finding suitable training partners</a:t>
            </a:r>
            <a:endParaRPr sz="12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3523099" y="2212325"/>
            <a:ext cx="236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Challenge of tracking progress in training</a:t>
            </a:r>
            <a:endParaRPr sz="17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3" name="Google Shape;3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200" y="2939975"/>
            <a:ext cx="2363250" cy="18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5350" y="2867600"/>
            <a:ext cx="1698575" cy="1967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306" name="Google Shape;306;p4"/>
          <p:cNvSpPr txBox="1"/>
          <p:nvPr/>
        </p:nvSpPr>
        <p:spPr>
          <a:xfrm>
            <a:off x="0" y="912550"/>
            <a:ext cx="914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dispersion of the athletes in different areas makes it difficult for them to find training partners</a:t>
            </a:r>
            <a:r>
              <a:rPr lang="en-GB" sz="160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GB" sz="16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that cater to their specific needs. Many trainees fail to consistently monitor their progress in training, and even trainers have difficulty targeting their audience in a crowded and competitive market.</a:t>
            </a:r>
            <a:endParaRPr sz="16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3663" y="3050238"/>
            <a:ext cx="2593825" cy="16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 txBox="1"/>
          <p:nvPr/>
        </p:nvSpPr>
        <p:spPr>
          <a:xfrm>
            <a:off x="6293337" y="2212250"/>
            <a:ext cx="2494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Challenge in increasing the target audience</a:t>
            </a:r>
            <a:endParaRPr sz="17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>
            <a:spLocks noGrp="1"/>
          </p:cNvSpPr>
          <p:nvPr>
            <p:ph type="subTitle" idx="4294967295"/>
          </p:nvPr>
        </p:nvSpPr>
        <p:spPr>
          <a:xfrm>
            <a:off x="744900" y="1028900"/>
            <a:ext cx="7690200" cy="40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lang="en-GB" sz="19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Android application which:</a:t>
            </a:r>
            <a:endParaRPr sz="19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endParaRPr sz="19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Connect trainees and trainers by matching system</a:t>
            </a:r>
            <a:endParaRPr sz="19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matching process is carried out based on the filtered categories (sport category, skill level, distance and workout times)</a:t>
            </a:r>
            <a:br>
              <a:rPr lang="en-GB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Monitor progress in training</a:t>
            </a:r>
            <a:endParaRPr sz="19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Track their progress in training by documenting the number of repetitions, exercises</a:t>
            </a:r>
            <a:r>
              <a:rPr lang="en-GB" sz="1600">
                <a:solidFill>
                  <a:schemeClr val="dk1"/>
                </a:solidFill>
              </a:rPr>
              <a:t>.</a:t>
            </a:r>
            <a:br>
              <a:rPr lang="en-GB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Char char="●"/>
            </a:pPr>
            <a:r>
              <a:rPr lang="en-GB" sz="19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Allow trainers to display their business pages</a:t>
            </a:r>
            <a:endParaRPr sz="19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Helps trainers increase their target audience by marking their business page as a trainer.</a:t>
            </a:r>
            <a:endParaRPr sz="16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4" name="Google Shape;314;p6"/>
          <p:cNvSpPr txBox="1">
            <a:spLocks noGrp="1"/>
          </p:cNvSpPr>
          <p:nvPr>
            <p:ph type="title"/>
          </p:nvPr>
        </p:nvSpPr>
        <p:spPr>
          <a:xfrm>
            <a:off x="540000" y="1866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FitFinder’s Solution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315" name="Google Shape;3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50" y="0"/>
            <a:ext cx="894227" cy="9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 txBox="1">
            <a:spLocks noGrp="1"/>
          </p:cNvSpPr>
          <p:nvPr>
            <p:ph type="title"/>
          </p:nvPr>
        </p:nvSpPr>
        <p:spPr>
          <a:xfrm>
            <a:off x="540000" y="1866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Software Architecture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4538575" y="1124125"/>
            <a:ext cx="44871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Franklin"/>
              <a:buChar char="●"/>
            </a:pPr>
            <a:r>
              <a:rPr lang="en-GB" sz="1500" b="1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</a:t>
            </a:r>
            <a:r>
              <a:rPr lang="en-GB" sz="1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 various actions like creating an account, searching for trainees, scheduling training sessions, etc.</a:t>
            </a:r>
            <a:br>
              <a:rPr lang="en-GB" sz="15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ibre Franklin"/>
              <a:buChar char="●"/>
            </a:pPr>
            <a: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</a:t>
            </a:r>
            <a:r>
              <a:rPr lang="en-GB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application </a:t>
            </a:r>
            <a: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serves as the core of our architecture, processing user requests and facilitating interactions with external services.</a:t>
            </a:r>
            <a:b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en-GB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 </a:t>
            </a:r>
            <a: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provides backend services. Real-time data services, user Authentication,  storing data, etc.</a:t>
            </a:r>
            <a:b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bre Franklin"/>
              <a:buChar char="●"/>
            </a:pPr>
            <a:r>
              <a:rPr lang="en-GB" sz="15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Open-Source libraries</a:t>
            </a:r>
            <a: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different functionality.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324" name="Google Shape;3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3375"/>
            <a:ext cx="4618499" cy="33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 txBox="1">
            <a:spLocks noGrp="1"/>
          </p:cNvSpPr>
          <p:nvPr>
            <p:ph type="title"/>
          </p:nvPr>
        </p:nvSpPr>
        <p:spPr>
          <a:xfrm>
            <a:off x="540000" y="1866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MVVM Design Pattern</a:t>
            </a:r>
            <a:endParaRPr sz="2200" u="sng">
              <a:solidFill>
                <a:srgbClr val="4A86E8"/>
              </a:solidFill>
            </a:endParaRPr>
          </a:p>
        </p:txBody>
      </p:sp>
      <p:pic>
        <p:nvPicPr>
          <p:cNvPr id="330" name="Google Shape;330;p8"/>
          <p:cNvPicPr preferRelativeResize="0"/>
          <p:nvPr/>
        </p:nvPicPr>
        <p:blipFill rotWithShape="1">
          <a:blip r:embed="rId3">
            <a:alphaModFix/>
          </a:blip>
          <a:srcRect t="31391" r="4113" b="9390"/>
          <a:stretch/>
        </p:blipFill>
        <p:spPr>
          <a:xfrm>
            <a:off x="0" y="2035350"/>
            <a:ext cx="5228725" cy="1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8"/>
          <p:cNvSpPr txBox="1"/>
          <p:nvPr/>
        </p:nvSpPr>
        <p:spPr>
          <a:xfrm>
            <a:off x="0" y="1012575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Model-View-ViewModel (MVVM) is a structural design pattern that separates objects into three distinct groups: Models, Views, and ViewModels.</a:t>
            </a:r>
            <a:endParaRPr sz="19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5080250" y="2035350"/>
            <a:ext cx="3963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GB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GB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Represents data and business logic.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GB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-GB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Represents the UI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GB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ViewModel</a:t>
            </a:r>
            <a:r>
              <a:rPr lang="en-GB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Link between the Model and the View.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51375" y="4018550"/>
            <a:ext cx="7282800" cy="8313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Maintainability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Better code readability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3. Improves testability due to its separation of concerns and dependency decoupling.</a:t>
            </a:r>
            <a:endParaRPr sz="1400" b="0" i="0" u="none" strike="noStrike" cap="non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8"/>
          <p:cNvSpPr txBox="1"/>
          <p:nvPr/>
        </p:nvSpPr>
        <p:spPr>
          <a:xfrm>
            <a:off x="51375" y="3618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sng" strike="noStrike" cap="none">
                <a:solidFill>
                  <a:srgbClr val="6AA84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Advantages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1f18adace_0_0"/>
          <p:cNvSpPr txBox="1">
            <a:spLocks noGrp="1"/>
          </p:cNvSpPr>
          <p:nvPr>
            <p:ph type="title"/>
          </p:nvPr>
        </p:nvSpPr>
        <p:spPr>
          <a:xfrm>
            <a:off x="540000" y="186600"/>
            <a:ext cx="81000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MVVM Design Pattern</a:t>
            </a:r>
            <a:br>
              <a:rPr lang="en-GB">
                <a:solidFill>
                  <a:srgbClr val="4A86E8"/>
                </a:solidFill>
              </a:rPr>
            </a:br>
            <a:r>
              <a:rPr lang="en-GB" sz="3000" u="sng">
                <a:solidFill>
                  <a:schemeClr val="dk1"/>
                </a:solidFill>
              </a:rPr>
              <a:t>Package Structure</a:t>
            </a:r>
            <a:endParaRPr sz="3000" u="sng">
              <a:solidFill>
                <a:schemeClr val="dk1"/>
              </a:solidFill>
            </a:endParaRPr>
          </a:p>
        </p:txBody>
      </p:sp>
      <p:sp>
        <p:nvSpPr>
          <p:cNvPr id="341" name="Google Shape;341;g2d1f18adace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342" name="Google Shape;342;g2d1f18ada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963" y="1655925"/>
            <a:ext cx="3260075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1f18ace14_1_7"/>
          <p:cNvSpPr txBox="1">
            <a:spLocks noGrp="1"/>
          </p:cNvSpPr>
          <p:nvPr>
            <p:ph type="title"/>
          </p:nvPr>
        </p:nvSpPr>
        <p:spPr>
          <a:xfrm>
            <a:off x="540000" y="1866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A86E8"/>
                </a:solidFill>
              </a:rPr>
              <a:t>MVVM Design Pattern</a:t>
            </a:r>
            <a:endParaRPr sz="2200" u="sng">
              <a:solidFill>
                <a:srgbClr val="4A86E8"/>
              </a:solidFill>
            </a:endParaRPr>
          </a:p>
        </p:txBody>
      </p:sp>
      <p:sp>
        <p:nvSpPr>
          <p:cNvPr id="348" name="Google Shape;348;g2d1f18ace14_1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349" name="Google Shape;349;g2d1f18ace14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75" y="951475"/>
            <a:ext cx="4079400" cy="40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d1f18ace14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775" y="951487"/>
            <a:ext cx="3281273" cy="172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d1f18ace14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775" y="3067697"/>
            <a:ext cx="3281276" cy="196317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d1f18ace14_1_7"/>
          <p:cNvSpPr txBox="1"/>
          <p:nvPr/>
        </p:nvSpPr>
        <p:spPr>
          <a:xfrm rot="-1512">
            <a:off x="8014854" y="951628"/>
            <a:ext cx="68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View</a:t>
            </a:r>
            <a:endParaRPr sz="15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3" name="Google Shape;353;g2d1f18ace14_1_7"/>
          <p:cNvSpPr txBox="1"/>
          <p:nvPr/>
        </p:nvSpPr>
        <p:spPr>
          <a:xfrm rot="-1608">
            <a:off x="7413850" y="3067973"/>
            <a:ext cx="1283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View-Model</a:t>
            </a:r>
            <a:endParaRPr sz="15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4" name="Google Shape;354;g2d1f18ace14_1_7"/>
          <p:cNvSpPr txBox="1"/>
          <p:nvPr/>
        </p:nvSpPr>
        <p:spPr>
          <a:xfrm rot="-1321">
            <a:off x="3623700" y="951550"/>
            <a:ext cx="78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</a:t>
            </a:r>
            <a:endParaRPr sz="1500"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680</Words>
  <Application>Microsoft Office PowerPoint</Application>
  <PresentationFormat>On-screen Show 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Libre Franklin</vt:lpstr>
      <vt:lpstr>Söhne</vt:lpstr>
      <vt:lpstr>Libre Franklin Medium</vt:lpstr>
      <vt:lpstr>Arial</vt:lpstr>
      <vt:lpstr>Catamaran</vt:lpstr>
      <vt:lpstr>Isometric SEO Strategy by Slidesgo</vt:lpstr>
      <vt:lpstr>PowerPoint Presentation</vt:lpstr>
      <vt:lpstr>Outline </vt:lpstr>
      <vt:lpstr>Introduction </vt:lpstr>
      <vt:lpstr>Problem Definition</vt:lpstr>
      <vt:lpstr>FitFinder’s Solution</vt:lpstr>
      <vt:lpstr>Software Architecture</vt:lpstr>
      <vt:lpstr>MVVM Design Pattern</vt:lpstr>
      <vt:lpstr>MVVM Design Pattern Package Structure</vt:lpstr>
      <vt:lpstr>MVVM Design Pattern</vt:lpstr>
      <vt:lpstr>Challenges and Solutions</vt:lpstr>
      <vt:lpstr>Project Metrics</vt:lpstr>
      <vt:lpstr>Tests</vt:lpstr>
      <vt:lpstr>Thank you for listening! 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Omri</cp:lastModifiedBy>
  <cp:revision>8</cp:revision>
  <dcterms:modified xsi:type="dcterms:W3CDTF">2024-05-05T12:26:47Z</dcterms:modified>
</cp:coreProperties>
</file>