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6" r:id="rId14"/>
    <p:sldId id="278" r:id="rId15"/>
    <p:sldId id="279" r:id="rId16"/>
    <p:sldId id="285" r:id="rId17"/>
    <p:sldId id="287" r:id="rId18"/>
    <p:sldId id="286" r:id="rId19"/>
    <p:sldId id="280" r:id="rId20"/>
    <p:sldId id="282" r:id="rId21"/>
    <p:sldId id="283" r:id="rId22"/>
    <p:sldId id="284" r:id="rId23"/>
  </p:sldIdLst>
  <p:sldSz cx="12188825" cy="6858000"/>
  <p:notesSz cx="6858000" cy="9144000"/>
  <p:custDataLst>
    <p:tags r:id="rId26"/>
  </p:custDataLst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46" autoAdjust="0"/>
    <p:restoredTop sz="94629" autoAdjust="0"/>
  </p:normalViewPr>
  <p:slideViewPr>
    <p:cSldViewPr showGuides="1">
      <p:cViewPr>
        <p:scale>
          <a:sx n="85" d="100"/>
          <a:sy n="85" d="100"/>
        </p:scale>
        <p:origin x="1166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0" d="100"/>
          <a:sy n="90" d="100"/>
        </p:scale>
        <p:origin x="2946" y="2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88E257E-95FC-46EC-9539-284032A70F37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 יוני 20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D9F912AB-2776-42F2-A957-313FC7EFEDB9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8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88E257E-95FC-46EC-9539-284032A70F37}" type="datetime8">
              <a:rPr lang="he-IL" noProof="0" smtClean="0"/>
              <a:pPr algn="l"/>
              <a:t>30 יוני 20</a:t>
            </a:fld>
            <a:endParaRPr lang="he-IL" noProof="0" dirty="0"/>
          </a:p>
        </p:txBody>
      </p:sp>
      <p:sp>
        <p:nvSpPr>
          <p:cNvPr id="10" name="מציין מיקום כותרת תחתונה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11" name="מציין מיקום של מספר שקופית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9F912AB-2776-42F2-A957-313FC7EFEDB9}" type="slidenum">
              <a:rPr lang="he-IL" noProof="0" smtClean="0"/>
              <a:pPr algn="l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9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smtClean="0"/>
              <a:pPr algn="l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246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503612" y="1905000"/>
            <a:ext cx="8229600" cy="28956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503611" y="4876800"/>
            <a:ext cx="8229600" cy="12192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7055194-3DD5-4EFE-B1F0-0A8EABDAB8D5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522413" y="381001"/>
            <a:ext cx="1524001" cy="5638800"/>
          </a:xfrm>
        </p:spPr>
        <p:txBody>
          <a:bodyPr vert="eaVert"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3273813" y="381001"/>
            <a:ext cx="7391399" cy="5638800"/>
          </a:xfrm>
        </p:spPr>
        <p:txBody>
          <a:bodyPr vert="eaVert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BA5DE0C-9F4E-4F6A-B430-4879BBD5F9BB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42B30E4-EE6A-43C9-AF8F-44192DEF1F96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94012" y="2514600"/>
            <a:ext cx="8692399" cy="28194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4800" b="0" cap="none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899611" y="5410200"/>
            <a:ext cx="8687333" cy="609601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B640AB3-A3E7-45E1-B171-0A79FECCC844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19B7978-A4ED-4FD8-9C9F-9B3E1C0BAE13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D0E6D8-C907-4C24-8D9D-11CF9E45280B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3962DC1-B8BD-4928-A135-BAF072F87775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AC697E99-AED0-4DE1-92D1-EE330CDD0AC8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412" y="2015490"/>
            <a:ext cx="3596607" cy="2667000"/>
          </a:xfrm>
        </p:spPr>
        <p:txBody>
          <a:bodyPr rtlCol="1" anchor="b">
            <a:noAutofit/>
          </a:bodyPr>
          <a:lstStyle>
            <a:lvl1pPr algn="r" rtl="1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2812" y="824593"/>
            <a:ext cx="6400800" cy="53340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18412" y="4786993"/>
            <a:ext cx="3581399" cy="13716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EF314660-FF17-479A-9ECA-198AA1EEE574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988413" y="714102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1">
            <a:normAutofit/>
          </a:bodyPr>
          <a:lstStyle>
            <a:lvl1pPr marL="0" indent="0" algn="ctr" rtl="1">
              <a:buNone/>
              <a:defRPr sz="24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94612" y="1939833"/>
            <a:ext cx="3596607" cy="2667000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704221" y="4683033"/>
            <a:ext cx="3581399" cy="13716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D797C58-6FD9-409C-B974-9785D604D0D3}" type="datetime8">
              <a:rPr lang="he-IL" smtClean="0"/>
              <a:pPr/>
              <a:t>30 יוני 20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2513012" y="6400800"/>
            <a:ext cx="14508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B048401-D412-4A8B-948E-220992EEE568}" type="datetime8">
              <a:rPr lang="he-IL" noProof="0" smtClean="0"/>
              <a:pPr/>
              <a:t>30 יוני 20</a:t>
            </a:fld>
            <a:endParaRPr lang="he-IL" noProof="0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13212" y="6400800"/>
            <a:ext cx="65520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522413" y="6400800"/>
            <a:ext cx="8388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3838" indent="-223838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63550" indent="-231775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2625" indent="-21907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57250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30288" indent="-17303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07008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en-US" dirty="0"/>
              <a:t>REP + FSM + Anti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BDF74536-80E0-4863-9BF8-162A659AB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611" y="4876800"/>
            <a:ext cx="8229600" cy="1219200"/>
          </a:xfrm>
        </p:spPr>
        <p:txBody>
          <a:bodyPr/>
          <a:lstStyle/>
          <a:p>
            <a:r>
              <a:rPr lang="he-IL" dirty="0"/>
              <a:t>קוד גורו יוני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854F0-B2C7-4DF7-82DF-658C60CB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ל</a:t>
            </a:r>
            <a:r>
              <a:rPr lang="en-US" dirty="0"/>
              <a:t>cycle</a:t>
            </a:r>
            <a:r>
              <a:rPr lang="he-IL" dirty="0"/>
              <a:t> אחד + השתלטות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31EA3C-8E80-468F-AB81-E7A5E3E5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שושקס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EE869-7C3D-4FB0-B975-7AAC2CB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הקוד ב</a:t>
            </a:r>
            <a:r>
              <a:rPr lang="en-US" dirty="0"/>
              <a:t>es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14F9D9E-3274-4E71-B44B-568E157971C8}"/>
              </a:ext>
            </a:extLst>
          </p:cNvPr>
          <p:cNvSpPr/>
          <p:nvPr/>
        </p:nvSpPr>
        <p:spPr>
          <a:xfrm>
            <a:off x="2667740" y="1863200"/>
            <a:ext cx="14478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E4DC32C-46F3-460B-BB37-2680D5613BE2}"/>
              </a:ext>
            </a:extLst>
          </p:cNvPr>
          <p:cNvSpPr/>
          <p:nvPr/>
        </p:nvSpPr>
        <p:spPr>
          <a:xfrm>
            <a:off x="2667740" y="2244200"/>
            <a:ext cx="1447800" cy="6095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Reset_code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7B0EEF5-781B-4356-B107-9C018EE4D6D9}"/>
              </a:ext>
            </a:extLst>
          </p:cNvPr>
          <p:cNvSpPr/>
          <p:nvPr/>
        </p:nvSpPr>
        <p:spPr>
          <a:xfrm>
            <a:off x="2665412" y="4145502"/>
            <a:ext cx="1447800" cy="14514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0x86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5809B99D-758C-4B85-A5DB-15EE2251B56E}"/>
              </a:ext>
            </a:extLst>
          </p:cNvPr>
          <p:cNvSpPr/>
          <p:nvPr/>
        </p:nvSpPr>
        <p:spPr>
          <a:xfrm>
            <a:off x="2665412" y="4984813"/>
            <a:ext cx="14478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err="1"/>
              <a:t>Nops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EAF3CEF-405C-41DC-AF26-3E88ED8A583F}"/>
              </a:ext>
            </a:extLst>
          </p:cNvPr>
          <p:cNvSpPr/>
          <p:nvPr/>
        </p:nvSpPr>
        <p:spPr>
          <a:xfrm>
            <a:off x="2665412" y="5365813"/>
            <a:ext cx="14478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D32EA55-08BF-4BE5-A653-5D05ABFD8134}"/>
              </a:ext>
            </a:extLst>
          </p:cNvPr>
          <p:cNvSpPr/>
          <p:nvPr/>
        </p:nvSpPr>
        <p:spPr>
          <a:xfrm>
            <a:off x="2665412" y="2853801"/>
            <a:ext cx="1447800" cy="1295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0x86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F61793A-672D-4704-8952-284A1231F3AE}"/>
              </a:ext>
            </a:extLst>
          </p:cNvPr>
          <p:cNvSpPr/>
          <p:nvPr/>
        </p:nvSpPr>
        <p:spPr>
          <a:xfrm>
            <a:off x="7466012" y="1866899"/>
            <a:ext cx="14478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AE1FD99-D6CB-4684-838B-FFAFB4823DB8}"/>
              </a:ext>
            </a:extLst>
          </p:cNvPr>
          <p:cNvSpPr/>
          <p:nvPr/>
        </p:nvSpPr>
        <p:spPr>
          <a:xfrm>
            <a:off x="7463684" y="4149201"/>
            <a:ext cx="1447800" cy="14514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0x86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56EEB775-2FE8-4709-909F-99BFDAC936E6}"/>
              </a:ext>
            </a:extLst>
          </p:cNvPr>
          <p:cNvSpPr/>
          <p:nvPr/>
        </p:nvSpPr>
        <p:spPr>
          <a:xfrm>
            <a:off x="7466012" y="1863201"/>
            <a:ext cx="1447800" cy="9942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Reset_code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E8BDFD5-8035-49CC-BBBB-C216F73152AC}"/>
              </a:ext>
            </a:extLst>
          </p:cNvPr>
          <p:cNvSpPr/>
          <p:nvPr/>
        </p:nvSpPr>
        <p:spPr>
          <a:xfrm>
            <a:off x="7463684" y="4988512"/>
            <a:ext cx="14478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err="1"/>
              <a:t>Nops</a:t>
            </a:r>
            <a:endParaRPr lang="en-US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EBDDCD11-C68D-455D-95AC-D8A6E9E11B07}"/>
              </a:ext>
            </a:extLst>
          </p:cNvPr>
          <p:cNvSpPr/>
          <p:nvPr/>
        </p:nvSpPr>
        <p:spPr>
          <a:xfrm>
            <a:off x="7463684" y="5369512"/>
            <a:ext cx="14478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4B820179-7921-45F6-BC1F-5AA4FA5018F7}"/>
              </a:ext>
            </a:extLst>
          </p:cNvPr>
          <p:cNvSpPr/>
          <p:nvPr/>
        </p:nvSpPr>
        <p:spPr>
          <a:xfrm>
            <a:off x="7463684" y="2857500"/>
            <a:ext cx="1447800" cy="1295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0x86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EE1E5BBF-F4E9-47C7-98E7-9AEF280B53EF}"/>
              </a:ext>
            </a:extLst>
          </p:cNvPr>
          <p:cNvSpPr/>
          <p:nvPr/>
        </p:nvSpPr>
        <p:spPr>
          <a:xfrm>
            <a:off x="9216286" y="1869858"/>
            <a:ext cx="14478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6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7" grpId="0" animBg="1"/>
      <p:bldP spid="22" grpId="0" animBg="1"/>
      <p:bldP spid="24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087E8F-AB4C-4A05-8A37-1B6C3B9F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מעבר קצר על הקוד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0629DA-7B13-4896-BEC9-24094225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FCD652-58D9-4BD1-97FC-5A2B23E9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063757-7F96-4B8A-8E46-AEC166CC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hlinkClick r:id="rId2" action="ppaction://hlinksldjump"/>
              </a:rPr>
              <a:t>חדשות טובות</a:t>
            </a:r>
            <a:endParaRPr lang="he-IL" dirty="0"/>
          </a:p>
          <a:p>
            <a:endParaRPr lang="he-IL" dirty="0"/>
          </a:p>
          <a:p>
            <a:r>
              <a:rPr lang="he-IL" dirty="0">
                <a:hlinkClick r:id="rId3" action="ppaction://hlinksldjump"/>
              </a:rPr>
              <a:t>חדשות רעות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7B1E1C-D767-49C8-9C0C-96B8BC3A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חדשות טובות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4EBEDA5-DD28-4419-A9C1-C50E6F58E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812" y="533400"/>
            <a:ext cx="5701647" cy="551527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2912DC0-5709-4A77-AA23-1E6C48FF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335012"/>
            <a:ext cx="6393734" cy="61879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7488240-572F-4F0E-9062-7FFE9E35AC9E}"/>
              </a:ext>
            </a:extLst>
          </p:cNvPr>
          <p:cNvSpPr txBox="1"/>
          <p:nvPr/>
        </p:nvSpPr>
        <p:spPr>
          <a:xfrm>
            <a:off x="2513012" y="12954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21.9%            41.3%               25.5%                11.1%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hlinkClick r:id="rId4" action="ppaction://hlinksldjump"/>
            <a:extLst>
              <a:ext uri="{FF2B5EF4-FFF2-40B4-BE49-F238E27FC236}">
                <a16:creationId xmlns:a16="http://schemas.microsoft.com/office/drawing/2014/main" id="{DA50AE39-A97D-4FA9-8D5B-DAEE34DE67CA}"/>
              </a:ext>
            </a:extLst>
          </p:cNvPr>
          <p:cNvSpPr txBox="1"/>
          <p:nvPr/>
        </p:nvSpPr>
        <p:spPr>
          <a:xfrm>
            <a:off x="9980612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hlinkClick r:id="rId4" action="ppaction://hlinksldjump"/>
              </a:rPr>
              <a:t>חדשות רעות</a:t>
            </a: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30807EF-0420-45DA-9F4E-DBCDEFF7110A}"/>
              </a:ext>
            </a:extLst>
          </p:cNvPr>
          <p:cNvSpPr txBox="1"/>
          <p:nvPr/>
        </p:nvSpPr>
        <p:spPr>
          <a:xfrm>
            <a:off x="9980612" y="3429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hlinkClick r:id="rId5" action="ppaction://hlinksldjump"/>
              </a:rPr>
              <a:t>המשך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9F9656-AEAA-4BB8-AA04-589A314D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חדשות רעות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1D698D8-017D-4281-9305-178EE1EC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0"/>
            <a:ext cx="6629400" cy="653191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AA73F1-0612-44C2-8709-C3BCF4E9F1CB}"/>
              </a:ext>
            </a:extLst>
          </p:cNvPr>
          <p:cNvSpPr txBox="1"/>
          <p:nvPr/>
        </p:nvSpPr>
        <p:spPr>
          <a:xfrm>
            <a:off x="818982" y="3588257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33.3%     12.9%         15.5%         30.4%           7.9%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יבת טקסט 5">
            <a:hlinkClick r:id="rId3" action="ppaction://hlinksldjump"/>
            <a:extLst>
              <a:ext uri="{FF2B5EF4-FFF2-40B4-BE49-F238E27FC236}">
                <a16:creationId xmlns:a16="http://schemas.microsoft.com/office/drawing/2014/main" id="{02A9570C-E2E9-4422-913D-B79D15AE237E}"/>
              </a:ext>
            </a:extLst>
          </p:cNvPr>
          <p:cNvSpPr txBox="1"/>
          <p:nvPr/>
        </p:nvSpPr>
        <p:spPr>
          <a:xfrm>
            <a:off x="9980612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hlinkClick r:id="rId4" action="ppaction://hlinksldjump"/>
              </a:rPr>
              <a:t>חדשות טובות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CDF5D-E8C7-42E7-B3B7-FE3678AE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 ומסקנות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C1A7BA-5FDA-4773-9E96-DCDAAEFC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חזק נגד </a:t>
            </a:r>
            <a:r>
              <a:rPr lang="en-US" dirty="0"/>
              <a:t>V5</a:t>
            </a:r>
          </a:p>
          <a:p>
            <a:r>
              <a:rPr lang="he-IL" dirty="0"/>
              <a:t>חלש נגד </a:t>
            </a:r>
            <a:r>
              <a:rPr lang="en-US" dirty="0"/>
              <a:t>V4</a:t>
            </a:r>
          </a:p>
          <a:p>
            <a:r>
              <a:rPr lang="he-IL" dirty="0"/>
              <a:t>נדרש הרבה </a:t>
            </a:r>
            <a:r>
              <a:rPr lang="en-US" dirty="0"/>
              <a:t>autotune</a:t>
            </a:r>
          </a:p>
          <a:p>
            <a:r>
              <a:rPr lang="en-US" dirty="0"/>
              <a:t>*jar</a:t>
            </a:r>
          </a:p>
        </p:txBody>
      </p:sp>
    </p:spTree>
    <p:extLst>
      <p:ext uri="{BB962C8B-B14F-4D97-AF65-F5344CB8AC3E}">
        <p14:creationId xmlns:p14="http://schemas.microsoft.com/office/powerpoint/2010/main" val="8995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2589212" y="1905000"/>
            <a:ext cx="9144000" cy="2895600"/>
          </a:xfrm>
        </p:spPr>
        <p:txBody>
          <a:bodyPr rtlCol="1"/>
          <a:lstStyle/>
          <a:p>
            <a:pPr rtl="1"/>
            <a:r>
              <a:rPr lang="en-US" dirty="0"/>
              <a:t>Multi variable autotune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0E915F-6A7D-4C71-8BCA-B5B7B283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התכנית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268648-6D06-4EF6-BA13-91DA81B8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לקבל טבלה של נתונים על טווח של שני משתנים ב-</a:t>
            </a:r>
            <a:r>
              <a:rPr lang="en-US" dirty="0"/>
              <a:t>V4</a:t>
            </a:r>
          </a:p>
          <a:p>
            <a:r>
              <a:rPr lang="he-IL" dirty="0"/>
              <a:t>למצוא נקודות מקסימום ומינימום</a:t>
            </a:r>
          </a:p>
          <a:p>
            <a:r>
              <a:rPr lang="he-IL" dirty="0"/>
              <a:t>לעשות גרף תלת </a:t>
            </a:r>
            <a:r>
              <a:rPr lang="he-IL" dirty="0" err="1"/>
              <a:t>מימדי</a:t>
            </a:r>
            <a:r>
              <a:rPr lang="he-IL" dirty="0"/>
              <a:t> מגניב</a:t>
            </a:r>
            <a:endParaRPr lang="en-US" dirty="0"/>
          </a:p>
          <a:p>
            <a:r>
              <a:rPr lang="he-IL" dirty="0"/>
              <a:t>לצמצם דגימות נתונים עם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 err="1"/>
              <a:t>gradiant</a:t>
            </a:r>
            <a:r>
              <a:rPr lang="en-US" dirty="0"/>
              <a:t> decent</a:t>
            </a:r>
            <a:r>
              <a:rPr lang="he-IL" dirty="0"/>
              <a:t> ועוד שיט מגניב</a:t>
            </a:r>
          </a:p>
          <a:p>
            <a:endParaRPr lang="he-IL" dirty="0"/>
          </a:p>
          <a:p>
            <a:r>
              <a:rPr lang="he-IL" dirty="0"/>
              <a:t>מעבר קצר על קוד פייתון ו</a:t>
            </a:r>
            <a:r>
              <a:rPr lang="en-US" dirty="0"/>
              <a:t>jar</a:t>
            </a:r>
          </a:p>
        </p:txBody>
      </p:sp>
      <p:pic>
        <p:nvPicPr>
          <p:cNvPr id="1026" name="Picture 2" descr="pringles | Mathspig Blog">
            <a:extLst>
              <a:ext uri="{FF2B5EF4-FFF2-40B4-BE49-F238E27FC236}">
                <a16:creationId xmlns:a16="http://schemas.microsoft.com/office/drawing/2014/main" id="{81FA7E5F-B63D-45CE-9697-BD5C10CB9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8" y="2562224"/>
            <a:ext cx="4494424" cy="227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01BF95-6B77-423A-BB5F-727CB22F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654164-7BD6-482B-96A5-3FBBC4EF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e-IL" dirty="0"/>
              <a:t>לקח הרבה יותר מידי זמן (וזה רק ל100 </a:t>
            </a:r>
            <a:r>
              <a:rPr lang="en-US" dirty="0"/>
              <a:t>rounds</a:t>
            </a:r>
            <a:r>
              <a:rPr lang="he-IL" dirty="0"/>
              <a:t>!!!)</a:t>
            </a:r>
          </a:p>
          <a:p>
            <a:pPr marL="457200" indent="-457200">
              <a:buAutoNum type="arabicPeriod"/>
            </a:pPr>
            <a:r>
              <a:rPr lang="he-IL" dirty="0"/>
              <a:t>הבעיה היותר חמורה (אקסל)</a:t>
            </a:r>
          </a:p>
          <a:p>
            <a:pPr marL="457200" indent="-457200">
              <a:buAutoNum type="arabicPeriod"/>
            </a:pP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פתרונות אפשריים:</a:t>
            </a:r>
          </a:p>
          <a:p>
            <a:pPr marL="696912" lvl="1" indent="-457200">
              <a:buAutoNum type="arabicPeriod"/>
            </a:pPr>
            <a:r>
              <a:rPr lang="he-IL" dirty="0"/>
              <a:t>לעשות </a:t>
            </a:r>
            <a:r>
              <a:rPr lang="en-US" dirty="0"/>
              <a:t>autotune</a:t>
            </a:r>
            <a:r>
              <a:rPr lang="he-IL" dirty="0"/>
              <a:t> בנפרד למשתנים ולקוות שיצא טוב</a:t>
            </a:r>
          </a:p>
          <a:p>
            <a:pPr marL="696912" lvl="1" indent="-457200">
              <a:buAutoNum type="arabicPeriod"/>
            </a:pPr>
            <a:r>
              <a:rPr lang="he-IL" dirty="0"/>
              <a:t>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F55ECD-1A1B-4560-9C0B-295B3942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2 אפשרויות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A7BA38-02C4-4155-B6DC-24774C30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DF off (rep </a:t>
            </a:r>
            <a:r>
              <a:rPr lang="en-US" dirty="0" err="1"/>
              <a:t>fsm</a:t>
            </a:r>
            <a:r>
              <a:rPr lang="en-US" dirty="0"/>
              <a:t> anti)</a:t>
            </a:r>
          </a:p>
          <a:p>
            <a:pPr algn="l" rtl="0"/>
            <a:r>
              <a:rPr lang="en-US" dirty="0"/>
              <a:t>DF on (rep </a:t>
            </a:r>
            <a:r>
              <a:rPr lang="en-US" dirty="0" err="1"/>
              <a:t>fsm</a:t>
            </a:r>
            <a:r>
              <a:rPr lang="en-US" dirty="0"/>
              <a:t> anti std)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65AC2F-E8B4-491D-8180-39CE728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קדימה – </a:t>
            </a:r>
            <a:r>
              <a:rPr lang="en-US" dirty="0"/>
              <a:t>rep </a:t>
            </a:r>
            <a:r>
              <a:rPr lang="en-US" dirty="0" err="1"/>
              <a:t>fsm</a:t>
            </a:r>
            <a:r>
              <a:rPr lang="en-US" dirty="0"/>
              <a:t> anti</a:t>
            </a: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CBF4B07A-FB71-4F02-94F4-D9E2B869B662}"/>
              </a:ext>
            </a:extLst>
          </p:cNvPr>
          <p:cNvCxnSpPr/>
          <p:nvPr/>
        </p:nvCxnSpPr>
        <p:spPr>
          <a:xfrm>
            <a:off x="4875212" y="3239611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5B03515-5F37-479C-A186-4BCE77BEC2DC}"/>
              </a:ext>
            </a:extLst>
          </p:cNvPr>
          <p:cNvCxnSpPr>
            <a:cxnSpLocks/>
          </p:cNvCxnSpPr>
          <p:nvPr/>
        </p:nvCxnSpPr>
        <p:spPr>
          <a:xfrm>
            <a:off x="2055812" y="3544411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54B7C6BE-87AA-4279-BA6D-4FA3FF4F49DA}"/>
              </a:ext>
            </a:extLst>
          </p:cNvPr>
          <p:cNvCxnSpPr>
            <a:cxnSpLocks/>
          </p:cNvCxnSpPr>
          <p:nvPr/>
        </p:nvCxnSpPr>
        <p:spPr>
          <a:xfrm>
            <a:off x="1979612" y="3925411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DC59FB06-6FAE-418D-830E-F3979AB88ACD}"/>
              </a:ext>
            </a:extLst>
          </p:cNvPr>
          <p:cNvSpPr/>
          <p:nvPr/>
        </p:nvSpPr>
        <p:spPr>
          <a:xfrm>
            <a:off x="4875212" y="3849211"/>
            <a:ext cx="152400" cy="15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283C7F86-23E9-4757-92E9-4BD01696A255}"/>
              </a:ext>
            </a:extLst>
          </p:cNvPr>
          <p:cNvCxnSpPr>
            <a:cxnSpLocks/>
          </p:cNvCxnSpPr>
          <p:nvPr/>
        </p:nvCxnSpPr>
        <p:spPr>
          <a:xfrm>
            <a:off x="5103812" y="392541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3CA93AD-0CEE-44CF-A070-D9154EDC7D00}"/>
              </a:ext>
            </a:extLst>
          </p:cNvPr>
          <p:cNvSpPr txBox="1"/>
          <p:nvPr/>
        </p:nvSpPr>
        <p:spPr>
          <a:xfrm>
            <a:off x="4722812" y="39607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Reset_code</a:t>
            </a:r>
            <a:endParaRPr lang="en-US" dirty="0"/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19E30092-CF87-4D85-924B-85B75C435A90}"/>
              </a:ext>
            </a:extLst>
          </p:cNvPr>
          <p:cNvCxnSpPr>
            <a:cxnSpLocks/>
          </p:cNvCxnSpPr>
          <p:nvPr/>
        </p:nvCxnSpPr>
        <p:spPr>
          <a:xfrm flipH="1" flipV="1">
            <a:off x="5027612" y="4113145"/>
            <a:ext cx="228600" cy="79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50B61E1-E6C6-459B-8F27-3B84F0DA2D63}"/>
              </a:ext>
            </a:extLst>
          </p:cNvPr>
          <p:cNvSpPr txBox="1"/>
          <p:nvPr/>
        </p:nvSpPr>
        <p:spPr>
          <a:xfrm>
            <a:off x="4265612" y="4904174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  <p:sp>
        <p:nvSpPr>
          <p:cNvPr id="19" name="סוגר מסולסל ימני 18">
            <a:extLst>
              <a:ext uri="{FF2B5EF4-FFF2-40B4-BE49-F238E27FC236}">
                <a16:creationId xmlns:a16="http://schemas.microsoft.com/office/drawing/2014/main" id="{3CDD74E8-F1A5-46AE-81DD-78FDC6814A7D}"/>
              </a:ext>
            </a:extLst>
          </p:cNvPr>
          <p:cNvSpPr/>
          <p:nvPr/>
        </p:nvSpPr>
        <p:spPr>
          <a:xfrm rot="5400000">
            <a:off x="3451333" y="3699405"/>
            <a:ext cx="1066800" cy="1600199"/>
          </a:xfrm>
          <a:prstGeom prst="rightBrace">
            <a:avLst>
              <a:gd name="adj1" fmla="val 8333"/>
              <a:gd name="adj2" fmla="val 487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8CEE36B-9742-4DCD-B831-4BE13ECFACF3}"/>
              </a:ext>
            </a:extLst>
          </p:cNvPr>
          <p:cNvSpPr txBox="1"/>
          <p:nvPr/>
        </p:nvSpPr>
        <p:spPr>
          <a:xfrm>
            <a:off x="3184633" y="50888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</a:t>
            </a:r>
          </a:p>
        </p:txBody>
      </p:sp>
      <p:sp>
        <p:nvSpPr>
          <p:cNvPr id="25" name="סוגר מסולסל ימני 24">
            <a:extLst>
              <a:ext uri="{FF2B5EF4-FFF2-40B4-BE49-F238E27FC236}">
                <a16:creationId xmlns:a16="http://schemas.microsoft.com/office/drawing/2014/main" id="{07793295-F761-4019-AD4A-D889A21B280D}"/>
              </a:ext>
            </a:extLst>
          </p:cNvPr>
          <p:cNvSpPr/>
          <p:nvPr/>
        </p:nvSpPr>
        <p:spPr>
          <a:xfrm rot="5400000">
            <a:off x="2407127" y="4407115"/>
            <a:ext cx="1066800" cy="245431"/>
          </a:xfrm>
          <a:prstGeom prst="rightBrace">
            <a:avLst>
              <a:gd name="adj1" fmla="val 8333"/>
              <a:gd name="adj2" fmla="val 487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844E0F6-5F29-4906-981C-426CFE22F561}"/>
              </a:ext>
            </a:extLst>
          </p:cNvPr>
          <p:cNvSpPr txBox="1"/>
          <p:nvPr/>
        </p:nvSpPr>
        <p:spPr>
          <a:xfrm>
            <a:off x="2539905" y="511666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nops</a:t>
            </a:r>
            <a:endParaRPr lang="en-US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96AA4EFB-3EF6-429F-8363-279EDEB43E73}"/>
              </a:ext>
            </a:extLst>
          </p:cNvPr>
          <p:cNvSpPr txBox="1"/>
          <p:nvPr/>
        </p:nvSpPr>
        <p:spPr>
          <a:xfrm>
            <a:off x="-65828" y="3338647"/>
            <a:ext cx="8662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b0b0b0b0b0b0b0b0b0b0b0b0b0b0b0b0b0b</a:t>
            </a:r>
          </a:p>
        </p:txBody>
      </p:sp>
      <p:sp>
        <p:nvSpPr>
          <p:cNvPr id="28" name="חץ: ימינה 27">
            <a:extLst>
              <a:ext uri="{FF2B5EF4-FFF2-40B4-BE49-F238E27FC236}">
                <a16:creationId xmlns:a16="http://schemas.microsoft.com/office/drawing/2014/main" id="{B03704CE-71EA-451B-B2CC-4DC08076D6EB}"/>
              </a:ext>
            </a:extLst>
          </p:cNvPr>
          <p:cNvSpPr/>
          <p:nvPr/>
        </p:nvSpPr>
        <p:spPr>
          <a:xfrm>
            <a:off x="3808412" y="2057400"/>
            <a:ext cx="5638800" cy="67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48C4E2B3-FCA0-4D2D-9889-EA4A7557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597761"/>
            <a:ext cx="4462597" cy="79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animBg="1"/>
      <p:bldP spid="22" grpId="0"/>
      <p:bldP spid="25" grpId="0" animBg="1"/>
      <p:bldP spid="26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854F0-B2C7-4DF7-82DF-658C60CB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ל</a:t>
            </a:r>
            <a:r>
              <a:rPr lang="en-US" dirty="0"/>
              <a:t>cycle</a:t>
            </a:r>
            <a:r>
              <a:rPr lang="he-IL" dirty="0"/>
              <a:t> אחד + השתלטות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31EA3C-8E80-468F-AB81-E7A5E3E5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שושקס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6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EE869-7C3D-4FB0-B975-7AAC2CB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הקוד ב</a:t>
            </a:r>
            <a:r>
              <a:rPr lang="en-US" dirty="0"/>
              <a:t>es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14F9D9E-3274-4E71-B44B-568E157971C8}"/>
              </a:ext>
            </a:extLst>
          </p:cNvPr>
          <p:cNvSpPr/>
          <p:nvPr/>
        </p:nvSpPr>
        <p:spPr>
          <a:xfrm>
            <a:off x="2132012" y="2057400"/>
            <a:ext cx="14478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E4DC32C-46F3-460B-BB37-2680D5613BE2}"/>
              </a:ext>
            </a:extLst>
          </p:cNvPr>
          <p:cNvSpPr/>
          <p:nvPr/>
        </p:nvSpPr>
        <p:spPr>
          <a:xfrm>
            <a:off x="2132012" y="2438400"/>
            <a:ext cx="1447800" cy="1066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0x86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DA6423E-D6DD-4D34-BD41-8A7ACE5B0839}"/>
              </a:ext>
            </a:extLst>
          </p:cNvPr>
          <p:cNvSpPr/>
          <p:nvPr/>
        </p:nvSpPr>
        <p:spPr>
          <a:xfrm>
            <a:off x="2132012" y="3505200"/>
            <a:ext cx="1447800" cy="1066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0x86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7B0EEF5-781B-4356-B107-9C018EE4D6D9}"/>
              </a:ext>
            </a:extLst>
          </p:cNvPr>
          <p:cNvSpPr/>
          <p:nvPr/>
        </p:nvSpPr>
        <p:spPr>
          <a:xfrm>
            <a:off x="2132012" y="4114799"/>
            <a:ext cx="1447800" cy="12192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Nops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Anti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5809B99D-758C-4B85-A5DB-15EE2251B56E}"/>
              </a:ext>
            </a:extLst>
          </p:cNvPr>
          <p:cNvSpPr/>
          <p:nvPr/>
        </p:nvSpPr>
        <p:spPr>
          <a:xfrm>
            <a:off x="2132012" y="5334000"/>
            <a:ext cx="14478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EAF3CEF-405C-41DC-AF26-3E88ED8A583F}"/>
              </a:ext>
            </a:extLst>
          </p:cNvPr>
          <p:cNvSpPr/>
          <p:nvPr/>
        </p:nvSpPr>
        <p:spPr>
          <a:xfrm>
            <a:off x="2132012" y="5715000"/>
            <a:ext cx="14478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code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469FF89-908A-4C06-830A-385B9A6F8CB2}"/>
              </a:ext>
            </a:extLst>
          </p:cNvPr>
          <p:cNvSpPr/>
          <p:nvPr/>
        </p:nvSpPr>
        <p:spPr>
          <a:xfrm>
            <a:off x="7161214" y="2057400"/>
            <a:ext cx="14478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802EBB4-0C80-4C08-A1D2-F316F56D0426}"/>
              </a:ext>
            </a:extLst>
          </p:cNvPr>
          <p:cNvSpPr/>
          <p:nvPr/>
        </p:nvSpPr>
        <p:spPr>
          <a:xfrm>
            <a:off x="7161214" y="2438400"/>
            <a:ext cx="1447800" cy="1066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0x86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2C187DD-4D83-471C-83DD-3DC78E13400D}"/>
              </a:ext>
            </a:extLst>
          </p:cNvPr>
          <p:cNvSpPr/>
          <p:nvPr/>
        </p:nvSpPr>
        <p:spPr>
          <a:xfrm>
            <a:off x="7161214" y="3505200"/>
            <a:ext cx="1447800" cy="1066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 0x86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6D9577A-B2CE-4D51-9F5E-CE199B4BB49F}"/>
              </a:ext>
            </a:extLst>
          </p:cNvPr>
          <p:cNvSpPr/>
          <p:nvPr/>
        </p:nvSpPr>
        <p:spPr>
          <a:xfrm>
            <a:off x="7161214" y="4114799"/>
            <a:ext cx="1447800" cy="12192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Nops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Anti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00F11BD-8578-4386-978C-60AAAAAB1404}"/>
              </a:ext>
            </a:extLst>
          </p:cNvPr>
          <p:cNvSpPr/>
          <p:nvPr/>
        </p:nvSpPr>
        <p:spPr>
          <a:xfrm>
            <a:off x="7161214" y="5334000"/>
            <a:ext cx="14478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5D22A3E5-1E6D-4E85-BF14-D01F4394413B}"/>
              </a:ext>
            </a:extLst>
          </p:cNvPr>
          <p:cNvSpPr/>
          <p:nvPr/>
        </p:nvSpPr>
        <p:spPr>
          <a:xfrm>
            <a:off x="7161214" y="5715000"/>
            <a:ext cx="14478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code</a:t>
            </a:r>
          </a:p>
        </p:txBody>
      </p:sp>
    </p:spTree>
    <p:extLst>
      <p:ext uri="{BB962C8B-B14F-4D97-AF65-F5344CB8AC3E}">
        <p14:creationId xmlns:p14="http://schemas.microsoft.com/office/powerpoint/2010/main" val="41129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A771C2-4912-4824-80B4-3E567AE4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מעבר קצר על הקוד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7105DC-DCCE-4548-8EEC-E1ABD047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7E7636-E269-4C1A-83F8-F47076C7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נקודות חשובות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6DA436-86FD-46C8-9C49-08A6CC65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חלוקה ל</a:t>
            </a:r>
            <a:r>
              <a:rPr lang="en-US" dirty="0"/>
              <a:t>sections</a:t>
            </a:r>
          </a:p>
          <a:p>
            <a:r>
              <a:rPr lang="he-IL" dirty="0"/>
              <a:t>הרבה </a:t>
            </a:r>
            <a:r>
              <a:rPr lang="en-US" dirty="0"/>
              <a:t>defines</a:t>
            </a:r>
            <a:r>
              <a:rPr lang="he-IL" dirty="0"/>
              <a:t> שמוגדרים ע"י מעט</a:t>
            </a:r>
            <a:endParaRPr lang="en-US" dirty="0"/>
          </a:p>
          <a:p>
            <a:r>
              <a:rPr lang="en-US" dirty="0"/>
              <a:t>Helper functions</a:t>
            </a:r>
            <a:endParaRPr lang="he-IL" dirty="0"/>
          </a:p>
          <a:p>
            <a:r>
              <a:rPr lang="he-IL" dirty="0" err="1"/>
              <a:t>לייבלים</a:t>
            </a:r>
            <a:r>
              <a:rPr lang="he-IL" dirty="0"/>
              <a:t> וחיסור </a:t>
            </a:r>
            <a:r>
              <a:rPr lang="he-IL" dirty="0" err="1"/>
              <a:t>לייבלים</a:t>
            </a:r>
            <a:endParaRPr lang="he-IL" dirty="0"/>
          </a:p>
          <a:p>
            <a:r>
              <a:rPr lang="he-IL" dirty="0"/>
              <a:t>חלוקת הקוד "לפסקאות" והערה על כל פסקה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21553E-48B5-4D1E-8477-433D62A8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זה לא מאיר פה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C874A3-2DE9-4257-8844-FEDDE82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לא חייבים להיות סופר קפדניים על מבנה כזה או בכלל</a:t>
            </a:r>
          </a:p>
          <a:p>
            <a:r>
              <a:rPr lang="he-IL" dirty="0"/>
              <a:t>אבל כן תנסו לשמור על קוד מסודר יחסית וקריא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65AC2F-E8B4-491D-8180-39CE728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אחורה – </a:t>
            </a:r>
            <a:r>
              <a:rPr lang="en-US" dirty="0"/>
              <a:t>rep </a:t>
            </a:r>
            <a:r>
              <a:rPr lang="en-US" dirty="0" err="1"/>
              <a:t>fsm</a:t>
            </a:r>
            <a:r>
              <a:rPr lang="en-US" dirty="0"/>
              <a:t> anti std</a:t>
            </a: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CBF4B07A-FB71-4F02-94F4-D9E2B869B662}"/>
              </a:ext>
            </a:extLst>
          </p:cNvPr>
          <p:cNvCxnSpPr>
            <a:cxnSpLocks/>
          </p:cNvCxnSpPr>
          <p:nvPr/>
        </p:nvCxnSpPr>
        <p:spPr>
          <a:xfrm flipV="1">
            <a:off x="6018212" y="3306685"/>
            <a:ext cx="4191000" cy="1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5B03515-5F37-479C-A186-4BCE77BEC2DC}"/>
              </a:ext>
            </a:extLst>
          </p:cNvPr>
          <p:cNvCxnSpPr>
            <a:cxnSpLocks/>
          </p:cNvCxnSpPr>
          <p:nvPr/>
        </p:nvCxnSpPr>
        <p:spPr>
          <a:xfrm>
            <a:off x="2055812" y="3544411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54B7C6BE-87AA-4279-BA6D-4FA3FF4F49DA}"/>
              </a:ext>
            </a:extLst>
          </p:cNvPr>
          <p:cNvCxnSpPr>
            <a:cxnSpLocks/>
          </p:cNvCxnSpPr>
          <p:nvPr/>
        </p:nvCxnSpPr>
        <p:spPr>
          <a:xfrm>
            <a:off x="1813033" y="3807326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DC59FB06-6FAE-418D-830E-F3979AB88ACD}"/>
              </a:ext>
            </a:extLst>
          </p:cNvPr>
          <p:cNvSpPr/>
          <p:nvPr/>
        </p:nvSpPr>
        <p:spPr>
          <a:xfrm>
            <a:off x="4632433" y="3154289"/>
            <a:ext cx="152400" cy="15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283C7F86-23E9-4757-92E9-4BD01696A255}"/>
              </a:ext>
            </a:extLst>
          </p:cNvPr>
          <p:cNvCxnSpPr>
            <a:cxnSpLocks/>
          </p:cNvCxnSpPr>
          <p:nvPr/>
        </p:nvCxnSpPr>
        <p:spPr>
          <a:xfrm>
            <a:off x="4951412" y="332592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3CA93AD-0CEE-44CF-A070-D9154EDC7D00}"/>
              </a:ext>
            </a:extLst>
          </p:cNvPr>
          <p:cNvSpPr txBox="1"/>
          <p:nvPr/>
        </p:nvSpPr>
        <p:spPr>
          <a:xfrm>
            <a:off x="4784833" y="2914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Reset_code</a:t>
            </a:r>
            <a:endParaRPr lang="en-US" dirty="0"/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19E30092-CF87-4D85-924B-85B75C435A90}"/>
              </a:ext>
            </a:extLst>
          </p:cNvPr>
          <p:cNvCxnSpPr>
            <a:cxnSpLocks/>
          </p:cNvCxnSpPr>
          <p:nvPr/>
        </p:nvCxnSpPr>
        <p:spPr>
          <a:xfrm>
            <a:off x="4036656" y="2428047"/>
            <a:ext cx="519221" cy="62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50B61E1-E6C6-459B-8F27-3B84F0DA2D63}"/>
              </a:ext>
            </a:extLst>
          </p:cNvPr>
          <p:cNvSpPr txBox="1"/>
          <p:nvPr/>
        </p:nvSpPr>
        <p:spPr>
          <a:xfrm>
            <a:off x="2519452" y="2052222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 </a:t>
            </a:r>
            <a:r>
              <a:rPr lang="en-US" dirty="0" err="1"/>
              <a:t>movsw</a:t>
            </a:r>
            <a:endParaRPr lang="en-US" dirty="0"/>
          </a:p>
        </p:txBody>
      </p:sp>
      <p:sp>
        <p:nvSpPr>
          <p:cNvPr id="19" name="סוגר מסולסל ימני 18">
            <a:extLst>
              <a:ext uri="{FF2B5EF4-FFF2-40B4-BE49-F238E27FC236}">
                <a16:creationId xmlns:a16="http://schemas.microsoft.com/office/drawing/2014/main" id="{3CDD74E8-F1A5-46AE-81DD-78FDC6814A7D}"/>
              </a:ext>
            </a:extLst>
          </p:cNvPr>
          <p:cNvSpPr/>
          <p:nvPr/>
        </p:nvSpPr>
        <p:spPr>
          <a:xfrm rot="5400000">
            <a:off x="3529227" y="3861232"/>
            <a:ext cx="1066800" cy="1233378"/>
          </a:xfrm>
          <a:prstGeom prst="rightBrace">
            <a:avLst>
              <a:gd name="adj1" fmla="val 8333"/>
              <a:gd name="adj2" fmla="val 487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8CEE36B-9742-4DCD-B831-4BE13ECFACF3}"/>
              </a:ext>
            </a:extLst>
          </p:cNvPr>
          <p:cNvSpPr txBox="1"/>
          <p:nvPr/>
        </p:nvSpPr>
        <p:spPr>
          <a:xfrm>
            <a:off x="3184633" y="50888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</a:t>
            </a:r>
          </a:p>
        </p:txBody>
      </p:sp>
      <p:sp>
        <p:nvSpPr>
          <p:cNvPr id="25" name="סוגר מסולסל ימני 24">
            <a:extLst>
              <a:ext uri="{FF2B5EF4-FFF2-40B4-BE49-F238E27FC236}">
                <a16:creationId xmlns:a16="http://schemas.microsoft.com/office/drawing/2014/main" id="{07793295-F761-4019-AD4A-D889A21B280D}"/>
              </a:ext>
            </a:extLst>
          </p:cNvPr>
          <p:cNvSpPr/>
          <p:nvPr/>
        </p:nvSpPr>
        <p:spPr>
          <a:xfrm rot="5400000">
            <a:off x="2397532" y="4141713"/>
            <a:ext cx="1066800" cy="702631"/>
          </a:xfrm>
          <a:prstGeom prst="rightBrace">
            <a:avLst>
              <a:gd name="adj1" fmla="val 8333"/>
              <a:gd name="adj2" fmla="val 487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844E0F6-5F29-4906-981C-426CFE22F561}"/>
              </a:ext>
            </a:extLst>
          </p:cNvPr>
          <p:cNvSpPr txBox="1"/>
          <p:nvPr/>
        </p:nvSpPr>
        <p:spPr>
          <a:xfrm>
            <a:off x="2539905" y="511666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nops</a:t>
            </a:r>
            <a:endParaRPr lang="en-US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96AA4EFB-3EF6-429F-8363-279EDEB43E73}"/>
              </a:ext>
            </a:extLst>
          </p:cNvPr>
          <p:cNvSpPr txBox="1"/>
          <p:nvPr/>
        </p:nvSpPr>
        <p:spPr>
          <a:xfrm>
            <a:off x="836612" y="3354344"/>
            <a:ext cx="866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eb0e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eb0e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B55024E4-A23C-42A7-8A9F-EFF00F09A8D4}"/>
              </a:ext>
            </a:extLst>
          </p:cNvPr>
          <p:cNvSpPr/>
          <p:nvPr/>
        </p:nvSpPr>
        <p:spPr>
          <a:xfrm rot="10800000">
            <a:off x="5168051" y="4657858"/>
            <a:ext cx="4876800" cy="861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10C52E6-48BF-46C5-9672-965FD7A1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4" y="583979"/>
            <a:ext cx="3532315" cy="9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animBg="1"/>
      <p:bldP spid="22" grpId="0"/>
      <p:bldP spid="25" grpId="0" animBg="1"/>
      <p:bldP spid="26" grpId="0"/>
      <p:bldP spid="27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מנהרה כחולה דיגיטלית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1_TF02895261_TF02895261" id="{6BF97CF1-817C-42CC-8F64-4CB72D993900}" vid="{63F48FAA-4A19-4F76-B560-9FCB44B85DBB}"/>
    </a:ext>
  </a:extLst>
</a:theme>
</file>

<file path=ppt/theme/theme2.xml><?xml version="1.0" encoding="utf-8"?>
<a:theme xmlns:a="http://schemas.openxmlformats.org/drawingml/2006/main" name="ערכת נושא של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עסקית בעיצוב של מנהרה כחולה דיגיטלית (מסך רחב)</Template>
  <TotalTime>0</TotalTime>
  <Words>310</Words>
  <Application>Microsoft Office PowerPoint</Application>
  <PresentationFormat>מותאם אישית</PresentationFormat>
  <Paragraphs>92</Paragraphs>
  <Slides>19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Arial</vt:lpstr>
      <vt:lpstr>Corbel</vt:lpstr>
      <vt:lpstr>Segoe UI</vt:lpstr>
      <vt:lpstr>Tahoma</vt:lpstr>
      <vt:lpstr>מנהרה כחולה דיגיטלית 16x9</vt:lpstr>
      <vt:lpstr>REP + FSM + Anti</vt:lpstr>
      <vt:lpstr>2 אפשרויות</vt:lpstr>
      <vt:lpstr>קדימה – rep fsm anti</vt:lpstr>
      <vt:lpstr>דוגמה לcycle אחד + השתלטות</vt:lpstr>
      <vt:lpstr>מבנה הקוד בes</vt:lpstr>
      <vt:lpstr>מעבר קצר על הקוד</vt:lpstr>
      <vt:lpstr>נקודות חשובות</vt:lpstr>
      <vt:lpstr>זה לא מאיר פה</vt:lpstr>
      <vt:lpstr>אחורה – rep fsm anti std</vt:lpstr>
      <vt:lpstr>דוגמה לcycle אחד + השתלטות</vt:lpstr>
      <vt:lpstr>מבנה הקוד בes</vt:lpstr>
      <vt:lpstr>מעבר קצר על הקוד</vt:lpstr>
      <vt:lpstr>תוצאות</vt:lpstr>
      <vt:lpstr>חדשות טובות</vt:lpstr>
      <vt:lpstr>חדשות רעות</vt:lpstr>
      <vt:lpstr>תוצאות ומסקנות</vt:lpstr>
      <vt:lpstr>Multi variable autotune</vt:lpstr>
      <vt:lpstr>התכנית</vt:lpstr>
      <vt:lpstr>הבעיה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2020-06-29T23:08:24Z</dcterms:created>
  <dcterms:modified xsi:type="dcterms:W3CDTF">2020-06-30T00:30:41Z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