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8" roundtripDataSignature="AMtx7mjwlzSn0tsNXxis2pKUlymlIzU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7451AF1-F1D0-4FC4-8462-DE7B786C143F}">
  <a:tblStyle styleId="{67451AF1-F1D0-4FC4-8462-DE7B786C143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a581cf42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a581cf4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a581cf42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a581cf4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a581cf426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a581cf42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a581cf42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a581cf42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a581cf42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a581cf4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8a581cf42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a581cf4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 name="Shape 17"/>
        <p:cNvGrpSpPr/>
        <p:nvPr/>
      </p:nvGrpSpPr>
      <p:grpSpPr>
        <a:xfrm>
          <a:off x="0" y="0"/>
          <a:ext cx="0" cy="0"/>
          <a:chOff x="0" y="0"/>
          <a:chExt cx="0" cy="0"/>
        </a:xfrm>
      </p:grpSpPr>
      <p:sp>
        <p:nvSpPr>
          <p:cNvPr id="18" name="Google Shape;1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5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windowscentral.com/install-windows-subsystem-linux-windows-10" TargetMode="External"/><Relationship Id="rId4" Type="http://schemas.openxmlformats.org/officeDocument/2006/relationships/hyperlink" Target="https://www.windowscentral.com/install-windows-subsystem-linux-windows-10" TargetMode="External"/><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mailto:mkatkov01@gmail.com" TargetMode="External"/><Relationship Id="rId4" Type="http://schemas.openxmlformats.org/officeDocument/2006/relationships/hyperlink" Target="https://git-scm.com/download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libgit2/libgit2" TargetMode="Externa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hyperlink" Target="https://github.com/orkinyo/codegurubytem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2.png"/><Relationship Id="rId8"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desktop.github.com/" TargetMode="External"/><Relationship Id="rId4" Type="http://schemas.openxmlformats.org/officeDocument/2006/relationships/hyperlink" Target="https://github.com/michellekatkov/test" TargetMode="External"/><Relationship Id="rId5"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git-scm.com/book/en/v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9600"/>
              <a:buFont typeface="Calibri"/>
              <a:buNone/>
            </a:pPr>
            <a:r>
              <a:rPr b="1" lang="en-US" sz="9600"/>
              <a:t>GitHub</a:t>
            </a:r>
            <a:endParaRPr b="1" sz="9600"/>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Katkov Michelle</a:t>
            </a:r>
            <a:endParaRPr/>
          </a:p>
        </p:txBody>
      </p:sp>
      <p:pic>
        <p:nvPicPr>
          <p:cNvPr id="86" name="Google Shape;86;p1"/>
          <p:cNvPicPr preferRelativeResize="0"/>
          <p:nvPr/>
        </p:nvPicPr>
        <p:blipFill rotWithShape="1">
          <a:blip r:embed="rId3">
            <a:alphaModFix/>
          </a:blip>
          <a:srcRect b="0" l="0" r="0" t="0"/>
          <a:stretch/>
        </p:blipFill>
        <p:spPr>
          <a:xfrm>
            <a:off x="643805" y="355312"/>
            <a:ext cx="1960851" cy="1960851"/>
          </a:xfrm>
          <a:prstGeom prst="rect">
            <a:avLst/>
          </a:prstGeom>
          <a:noFill/>
          <a:ln>
            <a:noFill/>
          </a:ln>
        </p:spPr>
      </p:pic>
      <p:pic>
        <p:nvPicPr>
          <p:cNvPr id="87" name="Google Shape;87;p1"/>
          <p:cNvPicPr preferRelativeResize="0"/>
          <p:nvPr/>
        </p:nvPicPr>
        <p:blipFill rotWithShape="1">
          <a:blip r:embed="rId3">
            <a:alphaModFix/>
          </a:blip>
          <a:srcRect b="0" l="0" r="0" t="0"/>
          <a:stretch/>
        </p:blipFill>
        <p:spPr>
          <a:xfrm>
            <a:off x="9587344" y="355311"/>
            <a:ext cx="1960851" cy="1960851"/>
          </a:xfrm>
          <a:prstGeom prst="rect">
            <a:avLst/>
          </a:prstGeom>
          <a:noFill/>
          <a:ln>
            <a:noFill/>
          </a:ln>
        </p:spPr>
      </p:pic>
      <p:pic>
        <p:nvPicPr>
          <p:cNvPr id="88" name="Google Shape;88;p1"/>
          <p:cNvPicPr preferRelativeResize="0"/>
          <p:nvPr/>
        </p:nvPicPr>
        <p:blipFill rotWithShape="1">
          <a:blip r:embed="rId3">
            <a:alphaModFix/>
          </a:blip>
          <a:srcRect b="0" l="0" r="0" t="0"/>
          <a:stretch/>
        </p:blipFill>
        <p:spPr>
          <a:xfrm>
            <a:off x="1820068" y="4279034"/>
            <a:ext cx="1960851" cy="1960851"/>
          </a:xfrm>
          <a:prstGeom prst="rect">
            <a:avLst/>
          </a:prstGeom>
          <a:noFill/>
          <a:ln>
            <a:noFill/>
          </a:ln>
        </p:spPr>
      </p:pic>
      <p:pic>
        <p:nvPicPr>
          <p:cNvPr id="89" name="Google Shape;89;p1"/>
          <p:cNvPicPr preferRelativeResize="0"/>
          <p:nvPr/>
        </p:nvPicPr>
        <p:blipFill rotWithShape="1">
          <a:blip r:embed="rId3">
            <a:alphaModFix/>
          </a:blip>
          <a:srcRect b="0" l="0" r="0" t="0"/>
          <a:stretch/>
        </p:blipFill>
        <p:spPr>
          <a:xfrm>
            <a:off x="7998688" y="4279034"/>
            <a:ext cx="1960851" cy="1960851"/>
          </a:xfrm>
          <a:prstGeom prst="rect">
            <a:avLst/>
          </a:prstGeom>
          <a:noFill/>
          <a:ln>
            <a:noFill/>
          </a:ln>
        </p:spPr>
      </p:pic>
      <p:cxnSp>
        <p:nvCxnSpPr>
          <p:cNvPr id="90" name="Google Shape;90;p1"/>
          <p:cNvCxnSpPr/>
          <p:nvPr/>
        </p:nvCxnSpPr>
        <p:spPr>
          <a:xfrm flipH="1">
            <a:off x="3482109" y="3297382"/>
            <a:ext cx="979055" cy="981652"/>
          </a:xfrm>
          <a:prstGeom prst="straightConnector1">
            <a:avLst/>
          </a:prstGeom>
          <a:noFill/>
          <a:ln cap="flat" cmpd="sng" w="19050">
            <a:solidFill>
              <a:schemeClr val="dk1"/>
            </a:solidFill>
            <a:prstDash val="solid"/>
            <a:miter lim="800000"/>
            <a:headEnd len="sm" w="sm" type="none"/>
            <a:tailEnd len="med" w="med" type="triangle"/>
          </a:ln>
        </p:spPr>
      </p:cxnSp>
      <p:cxnSp>
        <p:nvCxnSpPr>
          <p:cNvPr id="91" name="Google Shape;91;p1"/>
          <p:cNvCxnSpPr/>
          <p:nvPr/>
        </p:nvCxnSpPr>
        <p:spPr>
          <a:xfrm rot="10800000">
            <a:off x="2800493" y="1579418"/>
            <a:ext cx="1392816" cy="951346"/>
          </a:xfrm>
          <a:prstGeom prst="straightConnector1">
            <a:avLst/>
          </a:prstGeom>
          <a:noFill/>
          <a:ln cap="flat" cmpd="sng" w="19050">
            <a:solidFill>
              <a:schemeClr val="dk1"/>
            </a:solidFill>
            <a:prstDash val="solid"/>
            <a:miter lim="800000"/>
            <a:headEnd len="sm" w="sm" type="none"/>
            <a:tailEnd len="med" w="med" type="triangle"/>
          </a:ln>
        </p:spPr>
      </p:cxnSp>
      <p:cxnSp>
        <p:nvCxnSpPr>
          <p:cNvPr id="92" name="Google Shape;92;p1"/>
          <p:cNvCxnSpPr/>
          <p:nvPr/>
        </p:nvCxnSpPr>
        <p:spPr>
          <a:xfrm flipH="1" rot="10800000">
            <a:off x="7730836" y="1542473"/>
            <a:ext cx="1644073" cy="701963"/>
          </a:xfrm>
          <a:prstGeom prst="straightConnector1">
            <a:avLst/>
          </a:prstGeom>
          <a:noFill/>
          <a:ln cap="flat" cmpd="sng" w="19050">
            <a:solidFill>
              <a:schemeClr val="dk1"/>
            </a:solidFill>
            <a:prstDash val="solid"/>
            <a:miter lim="800000"/>
            <a:headEnd len="sm" w="sm" type="none"/>
            <a:tailEnd len="med" w="med" type="triangle"/>
          </a:ln>
        </p:spPr>
      </p:cxnSp>
      <p:cxnSp>
        <p:nvCxnSpPr>
          <p:cNvPr id="93" name="Google Shape;93;p1"/>
          <p:cNvCxnSpPr/>
          <p:nvPr/>
        </p:nvCxnSpPr>
        <p:spPr>
          <a:xfrm>
            <a:off x="7767782" y="3509963"/>
            <a:ext cx="557428" cy="767051"/>
          </a:xfrm>
          <a:prstGeom prst="straightConnector1">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0"/>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Version Control – Git</a:t>
            </a:r>
            <a:endParaRPr sz="4400">
              <a:solidFill>
                <a:schemeClr val="dk1"/>
              </a:solidFill>
              <a:latin typeface="Calibri"/>
              <a:ea typeface="Calibri"/>
              <a:cs typeface="Calibri"/>
              <a:sym typeface="Calibri"/>
            </a:endParaRPr>
          </a:p>
        </p:txBody>
      </p:sp>
      <p:sp>
        <p:nvSpPr>
          <p:cNvPr id="156" name="Google Shape;156;p10"/>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descr="Centralized version control diagram" id="157" name="Google Shape;157;p10"/>
          <p:cNvPicPr preferRelativeResize="0"/>
          <p:nvPr/>
        </p:nvPicPr>
        <p:blipFill rotWithShape="1">
          <a:blip r:embed="rId3">
            <a:alphaModFix/>
          </a:blip>
          <a:srcRect b="0" l="0" r="0" t="0"/>
          <a:stretch/>
        </p:blipFill>
        <p:spPr>
          <a:xfrm>
            <a:off x="4935195" y="1633801"/>
            <a:ext cx="6812929" cy="4734986"/>
          </a:xfrm>
          <a:prstGeom prst="rect">
            <a:avLst/>
          </a:prstGeom>
          <a:noFill/>
          <a:ln>
            <a:noFill/>
          </a:ln>
        </p:spPr>
      </p:pic>
      <p:sp>
        <p:nvSpPr>
          <p:cNvPr id="158" name="Google Shape;158;p10"/>
          <p:cNvSpPr txBox="1"/>
          <p:nvPr/>
        </p:nvSpPr>
        <p:spPr>
          <a:xfrm>
            <a:off x="256374" y="1411610"/>
            <a:ext cx="4284497" cy="35394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Git is one of the implementations</a:t>
            </a:r>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SAVE</a:t>
            </a:r>
            <a:r>
              <a:rPr lang="en-US" sz="2800">
                <a:solidFill>
                  <a:schemeClr val="dk1"/>
                </a:solidFill>
                <a:latin typeface="Calibri"/>
                <a:ea typeface="Calibri"/>
                <a:cs typeface="Calibri"/>
                <a:sym typeface="Calibri"/>
              </a:rPr>
              <a:t> on server </a:t>
            </a:r>
            <a:endParaRPr/>
          </a:p>
          <a:p>
            <a:pPr indent="-285750" lvl="0" marL="285750" marR="0" rtl="0" algn="l">
              <a:spcBef>
                <a:spcPts val="0"/>
              </a:spcBef>
              <a:spcAft>
                <a:spcPts val="0"/>
              </a:spcAft>
              <a:buClr>
                <a:schemeClr val="dk1"/>
              </a:buClr>
              <a:buSzPts val="2800"/>
              <a:buFont typeface="Arial"/>
              <a:buChar char="•"/>
            </a:pPr>
            <a:r>
              <a:rPr b="1" lang="en-US" sz="2800">
                <a:solidFill>
                  <a:schemeClr val="dk1"/>
                </a:solidFill>
                <a:latin typeface="Calibri"/>
                <a:ea typeface="Calibri"/>
                <a:cs typeface="Calibri"/>
                <a:sym typeface="Calibri"/>
              </a:rPr>
              <a:t>WORK</a:t>
            </a:r>
            <a:r>
              <a:rPr lang="en-US" sz="2800">
                <a:solidFill>
                  <a:schemeClr val="dk1"/>
                </a:solidFill>
                <a:latin typeface="Calibri"/>
                <a:ea typeface="Calibri"/>
                <a:cs typeface="Calibri"/>
                <a:sym typeface="Calibri"/>
              </a:rPr>
              <a:t> at home</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Amazingly </a:t>
            </a:r>
            <a:r>
              <a:rPr b="1" lang="en-US" sz="2800">
                <a:solidFill>
                  <a:schemeClr val="dk1"/>
                </a:solidFill>
                <a:latin typeface="Calibri"/>
                <a:ea typeface="Calibri"/>
                <a:cs typeface="Calibri"/>
                <a:sym typeface="Calibri"/>
              </a:rPr>
              <a:t>fast</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Very </a:t>
            </a:r>
            <a:r>
              <a:rPr b="1" lang="en-US" sz="2800">
                <a:solidFill>
                  <a:schemeClr val="dk1"/>
                </a:solidFill>
                <a:latin typeface="Calibri"/>
                <a:ea typeface="Calibri"/>
                <a:cs typeface="Calibri"/>
                <a:sym typeface="Calibri"/>
              </a:rPr>
              <a:t>efficient</a:t>
            </a:r>
            <a:r>
              <a:rPr lang="en-US" sz="2800">
                <a:solidFill>
                  <a:schemeClr val="dk1"/>
                </a:solidFill>
                <a:latin typeface="Calibri"/>
                <a:ea typeface="Calibri"/>
                <a:cs typeface="Calibri"/>
                <a:sym typeface="Calibri"/>
              </a:rPr>
              <a:t> with large projects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1"/>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Version Control – Git</a:t>
            </a:r>
            <a:endParaRPr sz="4400">
              <a:solidFill>
                <a:schemeClr val="dk1"/>
              </a:solidFill>
              <a:latin typeface="Calibri"/>
              <a:ea typeface="Calibri"/>
              <a:cs typeface="Calibri"/>
              <a:sym typeface="Calibri"/>
            </a:endParaRPr>
          </a:p>
        </p:txBody>
      </p:sp>
      <p:sp>
        <p:nvSpPr>
          <p:cNvPr id="164" name="Google Shape;164;p11"/>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descr="Centralized version control diagram" id="165" name="Google Shape;165;p11"/>
          <p:cNvPicPr preferRelativeResize="0"/>
          <p:nvPr/>
        </p:nvPicPr>
        <p:blipFill rotWithShape="1">
          <a:blip r:embed="rId3">
            <a:alphaModFix/>
          </a:blip>
          <a:srcRect b="0" l="0" r="0" t="0"/>
          <a:stretch/>
        </p:blipFill>
        <p:spPr>
          <a:xfrm>
            <a:off x="8332150" y="365126"/>
            <a:ext cx="3550630" cy="2467688"/>
          </a:xfrm>
          <a:prstGeom prst="rect">
            <a:avLst/>
          </a:prstGeom>
          <a:noFill/>
          <a:ln>
            <a:noFill/>
          </a:ln>
        </p:spPr>
      </p:pic>
      <p:pic>
        <p:nvPicPr>
          <p:cNvPr descr="Working tree, staging area, and Git directory." id="166" name="Google Shape;166;p11"/>
          <p:cNvPicPr preferRelativeResize="0"/>
          <p:nvPr/>
        </p:nvPicPr>
        <p:blipFill rotWithShape="1">
          <a:blip r:embed="rId4">
            <a:alphaModFix/>
          </a:blip>
          <a:srcRect b="0" l="0" r="0" t="0"/>
          <a:stretch/>
        </p:blipFill>
        <p:spPr>
          <a:xfrm>
            <a:off x="334659" y="1927926"/>
            <a:ext cx="7522421" cy="4146735"/>
          </a:xfrm>
          <a:prstGeom prst="rect">
            <a:avLst/>
          </a:prstGeom>
          <a:noFill/>
          <a:ln>
            <a:noFill/>
          </a:ln>
        </p:spPr>
      </p:pic>
      <p:sp>
        <p:nvSpPr>
          <p:cNvPr id="167" name="Google Shape;167;p11"/>
          <p:cNvSpPr txBox="1"/>
          <p:nvPr/>
        </p:nvSpPr>
        <p:spPr>
          <a:xfrm>
            <a:off x="7219002" y="3397005"/>
            <a:ext cx="4772877"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REPOSITORY – Version Database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Reading from server – </a:t>
            </a:r>
            <a:r>
              <a:rPr b="1" lang="en-US" sz="2400">
                <a:solidFill>
                  <a:schemeClr val="dk1"/>
                </a:solidFill>
                <a:latin typeface="Calibri"/>
                <a:ea typeface="Calibri"/>
                <a:cs typeface="Calibri"/>
                <a:sym typeface="Calibri"/>
              </a:rPr>
              <a:t>Checkout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WORKING DIRECTORY – Computer A,B</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Change files in working directories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Inform git of changes – </a:t>
            </a:r>
            <a:r>
              <a:rPr b="1" lang="en-US" sz="2400">
                <a:solidFill>
                  <a:schemeClr val="dk1"/>
                </a:solidFill>
                <a:latin typeface="Calibri"/>
                <a:ea typeface="Calibri"/>
                <a:cs typeface="Calibri"/>
                <a:sym typeface="Calibri"/>
              </a:rPr>
              <a:t>Stage Fixes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Store to server - </a:t>
            </a:r>
            <a:r>
              <a:rPr b="1" lang="en-US" sz="2400">
                <a:solidFill>
                  <a:schemeClr val="dk1"/>
                </a:solidFill>
                <a:latin typeface="Calibri"/>
                <a:ea typeface="Calibri"/>
                <a:cs typeface="Calibri"/>
                <a:sym typeface="Calibri"/>
              </a:rPr>
              <a:t>Commit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descr="Storing data as changes to a base version of each file." id="172" name="Google Shape;172;p12"/>
          <p:cNvPicPr preferRelativeResize="0"/>
          <p:nvPr/>
        </p:nvPicPr>
        <p:blipFill rotWithShape="1">
          <a:blip r:embed="rId3">
            <a:alphaModFix/>
          </a:blip>
          <a:srcRect b="0" l="0" r="0" t="0"/>
          <a:stretch/>
        </p:blipFill>
        <p:spPr>
          <a:xfrm>
            <a:off x="1774726" y="2445061"/>
            <a:ext cx="8642547" cy="3348988"/>
          </a:xfrm>
          <a:prstGeom prst="rect">
            <a:avLst/>
          </a:prstGeom>
          <a:noFill/>
          <a:ln>
            <a:noFill/>
          </a:ln>
        </p:spPr>
      </p:pic>
      <p:sp>
        <p:nvSpPr>
          <p:cNvPr id="173" name="Google Shape;173;p12"/>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Version Control – Git</a:t>
            </a:r>
            <a:endParaRPr sz="4400">
              <a:solidFill>
                <a:schemeClr val="dk1"/>
              </a:solidFill>
              <a:latin typeface="Calibri"/>
              <a:ea typeface="Calibri"/>
              <a:cs typeface="Calibri"/>
              <a:sym typeface="Calibri"/>
            </a:endParaRPr>
          </a:p>
        </p:txBody>
      </p:sp>
      <p:sp>
        <p:nvSpPr>
          <p:cNvPr id="174" name="Google Shape;174;p12"/>
          <p:cNvSpPr txBox="1"/>
          <p:nvPr/>
        </p:nvSpPr>
        <p:spPr>
          <a:xfrm>
            <a:off x="2052637" y="1459855"/>
            <a:ext cx="80867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Previous version controls stored incremental information</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descr="Git stores data as snapshots of the project over time." id="179" name="Google Shape;179;p13"/>
          <p:cNvPicPr preferRelativeResize="0"/>
          <p:nvPr/>
        </p:nvPicPr>
        <p:blipFill rotWithShape="1">
          <a:blip r:embed="rId3">
            <a:alphaModFix/>
          </a:blip>
          <a:srcRect b="0" l="0" r="0" t="0"/>
          <a:stretch/>
        </p:blipFill>
        <p:spPr>
          <a:xfrm>
            <a:off x="1773936" y="2439409"/>
            <a:ext cx="8610600" cy="3282791"/>
          </a:xfrm>
          <a:prstGeom prst="rect">
            <a:avLst/>
          </a:prstGeom>
          <a:noFill/>
          <a:ln>
            <a:noFill/>
          </a:ln>
        </p:spPr>
      </p:pic>
      <p:sp>
        <p:nvSpPr>
          <p:cNvPr id="180" name="Google Shape;180;p13"/>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Version Control - Git</a:t>
            </a:r>
            <a:endParaRPr sz="4400">
              <a:solidFill>
                <a:schemeClr val="dk1"/>
              </a:solidFill>
              <a:latin typeface="Calibri"/>
              <a:ea typeface="Calibri"/>
              <a:cs typeface="Calibri"/>
              <a:sym typeface="Calibri"/>
            </a:endParaRPr>
          </a:p>
        </p:txBody>
      </p:sp>
      <p:sp>
        <p:nvSpPr>
          <p:cNvPr id="181" name="Google Shape;181;p13"/>
          <p:cNvSpPr txBox="1"/>
          <p:nvPr/>
        </p:nvSpPr>
        <p:spPr>
          <a:xfrm>
            <a:off x="2052637" y="1459855"/>
            <a:ext cx="808672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Git stores last version</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descr="The lifecycle of the status of your files." id="186" name="Google Shape;186;p14"/>
          <p:cNvPicPr preferRelativeResize="0"/>
          <p:nvPr/>
        </p:nvPicPr>
        <p:blipFill rotWithShape="1">
          <a:blip r:embed="rId3">
            <a:alphaModFix/>
          </a:blip>
          <a:srcRect b="0" l="0" r="0" t="0"/>
          <a:stretch/>
        </p:blipFill>
        <p:spPr>
          <a:xfrm>
            <a:off x="4293435" y="2159035"/>
            <a:ext cx="7829568" cy="3229697"/>
          </a:xfrm>
          <a:prstGeom prst="rect">
            <a:avLst/>
          </a:prstGeom>
          <a:noFill/>
          <a:ln>
            <a:noFill/>
          </a:ln>
        </p:spPr>
      </p:pic>
      <p:sp>
        <p:nvSpPr>
          <p:cNvPr id="187" name="Google Shape;187;p14"/>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Editing Workflow</a:t>
            </a:r>
            <a:endParaRPr sz="4400">
              <a:solidFill>
                <a:schemeClr val="dk1"/>
              </a:solidFill>
              <a:latin typeface="Calibri"/>
              <a:ea typeface="Calibri"/>
              <a:cs typeface="Calibri"/>
              <a:sym typeface="Calibri"/>
            </a:endParaRPr>
          </a:p>
        </p:txBody>
      </p:sp>
      <p:sp>
        <p:nvSpPr>
          <p:cNvPr id="188" name="Google Shape;188;p14"/>
          <p:cNvSpPr txBox="1"/>
          <p:nvPr/>
        </p:nvSpPr>
        <p:spPr>
          <a:xfrm>
            <a:off x="838200" y="1280894"/>
            <a:ext cx="3455235" cy="53245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Working Directory - &gt; Staging Area</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Untracked files </a:t>
            </a:r>
            <a:r>
              <a:rPr lang="en-US" sz="2000">
                <a:solidFill>
                  <a:schemeClr val="dk1"/>
                </a:solidFill>
                <a:latin typeface="Calibri"/>
                <a:ea typeface="Calibri"/>
                <a:cs typeface="Calibri"/>
                <a:sym typeface="Calibri"/>
              </a:rPr>
              <a:t>- files in your working directory that were not in your last snapshot and are not in your staging area </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Inform Git of file – </a:t>
            </a:r>
            <a:r>
              <a:rPr b="1" lang="en-US" sz="2000">
                <a:solidFill>
                  <a:schemeClr val="dk1"/>
                </a:solidFill>
                <a:latin typeface="Calibri"/>
                <a:ea typeface="Calibri"/>
                <a:cs typeface="Calibri"/>
                <a:sym typeface="Calibri"/>
              </a:rPr>
              <a:t>Add </a:t>
            </a:r>
            <a:r>
              <a:rPr lang="en-US" sz="2000">
                <a:solidFill>
                  <a:schemeClr val="dk1"/>
                </a:solidFill>
                <a:latin typeface="Calibri"/>
                <a:ea typeface="Calibri"/>
                <a:cs typeface="Calibri"/>
                <a:sym typeface="Calibri"/>
              </a:rPr>
              <a:t>to staging area.</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You modify files in your working tree (change them since your last commit) – </a:t>
            </a:r>
            <a:r>
              <a:rPr b="1" lang="en-US" sz="2000">
                <a:solidFill>
                  <a:schemeClr val="dk1"/>
                </a:solidFill>
                <a:latin typeface="Calibri"/>
                <a:ea typeface="Calibri"/>
                <a:cs typeface="Calibri"/>
                <a:sym typeface="Calibri"/>
              </a:rPr>
              <a:t>Edit the file</a:t>
            </a:r>
            <a:r>
              <a:rPr lang="en-US" sz="20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Selectively stage just those changes you want to be part of your next commit – </a:t>
            </a:r>
            <a:r>
              <a:rPr b="1" lang="en-US" sz="2000">
                <a:solidFill>
                  <a:schemeClr val="dk1"/>
                </a:solidFill>
                <a:latin typeface="Calibri"/>
                <a:ea typeface="Calibri"/>
                <a:cs typeface="Calibri"/>
                <a:sym typeface="Calibri"/>
              </a:rPr>
              <a:t>Stage the file.</a:t>
            </a:r>
            <a:endParaRPr/>
          </a:p>
          <a:p>
            <a:pPr indent="-158750" lvl="0" marL="285750" marR="0" rtl="0" algn="l">
              <a:spcBef>
                <a:spcPts val="0"/>
              </a:spcBef>
              <a:spcAft>
                <a:spcPts val="0"/>
              </a:spcAft>
              <a:buClr>
                <a:schemeClr val="dk1"/>
              </a:buClr>
              <a:buSzPts val="2000"/>
              <a:buFont typeface="Arial"/>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g8a581cf426_0_0"/>
          <p:cNvSpPr txBox="1"/>
          <p:nvPr/>
        </p:nvSpPr>
        <p:spPr>
          <a:xfrm>
            <a:off x="404000" y="325200"/>
            <a:ext cx="11479200" cy="62076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US">
                <a:latin typeface="Calibri"/>
                <a:ea typeface="Calibri"/>
                <a:cs typeface="Calibri"/>
                <a:sym typeface="Calibri"/>
              </a:rPr>
              <a:t>אוקיי, אפשר להוריד git כמו שיש בשקף הבא וזה סבבה אבל אולי זה רק המחשב שלי - כשאני משתמש בgit for windows זה מידי פעם קורס.</a:t>
            </a:r>
            <a:endParaRPr>
              <a:latin typeface="Calibri"/>
              <a:ea typeface="Calibri"/>
              <a:cs typeface="Calibri"/>
              <a:sym typeface="Calibri"/>
            </a:endParaRPr>
          </a:p>
          <a:p>
            <a:pPr indent="0" lvl="0" marL="0" rtl="1" algn="r">
              <a:spcBef>
                <a:spcPts val="0"/>
              </a:spcBef>
              <a:spcAft>
                <a:spcPts val="0"/>
              </a:spcAft>
              <a:buNone/>
            </a:pPr>
            <a:r>
              <a:rPr lang="en-US">
                <a:latin typeface="Calibri"/>
                <a:ea typeface="Calibri"/>
                <a:cs typeface="Calibri"/>
                <a:sym typeface="Calibri"/>
              </a:rPr>
              <a:t>קיצר הורדתי git ל ubuntu subsystem וזה סבבה.</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en-US">
                <a:latin typeface="Calibri"/>
                <a:ea typeface="Calibri"/>
                <a:cs typeface="Calibri"/>
                <a:sym typeface="Calibri"/>
              </a:rPr>
              <a:t>איך לעשות את זה:</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en-US">
                <a:latin typeface="Calibri"/>
                <a:ea typeface="Calibri"/>
                <a:cs typeface="Calibri"/>
                <a:sym typeface="Calibri"/>
              </a:rPr>
              <a:t>התקנת linux </a:t>
            </a:r>
            <a:br>
              <a:rPr lang="en-US">
                <a:latin typeface="Calibri"/>
                <a:ea typeface="Calibri"/>
                <a:cs typeface="Calibri"/>
                <a:sym typeface="Calibri"/>
              </a:rPr>
            </a:br>
            <a:r>
              <a:rPr lang="en-US" sz="1100" u="sng">
                <a:solidFill>
                  <a:schemeClr val="hlink"/>
                </a:solidFill>
                <a:hlinkClick r:id="rId3"/>
              </a:rPr>
              <a:t>https://www.windowscentral.com/install-windows-subsystem-linux-windows-1</a:t>
            </a:r>
            <a:r>
              <a:rPr lang="en-US" sz="1100" u="sng">
                <a:solidFill>
                  <a:schemeClr val="hlink"/>
                </a:solidFill>
                <a:hlinkClick r:id="rId4"/>
              </a:rPr>
              <a:t>0</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rPr lang="en-US">
                <a:latin typeface="Calibri"/>
                <a:ea typeface="Calibri"/>
                <a:cs typeface="Calibri"/>
                <a:sym typeface="Calibri"/>
              </a:rPr>
              <a:t>התקנת git:</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p:txBody>
      </p:sp>
      <p:pic>
        <p:nvPicPr>
          <p:cNvPr id="194" name="Google Shape;194;g8a581cf426_0_0"/>
          <p:cNvPicPr preferRelativeResize="0"/>
          <p:nvPr/>
        </p:nvPicPr>
        <p:blipFill>
          <a:blip r:embed="rId5">
            <a:alphaModFix/>
          </a:blip>
          <a:stretch>
            <a:fillRect/>
          </a:stretch>
        </p:blipFill>
        <p:spPr>
          <a:xfrm>
            <a:off x="-49275" y="2414193"/>
            <a:ext cx="12192001" cy="28376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5"/>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First-Time Setup</a:t>
            </a:r>
            <a:endParaRPr sz="4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4400"/>
              <a:buFont typeface="Calibri"/>
              <a:buNone/>
            </a:pPr>
            <a:r>
              <a:t/>
            </a:r>
            <a:endParaRPr sz="4400">
              <a:solidFill>
                <a:schemeClr val="dk1"/>
              </a:solidFill>
              <a:latin typeface="Calibri"/>
              <a:ea typeface="Calibri"/>
              <a:cs typeface="Calibri"/>
              <a:sym typeface="Calibri"/>
            </a:endParaRPr>
          </a:p>
        </p:txBody>
      </p:sp>
      <p:sp>
        <p:nvSpPr>
          <p:cNvPr id="200" name="Google Shape;200;p15"/>
          <p:cNvSpPr txBox="1"/>
          <p:nvPr/>
        </p:nvSpPr>
        <p:spPr>
          <a:xfrm>
            <a:off x="838200" y="1472296"/>
            <a:ext cx="1051560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Hello Git!</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git config --global user.name "Michelle Katkov“</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git config --global user.email </a:t>
            </a:r>
            <a:r>
              <a:rPr lang="en-US" sz="2400" u="sng">
                <a:solidFill>
                  <a:schemeClr val="dk1"/>
                </a:solidFill>
                <a:latin typeface="Calibri"/>
                <a:ea typeface="Calibri"/>
                <a:cs typeface="Calibri"/>
                <a:sym typeface="Calibri"/>
                <a:hlinkClick r:id="rId3"/>
              </a:rPr>
              <a:t>mkatkov01@gmail.com</a:t>
            </a:r>
            <a:endParaRPr sz="2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config --global core.editor "'C:/Program Files/Notepad++/notepad++.exe' -multiInst -notabbar -nosession -noPlugin"\</a:t>
            </a:r>
            <a:endParaRPr sz="2400">
              <a:solidFill>
                <a:schemeClr val="dk1"/>
              </a:solidFill>
              <a:latin typeface="Calibri"/>
              <a:ea typeface="Calibri"/>
              <a:cs typeface="Calibri"/>
              <a:sym typeface="Calibri"/>
            </a:endParaRPr>
          </a:p>
          <a:p>
            <a:pPr indent="0" lvl="0" marL="0" marR="0" rtl="1" algn="r">
              <a:lnSpc>
                <a:spcPct val="150000"/>
              </a:lnSpc>
              <a:spcBef>
                <a:spcPts val="0"/>
              </a:spcBef>
              <a:spcAft>
                <a:spcPts val="0"/>
              </a:spcAft>
              <a:buNone/>
            </a:pPr>
            <a:r>
              <a:rPr lang="en-US" sz="2400">
                <a:solidFill>
                  <a:schemeClr val="dk1"/>
                </a:solidFill>
                <a:latin typeface="Calibri"/>
                <a:ea typeface="Calibri"/>
                <a:cs typeface="Calibri"/>
                <a:sym typeface="Calibri"/>
              </a:rPr>
              <a:t>בנוסף, אתם מוזמנים להוריד את GitHub for windows - זה gui נוח. שמאפשר עבודה עם shell built in.</a:t>
            </a:r>
            <a:endParaRPr sz="2400">
              <a:solidFill>
                <a:schemeClr val="dk1"/>
              </a:solidFill>
              <a:latin typeface="Calibri"/>
              <a:ea typeface="Calibri"/>
              <a:cs typeface="Calibri"/>
              <a:sym typeface="Calibri"/>
            </a:endParaRPr>
          </a:p>
        </p:txBody>
      </p:sp>
      <p:sp>
        <p:nvSpPr>
          <p:cNvPr id="201" name="Google Shape;201;p15"/>
          <p:cNvSpPr/>
          <p:nvPr/>
        </p:nvSpPr>
        <p:spPr>
          <a:xfrm>
            <a:off x="838200" y="1577904"/>
            <a:ext cx="6346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rPr>
              <a:t>https://git-scm.com/downloads</a:t>
            </a:r>
            <a:r>
              <a:rPr lang="en-US" sz="1800">
                <a:solidFill>
                  <a:schemeClr val="dk1"/>
                </a:solidFill>
                <a:latin typeface="Calibri"/>
                <a:ea typeface="Calibri"/>
                <a:cs typeface="Calibri"/>
                <a:sym typeface="Calibri"/>
              </a:rPr>
              <a:t> (Mac OS X, Windows, Linux/Unix)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6"/>
          <p:cNvSpPr/>
          <p:nvPr/>
        </p:nvSpPr>
        <p:spPr>
          <a:xfrm>
            <a:off x="4676775" y="3627143"/>
            <a:ext cx="866775" cy="392407"/>
          </a:xfrm>
          <a:prstGeom prst="rect">
            <a:avLst/>
          </a:prstGeom>
          <a:solidFill>
            <a:srgbClr val="F44D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6"/>
          <p:cNvSpPr txBox="1"/>
          <p:nvPr/>
        </p:nvSpPr>
        <p:spPr>
          <a:xfrm>
            <a:off x="838200" y="1401144"/>
            <a:ext cx="10515600" cy="4893647"/>
          </a:xfrm>
          <a:prstGeom prst="rect">
            <a:avLst/>
          </a:prstGeom>
          <a:solidFill>
            <a:schemeClr val="lt1">
              <a:alpha val="0"/>
            </a:schemeClr>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init</a:t>
            </a:r>
            <a:endParaRPr sz="24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Creates .git directory and initializes the local repository there.</a:t>
            </a:r>
            <a:endParaRPr b="0" i="0" sz="24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clone </a:t>
            </a:r>
            <a:r>
              <a:rPr lang="en-US" sz="2400" u="sng">
                <a:solidFill>
                  <a:schemeClr val="dk1"/>
                </a:solidFill>
                <a:latin typeface="Calibri"/>
                <a:ea typeface="Calibri"/>
                <a:cs typeface="Calibri"/>
                <a:sym typeface="Calibri"/>
                <a:hlinkClick r:id="rId3"/>
              </a:rPr>
              <a:t>https://github.com/libgit2/libgit2</a:t>
            </a:r>
            <a:r>
              <a:rPr lang="en-US" sz="2400">
                <a:solidFill>
                  <a:schemeClr val="dk1"/>
                </a:solidFill>
                <a:latin typeface="Calibri"/>
                <a:ea typeface="Calibri"/>
                <a:cs typeface="Calibri"/>
                <a:sym typeface="Calibri"/>
              </a:rPr>
              <a:t> &lt;directory&gt;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Initializes repository with a code from another project.</a:t>
            </a:r>
            <a:endParaRPr/>
          </a:p>
          <a:p>
            <a:pPr indent="0" lvl="1" marL="4572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Copies repository from internet address to directory.</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add</a:t>
            </a:r>
            <a:r>
              <a:rPr b="0" i="0" lang="en-US" sz="2400" u="none" cap="none" strike="noStrike">
                <a:solidFill>
                  <a:schemeClr val="dk1"/>
                </a:solidFill>
                <a:latin typeface="Calibri"/>
                <a:ea typeface="Calibri"/>
                <a:cs typeface="Calibri"/>
                <a:sym typeface="Calibri"/>
              </a:rPr>
              <a:t> (*.py)</a:t>
            </a:r>
            <a:endParaRPr/>
          </a:p>
          <a:p>
            <a:pPr indent="-571500" lvl="1" marL="10287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Adds specified files to </a:t>
            </a:r>
            <a:r>
              <a:rPr b="0" i="0" lang="en-US" sz="2400" u="none" cap="none" strike="noStrike">
                <a:solidFill>
                  <a:schemeClr val="lt1"/>
                </a:solidFill>
                <a:latin typeface="Calibri"/>
                <a:ea typeface="Calibri"/>
                <a:cs typeface="Calibri"/>
                <a:sym typeface="Calibri"/>
              </a:rPr>
              <a:t>staged</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571500" lvl="1" marL="10287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“git add .”      &gt;   (adds all files in directory)</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commit -m &lt;description of changes&gt; </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Adds the current project version to the repository</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Saves your description for the current version</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status</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Displays status of tracked files. </a:t>
            </a:r>
            <a:endParaRPr b="0"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git status -s (shorter status)</a:t>
            </a:r>
            <a:endParaRPr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
        <p:nvSpPr>
          <p:cNvPr id="208" name="Google Shape;208;p16"/>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Initializing a Repository and Adding Files </a:t>
            </a:r>
            <a:endParaRPr/>
          </a:p>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endParaRPr sz="4400">
              <a:solidFill>
                <a:schemeClr val="dk1"/>
              </a:solidFill>
              <a:latin typeface="Calibri"/>
              <a:ea typeface="Calibri"/>
              <a:cs typeface="Calibri"/>
              <a:sym typeface="Calibri"/>
            </a:endParaRPr>
          </a:p>
        </p:txBody>
      </p:sp>
      <p:pic>
        <p:nvPicPr>
          <p:cNvPr descr="The lifecycle of the status of your files." id="209" name="Google Shape;209;p16"/>
          <p:cNvPicPr preferRelativeResize="0"/>
          <p:nvPr/>
        </p:nvPicPr>
        <p:blipFill rotWithShape="1">
          <a:blip r:embed="rId4">
            <a:alphaModFix/>
          </a:blip>
          <a:srcRect b="0" l="0" r="0" t="0"/>
          <a:stretch/>
        </p:blipFill>
        <p:spPr>
          <a:xfrm>
            <a:off x="7805396" y="4762500"/>
            <a:ext cx="4254769" cy="1755092"/>
          </a:xfrm>
          <a:prstGeom prst="rect">
            <a:avLst/>
          </a:prstGeom>
          <a:noFill/>
          <a:ln>
            <a:noFill/>
          </a:ln>
        </p:spPr>
      </p:pic>
      <p:sp>
        <p:nvSpPr>
          <p:cNvPr id="210" name="Google Shape;210;p16"/>
          <p:cNvSpPr txBox="1"/>
          <p:nvPr/>
        </p:nvSpPr>
        <p:spPr>
          <a:xfrm>
            <a:off x="6286500" y="4424200"/>
            <a:ext cx="5655900" cy="236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US">
                <a:latin typeface="Calibri"/>
                <a:ea typeface="Calibri"/>
                <a:cs typeface="Calibri"/>
                <a:sym typeface="Calibri"/>
              </a:rPr>
              <a:t>אם לא משתמשים ב-m אז זה פותח עורך טקסט כדי שתכניסו את התיאור של הקומיט.</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g8a581cf426_0_9"/>
          <p:cNvSpPr txBox="1"/>
          <p:nvPr/>
        </p:nvSpPr>
        <p:spPr>
          <a:xfrm>
            <a:off x="453250" y="266050"/>
            <a:ext cx="9686100" cy="58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latin typeface="Calibri"/>
                <a:ea typeface="Calibri"/>
                <a:cs typeface="Calibri"/>
                <a:sym typeface="Calibri"/>
              </a:rPr>
              <a:t>Git and Github:</a:t>
            </a:r>
            <a:endParaRPr u="sng">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git is local, however Github allows web based collaboration and git works with github.</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so in order to clone the Github “byteme” repo we will use the following command:</a:t>
            </a:r>
            <a:br>
              <a:rPr lang="en-US">
                <a:latin typeface="Calibri"/>
                <a:ea typeface="Calibri"/>
                <a:cs typeface="Calibri"/>
                <a:sym typeface="Calibri"/>
              </a:rPr>
            </a:b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16" name="Google Shape;216;g8a581cf426_0_9"/>
          <p:cNvPicPr preferRelativeResize="0"/>
          <p:nvPr/>
        </p:nvPicPr>
        <p:blipFill>
          <a:blip r:embed="rId3">
            <a:alphaModFix/>
          </a:blip>
          <a:stretch>
            <a:fillRect/>
          </a:stretch>
        </p:blipFill>
        <p:spPr>
          <a:xfrm>
            <a:off x="147800" y="1122929"/>
            <a:ext cx="12192000" cy="2601675"/>
          </a:xfrm>
          <a:prstGeom prst="rect">
            <a:avLst/>
          </a:prstGeom>
          <a:noFill/>
          <a:ln>
            <a:noFill/>
          </a:ln>
        </p:spPr>
      </p:pic>
      <p:sp>
        <p:nvSpPr>
          <p:cNvPr id="217" name="Google Shape;217;g8a581cf426_0_9"/>
          <p:cNvSpPr txBox="1"/>
          <p:nvPr/>
        </p:nvSpPr>
        <p:spPr>
          <a:xfrm>
            <a:off x="8651325" y="2946175"/>
            <a:ext cx="3182700" cy="1547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US">
                <a:latin typeface="Calibri"/>
                <a:ea typeface="Calibri"/>
                <a:cs typeface="Calibri"/>
                <a:sym typeface="Calibri"/>
              </a:rPr>
              <a:t>על מנת שלא תצטרכו לספק סיסמה ושם משתמש כל פעם שתיגשו לrepo בgithub.</a:t>
            </a:r>
            <a:endParaRPr>
              <a:latin typeface="Calibri"/>
              <a:ea typeface="Calibri"/>
              <a:cs typeface="Calibri"/>
              <a:sym typeface="Calibri"/>
            </a:endParaRPr>
          </a:p>
        </p:txBody>
      </p:sp>
      <p:sp>
        <p:nvSpPr>
          <p:cNvPr id="218" name="Google Shape;218;g8a581cf426_0_9"/>
          <p:cNvSpPr txBox="1"/>
          <p:nvPr/>
        </p:nvSpPr>
        <p:spPr>
          <a:xfrm>
            <a:off x="8907525" y="3635925"/>
            <a:ext cx="3034800" cy="1340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US">
                <a:latin typeface="Calibri"/>
                <a:ea typeface="Calibri"/>
                <a:cs typeface="Calibri"/>
                <a:sym typeface="Calibri"/>
              </a:rPr>
              <a:t>לאחר מכן הכניסו את הפקודה הבאה:</a:t>
            </a:r>
            <a:endParaRPr>
              <a:latin typeface="Calibri"/>
              <a:ea typeface="Calibri"/>
              <a:cs typeface="Calibri"/>
              <a:sym typeface="Calibri"/>
            </a:endParaRPr>
          </a:p>
          <a:p>
            <a:pPr indent="0" lvl="0" marL="0" rtl="1" algn="r">
              <a:spcBef>
                <a:spcPts val="0"/>
              </a:spcBef>
              <a:spcAft>
                <a:spcPts val="0"/>
              </a:spcAft>
              <a:buNone/>
            </a:pPr>
            <a:r>
              <a:rPr lang="en-US">
                <a:latin typeface="Calibri"/>
                <a:ea typeface="Calibri"/>
                <a:cs typeface="Calibri"/>
                <a:sym typeface="Calibri"/>
              </a:rPr>
              <a:t>שתעתיק את הrepo למחשב.</a:t>
            </a:r>
            <a:endParaRPr>
              <a:latin typeface="Calibri"/>
              <a:ea typeface="Calibri"/>
              <a:cs typeface="Calibri"/>
              <a:sym typeface="Calibri"/>
            </a:endParaRPr>
          </a:p>
        </p:txBody>
      </p:sp>
      <p:pic>
        <p:nvPicPr>
          <p:cNvPr id="219" name="Google Shape;219;g8a581cf426_0_9"/>
          <p:cNvPicPr preferRelativeResize="0"/>
          <p:nvPr/>
        </p:nvPicPr>
        <p:blipFill>
          <a:blip r:embed="rId4">
            <a:alphaModFix/>
          </a:blip>
          <a:stretch>
            <a:fillRect/>
          </a:stretch>
        </p:blipFill>
        <p:spPr>
          <a:xfrm>
            <a:off x="340448" y="4305300"/>
            <a:ext cx="8172925" cy="838200"/>
          </a:xfrm>
          <a:prstGeom prst="rect">
            <a:avLst/>
          </a:prstGeom>
          <a:noFill/>
          <a:ln>
            <a:noFill/>
          </a:ln>
        </p:spPr>
      </p:pic>
      <p:sp>
        <p:nvSpPr>
          <p:cNvPr id="220" name="Google Shape;220;g8a581cf426_0_9"/>
          <p:cNvSpPr txBox="1"/>
          <p:nvPr/>
        </p:nvSpPr>
        <p:spPr>
          <a:xfrm>
            <a:off x="384300" y="5242025"/>
            <a:ext cx="8444400" cy="10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git clone </a:t>
            </a:r>
            <a:r>
              <a:rPr lang="en-US" u="sng">
                <a:solidFill>
                  <a:schemeClr val="hlink"/>
                </a:solidFill>
                <a:latin typeface="Calibri"/>
                <a:ea typeface="Calibri"/>
                <a:cs typeface="Calibri"/>
                <a:sym typeface="Calibri"/>
                <a:hlinkClick r:id="rId5"/>
              </a:rPr>
              <a:t>https://github.com/orkinyo/codegurubyteme</a:t>
            </a:r>
            <a:endParaRPr>
              <a:latin typeface="Calibri"/>
              <a:ea typeface="Calibri"/>
              <a:cs typeface="Calibri"/>
              <a:sym typeface="Calibri"/>
            </a:endParaRPr>
          </a:p>
          <a:p>
            <a:pPr indent="0" lvl="0" marL="0" rtl="1" algn="r">
              <a:spcBef>
                <a:spcPts val="0"/>
              </a:spcBef>
              <a:spcAft>
                <a:spcPts val="0"/>
              </a:spcAft>
              <a:buNone/>
            </a:pPr>
            <a:r>
              <a:rPr lang="en-US">
                <a:latin typeface="Calibri"/>
                <a:ea typeface="Calibri"/>
                <a:cs typeface="Calibri"/>
                <a:sym typeface="Calibri"/>
              </a:rPr>
              <a:t>לאחר מכן הכניסו שם משתמש וסיסמה והם ישמרו להמשך.</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
          <p:cNvSpPr/>
          <p:nvPr/>
        </p:nvSpPr>
        <p:spPr>
          <a:xfrm>
            <a:off x="-76200" y="0"/>
            <a:ext cx="12439651" cy="6991350"/>
          </a:xfrm>
          <a:prstGeom prst="rect">
            <a:avLst/>
          </a:prstGeom>
          <a:solidFill>
            <a:srgbClr val="5F413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 result for version control motivation" id="99" name="Google Shape;99;p2"/>
          <p:cNvPicPr preferRelativeResize="0"/>
          <p:nvPr/>
        </p:nvPicPr>
        <p:blipFill rotWithShape="1">
          <a:blip r:embed="rId3">
            <a:alphaModFix/>
          </a:blip>
          <a:srcRect b="0" l="0" r="0" t="0"/>
          <a:stretch/>
        </p:blipFill>
        <p:spPr>
          <a:xfrm>
            <a:off x="1828800" y="730250"/>
            <a:ext cx="8305800" cy="553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1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31" name="Google Shape;231;p18"/>
          <p:cNvPicPr preferRelativeResize="0"/>
          <p:nvPr/>
        </p:nvPicPr>
        <p:blipFill rotWithShape="1">
          <a:blip r:embed="rId4">
            <a:alphaModFix/>
          </a:blip>
          <a:srcRect b="0" l="0" r="0" t="0"/>
          <a:stretch/>
        </p:blipFill>
        <p:spPr>
          <a:xfrm>
            <a:off x="6019800" y="314325"/>
            <a:ext cx="6172200" cy="4211052"/>
          </a:xfrm>
          <a:prstGeom prst="rect">
            <a:avLst/>
          </a:prstGeom>
          <a:noFill/>
          <a:ln>
            <a:noFill/>
          </a:ln>
        </p:spPr>
      </p:pic>
      <p:sp>
        <p:nvSpPr>
          <p:cNvPr id="232" name="Google Shape;232;p18"/>
          <p:cNvSpPr/>
          <p:nvPr/>
        </p:nvSpPr>
        <p:spPr>
          <a:xfrm>
            <a:off x="6515099" y="3129897"/>
            <a:ext cx="1362075" cy="29910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38" name="Google Shape;238;p19"/>
          <p:cNvSpPr/>
          <p:nvPr/>
        </p:nvSpPr>
        <p:spPr>
          <a:xfrm>
            <a:off x="6505575" y="5231005"/>
            <a:ext cx="952500" cy="29910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0"/>
          <p:cNvSpPr txBox="1"/>
          <p:nvPr/>
        </p:nvSpPr>
        <p:spPr>
          <a:xfrm>
            <a:off x="838200" y="1401144"/>
            <a:ext cx="10515600" cy="3785652"/>
          </a:xfrm>
          <a:prstGeom prst="rect">
            <a:avLst/>
          </a:prstGeom>
          <a:solidFill>
            <a:schemeClr val="lt1">
              <a:alpha val="0"/>
            </a:schemeClr>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diff</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Displays changes in tracked files.</a:t>
            </a:r>
            <a:r>
              <a:rPr lang="en-US" sz="2400">
                <a:solidFill>
                  <a:schemeClr val="dk1"/>
                </a:solidFill>
                <a:latin typeface="Calibri"/>
                <a:ea typeface="Calibri"/>
                <a:cs typeface="Calibri"/>
                <a:sym typeface="Calibri"/>
              </a:rPr>
              <a:t> If you modified a tracked file but didn’t stage it.</a:t>
            </a:r>
            <a:r>
              <a:rPr b="0" i="0" lang="en-US" sz="2400" u="none" cap="none" strike="noStrike">
                <a:solidFill>
                  <a:schemeClr val="dk1"/>
                </a:solidFill>
                <a:latin typeface="Calibri"/>
                <a:ea typeface="Calibri"/>
                <a:cs typeface="Calibri"/>
                <a:sym typeface="Calibri"/>
              </a:rPr>
              <a:t> That command compares what is in your working directory with what is in your staging area.</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log</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Lists the commits made in that repository in reverse chronological order.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commit --amend</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Overwrites the last commit.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reset HEAD &lt;file&gt;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Unstages a staged file (staged-&gt;modified).</a:t>
            </a:r>
            <a:endParaRPr b="0" i="0" sz="2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checkout -- &lt;file&gt;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Restores last committed version.</a:t>
            </a:r>
            <a:endParaRPr/>
          </a:p>
        </p:txBody>
      </p:sp>
      <p:sp>
        <p:nvSpPr>
          <p:cNvPr id="244" name="Google Shape;244;p20"/>
          <p:cNvSpPr txBox="1"/>
          <p:nvPr/>
        </p:nvSpPr>
        <p:spPr>
          <a:xfrm>
            <a:off x="838200" y="375000"/>
            <a:ext cx="105156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the Repository</a:t>
            </a:r>
            <a:endParaRPr/>
          </a:p>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endParaRPr sz="4400">
              <a:solidFill>
                <a:schemeClr val="dk1"/>
              </a:solidFill>
              <a:latin typeface="Calibri"/>
              <a:ea typeface="Calibri"/>
              <a:cs typeface="Calibri"/>
              <a:sym typeface="Calibri"/>
            </a:endParaRPr>
          </a:p>
        </p:txBody>
      </p:sp>
      <p:pic>
        <p:nvPicPr>
          <p:cNvPr descr="The lifecycle of the status of your files." id="245" name="Google Shape;245;p20"/>
          <p:cNvPicPr preferRelativeResize="0"/>
          <p:nvPr/>
        </p:nvPicPr>
        <p:blipFill rotWithShape="1">
          <a:blip r:embed="rId3">
            <a:alphaModFix/>
          </a:blip>
          <a:srcRect b="0" l="0" r="0" t="0"/>
          <a:stretch/>
        </p:blipFill>
        <p:spPr>
          <a:xfrm>
            <a:off x="7805396" y="4762500"/>
            <a:ext cx="4254769" cy="1755092"/>
          </a:xfrm>
          <a:prstGeom prst="rect">
            <a:avLst/>
          </a:prstGeom>
          <a:noFill/>
          <a:ln>
            <a:noFill/>
          </a:ln>
        </p:spPr>
      </p:pic>
      <p:sp>
        <p:nvSpPr>
          <p:cNvPr id="246" name="Google Shape;246;p20"/>
          <p:cNvSpPr txBox="1"/>
          <p:nvPr/>
        </p:nvSpPr>
        <p:spPr>
          <a:xfrm>
            <a:off x="8552800" y="1862300"/>
            <a:ext cx="56757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g8a581cf426_0_34"/>
          <p:cNvSpPr txBox="1"/>
          <p:nvPr/>
        </p:nvSpPr>
        <p:spPr>
          <a:xfrm>
            <a:off x="128750" y="246900"/>
            <a:ext cx="10515600" cy="1325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the Repository pt. 2</a:t>
            </a:r>
            <a:endParaRPr/>
          </a:p>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endParaRPr sz="4400">
              <a:solidFill>
                <a:schemeClr val="dk1"/>
              </a:solidFill>
              <a:latin typeface="Calibri"/>
              <a:ea typeface="Calibri"/>
              <a:cs typeface="Calibri"/>
              <a:sym typeface="Calibri"/>
            </a:endParaRPr>
          </a:p>
        </p:txBody>
      </p:sp>
      <p:sp>
        <p:nvSpPr>
          <p:cNvPr id="252" name="Google Shape;252;g8a581cf426_0_34"/>
          <p:cNvSpPr txBox="1"/>
          <p:nvPr/>
        </p:nvSpPr>
        <p:spPr>
          <a:xfrm>
            <a:off x="641150" y="1204094"/>
            <a:ext cx="10515600" cy="3785700"/>
          </a:xfrm>
          <a:prstGeom prst="rect">
            <a:avLst/>
          </a:prstGeom>
          <a:solidFill>
            <a:schemeClr val="lt1">
              <a:alpha val="0"/>
            </a:schemeClr>
          </a:solid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diff --staged</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If you want to commit all files (in their current state) and skip the staging area: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To remove a file from Git and disk use “git rm” and then commit (if you instead remove the file from disk (rm &lt;file&gt;) git will view this as an unstaged change.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If you’d like to untrack a file use: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git rm --cached &lt;file&gt;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rename file:</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git mv &lt;file1&gt; &lt;file2&gt; rename file1 to file2</a:t>
            </a:r>
            <a:endParaRPr sz="24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253" name="Google Shape;253;g8a581cf426_0_34"/>
          <p:cNvPicPr preferRelativeResize="0"/>
          <p:nvPr/>
        </p:nvPicPr>
        <p:blipFill>
          <a:blip r:embed="rId3">
            <a:alphaModFix/>
          </a:blip>
          <a:stretch>
            <a:fillRect/>
          </a:stretch>
        </p:blipFill>
        <p:spPr>
          <a:xfrm>
            <a:off x="152400" y="1654069"/>
            <a:ext cx="11887201" cy="1005217"/>
          </a:xfrm>
          <a:prstGeom prst="rect">
            <a:avLst/>
          </a:prstGeom>
          <a:noFill/>
          <a:ln>
            <a:noFill/>
          </a:ln>
        </p:spPr>
      </p:pic>
      <p:sp>
        <p:nvSpPr>
          <p:cNvPr id="254" name="Google Shape;254;g8a581cf426_0_34"/>
          <p:cNvSpPr txBox="1"/>
          <p:nvPr/>
        </p:nvSpPr>
        <p:spPr>
          <a:xfrm>
            <a:off x="1891850" y="2611150"/>
            <a:ext cx="9646500" cy="374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US">
                <a:latin typeface="Calibri"/>
                <a:ea typeface="Calibri"/>
                <a:cs typeface="Calibri"/>
                <a:sym typeface="Calibri"/>
              </a:rPr>
              <a:t>כאילו כי נגיד שכל הקבצים ששיניתם הם staged אז git diff לא יראה כלום.</a:t>
            </a:r>
            <a:endParaRPr>
              <a:latin typeface="Calibri"/>
              <a:ea typeface="Calibri"/>
              <a:cs typeface="Calibri"/>
              <a:sym typeface="Calibri"/>
            </a:endParaRPr>
          </a:p>
        </p:txBody>
      </p:sp>
      <p:pic>
        <p:nvPicPr>
          <p:cNvPr id="255" name="Google Shape;255;g8a581cf426_0_34"/>
          <p:cNvPicPr preferRelativeResize="0"/>
          <p:nvPr/>
        </p:nvPicPr>
        <p:blipFill>
          <a:blip r:embed="rId4">
            <a:alphaModFix/>
          </a:blip>
          <a:stretch>
            <a:fillRect/>
          </a:stretch>
        </p:blipFill>
        <p:spPr>
          <a:xfrm>
            <a:off x="729150" y="3522943"/>
            <a:ext cx="7096125" cy="533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8a581cf426_0_65"/>
          <p:cNvSpPr txBox="1"/>
          <p:nvPr/>
        </p:nvSpPr>
        <p:spPr>
          <a:xfrm>
            <a:off x="660175" y="137950"/>
            <a:ext cx="9656400" cy="62076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US">
                <a:latin typeface="Calibri"/>
                <a:ea typeface="Calibri"/>
                <a:cs typeface="Calibri"/>
                <a:sym typeface="Calibri"/>
              </a:rPr>
              <a:t>התחתנת בווגאס? התחתנת עם לסבית? אמרת שם לא נכון בחופה?</a:t>
            </a:r>
            <a:endParaRPr>
              <a:latin typeface="Calibri"/>
              <a:ea typeface="Calibri"/>
              <a:cs typeface="Calibri"/>
              <a:sym typeface="Calibri"/>
            </a:endParaRPr>
          </a:p>
          <a:p>
            <a:pPr indent="0" lvl="0" marL="0" rtl="1" algn="r">
              <a:spcBef>
                <a:spcPts val="0"/>
              </a:spcBef>
              <a:spcAft>
                <a:spcPts val="0"/>
              </a:spcAft>
              <a:buNone/>
            </a:pPr>
            <a:r>
              <a:rPr lang="en-US">
                <a:latin typeface="Calibri"/>
                <a:ea typeface="Calibri"/>
                <a:cs typeface="Calibri"/>
                <a:sym typeface="Calibri"/>
              </a:rPr>
              <a:t>אבל עשית commit לפני כל חתונה?</a:t>
            </a:r>
            <a:endParaRPr>
              <a:latin typeface="Calibri"/>
              <a:ea typeface="Calibri"/>
              <a:cs typeface="Calibri"/>
              <a:sym typeface="Calibri"/>
            </a:endParaRPr>
          </a:p>
          <a:p>
            <a:pPr indent="0" lvl="0" marL="0" rtl="1" algn="r">
              <a:spcBef>
                <a:spcPts val="0"/>
              </a:spcBef>
              <a:spcAft>
                <a:spcPts val="0"/>
              </a:spcAft>
              <a:buNone/>
            </a:pPr>
            <a:r>
              <a:rPr lang="en-US">
                <a:latin typeface="Calibri"/>
                <a:ea typeface="Calibri"/>
                <a:cs typeface="Calibri"/>
                <a:sym typeface="Calibri"/>
              </a:rPr>
              <a:t>אז הכל טוב</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a:p>
            <a:pPr indent="0" lvl="0" marL="0" rtl="1" algn="r">
              <a:spcBef>
                <a:spcPts val="0"/>
              </a:spcBef>
              <a:spcAft>
                <a:spcPts val="0"/>
              </a:spcAft>
              <a:buNone/>
            </a:pPr>
            <a:r>
              <a:t/>
            </a:r>
            <a:endParaRPr>
              <a:latin typeface="Calibri"/>
              <a:ea typeface="Calibri"/>
              <a:cs typeface="Calibri"/>
              <a:sym typeface="Calibri"/>
            </a:endParaRPr>
          </a:p>
        </p:txBody>
      </p:sp>
      <p:pic>
        <p:nvPicPr>
          <p:cNvPr id="261" name="Google Shape;261;g8a581cf426_0_65"/>
          <p:cNvPicPr preferRelativeResize="0"/>
          <p:nvPr/>
        </p:nvPicPr>
        <p:blipFill>
          <a:blip r:embed="rId3">
            <a:alphaModFix/>
          </a:blip>
          <a:stretch>
            <a:fillRect/>
          </a:stretch>
        </p:blipFill>
        <p:spPr>
          <a:xfrm>
            <a:off x="285425" y="181138"/>
            <a:ext cx="5314950" cy="1076325"/>
          </a:xfrm>
          <a:prstGeom prst="rect">
            <a:avLst/>
          </a:prstGeom>
          <a:noFill/>
          <a:ln>
            <a:noFill/>
          </a:ln>
        </p:spPr>
      </p:pic>
      <p:pic>
        <p:nvPicPr>
          <p:cNvPr id="262" name="Google Shape;262;g8a581cf426_0_65"/>
          <p:cNvPicPr preferRelativeResize="0"/>
          <p:nvPr/>
        </p:nvPicPr>
        <p:blipFill>
          <a:blip r:embed="rId4">
            <a:alphaModFix/>
          </a:blip>
          <a:stretch>
            <a:fillRect/>
          </a:stretch>
        </p:blipFill>
        <p:spPr>
          <a:xfrm>
            <a:off x="423725" y="1163150"/>
            <a:ext cx="7409775" cy="771575"/>
          </a:xfrm>
          <a:prstGeom prst="rect">
            <a:avLst/>
          </a:prstGeom>
          <a:noFill/>
          <a:ln>
            <a:noFill/>
          </a:ln>
        </p:spPr>
      </p:pic>
      <p:pic>
        <p:nvPicPr>
          <p:cNvPr id="263" name="Google Shape;263;g8a581cf426_0_65"/>
          <p:cNvPicPr preferRelativeResize="0"/>
          <p:nvPr/>
        </p:nvPicPr>
        <p:blipFill>
          <a:blip r:embed="rId5">
            <a:alphaModFix/>
          </a:blip>
          <a:stretch>
            <a:fillRect/>
          </a:stretch>
        </p:blipFill>
        <p:spPr>
          <a:xfrm>
            <a:off x="8262142" y="1073672"/>
            <a:ext cx="3508483" cy="771575"/>
          </a:xfrm>
          <a:prstGeom prst="rect">
            <a:avLst/>
          </a:prstGeom>
          <a:noFill/>
          <a:ln>
            <a:noFill/>
          </a:ln>
        </p:spPr>
      </p:pic>
      <p:pic>
        <p:nvPicPr>
          <p:cNvPr id="264" name="Google Shape;264;g8a581cf426_0_65"/>
          <p:cNvPicPr preferRelativeResize="0"/>
          <p:nvPr/>
        </p:nvPicPr>
        <p:blipFill>
          <a:blip r:embed="rId6">
            <a:alphaModFix/>
          </a:blip>
          <a:stretch>
            <a:fillRect/>
          </a:stretch>
        </p:blipFill>
        <p:spPr>
          <a:xfrm>
            <a:off x="423725" y="1998750"/>
            <a:ext cx="7311575" cy="1390300"/>
          </a:xfrm>
          <a:prstGeom prst="rect">
            <a:avLst/>
          </a:prstGeom>
          <a:noFill/>
          <a:ln>
            <a:noFill/>
          </a:ln>
        </p:spPr>
      </p:pic>
      <p:pic>
        <p:nvPicPr>
          <p:cNvPr id="265" name="Google Shape;265;g8a581cf426_0_65"/>
          <p:cNvPicPr preferRelativeResize="0"/>
          <p:nvPr/>
        </p:nvPicPr>
        <p:blipFill>
          <a:blip r:embed="rId7">
            <a:alphaModFix/>
          </a:blip>
          <a:stretch>
            <a:fillRect/>
          </a:stretch>
        </p:blipFill>
        <p:spPr>
          <a:xfrm>
            <a:off x="107075" y="3239525"/>
            <a:ext cx="7409774" cy="987250"/>
          </a:xfrm>
          <a:prstGeom prst="rect">
            <a:avLst/>
          </a:prstGeom>
          <a:noFill/>
          <a:ln>
            <a:noFill/>
          </a:ln>
        </p:spPr>
      </p:pic>
      <p:pic>
        <p:nvPicPr>
          <p:cNvPr id="266" name="Google Shape;266;g8a581cf426_0_65"/>
          <p:cNvPicPr preferRelativeResize="0"/>
          <p:nvPr/>
        </p:nvPicPr>
        <p:blipFill>
          <a:blip r:embed="rId8">
            <a:alphaModFix/>
          </a:blip>
          <a:stretch>
            <a:fillRect/>
          </a:stretch>
        </p:blipFill>
        <p:spPr>
          <a:xfrm>
            <a:off x="344225" y="4226772"/>
            <a:ext cx="5256149" cy="1783575"/>
          </a:xfrm>
          <a:prstGeom prst="rect">
            <a:avLst/>
          </a:prstGeom>
          <a:noFill/>
          <a:ln>
            <a:noFill/>
          </a:ln>
        </p:spPr>
      </p:pic>
      <p:sp>
        <p:nvSpPr>
          <p:cNvPr id="267" name="Google Shape;267;g8a581cf426_0_65"/>
          <p:cNvSpPr txBox="1"/>
          <p:nvPr/>
        </p:nvSpPr>
        <p:spPr>
          <a:xfrm>
            <a:off x="9479025" y="6247075"/>
            <a:ext cx="25620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spot the error in this slide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pic>
        <p:nvPicPr>
          <p:cNvPr id="272" name="Google Shape;272;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73" name="Google Shape;273;p21"/>
          <p:cNvSpPr/>
          <p:nvPr/>
        </p:nvSpPr>
        <p:spPr>
          <a:xfrm>
            <a:off x="0" y="5256029"/>
            <a:ext cx="3296093" cy="223284"/>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1"/>
          <p:cNvSpPr/>
          <p:nvPr/>
        </p:nvSpPr>
        <p:spPr>
          <a:xfrm>
            <a:off x="4533013" y="3349256"/>
            <a:ext cx="4621620" cy="244549"/>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1"/>
          <p:cNvSpPr/>
          <p:nvPr/>
        </p:nvSpPr>
        <p:spPr>
          <a:xfrm>
            <a:off x="-1" y="3951104"/>
            <a:ext cx="3296093" cy="223284"/>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id="280" name="Google Shape;280;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81" name="Google Shape;281;p22"/>
          <p:cNvSpPr/>
          <p:nvPr/>
        </p:nvSpPr>
        <p:spPr>
          <a:xfrm>
            <a:off x="323849" y="1421005"/>
            <a:ext cx="1000125" cy="29910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22"/>
          <p:cNvSpPr/>
          <p:nvPr/>
        </p:nvSpPr>
        <p:spPr>
          <a:xfrm>
            <a:off x="323848" y="6229350"/>
            <a:ext cx="1209677" cy="23420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pic>
        <p:nvPicPr>
          <p:cNvPr id="287" name="Google Shape;287;p2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24"/>
          <p:cNvPicPr preferRelativeResize="0"/>
          <p:nvPr/>
        </p:nvPicPr>
        <p:blipFill rotWithShape="1">
          <a:blip r:embed="rId3">
            <a:alphaModFix/>
          </a:blip>
          <a:srcRect b="0" l="0" r="0" t="0"/>
          <a:stretch/>
        </p:blipFill>
        <p:spPr>
          <a:xfrm>
            <a:off x="0" y="0"/>
            <a:ext cx="12192002" cy="6858001"/>
          </a:xfrm>
          <a:prstGeom prst="rect">
            <a:avLst/>
          </a:prstGeom>
          <a:noFill/>
          <a:ln>
            <a:noFill/>
          </a:ln>
        </p:spPr>
      </p:pic>
      <p:pic>
        <p:nvPicPr>
          <p:cNvPr id="293" name="Google Shape;293;p24"/>
          <p:cNvPicPr preferRelativeResize="0"/>
          <p:nvPr/>
        </p:nvPicPr>
        <p:blipFill rotWithShape="1">
          <a:blip r:embed="rId4">
            <a:alphaModFix/>
          </a:blip>
          <a:srcRect b="0" l="0" r="0" t="0"/>
          <a:stretch/>
        </p:blipFill>
        <p:spPr>
          <a:xfrm>
            <a:off x="4936241" y="1509712"/>
            <a:ext cx="6827134" cy="4462463"/>
          </a:xfrm>
          <a:prstGeom prst="rect">
            <a:avLst/>
          </a:prstGeom>
          <a:noFill/>
          <a:ln>
            <a:noFill/>
          </a:ln>
        </p:spPr>
      </p:pic>
      <p:sp>
        <p:nvSpPr>
          <p:cNvPr id="294" name="Google Shape;294;p24"/>
          <p:cNvSpPr txBox="1"/>
          <p:nvPr/>
        </p:nvSpPr>
        <p:spPr>
          <a:xfrm>
            <a:off x="2450216" y="4933950"/>
            <a:ext cx="24860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Don’t forget to save!</a:t>
            </a:r>
            <a:endParaRPr sz="1800">
              <a:solidFill>
                <a:srgbClr val="FF0000"/>
              </a:solidFill>
              <a:latin typeface="Calibri"/>
              <a:ea typeface="Calibri"/>
              <a:cs typeface="Calibri"/>
              <a:sym typeface="Calibri"/>
            </a:endParaRPr>
          </a:p>
        </p:txBody>
      </p:sp>
      <p:cxnSp>
        <p:nvCxnSpPr>
          <p:cNvPr id="295" name="Google Shape;295;p24"/>
          <p:cNvCxnSpPr/>
          <p:nvPr/>
        </p:nvCxnSpPr>
        <p:spPr>
          <a:xfrm flipH="1" rot="10800000">
            <a:off x="2562225" y="5303282"/>
            <a:ext cx="2238375" cy="554593"/>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g8a581cf426_0_25"/>
          <p:cNvSpPr txBox="1"/>
          <p:nvPr/>
        </p:nvSpPr>
        <p:spPr>
          <a:xfrm>
            <a:off x="650325" y="670025"/>
            <a:ext cx="10651500" cy="55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latin typeface="Calibri"/>
                <a:ea typeface="Calibri"/>
                <a:cs typeface="Calibri"/>
                <a:sym typeface="Calibri"/>
              </a:rPr>
              <a:t>Git - Ignoring Files:</a:t>
            </a:r>
            <a:endParaRPr u="sng">
              <a:latin typeface="Calibri"/>
              <a:ea typeface="Calibri"/>
              <a:cs typeface="Calibri"/>
              <a:sym typeface="Calibri"/>
            </a:endParaRPr>
          </a:p>
          <a:p>
            <a:pPr indent="0" lvl="0" marL="0" rtl="0" algn="l">
              <a:spcBef>
                <a:spcPts val="0"/>
              </a:spcBef>
              <a:spcAft>
                <a:spcPts val="0"/>
              </a:spcAft>
              <a:buNone/>
            </a:pPr>
            <a:r>
              <a:t/>
            </a:r>
            <a:endParaRPr u="sng">
              <a:latin typeface="Calibri"/>
              <a:ea typeface="Calibri"/>
              <a:cs typeface="Calibri"/>
              <a:sym typeface="Calibri"/>
            </a:endParaRPr>
          </a:p>
        </p:txBody>
      </p:sp>
      <p:pic>
        <p:nvPicPr>
          <p:cNvPr id="301" name="Google Shape;301;g8a581cf426_0_25"/>
          <p:cNvPicPr preferRelativeResize="0"/>
          <p:nvPr/>
        </p:nvPicPr>
        <p:blipFill>
          <a:blip r:embed="rId3">
            <a:alphaModFix/>
          </a:blip>
          <a:stretch>
            <a:fillRect/>
          </a:stretch>
        </p:blipFill>
        <p:spPr>
          <a:xfrm>
            <a:off x="83425" y="1039873"/>
            <a:ext cx="12192000" cy="1890553"/>
          </a:xfrm>
          <a:prstGeom prst="rect">
            <a:avLst/>
          </a:prstGeom>
          <a:noFill/>
          <a:ln>
            <a:noFill/>
          </a:ln>
        </p:spPr>
      </p:pic>
      <p:pic>
        <p:nvPicPr>
          <p:cNvPr id="302" name="Google Shape;302;g8a581cf426_0_25"/>
          <p:cNvPicPr preferRelativeResize="0"/>
          <p:nvPr/>
        </p:nvPicPr>
        <p:blipFill rotWithShape="1">
          <a:blip r:embed="rId4">
            <a:alphaModFix/>
          </a:blip>
          <a:srcRect b="4789" l="0" r="0" t="0"/>
          <a:stretch/>
        </p:blipFill>
        <p:spPr>
          <a:xfrm>
            <a:off x="161225" y="2858925"/>
            <a:ext cx="11747950" cy="3466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Version Control - Motivation</a:t>
            </a:r>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a:t>
            </a:r>
            <a:r>
              <a:rPr b="1" lang="en-US"/>
              <a:t>won't lose</a:t>
            </a:r>
            <a:r>
              <a:rPr lang="en-US"/>
              <a:t> your code by accident. Having a version control system, preferably with a remote service, will mean you're going to have another place where your code is stored. If several developers are working on the code simultaneously, then each one of them will have a copy of the entire code (or, in some cases, even the entire history).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25"/>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sp>
        <p:nvSpPr>
          <p:cNvPr id="308" name="Google Shape;308;p25"/>
          <p:cNvSpPr txBox="1"/>
          <p:nvPr/>
        </p:nvSpPr>
        <p:spPr>
          <a:xfrm>
            <a:off x="838200" y="1401144"/>
            <a:ext cx="10515600" cy="1569660"/>
          </a:xfrm>
          <a:prstGeom prst="rect">
            <a:avLst/>
          </a:prstGeom>
          <a:solidFill>
            <a:schemeClr val="lt1">
              <a:alpha val="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Branches</a:t>
            </a:r>
            <a:r>
              <a:rPr lang="en-US" sz="2400">
                <a:solidFill>
                  <a:schemeClr val="dk1"/>
                </a:solidFill>
                <a:latin typeface="Calibri"/>
                <a:ea typeface="Calibri"/>
                <a:cs typeface="Calibri"/>
                <a:sym typeface="Calibri"/>
              </a:rPr>
              <a:t> – New development lines.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branch [-d]&lt;branch_name&gt;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Creates a new pointer to the same commit you’re currently on.</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 – Deletes pointer.</a:t>
            </a:r>
            <a:endParaRPr/>
          </a:p>
        </p:txBody>
      </p:sp>
      <p:sp>
        <p:nvSpPr>
          <p:cNvPr id="309" name="Google Shape;309;p25"/>
          <p:cNvSpPr txBox="1"/>
          <p:nvPr/>
        </p:nvSpPr>
        <p:spPr>
          <a:xfrm>
            <a:off x="2567709" y="6228369"/>
            <a:ext cx="733829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Two branches (master, testing) pointing into the same series of commits</a:t>
            </a:r>
            <a:endParaRPr/>
          </a:p>
        </p:txBody>
      </p:sp>
      <p:pic>
        <p:nvPicPr>
          <p:cNvPr descr="Two branches pointing into the same series of commits." id="310" name="Google Shape;310;p25"/>
          <p:cNvPicPr preferRelativeResize="0"/>
          <p:nvPr/>
        </p:nvPicPr>
        <p:blipFill rotWithShape="1">
          <a:blip r:embed="rId3">
            <a:alphaModFix/>
          </a:blip>
          <a:srcRect b="0" l="0" r="0" t="0"/>
          <a:stretch/>
        </p:blipFill>
        <p:spPr>
          <a:xfrm>
            <a:off x="2426854" y="2838533"/>
            <a:ext cx="7620000" cy="3152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26"/>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sp>
        <p:nvSpPr>
          <p:cNvPr id="316" name="Google Shape;316;p26"/>
          <p:cNvSpPr txBox="1"/>
          <p:nvPr/>
        </p:nvSpPr>
        <p:spPr>
          <a:xfrm>
            <a:off x="838200" y="1401144"/>
            <a:ext cx="10515600" cy="1569660"/>
          </a:xfrm>
          <a:prstGeom prst="rect">
            <a:avLst/>
          </a:prstGeom>
          <a:solidFill>
            <a:schemeClr val="lt1">
              <a:alpha val="0"/>
            </a:schemeClr>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checkout [–b] &lt;branch_name&gt;</a:t>
            </a:r>
            <a:endParaRPr sz="24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Start working on the specified branch (testing).</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Else, you will be working with last branch (master).</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[-b] - Syntax sugar (branch + checkout)</a:t>
            </a:r>
            <a:endParaRPr/>
          </a:p>
        </p:txBody>
      </p:sp>
      <p:pic>
        <p:nvPicPr>
          <p:cNvPr descr="HEAD pointing to a branch." id="317" name="Google Shape;317;p26"/>
          <p:cNvPicPr preferRelativeResize="0"/>
          <p:nvPr/>
        </p:nvPicPr>
        <p:blipFill rotWithShape="1">
          <a:blip r:embed="rId3">
            <a:alphaModFix/>
          </a:blip>
          <a:srcRect b="0" l="0" r="0" t="0"/>
          <a:stretch/>
        </p:blipFill>
        <p:spPr>
          <a:xfrm>
            <a:off x="4124791" y="1786071"/>
            <a:ext cx="7130019" cy="4162150"/>
          </a:xfrm>
          <a:prstGeom prst="rect">
            <a:avLst/>
          </a:prstGeom>
          <a:noFill/>
          <a:ln>
            <a:noFill/>
          </a:ln>
        </p:spPr>
      </p:pic>
      <p:sp>
        <p:nvSpPr>
          <p:cNvPr id="318" name="Google Shape;318;p26"/>
          <p:cNvSpPr/>
          <p:nvPr/>
        </p:nvSpPr>
        <p:spPr>
          <a:xfrm>
            <a:off x="2598250" y="5948221"/>
            <a:ext cx="699549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How does Git know what branch you’re currently on? It keeps a special pointer called </a:t>
            </a:r>
            <a:r>
              <a:rPr b="1" lang="en-US" sz="2000">
                <a:solidFill>
                  <a:schemeClr val="dk1"/>
                </a:solidFill>
                <a:latin typeface="Calibri"/>
                <a:ea typeface="Calibri"/>
                <a:cs typeface="Calibri"/>
                <a:sym typeface="Calibri"/>
              </a:rPr>
              <a:t>HEAD</a:t>
            </a:r>
            <a:r>
              <a:rPr lang="en-US" sz="2000">
                <a:solidFill>
                  <a:schemeClr val="dk1"/>
                </a:solidFill>
                <a:latin typeface="Calibri"/>
                <a:ea typeface="Calibri"/>
                <a:cs typeface="Calibri"/>
                <a:sym typeface="Calibri"/>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7"/>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pic>
        <p:nvPicPr>
          <p:cNvPr descr="HEAD points to the current branch." id="324" name="Google Shape;324;p27"/>
          <p:cNvPicPr preferRelativeResize="0"/>
          <p:nvPr/>
        </p:nvPicPr>
        <p:blipFill rotWithShape="1">
          <a:blip r:embed="rId3">
            <a:alphaModFix/>
          </a:blip>
          <a:srcRect b="0" l="0" r="0" t="0"/>
          <a:stretch/>
        </p:blipFill>
        <p:spPr>
          <a:xfrm>
            <a:off x="2286000" y="1690688"/>
            <a:ext cx="7620000" cy="4381501"/>
          </a:xfrm>
          <a:prstGeom prst="rect">
            <a:avLst/>
          </a:prstGeom>
          <a:noFill/>
          <a:ln>
            <a:noFill/>
          </a:ln>
        </p:spPr>
      </p:pic>
      <p:sp>
        <p:nvSpPr>
          <p:cNvPr id="325" name="Google Shape;325;p27"/>
          <p:cNvSpPr/>
          <p:nvPr/>
        </p:nvSpPr>
        <p:spPr>
          <a:xfrm>
            <a:off x="838200" y="1588098"/>
            <a:ext cx="38410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git checkout testing</a:t>
            </a: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8"/>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pic>
        <p:nvPicPr>
          <p:cNvPr descr="The HEAD branch moves forward when a commit is made." id="331" name="Google Shape;331;p28"/>
          <p:cNvPicPr preferRelativeResize="0"/>
          <p:nvPr/>
        </p:nvPicPr>
        <p:blipFill rotWithShape="1">
          <a:blip r:embed="rId3">
            <a:alphaModFix/>
          </a:blip>
          <a:srcRect b="0" l="0" r="0" t="0"/>
          <a:stretch/>
        </p:blipFill>
        <p:spPr>
          <a:xfrm>
            <a:off x="1738248" y="2780311"/>
            <a:ext cx="8706137" cy="3634812"/>
          </a:xfrm>
          <a:prstGeom prst="rect">
            <a:avLst/>
          </a:prstGeom>
          <a:noFill/>
          <a:ln>
            <a:noFill/>
          </a:ln>
        </p:spPr>
      </p:pic>
      <p:sp>
        <p:nvSpPr>
          <p:cNvPr id="332" name="Google Shape;332;p28"/>
          <p:cNvSpPr txBox="1"/>
          <p:nvPr/>
        </p:nvSpPr>
        <p:spPr>
          <a:xfrm>
            <a:off x="838200" y="1589168"/>
            <a:ext cx="93149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git commit -a -m 'made a change'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9"/>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sp>
        <p:nvSpPr>
          <p:cNvPr id="338" name="Google Shape;338;p29"/>
          <p:cNvSpPr txBox="1"/>
          <p:nvPr/>
        </p:nvSpPr>
        <p:spPr>
          <a:xfrm>
            <a:off x="838200" y="1589168"/>
            <a:ext cx="93149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git checkout master</a:t>
            </a:r>
            <a:endParaRPr/>
          </a:p>
        </p:txBody>
      </p:sp>
      <p:pic>
        <p:nvPicPr>
          <p:cNvPr descr="HEAD moves when you checkout." id="339" name="Google Shape;339;p29"/>
          <p:cNvPicPr preferRelativeResize="0"/>
          <p:nvPr/>
        </p:nvPicPr>
        <p:blipFill rotWithShape="1">
          <a:blip r:embed="rId3">
            <a:alphaModFix/>
          </a:blip>
          <a:srcRect b="0" l="0" r="0" t="0"/>
          <a:stretch/>
        </p:blipFill>
        <p:spPr>
          <a:xfrm>
            <a:off x="1930869" y="2267338"/>
            <a:ext cx="9307335" cy="388581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30"/>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sp>
        <p:nvSpPr>
          <p:cNvPr id="345" name="Google Shape;345;p30"/>
          <p:cNvSpPr txBox="1"/>
          <p:nvPr/>
        </p:nvSpPr>
        <p:spPr>
          <a:xfrm>
            <a:off x="838200" y="1589168"/>
            <a:ext cx="93149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git commit -a -m 'made other changes'</a:t>
            </a:r>
            <a:endParaRPr sz="3600">
              <a:solidFill>
                <a:schemeClr val="dk1"/>
              </a:solidFill>
              <a:latin typeface="Calibri"/>
              <a:ea typeface="Calibri"/>
              <a:cs typeface="Calibri"/>
              <a:sym typeface="Calibri"/>
            </a:endParaRPr>
          </a:p>
        </p:txBody>
      </p:sp>
      <p:pic>
        <p:nvPicPr>
          <p:cNvPr descr="Divergent history." id="346" name="Google Shape;346;p30"/>
          <p:cNvPicPr preferRelativeResize="0"/>
          <p:nvPr/>
        </p:nvPicPr>
        <p:blipFill rotWithShape="1">
          <a:blip r:embed="rId3">
            <a:alphaModFix/>
          </a:blip>
          <a:srcRect b="0" l="0" r="0" t="0"/>
          <a:stretch/>
        </p:blipFill>
        <p:spPr>
          <a:xfrm>
            <a:off x="1371600" y="548893"/>
            <a:ext cx="10423525" cy="667105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3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p3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pic>
        <p:nvPicPr>
          <p:cNvPr id="361" name="Google Shape;361;p3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34"/>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sp>
        <p:nvSpPr>
          <p:cNvPr id="367" name="Google Shape;367;p34"/>
          <p:cNvSpPr txBox="1"/>
          <p:nvPr/>
        </p:nvSpPr>
        <p:spPr>
          <a:xfrm>
            <a:off x="838200" y="1401144"/>
            <a:ext cx="10515600" cy="4524315"/>
          </a:xfrm>
          <a:prstGeom prst="rect">
            <a:avLst/>
          </a:prstGeom>
          <a:solidFill>
            <a:schemeClr val="lt1">
              <a:alpha val="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Branches</a:t>
            </a:r>
            <a:r>
              <a:rPr lang="en-US" sz="2400">
                <a:solidFill>
                  <a:schemeClr val="dk1"/>
                </a:solidFill>
                <a:latin typeface="Calibri"/>
                <a:ea typeface="Calibri"/>
                <a:cs typeface="Calibri"/>
                <a:sym typeface="Calibri"/>
              </a:rPr>
              <a:t> –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merge &lt;branch_name&gt;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Adds changes made in the specified branch to current branch.</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 If you changed the same part of the same file differently in the two branches you’re merging, </a:t>
            </a:r>
            <a:r>
              <a:rPr b="0" i="0" lang="en-US" sz="2400" u="none" cap="none" strike="noStrike">
                <a:solidFill>
                  <a:srgbClr val="FF0000"/>
                </a:solidFill>
                <a:latin typeface="Calibri"/>
                <a:ea typeface="Calibri"/>
                <a:cs typeface="Calibri"/>
                <a:sym typeface="Calibri"/>
              </a:rPr>
              <a:t>Git won’t be able to merge them cleanly</a:t>
            </a:r>
            <a:r>
              <a:rPr b="0" i="0" lang="en-US" sz="2400" u="none" cap="none" strike="noStrike">
                <a:solidFill>
                  <a:schemeClr val="dk1"/>
                </a:solidFill>
                <a:latin typeface="Calibri"/>
                <a:ea typeface="Calibri"/>
                <a:cs typeface="Calibri"/>
                <a:sym typeface="Calibri"/>
              </a:rPr>
              <a:t>. You should resolve the conflict manually by merging the contents yourself.</a:t>
            </a:r>
            <a:endParaRPr b="0" i="0" sz="2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mergetool</a:t>
            </a:r>
            <a:endParaRPr sz="24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Graphical tool to resolve merge conflicts.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stash</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Temporary save current modifications without commiting.</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stash apply</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Restore stashed modification.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Version Control - Motivation</a:t>
            </a:r>
            <a:endParaRPr/>
          </a:p>
        </p:txBody>
      </p:sp>
      <p:sp>
        <p:nvSpPr>
          <p:cNvPr id="111" name="Google Shape;1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a:t>
            </a:r>
            <a:r>
              <a:rPr b="1" lang="en-US"/>
              <a:t>won't lose</a:t>
            </a:r>
            <a:r>
              <a:rPr lang="en-US"/>
              <a:t> your code, the </a:t>
            </a:r>
            <a:r>
              <a:rPr b="1" lang="en-US"/>
              <a:t>code is stored</a:t>
            </a:r>
            <a:r>
              <a:rPr lang="en-US"/>
              <a:t> for </a:t>
            </a:r>
            <a:r>
              <a:rPr b="1" lang="en-US"/>
              <a:t>many developers.</a:t>
            </a:r>
            <a:endParaRPr/>
          </a:p>
          <a:p>
            <a:pPr indent="-228600" lvl="0" marL="228600" rtl="0" algn="l">
              <a:lnSpc>
                <a:spcPct val="90000"/>
              </a:lnSpc>
              <a:spcBef>
                <a:spcPts val="1000"/>
              </a:spcBef>
              <a:spcAft>
                <a:spcPts val="0"/>
              </a:spcAft>
              <a:buClr>
                <a:schemeClr val="dk1"/>
              </a:buClr>
              <a:buSzPts val="2800"/>
              <a:buChar char="•"/>
            </a:pPr>
            <a:r>
              <a:rPr lang="en-US"/>
              <a:t>It allows you to </a:t>
            </a:r>
            <a:r>
              <a:rPr b="1" lang="en-US"/>
              <a:t>keep historical versions</a:t>
            </a:r>
            <a:r>
              <a:rPr lang="en-US"/>
              <a:t> of the code, for easy reverting, comparison and investigation.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5"/>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pic>
        <p:nvPicPr>
          <p:cNvPr descr="Hotfix branch based on `master`." id="373" name="Google Shape;373;p35"/>
          <p:cNvPicPr preferRelativeResize="0"/>
          <p:nvPr/>
        </p:nvPicPr>
        <p:blipFill rotWithShape="1">
          <a:blip r:embed="rId3">
            <a:alphaModFix/>
          </a:blip>
          <a:srcRect b="0" l="0" r="0" t="0"/>
          <a:stretch/>
        </p:blipFill>
        <p:spPr>
          <a:xfrm>
            <a:off x="1792717" y="2092398"/>
            <a:ext cx="8606565" cy="4120394"/>
          </a:xfrm>
          <a:prstGeom prst="rect">
            <a:avLst/>
          </a:prstGeom>
          <a:noFill/>
          <a:ln>
            <a:noFill/>
          </a:ln>
        </p:spPr>
      </p:pic>
      <p:sp>
        <p:nvSpPr>
          <p:cNvPr id="374" name="Google Shape;374;p35"/>
          <p:cNvSpPr txBox="1"/>
          <p:nvPr/>
        </p:nvSpPr>
        <p:spPr>
          <a:xfrm>
            <a:off x="838199" y="1367522"/>
            <a:ext cx="372684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git checkout master</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git merge hotfix</a:t>
            </a:r>
            <a:endParaRPr sz="2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6"/>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pic>
        <p:nvPicPr>
          <p:cNvPr descr="`master` is fast-forwarded to `hotfix`." id="380" name="Google Shape;380;p36"/>
          <p:cNvPicPr preferRelativeResize="0"/>
          <p:nvPr/>
        </p:nvPicPr>
        <p:blipFill rotWithShape="1">
          <a:blip r:embed="rId3">
            <a:alphaModFix/>
          </a:blip>
          <a:srcRect b="0" l="0" r="0" t="0"/>
          <a:stretch/>
        </p:blipFill>
        <p:spPr>
          <a:xfrm>
            <a:off x="3039841" y="1536339"/>
            <a:ext cx="8313959" cy="4988375"/>
          </a:xfrm>
          <a:prstGeom prst="rect">
            <a:avLst/>
          </a:prstGeom>
          <a:noFill/>
          <a:ln>
            <a:noFill/>
          </a:ln>
        </p:spPr>
      </p:pic>
      <p:sp>
        <p:nvSpPr>
          <p:cNvPr id="381" name="Google Shape;381;p36"/>
          <p:cNvSpPr/>
          <p:nvPr/>
        </p:nvSpPr>
        <p:spPr>
          <a:xfrm>
            <a:off x="838199" y="1306127"/>
            <a:ext cx="6096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git checkout master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git merge hotfix</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Updating f42c576..3a0874c</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Fast-forward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index.html | 2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 file changed, 2 insertions(+)</a:t>
            </a:r>
            <a:endParaRPr/>
          </a:p>
        </p:txBody>
      </p:sp>
      <p:sp>
        <p:nvSpPr>
          <p:cNvPr id="382" name="Google Shape;382;p36"/>
          <p:cNvSpPr/>
          <p:nvPr/>
        </p:nvSpPr>
        <p:spPr>
          <a:xfrm>
            <a:off x="914400" y="2478280"/>
            <a:ext cx="1580972" cy="299103"/>
          </a:xfrm>
          <a:prstGeom prst="rect">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pic>
        <p:nvPicPr>
          <p:cNvPr descr="Three snapshots used in a typical merge." id="387" name="Google Shape;387;p37"/>
          <p:cNvPicPr preferRelativeResize="0"/>
          <p:nvPr/>
        </p:nvPicPr>
        <p:blipFill rotWithShape="1">
          <a:blip r:embed="rId3">
            <a:alphaModFix/>
          </a:blip>
          <a:srcRect b="0" l="0" r="0" t="0"/>
          <a:stretch/>
        </p:blipFill>
        <p:spPr>
          <a:xfrm>
            <a:off x="1213227" y="1604681"/>
            <a:ext cx="9765546" cy="4650841"/>
          </a:xfrm>
          <a:prstGeom prst="rect">
            <a:avLst/>
          </a:prstGeom>
          <a:noFill/>
          <a:ln>
            <a:noFill/>
          </a:ln>
        </p:spPr>
      </p:pic>
      <p:sp>
        <p:nvSpPr>
          <p:cNvPr id="388" name="Google Shape;388;p37"/>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sp>
        <p:nvSpPr>
          <p:cNvPr id="389" name="Google Shape;389;p37"/>
          <p:cNvSpPr txBox="1"/>
          <p:nvPr/>
        </p:nvSpPr>
        <p:spPr>
          <a:xfrm>
            <a:off x="838198" y="1367522"/>
            <a:ext cx="6536823"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git checkout master</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git merge iss53</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fast forward merge isn’t possible if the branches have diverged</a:t>
            </a:r>
            <a:endParaRPr sz="2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pic>
        <p:nvPicPr>
          <p:cNvPr descr="A merge commit." id="394" name="Google Shape;394;p38"/>
          <p:cNvPicPr preferRelativeResize="0"/>
          <p:nvPr/>
        </p:nvPicPr>
        <p:blipFill rotWithShape="1">
          <a:blip r:embed="rId3">
            <a:alphaModFix/>
          </a:blip>
          <a:srcRect b="0" l="0" r="0" t="0"/>
          <a:stretch/>
        </p:blipFill>
        <p:spPr>
          <a:xfrm>
            <a:off x="838200" y="1690688"/>
            <a:ext cx="10157331" cy="4012147"/>
          </a:xfrm>
          <a:prstGeom prst="rect">
            <a:avLst/>
          </a:prstGeom>
          <a:noFill/>
          <a:ln>
            <a:noFill/>
          </a:ln>
        </p:spPr>
      </p:pic>
      <p:sp>
        <p:nvSpPr>
          <p:cNvPr id="395" name="Google Shape;395;p38"/>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Branches</a:t>
            </a:r>
            <a:endParaRPr/>
          </a:p>
        </p:txBody>
      </p:sp>
      <p:sp>
        <p:nvSpPr>
          <p:cNvPr id="396" name="Google Shape;396;p38"/>
          <p:cNvSpPr txBox="1"/>
          <p:nvPr/>
        </p:nvSpPr>
        <p:spPr>
          <a:xfrm>
            <a:off x="838200" y="1506022"/>
            <a:ext cx="4648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3WAY DEDICATED merge</a:t>
            </a:r>
            <a:endParaRPr sz="2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pic>
        <p:nvPicPr>
          <p:cNvPr id="401" name="Google Shape;401;p3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02" name="Google Shape;402;p39"/>
          <p:cNvSpPr/>
          <p:nvPr/>
        </p:nvSpPr>
        <p:spPr>
          <a:xfrm>
            <a:off x="0" y="5112788"/>
            <a:ext cx="2982482" cy="86926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40"/>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Tags</a:t>
            </a:r>
            <a:endParaRPr/>
          </a:p>
        </p:txBody>
      </p:sp>
      <p:sp>
        <p:nvSpPr>
          <p:cNvPr id="408" name="Google Shape;408;p40"/>
          <p:cNvSpPr txBox="1"/>
          <p:nvPr/>
        </p:nvSpPr>
        <p:spPr>
          <a:xfrm>
            <a:off x="900282" y="1670978"/>
            <a:ext cx="10515600" cy="2677656"/>
          </a:xfrm>
          <a:prstGeom prst="rect">
            <a:avLst/>
          </a:prstGeom>
          <a:solidFill>
            <a:schemeClr val="lt1">
              <a:alpha val="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Tags</a:t>
            </a:r>
            <a:r>
              <a:rPr lang="en-US" sz="2400">
                <a:solidFill>
                  <a:schemeClr val="dk1"/>
                </a:solidFill>
                <a:latin typeface="Calibri"/>
                <a:ea typeface="Calibri"/>
                <a:cs typeface="Calibri"/>
                <a:sym typeface="Calibri"/>
              </a:rPr>
              <a:t> – easy to remember name for a specific version.</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tag -a v1.4 -m "my version 1.4“</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Creates a tag so that this version will be easy to find.</a:t>
            </a:r>
            <a:endParaRPr b="0" i="0" sz="2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push &lt;remotename&gt; &lt;tagname&gt;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You can use the tag name instead of the version! ☺</a:t>
            </a:r>
            <a:endParaRPr b="0" i="0" sz="2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tag -d &lt;tagname&gt;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Removes specified tag.</a:t>
            </a:r>
            <a:endParaRPr b="0" i="0" sz="2400" u="none" cap="none" strike="noStrike">
              <a:solidFill>
                <a:schemeClr val="dk1"/>
              </a:solidFill>
              <a:latin typeface="Calibri"/>
              <a:ea typeface="Calibri"/>
              <a:cs typeface="Calibri"/>
              <a:sym typeface="Calibri"/>
            </a:endParaRPr>
          </a:p>
        </p:txBody>
      </p:sp>
      <p:pic>
        <p:nvPicPr>
          <p:cNvPr descr="https://upload.wikimedia.org/wikipedia/commons/thumb/a/af/Revision_controlled_project_visualization-2010-24-02.svg/800px-Revision_controlled_project_visualization-2010-24-02.svg.png" id="409" name="Google Shape;409;p40"/>
          <p:cNvPicPr preferRelativeResize="0"/>
          <p:nvPr/>
        </p:nvPicPr>
        <p:blipFill rotWithShape="1">
          <a:blip r:embed="rId3">
            <a:alphaModFix/>
          </a:blip>
          <a:srcRect b="0" l="0" r="0" t="0"/>
          <a:stretch/>
        </p:blipFill>
        <p:spPr>
          <a:xfrm>
            <a:off x="9115764" y="648230"/>
            <a:ext cx="2300118" cy="5646790"/>
          </a:xfrm>
          <a:prstGeom prst="rect">
            <a:avLst/>
          </a:prstGeom>
          <a:noFill/>
          <a:ln>
            <a:noFill/>
          </a:ln>
        </p:spPr>
      </p:pic>
      <p:sp>
        <p:nvSpPr>
          <p:cNvPr id="410" name="Google Shape;410;p40"/>
          <p:cNvSpPr/>
          <p:nvPr/>
        </p:nvSpPr>
        <p:spPr>
          <a:xfrm>
            <a:off x="9041347" y="2639104"/>
            <a:ext cx="697872" cy="741404"/>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40"/>
          <p:cNvSpPr/>
          <p:nvPr/>
        </p:nvSpPr>
        <p:spPr>
          <a:xfrm>
            <a:off x="9032637" y="5478397"/>
            <a:ext cx="697872" cy="741404"/>
          </a:xfrm>
          <a:prstGeom prst="ellipse">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pic>
        <p:nvPicPr>
          <p:cNvPr id="416" name="Google Shape;416;p4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42"/>
          <p:cNvSpPr txBox="1"/>
          <p:nvPr/>
        </p:nvSpPr>
        <p:spPr>
          <a:xfrm>
            <a:off x="838200" y="1401144"/>
            <a:ext cx="10515600" cy="5632311"/>
          </a:xfrm>
          <a:prstGeom prst="rect">
            <a:avLst/>
          </a:prstGeom>
          <a:solidFill>
            <a:schemeClr val="lt1">
              <a:alpha val="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Remotes</a:t>
            </a:r>
            <a:r>
              <a:rPr lang="en-US" sz="2400">
                <a:solidFill>
                  <a:schemeClr val="dk1"/>
                </a:solidFill>
                <a:latin typeface="Calibri"/>
                <a:ea typeface="Calibri"/>
                <a:cs typeface="Calibri"/>
                <a:sym typeface="Calibri"/>
              </a:rPr>
              <a:t> - versions of your project that are hosted on the Internet or network.</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remote</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Lists the names of specified remotes (origin-master).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remote add &lt; remotename &gt; &lt;url&gt;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Adds a new remote server explicitly from specified url.</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fetch &lt; remotename &gt;</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Downloads the data from that remote project that you don’t have yet.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pull</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Downloads and merges downloaded data into your code (fetch and merge).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push &lt;remotename&gt; &lt;branch&gt; </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Updates specific branch on specified remote server with the current version.</a:t>
            </a:r>
            <a:endParaRPr b="0"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remote name will be origin always for us</a:t>
            </a:r>
            <a:r>
              <a:rPr b="0" i="0" lang="en-US" sz="2400" u="none" cap="none" strike="noStrike">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request-pull</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Opens a pull-request where you can discuss the code before merging. </a:t>
            </a:r>
            <a:endParaRPr/>
          </a:p>
          <a:p>
            <a:pPr indent="-190500" lvl="1" marL="80010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422" name="Google Shape;422;p42"/>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 - Working with Remotes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43"/>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GitHub.com – Getting Started</a:t>
            </a:r>
            <a:endParaRPr/>
          </a:p>
        </p:txBody>
      </p:sp>
      <p:sp>
        <p:nvSpPr>
          <p:cNvPr id="428" name="Google Shape;428;p43"/>
          <p:cNvSpPr txBox="1"/>
          <p:nvPr/>
        </p:nvSpPr>
        <p:spPr>
          <a:xfrm>
            <a:off x="838200" y="1401144"/>
            <a:ext cx="10515600" cy="2677656"/>
          </a:xfrm>
          <a:prstGeom prst="rect">
            <a:avLst/>
          </a:prstGeom>
          <a:solidFill>
            <a:schemeClr val="lt1">
              <a:alpha val="0"/>
            </a:schemeClr>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u="sng">
                <a:solidFill>
                  <a:schemeClr val="dk1"/>
                </a:solidFill>
                <a:latin typeface="Calibri"/>
                <a:ea typeface="Calibri"/>
                <a:cs typeface="Calibri"/>
                <a:sym typeface="Calibri"/>
                <a:hlinkClick r:id="rId3"/>
              </a:rPr>
              <a:t>https://desktop.github.com</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Remote server, available for everyone.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Sign Up</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Create a new repository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Remote is ready</a:t>
            </a:r>
            <a:endParaRPr/>
          </a:p>
          <a:p>
            <a:pPr indent="-342900" lvl="1" marL="800100" marR="0" rtl="0" algn="l">
              <a:spcBef>
                <a:spcPts val="0"/>
              </a:spcBef>
              <a:spcAft>
                <a:spcPts val="0"/>
              </a:spcAft>
              <a:buClr>
                <a:schemeClr val="dk1"/>
              </a:buClr>
              <a:buSzPts val="2400"/>
              <a:buFont typeface="Noto Sans Symbols"/>
              <a:buChar char="⮚"/>
            </a:pPr>
            <a:r>
              <a:rPr b="0" i="0" lang="en-US" sz="2400" u="sng" cap="none" strike="noStrike">
                <a:solidFill>
                  <a:schemeClr val="dk1"/>
                </a:solidFill>
                <a:latin typeface="Calibri"/>
                <a:ea typeface="Calibri"/>
                <a:cs typeface="Calibri"/>
                <a:sym typeface="Calibri"/>
                <a:hlinkClick r:id="rId4"/>
              </a:rPr>
              <a:t>git clone https://github.com/michellekatkov/test</a:t>
            </a:r>
            <a:r>
              <a:rPr b="0" i="0" lang="en-US" sz="2400" u="none" cap="none" strike="noStrike">
                <a:solidFill>
                  <a:schemeClr val="dk1"/>
                </a:solidFill>
                <a:latin typeface="Calibri"/>
                <a:ea typeface="Calibri"/>
                <a:cs typeface="Calibri"/>
                <a:sym typeface="Calibri"/>
              </a:rPr>
              <a:t> test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 vs. GitHub</a:t>
            </a:r>
            <a:endParaRPr/>
          </a:p>
        </p:txBody>
      </p:sp>
      <p:pic>
        <p:nvPicPr>
          <p:cNvPr id="429" name="Google Shape;429;p43"/>
          <p:cNvPicPr preferRelativeResize="0"/>
          <p:nvPr/>
        </p:nvPicPr>
        <p:blipFill rotWithShape="1">
          <a:blip r:embed="rId5">
            <a:alphaModFix/>
          </a:blip>
          <a:srcRect b="0" l="0" r="0" t="0"/>
          <a:stretch/>
        </p:blipFill>
        <p:spPr>
          <a:xfrm>
            <a:off x="11000509" y="77500"/>
            <a:ext cx="1099128" cy="1099128"/>
          </a:xfrm>
          <a:prstGeom prst="rect">
            <a:avLst/>
          </a:prstGeom>
          <a:noFill/>
          <a:ln>
            <a:noFill/>
          </a:ln>
        </p:spPr>
      </p:pic>
      <p:graphicFrame>
        <p:nvGraphicFramePr>
          <p:cNvPr id="430" name="Google Shape;430;p43"/>
          <p:cNvGraphicFramePr/>
          <p:nvPr/>
        </p:nvGraphicFramePr>
        <p:xfrm>
          <a:off x="2032000" y="4078800"/>
          <a:ext cx="3000000" cy="3000000"/>
        </p:xfrm>
        <a:graphic>
          <a:graphicData uri="http://schemas.openxmlformats.org/drawingml/2006/table">
            <a:tbl>
              <a:tblPr bandRow="1" firstRow="1">
                <a:noFill/>
                <a:tableStyleId>{67451AF1-F1D0-4FC4-8462-DE7B786C143F}</a:tableStyleId>
              </a:tblPr>
              <a:tblGrid>
                <a:gridCol w="4064000"/>
                <a:gridCol w="4064000"/>
              </a:tblGrid>
              <a:tr h="370850">
                <a:tc>
                  <a:txBody>
                    <a:bodyPr/>
                    <a:lstStyle/>
                    <a:p>
                      <a:pPr indent="0" lvl="0" marL="0" marR="0" rtl="0" algn="l">
                        <a:spcBef>
                          <a:spcPts val="0"/>
                        </a:spcBef>
                        <a:spcAft>
                          <a:spcPts val="0"/>
                        </a:spcAft>
                        <a:buNone/>
                      </a:pPr>
                      <a:r>
                        <a:rPr lang="en-US" sz="2000" u="none" cap="none" strike="noStrike"/>
                        <a:t>Git</a:t>
                      </a:r>
                      <a:endParaRPr sz="2000"/>
                    </a:p>
                  </a:txBody>
                  <a:tcPr marT="45725" marB="45725" marR="91450" marL="91450"/>
                </a:tc>
                <a:tc>
                  <a:txBody>
                    <a:bodyPr/>
                    <a:lstStyle/>
                    <a:p>
                      <a:pPr indent="0" lvl="0" marL="0" marR="0" rtl="0" algn="l">
                        <a:spcBef>
                          <a:spcPts val="0"/>
                        </a:spcBef>
                        <a:spcAft>
                          <a:spcPts val="0"/>
                        </a:spcAft>
                        <a:buNone/>
                      </a:pPr>
                      <a:r>
                        <a:rPr lang="en-US" sz="2000"/>
                        <a:t>GitHub</a:t>
                      </a:r>
                      <a:endParaRPr sz="2000"/>
                    </a:p>
                  </a:txBody>
                  <a:tcPr marT="45725" marB="45725" marR="91450" marL="91450"/>
                </a:tc>
              </a:tr>
              <a:tr h="370850">
                <a:tc>
                  <a:txBody>
                    <a:bodyPr/>
                    <a:lstStyle/>
                    <a:p>
                      <a:pPr indent="0" lvl="0" marL="0" marR="0" rtl="0" algn="l">
                        <a:spcBef>
                          <a:spcPts val="0"/>
                        </a:spcBef>
                        <a:spcAft>
                          <a:spcPts val="0"/>
                        </a:spcAft>
                        <a:buNone/>
                      </a:pPr>
                      <a:r>
                        <a:rPr lang="en-US" sz="2000"/>
                        <a:t>Can</a:t>
                      </a:r>
                      <a:r>
                        <a:rPr lang="en-US" sz="2000"/>
                        <a:t> be completely p</a:t>
                      </a:r>
                      <a:r>
                        <a:rPr lang="en-US" sz="2000"/>
                        <a:t>rivate (nobody knows…) </a:t>
                      </a:r>
                      <a:endParaRPr sz="2000"/>
                    </a:p>
                  </a:txBody>
                  <a:tcPr marT="45725" marB="45725" marR="91450" marL="91450"/>
                </a:tc>
                <a:tc>
                  <a:txBody>
                    <a:bodyPr/>
                    <a:lstStyle/>
                    <a:p>
                      <a:pPr indent="0" lvl="0" marL="0" marR="0" rtl="0" algn="l">
                        <a:spcBef>
                          <a:spcPts val="0"/>
                        </a:spcBef>
                        <a:spcAft>
                          <a:spcPts val="0"/>
                        </a:spcAft>
                        <a:buNone/>
                      </a:pPr>
                      <a:r>
                        <a:rPr lang="en-US" sz="2000"/>
                        <a:t>Can be public or private but the data is on the</a:t>
                      </a:r>
                      <a:r>
                        <a:rPr lang="en-US" sz="2000"/>
                        <a:t> internet (intelligence can come…)</a:t>
                      </a:r>
                      <a:endParaRPr sz="2000"/>
                    </a:p>
                  </a:txBody>
                  <a:tcPr marT="45725" marB="45725" marR="91450" marL="91450"/>
                </a:tc>
              </a:tr>
              <a:tr h="370850">
                <a:tc>
                  <a:txBody>
                    <a:bodyPr/>
                    <a:lstStyle/>
                    <a:p>
                      <a:pPr indent="0" lvl="0" marL="0" marR="0" rtl="0" algn="l">
                        <a:spcBef>
                          <a:spcPts val="0"/>
                        </a:spcBef>
                        <a:spcAft>
                          <a:spcPts val="0"/>
                        </a:spcAft>
                        <a:buNone/>
                      </a:pPr>
                      <a:r>
                        <a:rPr lang="en-US" sz="2000"/>
                        <a:t>You</a:t>
                      </a:r>
                      <a:r>
                        <a:rPr lang="en-US" sz="2000"/>
                        <a:t> need a server for collaboration</a:t>
                      </a:r>
                      <a:endParaRPr sz="2000"/>
                    </a:p>
                  </a:txBody>
                  <a:tcPr marT="45725" marB="45725" marR="91450" marL="91450"/>
                </a:tc>
                <a:tc>
                  <a:txBody>
                    <a:bodyPr/>
                    <a:lstStyle/>
                    <a:p>
                      <a:pPr indent="0" lvl="0" marL="0" marR="0" rtl="0" algn="l">
                        <a:spcBef>
                          <a:spcPts val="0"/>
                        </a:spcBef>
                        <a:spcAft>
                          <a:spcPts val="0"/>
                        </a:spcAft>
                        <a:buNone/>
                      </a:pPr>
                      <a:r>
                        <a:rPr lang="en-US" sz="2000"/>
                        <a:t>GitHub provides a server</a:t>
                      </a:r>
                      <a:endParaRPr sz="2000"/>
                    </a:p>
                  </a:txBody>
                  <a:tcPr marT="45725" marB="45725" marR="91450" marL="91450"/>
                </a:tc>
              </a:tr>
              <a:tr h="370850">
                <a:tc>
                  <a:txBody>
                    <a:bodyPr/>
                    <a:lstStyle/>
                    <a:p>
                      <a:pPr indent="0" lvl="0" marL="0" marR="0" rtl="0" algn="l">
                        <a:spcBef>
                          <a:spcPts val="0"/>
                        </a:spcBef>
                        <a:spcAft>
                          <a:spcPts val="0"/>
                        </a:spcAft>
                        <a:buNone/>
                      </a:pPr>
                      <a:r>
                        <a:rPr lang="en-US" sz="2000"/>
                        <a:t>Open source licensed </a:t>
                      </a:r>
                      <a:endParaRPr sz="2000"/>
                    </a:p>
                  </a:txBody>
                  <a:tcPr marT="45725" marB="45725" marR="91450" marL="91450"/>
                </a:tc>
                <a:tc>
                  <a:txBody>
                    <a:bodyPr/>
                    <a:lstStyle/>
                    <a:p>
                      <a:pPr indent="0" lvl="0" marL="0" marR="0" rtl="0" algn="l">
                        <a:spcBef>
                          <a:spcPts val="0"/>
                        </a:spcBef>
                        <a:spcAft>
                          <a:spcPts val="0"/>
                        </a:spcAft>
                        <a:buNone/>
                      </a:pPr>
                      <a:r>
                        <a:rPr lang="en-US" sz="2000"/>
                        <a:t>Includes free and pay-for-use tiers</a:t>
                      </a:r>
                      <a:endParaRPr sz="2000"/>
                    </a:p>
                  </a:txBody>
                  <a:tcPr marT="45725" marB="45725" marR="91450" marL="91450"/>
                </a:tc>
              </a:tr>
              <a:tr h="370850">
                <a:tc>
                  <a:txBody>
                    <a:bodyPr/>
                    <a:lstStyle/>
                    <a:p>
                      <a:pPr indent="0" lvl="0" marL="0" marR="0" rtl="0" algn="l">
                        <a:spcBef>
                          <a:spcPts val="0"/>
                        </a:spcBef>
                        <a:spcAft>
                          <a:spcPts val="0"/>
                        </a:spcAft>
                        <a:buNone/>
                      </a:pPr>
                      <a:r>
                        <a:rPr lang="en-US" sz="2000"/>
                        <a:t>No user management</a:t>
                      </a:r>
                      <a:r>
                        <a:rPr lang="en-US" sz="2000"/>
                        <a:t> features </a:t>
                      </a:r>
                      <a:endParaRPr sz="2000"/>
                    </a:p>
                  </a:txBody>
                  <a:tcPr marT="45725" marB="45725" marR="91450" marL="91450"/>
                </a:tc>
                <a:tc>
                  <a:txBody>
                    <a:bodyPr/>
                    <a:lstStyle/>
                    <a:p>
                      <a:pPr indent="0" lvl="0" marL="0" marR="0" rtl="0" algn="l">
                        <a:spcBef>
                          <a:spcPts val="0"/>
                        </a:spcBef>
                        <a:spcAft>
                          <a:spcPts val="0"/>
                        </a:spcAft>
                        <a:buNone/>
                      </a:pPr>
                      <a:r>
                        <a:rPr lang="en-US" sz="2000"/>
                        <a:t>Built-in user management features.</a:t>
                      </a:r>
                      <a:endParaRPr sz="2000"/>
                    </a:p>
                  </a:txBody>
                  <a:tcPr marT="45725" marB="45725" marR="91450" marL="9145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4"/>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GitHub.com – Getting Started</a:t>
            </a:r>
            <a:endParaRPr/>
          </a:p>
        </p:txBody>
      </p:sp>
      <p:pic>
        <p:nvPicPr>
          <p:cNvPr id="436" name="Google Shape;436;p44"/>
          <p:cNvPicPr preferRelativeResize="0"/>
          <p:nvPr/>
        </p:nvPicPr>
        <p:blipFill rotWithShape="1">
          <a:blip r:embed="rId3">
            <a:alphaModFix/>
          </a:blip>
          <a:srcRect b="0" l="0" r="0" t="0"/>
          <a:stretch/>
        </p:blipFill>
        <p:spPr>
          <a:xfrm>
            <a:off x="11000509" y="77500"/>
            <a:ext cx="1099128" cy="1099128"/>
          </a:xfrm>
          <a:prstGeom prst="rect">
            <a:avLst/>
          </a:prstGeom>
          <a:noFill/>
          <a:ln>
            <a:noFill/>
          </a:ln>
        </p:spPr>
      </p:pic>
      <p:pic>
        <p:nvPicPr>
          <p:cNvPr id="437" name="Google Shape;437;p44"/>
          <p:cNvPicPr preferRelativeResize="0"/>
          <p:nvPr/>
        </p:nvPicPr>
        <p:blipFill rotWithShape="1">
          <a:blip r:embed="rId4">
            <a:alphaModFix/>
          </a:blip>
          <a:srcRect b="0" l="0" r="0" t="0"/>
          <a:stretch/>
        </p:blipFill>
        <p:spPr>
          <a:xfrm>
            <a:off x="1565393" y="1404431"/>
            <a:ext cx="9435116" cy="5150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Version Control - Motivation</a:t>
            </a:r>
            <a:endParaRPr/>
          </a:p>
        </p:txBody>
      </p:sp>
      <p:sp>
        <p:nvSpPr>
          <p:cNvPr id="117" name="Google Shape;1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a:t>
            </a:r>
            <a:r>
              <a:rPr b="1" lang="en-US"/>
              <a:t>won't lose</a:t>
            </a:r>
            <a:r>
              <a:rPr lang="en-US"/>
              <a:t> your code, the </a:t>
            </a:r>
            <a:r>
              <a:rPr b="1" lang="en-US"/>
              <a:t>code is stored</a:t>
            </a:r>
            <a:r>
              <a:rPr lang="en-US"/>
              <a:t> for </a:t>
            </a:r>
            <a:r>
              <a:rPr b="1" lang="en-US"/>
              <a:t>many developers.</a:t>
            </a:r>
            <a:endParaRPr/>
          </a:p>
          <a:p>
            <a:pPr indent="-228600" lvl="0" marL="228600" rtl="0" algn="l">
              <a:lnSpc>
                <a:spcPct val="90000"/>
              </a:lnSpc>
              <a:spcBef>
                <a:spcPts val="1000"/>
              </a:spcBef>
              <a:spcAft>
                <a:spcPts val="0"/>
              </a:spcAft>
              <a:buClr>
                <a:schemeClr val="dk1"/>
              </a:buClr>
              <a:buSzPts val="2800"/>
              <a:buChar char="•"/>
            </a:pPr>
            <a:r>
              <a:rPr lang="en-US"/>
              <a:t>It allows to </a:t>
            </a:r>
            <a:r>
              <a:rPr b="1" lang="en-US"/>
              <a:t>keep historical versions</a:t>
            </a:r>
            <a:r>
              <a:rPr lang="en-US"/>
              <a:t> of the code.</a:t>
            </a:r>
            <a:endParaRPr/>
          </a:p>
          <a:p>
            <a:pPr indent="-228600" lvl="0" marL="228600" rtl="0" algn="l">
              <a:lnSpc>
                <a:spcPct val="90000"/>
              </a:lnSpc>
              <a:spcBef>
                <a:spcPts val="1000"/>
              </a:spcBef>
              <a:spcAft>
                <a:spcPts val="0"/>
              </a:spcAft>
              <a:buClr>
                <a:schemeClr val="dk1"/>
              </a:buClr>
              <a:buSzPts val="2800"/>
              <a:buChar char="•"/>
            </a:pPr>
            <a:r>
              <a:rPr lang="en-US"/>
              <a:t>Let's say you introduced a bug. With a version control system you can easily revert to a previous version of the code where the bug was not present to verify that it did not exist there. Then you can diff the results, or even bisect the history to find the exact check-in that introduced this bug.</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5"/>
          <p:cNvSpPr txBox="1"/>
          <p:nvPr/>
        </p:nvSpPr>
        <p:spPr>
          <a:xfrm>
            <a:off x="1028700" y="1543050"/>
            <a:ext cx="9731664" cy="34163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Webhooks</a:t>
            </a:r>
            <a:endParaRPr sz="24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Allow external services to be notified when certain events happen.</a:t>
            </a:r>
            <a:endParaRPr b="0" i="0" sz="2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.gitignore</a:t>
            </a:r>
            <a:endParaRPr sz="24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Specifies intentionally untracked files that Git should ignore.</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Each line in the file specifies a pattern to be ignored.</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For example:  </a:t>
            </a:r>
            <a:endParaRPr/>
          </a:p>
          <a:p>
            <a:pPr indent="0" lvl="2" marL="9144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*.obj </a:t>
            </a:r>
            <a:endParaRPr/>
          </a:p>
          <a:p>
            <a:pPr indent="0" lvl="2" marL="91440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ignores all object files in ASM project</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443" name="Google Shape;443;p45"/>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GitHub.com - Great features!</a:t>
            </a:r>
            <a:endParaRPr/>
          </a:p>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 </a:t>
            </a:r>
            <a:endParaRPr sz="4400">
              <a:solidFill>
                <a:schemeClr val="dk1"/>
              </a:solidFill>
              <a:latin typeface="Calibri"/>
              <a:ea typeface="Calibri"/>
              <a:cs typeface="Calibri"/>
              <a:sym typeface="Calibri"/>
            </a:endParaRPr>
          </a:p>
        </p:txBody>
      </p:sp>
      <p:pic>
        <p:nvPicPr>
          <p:cNvPr id="444" name="Google Shape;444;p45"/>
          <p:cNvPicPr preferRelativeResize="0"/>
          <p:nvPr/>
        </p:nvPicPr>
        <p:blipFill rotWithShape="1">
          <a:blip r:embed="rId3">
            <a:alphaModFix/>
          </a:blip>
          <a:srcRect b="0" l="0" r="0" t="0"/>
          <a:stretch/>
        </p:blipFill>
        <p:spPr>
          <a:xfrm>
            <a:off x="11000509" y="77500"/>
            <a:ext cx="1099128" cy="109912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6"/>
          <p:cNvSpPr txBox="1"/>
          <p:nvPr/>
        </p:nvSpPr>
        <p:spPr>
          <a:xfrm>
            <a:off x="2216727" y="1366982"/>
            <a:ext cx="7897091" cy="18620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500">
                <a:solidFill>
                  <a:schemeClr val="dk1"/>
                </a:solidFill>
                <a:latin typeface="Calibri"/>
                <a:ea typeface="Calibri"/>
                <a:cs typeface="Calibri"/>
                <a:sym typeface="Calibri"/>
              </a:rPr>
              <a:t>Thank you !</a:t>
            </a:r>
            <a:endParaRPr sz="11500">
              <a:solidFill>
                <a:schemeClr val="dk1"/>
              </a:solidFill>
              <a:latin typeface="Calibri"/>
              <a:ea typeface="Calibri"/>
              <a:cs typeface="Calibri"/>
              <a:sym typeface="Calibri"/>
            </a:endParaRPr>
          </a:p>
        </p:txBody>
      </p:sp>
      <p:sp>
        <p:nvSpPr>
          <p:cNvPr descr="Image result for github" id="450" name="Google Shape;450;p46"/>
          <p:cNvSpPr/>
          <p:nvPr/>
        </p:nvSpPr>
        <p:spPr>
          <a:xfrm>
            <a:off x="5309466" y="4446009"/>
            <a:ext cx="2873952" cy="287396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1" name="Google Shape;451;p46"/>
          <p:cNvPicPr preferRelativeResize="0"/>
          <p:nvPr/>
        </p:nvPicPr>
        <p:blipFill rotWithShape="1">
          <a:blip r:embed="rId3">
            <a:alphaModFix/>
          </a:blip>
          <a:srcRect b="0" l="0" r="0" t="0"/>
          <a:stretch/>
        </p:blipFill>
        <p:spPr>
          <a:xfrm>
            <a:off x="5132677" y="3633499"/>
            <a:ext cx="1960851" cy="19608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g8a581cf426_0_20"/>
          <p:cNvSpPr txBox="1"/>
          <p:nvPr/>
        </p:nvSpPr>
        <p:spPr>
          <a:xfrm>
            <a:off x="0" y="6503100"/>
            <a:ext cx="72225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3"/>
              </a:rPr>
              <a:t>https://git-scm.com/book/en/v2</a:t>
            </a:r>
            <a:r>
              <a:rPr lang="en-US">
                <a:latin typeface="Calibri"/>
                <a:ea typeface="Calibri"/>
                <a:cs typeface="Calibri"/>
                <a:sym typeface="Calibri"/>
              </a:rPr>
              <a:t> דרך אגב</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Version Control - Motivation</a:t>
            </a:r>
            <a:endParaRPr/>
          </a:p>
        </p:txBody>
      </p:sp>
      <p:sp>
        <p:nvSpPr>
          <p:cNvPr id="123" name="Google Shape;1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a:t>
            </a:r>
            <a:r>
              <a:rPr b="1" lang="en-US"/>
              <a:t>won't lose</a:t>
            </a:r>
            <a:r>
              <a:rPr lang="en-US"/>
              <a:t> your code, the </a:t>
            </a:r>
            <a:r>
              <a:rPr b="1" lang="en-US"/>
              <a:t>code is stored</a:t>
            </a:r>
            <a:r>
              <a:rPr lang="en-US"/>
              <a:t> for </a:t>
            </a:r>
            <a:r>
              <a:rPr b="1" lang="en-US"/>
              <a:t>many developers.</a:t>
            </a:r>
            <a:endParaRPr/>
          </a:p>
          <a:p>
            <a:pPr indent="-228600" lvl="0" marL="228600" rtl="0" algn="l">
              <a:lnSpc>
                <a:spcPct val="90000"/>
              </a:lnSpc>
              <a:spcBef>
                <a:spcPts val="1000"/>
              </a:spcBef>
              <a:spcAft>
                <a:spcPts val="0"/>
              </a:spcAft>
              <a:buClr>
                <a:schemeClr val="dk1"/>
              </a:buClr>
              <a:buSzPts val="2800"/>
              <a:buChar char="•"/>
            </a:pPr>
            <a:r>
              <a:rPr lang="en-US"/>
              <a:t>It allows to </a:t>
            </a:r>
            <a:r>
              <a:rPr b="1" lang="en-US"/>
              <a:t>keep historical versions</a:t>
            </a:r>
            <a:r>
              <a:rPr lang="en-US"/>
              <a:t> of the code.</a:t>
            </a:r>
            <a:endParaRPr/>
          </a:p>
          <a:p>
            <a:pPr indent="-228600" lvl="0" marL="228600" rtl="0" algn="l">
              <a:lnSpc>
                <a:spcPct val="90000"/>
              </a:lnSpc>
              <a:spcBef>
                <a:spcPts val="1000"/>
              </a:spcBef>
              <a:spcAft>
                <a:spcPts val="0"/>
              </a:spcAft>
              <a:buClr>
                <a:schemeClr val="dk1"/>
              </a:buClr>
              <a:buSzPts val="2800"/>
              <a:buChar char="•"/>
            </a:pPr>
            <a:r>
              <a:rPr lang="en-US"/>
              <a:t>You can </a:t>
            </a:r>
            <a:r>
              <a:rPr b="1" lang="en-US"/>
              <a:t>easily revert to a previous version.</a:t>
            </a:r>
            <a:endParaRPr/>
          </a:p>
          <a:p>
            <a:pPr indent="-228600" lvl="0" marL="228600" rtl="0" algn="l">
              <a:lnSpc>
                <a:spcPct val="90000"/>
              </a:lnSpc>
              <a:spcBef>
                <a:spcPts val="1000"/>
              </a:spcBef>
              <a:spcAft>
                <a:spcPts val="0"/>
              </a:spcAft>
              <a:buClr>
                <a:schemeClr val="dk1"/>
              </a:buClr>
              <a:buSzPts val="2800"/>
              <a:buChar char="•"/>
            </a:pPr>
            <a:r>
              <a:rPr lang="en-US"/>
              <a:t>It allows one to maintain several simultaneous lines of code (normally called </a:t>
            </a:r>
            <a:r>
              <a:rPr b="1" lang="en-US"/>
              <a:t>"branches"</a:t>
            </a:r>
            <a:r>
              <a:rPr lang="en-US"/>
              <a:t>) and to easily compare between them and merge them.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Version Control – Main Idea</a:t>
            </a:r>
            <a:endParaRPr/>
          </a:p>
        </p:txBody>
      </p:sp>
      <p:pic>
        <p:nvPicPr>
          <p:cNvPr descr="Image result for version control motivation" id="129" name="Google Shape;129;p7"/>
          <p:cNvPicPr preferRelativeResize="0"/>
          <p:nvPr>
            <p:ph idx="1" type="body"/>
          </p:nvPr>
        </p:nvPicPr>
        <p:blipFill rotWithShape="1">
          <a:blip r:embed="rId3">
            <a:alphaModFix/>
          </a:blip>
          <a:srcRect b="0" l="0" r="0" t="0"/>
          <a:stretch/>
        </p:blipFill>
        <p:spPr>
          <a:xfrm>
            <a:off x="512718" y="2343150"/>
            <a:ext cx="10712202" cy="318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descr="https://upload.wikimedia.org/wikipedia/commons/thumb/a/af/Revision_controlled_project_visualization-2010-24-02.svg/800px-Revision_controlled_project_visualization-2010-24-02.svg.png" id="134" name="Google Shape;134;p8"/>
          <p:cNvPicPr preferRelativeResize="0"/>
          <p:nvPr/>
        </p:nvPicPr>
        <p:blipFill rotWithShape="1">
          <a:blip r:embed="rId3">
            <a:alphaModFix/>
          </a:blip>
          <a:srcRect b="0" l="0" r="0" t="0"/>
          <a:stretch/>
        </p:blipFill>
        <p:spPr>
          <a:xfrm>
            <a:off x="1073472" y="1061660"/>
            <a:ext cx="2300118" cy="5646790"/>
          </a:xfrm>
          <a:prstGeom prst="rect">
            <a:avLst/>
          </a:prstGeom>
          <a:noFill/>
          <a:ln>
            <a:noFill/>
          </a:ln>
        </p:spPr>
      </p:pic>
      <p:sp>
        <p:nvSpPr>
          <p:cNvPr id="135" name="Google Shape;135;p8"/>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Version Control – Main Idea</a:t>
            </a:r>
            <a:endParaRPr b="0" i="0" sz="4400" u="none" cap="none" strike="noStrike">
              <a:solidFill>
                <a:schemeClr val="dk1"/>
              </a:solidFill>
              <a:latin typeface="Calibri"/>
              <a:ea typeface="Calibri"/>
              <a:cs typeface="Calibri"/>
              <a:sym typeface="Calibri"/>
            </a:endParaRPr>
          </a:p>
        </p:txBody>
      </p:sp>
      <p:sp>
        <p:nvSpPr>
          <p:cNvPr id="136" name="Google Shape;136;p8"/>
          <p:cNvSpPr txBox="1"/>
          <p:nvPr/>
        </p:nvSpPr>
        <p:spPr>
          <a:xfrm>
            <a:off x="5054280" y="2022057"/>
            <a:ext cx="6307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Trunk ( a line of development )</a:t>
            </a:r>
            <a:endParaRPr sz="1800">
              <a:solidFill>
                <a:schemeClr val="dk1"/>
              </a:solidFill>
              <a:latin typeface="Calibri"/>
              <a:ea typeface="Calibri"/>
              <a:cs typeface="Calibri"/>
              <a:sym typeface="Calibri"/>
            </a:endParaRPr>
          </a:p>
        </p:txBody>
      </p:sp>
      <p:sp>
        <p:nvSpPr>
          <p:cNvPr id="137" name="Google Shape;137;p8"/>
          <p:cNvSpPr/>
          <p:nvPr/>
        </p:nvSpPr>
        <p:spPr>
          <a:xfrm>
            <a:off x="4588627" y="2011244"/>
            <a:ext cx="399010" cy="377645"/>
          </a:xfrm>
          <a:prstGeom prst="rect">
            <a:avLst/>
          </a:prstGeom>
          <a:solidFill>
            <a:srgbClr val="00FF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8"/>
          <p:cNvSpPr txBox="1"/>
          <p:nvPr/>
        </p:nvSpPr>
        <p:spPr>
          <a:xfrm>
            <a:off x="5045825" y="2884884"/>
            <a:ext cx="54282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Branches ( new features, bug fixes, testing crazy ideas)</a:t>
            </a:r>
            <a:endParaRPr sz="1800">
              <a:solidFill>
                <a:schemeClr val="dk1"/>
              </a:solidFill>
              <a:latin typeface="Calibri"/>
              <a:ea typeface="Calibri"/>
              <a:cs typeface="Calibri"/>
              <a:sym typeface="Calibri"/>
            </a:endParaRPr>
          </a:p>
        </p:txBody>
      </p:sp>
      <p:sp>
        <p:nvSpPr>
          <p:cNvPr id="139" name="Google Shape;139;p8"/>
          <p:cNvSpPr/>
          <p:nvPr/>
        </p:nvSpPr>
        <p:spPr>
          <a:xfrm>
            <a:off x="4588627" y="2896768"/>
            <a:ext cx="399010" cy="377645"/>
          </a:xfrm>
          <a:prstGeom prst="rect">
            <a:avLst/>
          </a:prstGeom>
          <a:solidFill>
            <a:srgbClr val="FFCC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8"/>
          <p:cNvSpPr txBox="1"/>
          <p:nvPr/>
        </p:nvSpPr>
        <p:spPr>
          <a:xfrm>
            <a:off x="5045825" y="3770251"/>
            <a:ext cx="63164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Baseline, label, or tag ( a snapshot – a working version with ) 	(          a name associated with it	)</a:t>
            </a:r>
            <a:endParaRPr sz="1800">
              <a:solidFill>
                <a:schemeClr val="dk1"/>
              </a:solidFill>
              <a:latin typeface="Calibri"/>
              <a:ea typeface="Calibri"/>
              <a:cs typeface="Calibri"/>
              <a:sym typeface="Calibri"/>
            </a:endParaRPr>
          </a:p>
        </p:txBody>
      </p:sp>
      <p:sp>
        <p:nvSpPr>
          <p:cNvPr id="141" name="Google Shape;141;p8"/>
          <p:cNvSpPr/>
          <p:nvPr/>
        </p:nvSpPr>
        <p:spPr>
          <a:xfrm>
            <a:off x="4591580" y="3782292"/>
            <a:ext cx="399010" cy="377645"/>
          </a:xfrm>
          <a:prstGeom prst="rect">
            <a:avLst/>
          </a:prstGeom>
          <a:solidFill>
            <a:srgbClr val="33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8"/>
          <p:cNvSpPr/>
          <p:nvPr/>
        </p:nvSpPr>
        <p:spPr>
          <a:xfrm>
            <a:off x="4588627" y="4667816"/>
            <a:ext cx="399010" cy="377645"/>
          </a:xfrm>
          <a:prstGeom prst="rect">
            <a:avLst/>
          </a:prstGeom>
          <a:solidFill>
            <a:srgbClr val="FF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8"/>
          <p:cNvSpPr txBox="1"/>
          <p:nvPr/>
        </p:nvSpPr>
        <p:spPr>
          <a:xfrm>
            <a:off x="5054280" y="4676129"/>
            <a:ext cx="5537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Discontinued ( everybody got tired and went home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9"/>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Version Control – Development of Linux</a:t>
            </a:r>
            <a:endParaRPr sz="4400">
              <a:solidFill>
                <a:schemeClr val="dk1"/>
              </a:solidFill>
              <a:latin typeface="Calibri"/>
              <a:ea typeface="Calibri"/>
              <a:cs typeface="Calibri"/>
              <a:sym typeface="Calibri"/>
            </a:endParaRPr>
          </a:p>
        </p:txBody>
      </p:sp>
      <p:sp>
        <p:nvSpPr>
          <p:cNvPr id="149" name="Google Shape;149;p9"/>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50" name="Google Shape;150;p9"/>
          <p:cNvSpPr txBox="1"/>
          <p:nvPr/>
        </p:nvSpPr>
        <p:spPr>
          <a:xfrm>
            <a:off x="256374" y="1308249"/>
            <a:ext cx="11097426" cy="495520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Linux is huge.</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1991–2002 - patches and archived files.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2002-2005 -  the Linux kernel project began using a proprietary DVCS called BitKeeper.</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2005 - Linux and BitKeeper broke down</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2005 – now - Linux community develops its own tool - </a:t>
            </a:r>
            <a:r>
              <a:rPr lang="en-US" sz="2800">
                <a:solidFill>
                  <a:srgbClr val="FF0000"/>
                </a:solidFill>
                <a:latin typeface="Calibri"/>
                <a:ea typeface="Calibri"/>
                <a:cs typeface="Calibri"/>
                <a:sym typeface="Calibri"/>
              </a:rPr>
              <a:t>Git </a:t>
            </a:r>
            <a:r>
              <a:rPr lang="en-US" sz="2800">
                <a:solidFill>
                  <a:schemeClr val="dk1"/>
                </a:solidFill>
                <a:latin typeface="Calibri"/>
                <a:ea typeface="Calibri"/>
                <a:cs typeface="Calibri"/>
                <a:sym typeface="Calibri"/>
              </a:rPr>
              <a:t>with goals of:</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Speed</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Simple design</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Strong support for non-linear development (thousands of parallel branches)</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Fully distributed</a:t>
            </a:r>
            <a:endParaRPr/>
          </a:p>
          <a:p>
            <a:pPr indent="-342900" lvl="1" marL="8001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Able to handle large projects like the Linux kernel efficiently (speed and data size)</a:t>
            </a:r>
            <a:endParaRPr/>
          </a:p>
          <a:p>
            <a:pPr indent="-279400" lvl="2" marL="1371600" marR="0" rtl="0" algn="l">
              <a:spcBef>
                <a:spcPts val="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2020-02-14T11:39:14Z</dcterms:created>
  <dc:creator>Kot</dc:creator>
</cp:coreProperties>
</file>