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1" r:id="rId3"/>
    <p:sldId id="281" r:id="rId4"/>
    <p:sldId id="282" r:id="rId5"/>
    <p:sldId id="287" r:id="rId6"/>
    <p:sldId id="258" r:id="rId7"/>
    <p:sldId id="265" r:id="rId8"/>
    <p:sldId id="269" r:id="rId9"/>
    <p:sldId id="270" r:id="rId10"/>
    <p:sldId id="271" r:id="rId11"/>
    <p:sldId id="267" r:id="rId12"/>
    <p:sldId id="275" r:id="rId13"/>
    <p:sldId id="262" r:id="rId14"/>
    <p:sldId id="272" r:id="rId15"/>
    <p:sldId id="273" r:id="rId16"/>
    <p:sldId id="277" r:id="rId17"/>
    <p:sldId id="278" r:id="rId18"/>
    <p:sldId id="260" r:id="rId19"/>
    <p:sldId id="279" r:id="rId20"/>
    <p:sldId id="283" r:id="rId21"/>
    <p:sldId id="284" r:id="rId22"/>
    <p:sldId id="285" r:id="rId23"/>
    <p:sldId id="286" r:id="rId24"/>
    <p:sldId id="259" r:id="rId25"/>
    <p:sldId id="276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258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C0D4711-172A-4FCA-BC0E-7235DFFBFB98}" type="datetimeFigureOut">
              <a:rPr lang="he-IL" smtClean="0"/>
              <a:t>י"ז/אדר א/תשפ"ב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104F6B3-1FCD-4646-BEF0-F3AE000199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220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תודה רבה על ההקשבה!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CE2F-8048-41EF-8106-8ABD730F566B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503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018B-31D5-40B4-BF1F-E4F16D8BA251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3B0D9F5-C95C-4B61-B34E-26ACC70FB923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52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018B-31D5-40B4-BF1F-E4F16D8BA251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D9F5-C95C-4B61-B34E-26ACC70FB923}" type="slidenum">
              <a:rPr lang="he-IL" smtClean="0"/>
              <a:t>‹#›</a:t>
            </a:fld>
            <a:endParaRPr lang="he-I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71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018B-31D5-40B4-BF1F-E4F16D8BA251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D9F5-C95C-4B61-B34E-26ACC70FB923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34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018B-31D5-40B4-BF1F-E4F16D8BA251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D9F5-C95C-4B61-B34E-26ACC70FB923}" type="slidenum">
              <a:rPr lang="he-IL" smtClean="0"/>
              <a:t>‹#›</a:t>
            </a:fld>
            <a:endParaRPr lang="he-I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018B-31D5-40B4-BF1F-E4F16D8BA251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D9F5-C95C-4B61-B34E-26ACC70FB923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2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018B-31D5-40B4-BF1F-E4F16D8BA251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D9F5-C95C-4B61-B34E-26ACC70FB923}" type="slidenum">
              <a:rPr lang="he-IL" smtClean="0"/>
              <a:t>‹#›</a:t>
            </a:fld>
            <a:endParaRPr lang="he-I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9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018B-31D5-40B4-BF1F-E4F16D8BA251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D9F5-C95C-4B61-B34E-26ACC70FB923}" type="slidenum">
              <a:rPr lang="he-IL" smtClean="0"/>
              <a:t>‹#›</a:t>
            </a:fld>
            <a:endParaRPr lang="he-I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80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018B-31D5-40B4-BF1F-E4F16D8BA251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D9F5-C95C-4B61-B34E-26ACC70FB923}" type="slidenum">
              <a:rPr lang="he-IL" smtClean="0"/>
              <a:t>‹#›</a:t>
            </a:fld>
            <a:endParaRPr lang="he-I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018B-31D5-40B4-BF1F-E4F16D8BA251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D9F5-C95C-4B61-B34E-26ACC70FB9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43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018B-31D5-40B4-BF1F-E4F16D8BA251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D9F5-C95C-4B61-B34E-26ACC70FB923}" type="slidenum">
              <a:rPr lang="he-IL" smtClean="0"/>
              <a:t>‹#›</a:t>
            </a:fld>
            <a:endParaRPr lang="he-I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71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AD7018B-31D5-40B4-BF1F-E4F16D8BA251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D9F5-C95C-4B61-B34E-26ACC70FB923}" type="slidenum">
              <a:rPr lang="he-IL" smtClean="0"/>
              <a:t>‹#›</a:t>
            </a:fld>
            <a:endParaRPr lang="he-I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83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7018B-31D5-40B4-BF1F-E4F16D8BA251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3B0D9F5-C95C-4B61-B34E-26ACC70FB923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2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A579-251E-4CCF-93A6-E07B5780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359408"/>
            <a:ext cx="8637073" cy="198432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Browser, Operating System and Application (BOA) Next Generation Detection</a:t>
            </a:r>
            <a:endParaRPr lang="he-IL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2A723-67D5-431C-9224-96F2851F1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4598004"/>
            <a:ext cx="8637072" cy="977621"/>
          </a:xfrm>
        </p:spPr>
        <p:txBody>
          <a:bodyPr/>
          <a:lstStyle/>
          <a:p>
            <a:pPr algn="ctr"/>
            <a:r>
              <a:rPr lang="en-US" dirty="0"/>
              <a:t>Omri Yonatani 206265233</a:t>
            </a:r>
          </a:p>
          <a:p>
            <a:pPr algn="ctr"/>
            <a:r>
              <a:rPr lang="en-US" dirty="0"/>
              <a:t>Max Raykher 311620108 </a:t>
            </a:r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411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6DB74B-D3E6-489C-AFD7-9CA4E12F3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C3DE50-5D1D-47B0-A56D-934DF13A3BFD}"/>
              </a:ext>
            </a:extLst>
          </p:cNvPr>
          <p:cNvSpPr txBox="1"/>
          <p:nvPr/>
        </p:nvSpPr>
        <p:spPr>
          <a:xfrm>
            <a:off x="0" y="5897880"/>
            <a:ext cx="1592580" cy="96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 = Mac</a:t>
            </a:r>
          </a:p>
          <a:p>
            <a:r>
              <a:rPr lang="en-US" dirty="0">
                <a:solidFill>
                  <a:srgbClr val="FF0000"/>
                </a:solidFill>
              </a:rPr>
              <a:t>W = Windows</a:t>
            </a:r>
          </a:p>
          <a:p>
            <a:r>
              <a:rPr lang="en-US" dirty="0">
                <a:solidFill>
                  <a:srgbClr val="FF0000"/>
                </a:solidFill>
              </a:rPr>
              <a:t>L = Linux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82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3A8D-69BC-4F15-AF56-0B2742EA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Distiller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47B1-2D81-43EC-BE59-15E7C877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5" y="1853754"/>
            <a:ext cx="9917709" cy="3838386"/>
          </a:xfrm>
        </p:spPr>
        <p:txBody>
          <a:bodyPr>
            <a:normAutofit/>
          </a:bodyPr>
          <a:lstStyle/>
          <a:p>
            <a:r>
              <a:rPr lang="he-IL" dirty="0"/>
              <a:t>מודל </a:t>
            </a:r>
            <a:r>
              <a:rPr lang="en-US" dirty="0"/>
              <a:t>Distiller</a:t>
            </a:r>
            <a:r>
              <a:rPr lang="he-IL" dirty="0"/>
              <a:t> הינו מודל המשמש בין היתר לסיווג תעבורת רשת.</a:t>
            </a:r>
          </a:p>
          <a:p>
            <a:r>
              <a:rPr lang="en-US" dirty="0"/>
              <a:t>Distiller</a:t>
            </a:r>
            <a:r>
              <a:rPr lang="he-IL" dirty="0"/>
              <a:t> מכיל מספר מערכות פנימיות אשר מתמודדות עם הפיצ'רים</a:t>
            </a:r>
          </a:p>
          <a:p>
            <a:r>
              <a:rPr lang="he-IL" dirty="0"/>
              <a:t>כל מערכת מתאמנת על פיצ'ר בהתאם לסוגו ולתכונותיו </a:t>
            </a:r>
          </a:p>
          <a:p>
            <a:r>
              <a:rPr lang="he-IL" dirty="0"/>
              <a:t>מודל רב-מודאלי, אשר יכול להתמודד בו זמנית עם משימות סיווג שונות ומרובות.</a:t>
            </a:r>
          </a:p>
          <a:p>
            <a:r>
              <a:rPr lang="he-IL" u="sng" dirty="0"/>
              <a:t>תוצאות המודל-</a:t>
            </a:r>
          </a:p>
          <a:p>
            <a:pPr algn="l" rtl="0"/>
            <a:r>
              <a:rPr lang="en-US" dirty="0"/>
              <a:t>Accuracy:  0.9827 </a:t>
            </a:r>
          </a:p>
          <a:p>
            <a:pPr algn="r"/>
            <a:r>
              <a:rPr lang="he-IL" dirty="0"/>
              <a:t>נשים לב כי אלגוריתם זה מראה שיפור לעומת המאמר המקורי- </a:t>
            </a:r>
            <a:r>
              <a:rPr lang="en-US" dirty="0"/>
              <a:t>BOA</a:t>
            </a:r>
            <a:r>
              <a:rPr lang="he-IL" dirty="0"/>
              <a:t> שהגיע לתוצאה של 96.06%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5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F246F1-5B85-49E8-BA76-9D07EF994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C69A12-2866-4AF0-B3E8-FBED047DEF6D}"/>
              </a:ext>
            </a:extLst>
          </p:cNvPr>
          <p:cNvSpPr txBox="1"/>
          <p:nvPr/>
        </p:nvSpPr>
        <p:spPr>
          <a:xfrm>
            <a:off x="0" y="5897880"/>
            <a:ext cx="1592580" cy="96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 = Mac</a:t>
            </a:r>
          </a:p>
          <a:p>
            <a:r>
              <a:rPr lang="en-US" dirty="0">
                <a:solidFill>
                  <a:srgbClr val="FF0000"/>
                </a:solidFill>
              </a:rPr>
              <a:t>W = Windows</a:t>
            </a:r>
          </a:p>
          <a:p>
            <a:r>
              <a:rPr lang="en-US" dirty="0">
                <a:solidFill>
                  <a:srgbClr val="FF0000"/>
                </a:solidFill>
              </a:rPr>
              <a:t>L = Linux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53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A579-251E-4CCF-93A6-E07B5780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359408"/>
            <a:ext cx="8637073" cy="1984321"/>
          </a:xfrm>
        </p:spPr>
        <p:txBody>
          <a:bodyPr>
            <a:normAutofit fontScale="90000"/>
          </a:bodyPr>
          <a:lstStyle/>
          <a:p>
            <a:pPr marR="0" lvl="0" algn="ct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36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שלב ב'- </a:t>
            </a:r>
            <a:r>
              <a:rPr lang="he-IL" sz="36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הרצת המכונות של שלב א' כאשר ה-</a:t>
            </a:r>
            <a:r>
              <a:rPr lang="en-US" sz="36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Flow</a:t>
            </a:r>
            <a:r>
              <a:rPr lang="en-US" sz="36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36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שלנו הוא-</a:t>
            </a:r>
            <a:br>
              <a:rPr lang="en-US" sz="36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כולל את פתיחת הקשר של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TCP </a:t>
            </a:r>
            <a:r>
              <a:rPr lang="he-IL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ו-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TLS</a:t>
            </a:r>
            <a:r>
              <a:rPr lang="he-IL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אל מול האפשרות לא להסתכל על פתיחות הקשר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2A723-67D5-431C-9224-96F2851F1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e-IL" dirty="0"/>
              <a:t>נראה את תוצאות המודלים לאחר פילטור פתיחת הקשר</a:t>
            </a:r>
          </a:p>
        </p:txBody>
      </p:sp>
    </p:spTree>
    <p:extLst>
      <p:ext uri="{BB962C8B-B14F-4D97-AF65-F5344CB8AC3E}">
        <p14:creationId xmlns:p14="http://schemas.microsoft.com/office/powerpoint/2010/main" val="1829798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3A8D-69BC-4F15-AF56-0B2742EA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65761"/>
            <a:ext cx="9603275" cy="1487994"/>
          </a:xfrm>
        </p:spPr>
        <p:txBody>
          <a:bodyPr>
            <a:normAutofit/>
          </a:bodyPr>
          <a:lstStyle/>
          <a:p>
            <a:pPr algn="ctr"/>
            <a:r>
              <a:rPr lang="he-IL" sz="32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הרצת המכונות של שלב 1 כאשר ה-</a:t>
            </a:r>
            <a:r>
              <a:rPr lang="en-US" sz="32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Flow</a:t>
            </a:r>
            <a:r>
              <a:rPr lang="en-US" sz="32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32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שלנו הוא-</a:t>
            </a:r>
            <a:br>
              <a:rPr lang="en-US" sz="32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כולל את פתיחת הקשר של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TCP </a:t>
            </a:r>
            <a:r>
              <a:rPr lang="he-I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ו-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TLS</a:t>
            </a:r>
            <a:r>
              <a:rPr lang="he-I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אל מול האפשרות לא להסתכל על פתיחות הקשר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47B1-2D81-43EC-BE59-15E7C877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83276"/>
            <a:ext cx="9603275" cy="2289568"/>
          </a:xfrm>
        </p:spPr>
        <p:txBody>
          <a:bodyPr>
            <a:normAutofit/>
          </a:bodyPr>
          <a:lstStyle/>
          <a:p>
            <a:r>
              <a:rPr lang="he-IL" dirty="0"/>
              <a:t>תחילה לקחנו את המודל הקיים, הרצנו את ה- </a:t>
            </a:r>
            <a:r>
              <a:rPr lang="en-US" dirty="0"/>
              <a:t>Dataset</a:t>
            </a:r>
            <a:r>
              <a:rPr lang="he-IL" dirty="0"/>
              <a:t> עם פתיחת הקשר כרגיל ושמרנו את התוצאות.</a:t>
            </a:r>
          </a:p>
          <a:p>
            <a:r>
              <a:rPr lang="he-IL" dirty="0"/>
              <a:t>לאחר מכן פילטרנו את קבצי ה- </a:t>
            </a:r>
            <a:r>
              <a:rPr lang="en-US" dirty="0"/>
              <a:t>PCAP</a:t>
            </a:r>
            <a:r>
              <a:rPr lang="he-IL" dirty="0"/>
              <a:t> בכך שהסרנו את פתיחת הקשר של </a:t>
            </a:r>
            <a:r>
              <a:rPr lang="en-US" dirty="0"/>
              <a:t>TCP\TLS</a:t>
            </a:r>
            <a:r>
              <a:rPr lang="he-IL" dirty="0"/>
              <a:t> והרצנו את ה- </a:t>
            </a:r>
            <a:r>
              <a:rPr lang="en-US" dirty="0"/>
              <a:t>Dataset</a:t>
            </a:r>
            <a:r>
              <a:rPr lang="he-IL" dirty="0"/>
              <a:t> שוב וקיבלנו תוצאות.</a:t>
            </a:r>
          </a:p>
        </p:txBody>
      </p:sp>
    </p:spTree>
    <p:extLst>
      <p:ext uri="{BB962C8B-B14F-4D97-AF65-F5344CB8AC3E}">
        <p14:creationId xmlns:p14="http://schemas.microsoft.com/office/powerpoint/2010/main" val="2386468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3A8D-69BC-4F15-AF56-0B2742EA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27759"/>
            <a:ext cx="9603275" cy="725995"/>
          </a:xfrm>
        </p:spPr>
        <p:txBody>
          <a:bodyPr>
            <a:normAutofit/>
          </a:bodyPr>
          <a:lstStyle/>
          <a:p>
            <a:pPr algn="ctr"/>
            <a:r>
              <a:rPr lang="en-US" sz="32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filtered vs unfiltered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47B1-2D81-43EC-BE59-15E7C877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394645"/>
          </a:xfrm>
        </p:spPr>
        <p:txBody>
          <a:bodyPr>
            <a:normAutofit fontScale="62500" lnSpcReduction="20000"/>
          </a:bodyPr>
          <a:lstStyle/>
          <a:p>
            <a:r>
              <a:rPr lang="he-IL" u="sng" dirty="0"/>
              <a:t>להלן התוצאות:</a:t>
            </a:r>
          </a:p>
          <a:p>
            <a:pPr marL="0" indent="0" algn="l" rtl="0">
              <a:buNone/>
            </a:pPr>
            <a:r>
              <a:rPr lang="en-US" dirty="0"/>
              <a:t>Filtered 1CNN Accuracy:  0.6093 </a:t>
            </a:r>
          </a:p>
          <a:p>
            <a:pPr marL="0" indent="0" algn="l" rtl="0">
              <a:buNone/>
            </a:pPr>
            <a:r>
              <a:rPr lang="en-US" dirty="0"/>
              <a:t>Unfiltered 1CNN Accuracy:  0.9406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Filtered 2CNN Accuracy:  0.6073</a:t>
            </a:r>
          </a:p>
          <a:p>
            <a:pPr marL="0" indent="0" algn="l" rtl="0">
              <a:buNone/>
            </a:pPr>
            <a:r>
              <a:rPr lang="en-US" dirty="0"/>
              <a:t>Unfiltered 2CNN Accuracy: 0.9609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Filtered Distiller Accuracy: 0.8247 </a:t>
            </a:r>
          </a:p>
          <a:p>
            <a:pPr marL="0" indent="0" algn="l" rtl="0">
              <a:buNone/>
            </a:pPr>
            <a:r>
              <a:rPr lang="en-US" dirty="0"/>
              <a:t>Unfiltered Distiller Accuracy: 0.9827 </a:t>
            </a:r>
            <a:endParaRPr lang="he-IL" dirty="0"/>
          </a:p>
          <a:p>
            <a:pPr marL="0" indent="0" algn="r">
              <a:buNone/>
            </a:pPr>
            <a:r>
              <a:rPr lang="he-IL" dirty="0"/>
              <a:t>ניתן לראות בבירור כי לפתיחת הקשר ישנה השפעה גדולה על אחוזי הדיוק של המודלים, ובכן לפי ניתוח התשובות שלנו-</a:t>
            </a:r>
          </a:p>
          <a:p>
            <a:pPr marL="0" indent="0" algn="r">
              <a:buNone/>
            </a:pPr>
            <a:r>
              <a:rPr lang="he-IL" dirty="0"/>
              <a:t>יש בפתיחת הקשר הרבה סימנים מזהים לקטגוריית האפליקציה, סוג מערכת ההפעלה או סוג הדפדפן שהמודל לומד לפיהם בזמן האימון.</a:t>
            </a:r>
          </a:p>
          <a:p>
            <a:pPr marL="0" indent="0" algn="r">
              <a:buNone/>
            </a:pPr>
            <a:r>
              <a:rPr lang="he-IL" dirty="0"/>
              <a:t>לפי </a:t>
            </a:r>
            <a:r>
              <a:rPr lang="en-US" dirty="0"/>
              <a:t>confusion-matrix</a:t>
            </a:r>
            <a:r>
              <a:rPr lang="he-IL" dirty="0"/>
              <a:t> ונתונים נוספים, אנו מסיקים כי המודלים שעליהם עבדנו- זיהו בעיקר את מערכת ההפעלה (כנראה בגלל התנהגות שונה או </a:t>
            </a:r>
            <a:r>
              <a:rPr lang="en-US" dirty="0"/>
              <a:t>fingerprint</a:t>
            </a:r>
            <a:r>
              <a:rPr lang="he-IL" dirty="0"/>
              <a:t> שלה) ובחלק מהמקרים בדפדפן ומנגד ראינו אחוזי הצלחה נמוכים יותר באפליקציה (כנראה בגלל שימוש זהה ב </a:t>
            </a:r>
            <a:r>
              <a:rPr lang="en-US" dirty="0"/>
              <a:t>services</a:t>
            </a:r>
            <a:r>
              <a:rPr lang="he-IL" dirty="0"/>
              <a:t> מה שגורם ל"בלבול" מכונת הלמידה)</a:t>
            </a:r>
          </a:p>
        </p:txBody>
      </p:sp>
    </p:spTree>
    <p:extLst>
      <p:ext uri="{BB962C8B-B14F-4D97-AF65-F5344CB8AC3E}">
        <p14:creationId xmlns:p14="http://schemas.microsoft.com/office/powerpoint/2010/main" val="188126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246971-01DC-4FC3-90FC-BAD3BADE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BE46BE-C3DA-4E5E-B771-78A46C54F26C}"/>
              </a:ext>
            </a:extLst>
          </p:cNvPr>
          <p:cNvSpPr txBox="1"/>
          <p:nvPr/>
        </p:nvSpPr>
        <p:spPr>
          <a:xfrm>
            <a:off x="10405872" y="379214"/>
            <a:ext cx="13167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1CNN- Filtered</a:t>
            </a:r>
            <a:endParaRPr lang="he-IL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6EAB4-F21B-418B-971F-2CFE544384AE}"/>
              </a:ext>
            </a:extLst>
          </p:cNvPr>
          <p:cNvSpPr txBox="1"/>
          <p:nvPr/>
        </p:nvSpPr>
        <p:spPr>
          <a:xfrm>
            <a:off x="0" y="5897880"/>
            <a:ext cx="1592580" cy="96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 = Mac</a:t>
            </a:r>
          </a:p>
          <a:p>
            <a:r>
              <a:rPr lang="en-US" dirty="0">
                <a:solidFill>
                  <a:srgbClr val="FF0000"/>
                </a:solidFill>
              </a:rPr>
              <a:t>W = Windows</a:t>
            </a:r>
          </a:p>
          <a:p>
            <a:r>
              <a:rPr lang="en-US" dirty="0">
                <a:solidFill>
                  <a:srgbClr val="FF0000"/>
                </a:solidFill>
              </a:rPr>
              <a:t>L = Linux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1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41F520-98AC-4ABF-AE77-3D4BBE76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86EAB4-F21B-418B-971F-2CFE544384AE}"/>
              </a:ext>
            </a:extLst>
          </p:cNvPr>
          <p:cNvSpPr txBox="1"/>
          <p:nvPr/>
        </p:nvSpPr>
        <p:spPr>
          <a:xfrm>
            <a:off x="0" y="5897880"/>
            <a:ext cx="1592580" cy="96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 = Mac</a:t>
            </a:r>
          </a:p>
          <a:p>
            <a:r>
              <a:rPr lang="en-US" dirty="0">
                <a:solidFill>
                  <a:srgbClr val="FF0000"/>
                </a:solidFill>
              </a:rPr>
              <a:t>W = Windows</a:t>
            </a:r>
          </a:p>
          <a:p>
            <a:r>
              <a:rPr lang="en-US" dirty="0">
                <a:solidFill>
                  <a:srgbClr val="FF0000"/>
                </a:solidFill>
              </a:rPr>
              <a:t>L = Linux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E46BE-C3DA-4E5E-B771-78A46C54F26C}"/>
              </a:ext>
            </a:extLst>
          </p:cNvPr>
          <p:cNvSpPr txBox="1"/>
          <p:nvPr/>
        </p:nvSpPr>
        <p:spPr>
          <a:xfrm>
            <a:off x="10405872" y="379214"/>
            <a:ext cx="13167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Distiller- Filtered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1617206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A579-251E-4CCF-93A6-E07B5780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359408"/>
            <a:ext cx="8637073" cy="1984321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שלב ג'- </a:t>
            </a:r>
            <a:r>
              <a:rPr lang="he-IL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בדיקת מ</a:t>
            </a:r>
            <a:r>
              <a:rPr lang="he-IL" sz="36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שמעות תוצאות ה- </a:t>
            </a:r>
            <a:r>
              <a:rPr lang="en-US" sz="36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Tuple</a:t>
            </a:r>
            <a:r>
              <a:rPr lang="he-IL" sz="36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מול שלוש מכונות אחת אחרי השנייה (זיהוי מערכת הפעלה ואז דפדפן ואז אפליקציה)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2A723-67D5-431C-9224-96F2851F1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he-IL" dirty="0"/>
              <a:t>כאן אנו באים לבחון את ההבדל בתוצאות הזיהוי כאשר מריצים מודל שיסווג את 3 חלקי ה </a:t>
            </a:r>
            <a:r>
              <a:rPr lang="en-US" dirty="0"/>
              <a:t>Tuple</a:t>
            </a:r>
            <a:r>
              <a:rPr lang="he-IL" dirty="0"/>
              <a:t> יחד</a:t>
            </a:r>
            <a:endParaRPr lang="en-US" dirty="0"/>
          </a:p>
          <a:p>
            <a:pPr algn="ctr"/>
            <a:r>
              <a:rPr lang="he-IL" dirty="0"/>
              <a:t>אל מול הרצה של כל חלק בנפרד (</a:t>
            </a:r>
            <a:r>
              <a:rPr lang="en-US" dirty="0"/>
              <a:t>Browser, OS,  App</a:t>
            </a:r>
            <a:r>
              <a:rPr lang="he-I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9804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BA11-D13E-46B8-9DF3-9ABEC861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השוואת תוצאות המכונה המאוחדת כנגד המכונות הנפרדות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D40C-9B55-43BB-AABE-1883770E9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u="sng" dirty="0"/>
              <a:t>Browser:</a:t>
            </a:r>
          </a:p>
          <a:p>
            <a:pPr marL="0" indent="0" algn="l" rtl="0">
              <a:buNone/>
            </a:pPr>
            <a:r>
              <a:rPr lang="en-US" dirty="0"/>
              <a:t>Best classifier- Random forest</a:t>
            </a:r>
          </a:p>
          <a:p>
            <a:pPr marL="0" indent="0" algn="l" rtl="0">
              <a:buNone/>
            </a:pPr>
            <a:r>
              <a:rPr lang="en-US" dirty="0"/>
              <a:t>Accuracy- 0.966</a:t>
            </a:r>
          </a:p>
          <a:p>
            <a:pPr marL="0" indent="0" algn="l" rtl="0">
              <a:buNone/>
            </a:pPr>
            <a:endParaRPr lang="en-US" b="1" u="sng" dirty="0"/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2370CDE-BE2B-4F75-8962-CAA5DB277E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1176"/>
            <a:ext cx="4616002" cy="2290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BDC97BB0-6D39-4D31-81EF-10F09801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72" y="2422478"/>
            <a:ext cx="4921269" cy="3689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86B8F-AA66-44AD-A078-5F0AE04A3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2694" y="5016421"/>
            <a:ext cx="1924319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7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1200-BEE4-4DBD-A991-5286BB71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600" b="1" dirty="0">
                <a:latin typeface="Calibri" panose="020F0502020204030204" pitchFamily="34" charset="0"/>
                <a:cs typeface="Arial" panose="020B0604020202020204" pitchFamily="34" charset="0"/>
              </a:rPr>
              <a:t>תיאור הפרויקט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F1D21-6BA2-4EA7-9038-3998CDD31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31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e-IL" sz="18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נושא הפרויקט הינו-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סיווג תעבורת רשת באמצעות מכונה לומדת</a:t>
            </a:r>
          </a:p>
          <a:p>
            <a:pPr marL="0" indent="0">
              <a:buNone/>
            </a:pPr>
            <a:r>
              <a:rPr lang="he-IL" sz="18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מטרת העל-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ניסיון לשפר את אחוזי הדיוק של מאמר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BOA</a:t>
            </a: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e-IL" sz="18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פרויקט הסיום שלנו בקורס זה מחולק ל-4 סעיפים אשר מאפיינים ניסיון שיפור למאמר </a:t>
            </a:r>
            <a:r>
              <a:rPr lang="en-US" sz="18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BOA</a:t>
            </a:r>
            <a:r>
              <a:rPr lang="he-IL" sz="18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lang="he-IL" sz="1800" u="sng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he-IL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תחילה הרצנו את המודלים: </a:t>
            </a:r>
            <a:r>
              <a:rPr lang="en-US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1CNN, 2CNN, Distiller</a:t>
            </a:r>
            <a:r>
              <a:rPr lang="he-IL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על </a:t>
            </a:r>
            <a:r>
              <a:rPr lang="en-US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he-IL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 מאמר </a:t>
            </a:r>
            <a:r>
              <a:rPr lang="en-US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BOA</a:t>
            </a:r>
            <a:r>
              <a:rPr lang="he-IL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והפקנו תוצאות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he-IL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לאחר מכן הרצנו את המכונות של שלב 1 כאשר ה-</a:t>
            </a:r>
            <a:r>
              <a:rPr lang="en-US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Flow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8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שלנו הוא-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הרצה אחת אשר כוללת את פתיחת הקשר של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TCP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TLS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והרצה שניה בלי פתיחת הקשר</a:t>
            </a: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בדקנו</a:t>
            </a:r>
            <a:r>
              <a:rPr lang="he-IL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אם יש משמעות לתוצאות ה- </a:t>
            </a:r>
            <a:r>
              <a:rPr lang="en-US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Tuple</a:t>
            </a:r>
            <a:r>
              <a:rPr lang="he-IL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(זהו בעצם הסיווג) בהרצה רגילה אל מול שלוש מכונות נפרדות אחת אחרי השנייה (זיהוי מערכת הפעלה ואז דפדפן ואז אפליקציה)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ולבסוף השתמשנו במימוש המאמר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MAppGraph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he-I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והשוונו אותו לשיטת המאמר המקורי</a:t>
            </a: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BOA article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מאמר העוסק בסיווג תעבורת רשת באמצעות מכונה לומדת למספר סוגי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Tuple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Tuple = &lt;Browser, Operating-system, Application&gt;</a:t>
            </a: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MAppGraph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מאמר העוסק בסיווג תעבורת רשת של אפליקציות מובייל בעזרת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DGCNN</a:t>
            </a: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DGCNN = Deep Graph Convolution Neural Network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60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BA11-D13E-46B8-9DF3-9ABEC861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השוואת תוצאות המכונה המאוחדת כנגד המכונות הנפרדות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D40C-9B55-43BB-AABE-1883770E9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u="sng" dirty="0"/>
              <a:t>Operating-system:</a:t>
            </a:r>
          </a:p>
          <a:p>
            <a:pPr marL="0" indent="0" algn="l" rtl="0">
              <a:buNone/>
            </a:pPr>
            <a:r>
              <a:rPr lang="en-US" dirty="0"/>
              <a:t>Best classifier- Random forest</a:t>
            </a:r>
          </a:p>
          <a:p>
            <a:pPr marL="0" indent="0" algn="l" rtl="0">
              <a:buNone/>
            </a:pPr>
            <a:r>
              <a:rPr lang="en-US" dirty="0"/>
              <a:t>Accuracy- 1.0</a:t>
            </a:r>
          </a:p>
          <a:p>
            <a:pPr marL="0" indent="0" algn="l" rtl="0">
              <a:buNone/>
            </a:pPr>
            <a:endParaRPr lang="en-US" b="1" u="sng" dirty="0"/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9B819E-17E3-425A-8BA8-362138DE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405" y="5460489"/>
            <a:ext cx="1590897" cy="657317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8DEDC3E-CE97-4645-B4DF-000E04CE0E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" y="3875505"/>
            <a:ext cx="4506524" cy="223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540FA6D6-3AEE-4A3A-815B-E720E93B7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212" y="2159708"/>
            <a:ext cx="5274310" cy="395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01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BA11-D13E-46B8-9DF3-9ABEC861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השוואת תוצאות המכונה המאוחדת כנגד המכונות הנפרדות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D40C-9B55-43BB-AABE-1883770E9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u="sng" dirty="0"/>
              <a:t>Application:</a:t>
            </a:r>
          </a:p>
          <a:p>
            <a:pPr marL="0" indent="0" algn="l" rtl="0">
              <a:buNone/>
            </a:pPr>
            <a:r>
              <a:rPr lang="en-US" dirty="0"/>
              <a:t>Best classifier- SVM-</a:t>
            </a:r>
            <a:r>
              <a:rPr lang="en-US" dirty="0" err="1"/>
              <a:t>rbf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Accuracy- 0.92</a:t>
            </a:r>
          </a:p>
          <a:p>
            <a:pPr marL="0" indent="0" algn="l" rtl="0">
              <a:buNone/>
            </a:pPr>
            <a:endParaRPr lang="en-US" b="1" u="sng" dirty="0"/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6B2677F-78B5-4C27-A6FD-A7AB5EF4EA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4792066" cy="237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EC07F05A-4FC2-41EC-A086-61DC8019A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580" y="2159708"/>
            <a:ext cx="5274310" cy="3952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F2B59-BFBB-45DE-A72D-3AB346C52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977" y="4501432"/>
            <a:ext cx="1857023" cy="161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81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BA11-D13E-46B8-9DF3-9ABEC861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השוואת תוצאות המכונה המאוחדת כנגד המכונות הנפרדות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D40C-9B55-43BB-AABE-1883770E9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740928"/>
          </a:xfrm>
        </p:spPr>
        <p:txBody>
          <a:bodyPr>
            <a:normAutofit/>
          </a:bodyPr>
          <a:lstStyle/>
          <a:p>
            <a:pPr algn="l" rtl="0"/>
            <a:r>
              <a:rPr lang="en-US" b="1" u="sng" dirty="0"/>
              <a:t>Browser, Operating-system and Application: </a:t>
            </a:r>
          </a:p>
          <a:p>
            <a:pPr marL="0" indent="0" algn="l" rtl="0">
              <a:buNone/>
            </a:pPr>
            <a:r>
              <a:rPr lang="en-US" dirty="0"/>
              <a:t>Best classifier- SVM-</a:t>
            </a:r>
            <a:r>
              <a:rPr lang="en-US" dirty="0" err="1"/>
              <a:t>rbf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Accuracy- 0.90</a:t>
            </a:r>
          </a:p>
          <a:p>
            <a:pPr marL="0" indent="0" algn="l" rtl="0">
              <a:buNone/>
            </a:pPr>
            <a:endParaRPr lang="en-US" b="1" u="sng" dirty="0"/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F2B59-BFBB-45DE-A72D-3AB346C52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977" y="4501432"/>
            <a:ext cx="1857023" cy="1610516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B746AF5C-05E1-41C6-80A7-142DFBCD70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89224"/>
            <a:ext cx="5486400" cy="272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CE6F5AE-015E-4E7D-AF84-7BBB59A0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709" y="3228096"/>
            <a:ext cx="3861563" cy="288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12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BA11-D13E-46B8-9DF3-9ABEC861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השוואת תוצאות המכונה המאוחדת כנגד המכונות הנפרדות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D40C-9B55-43BB-AABE-1883770E9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510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he-IL" b="1" u="sng" dirty="0"/>
              <a:t>מסקנות:</a:t>
            </a:r>
          </a:p>
          <a:p>
            <a:pPr marL="0" indent="0" algn="r">
              <a:buNone/>
            </a:pPr>
            <a:r>
              <a:rPr lang="he-IL" dirty="0"/>
              <a:t>בהרצת שלושת המודלים בנפרד, קיבלנו תוצאה טובה ביותר בכל קטגוריה, להלן התוצאות:</a:t>
            </a:r>
          </a:p>
          <a:p>
            <a:pPr marL="0" indent="0" algn="l" rtl="0">
              <a:buNone/>
            </a:pPr>
            <a:r>
              <a:rPr lang="en-US" dirty="0"/>
              <a:t>Browser- Safari, 		OS- Windows, 	 	Application- Twitter</a:t>
            </a:r>
          </a:p>
          <a:p>
            <a:pPr marL="0" indent="0" algn="r">
              <a:buNone/>
            </a:pPr>
            <a:r>
              <a:rPr lang="he-IL" dirty="0"/>
              <a:t>בהרצת המכונה המשולבת, קיבלנו תוצאות דומות אך לא זהות:</a:t>
            </a:r>
          </a:p>
          <a:p>
            <a:pPr marL="0" indent="0" algn="l" rtl="0">
              <a:buNone/>
            </a:pPr>
            <a:r>
              <a:rPr lang="en-US" dirty="0"/>
              <a:t>Browser- Explorer, 	OS- Windows,  		Application- Twitter</a:t>
            </a:r>
          </a:p>
          <a:p>
            <a:pPr marL="0" indent="0" algn="l" rtl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(The Tuple- &lt;Windows, Explorer, Twitter&gt;)</a:t>
            </a:r>
          </a:p>
          <a:p>
            <a:pPr marL="0" indent="0" algn="r">
              <a:buNone/>
            </a:pPr>
            <a:r>
              <a:rPr lang="he-IL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המסקנה שהגענו אליה היא:</a:t>
            </a:r>
          </a:p>
          <a:p>
            <a:pPr marL="0" indent="0" algn="r">
              <a:buNone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כנראה ישנה השפעה לאיחוד המודלים בכך שה-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balance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בין כמות ה-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samples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משתנה (כיוון שזה הופך להיות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sample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מצורת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tuple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ולא קטגוריה יחידה בכל פעם) ולכן ההבדל בסיווג הדפדפן מעט שונה.</a:t>
            </a:r>
          </a:p>
          <a:p>
            <a:pPr algn="r"/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יש לומר כי ההבדל בין דפדפן ספארי לאקספלורר מאוד דק (0.02%) בסיווג הדפדפן בלבד ולכן אנו רואים זאת כפרט די שולי.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0888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A579-251E-4CCF-93A6-E07B5780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359408"/>
            <a:ext cx="8637073" cy="1984321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שלב ד'- </a:t>
            </a:r>
            <a:r>
              <a:rPr lang="he-IL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השוואת </a:t>
            </a:r>
            <a:r>
              <a:rPr lang="he-IL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השיטות בין המאמרים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MaPPgraph</a:t>
            </a:r>
            <a:r>
              <a:rPr lang="he-IL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 ו-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BOA</a:t>
            </a:r>
            <a:endParaRPr lang="he-IL" sz="3600" dirty="0"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160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2F27-2599-4D9E-AB96-DDED51A9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4079"/>
            <a:ext cx="9603275" cy="759675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Mappgraph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7891-05C3-47B2-BD9E-462493C15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0" y="1853754"/>
            <a:ext cx="7945894" cy="4199727"/>
          </a:xfrm>
        </p:spPr>
        <p:txBody>
          <a:bodyPr>
            <a:normAutofit fontScale="92500"/>
          </a:bodyPr>
          <a:lstStyle/>
          <a:p>
            <a:r>
              <a:rPr lang="he-IL" dirty="0"/>
              <a:t>המאמר </a:t>
            </a:r>
            <a:r>
              <a:rPr lang="en-US" dirty="0"/>
              <a:t>MAppGraph</a:t>
            </a:r>
            <a:r>
              <a:rPr lang="he-IL" dirty="0"/>
              <a:t> הינו מאמר לסיווג אפליקציות מובייל בעזרת מודל </a:t>
            </a:r>
            <a:r>
              <a:rPr lang="en-US" dirty="0"/>
              <a:t>DGCNN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(מכאן מגיע שמו- </a:t>
            </a:r>
            <a:r>
              <a:rPr lang="en-US" dirty="0"/>
              <a:t>Mobile Application Graph</a:t>
            </a:r>
            <a:r>
              <a:rPr lang="he-IL" dirty="0"/>
              <a:t>)</a:t>
            </a:r>
          </a:p>
          <a:p>
            <a:r>
              <a:rPr lang="he-IL" u="sng" dirty="0"/>
              <a:t>שיטת המודל היא-</a:t>
            </a:r>
            <a:r>
              <a:rPr lang="he-IL" dirty="0"/>
              <a:t> עיבוד תעבורת רשת והפקת גרפים עם צמתים ומשקלים על הצלעות אשר מציגה את התנהגות התקשורת בין אפליקציות מובייל.</a:t>
            </a:r>
          </a:p>
          <a:p>
            <a:r>
              <a:rPr lang="he-IL" u="sng" dirty="0"/>
              <a:t>תוצאות המודל-</a:t>
            </a:r>
            <a:r>
              <a:rPr lang="he-IL" dirty="0"/>
              <a:t> </a:t>
            </a:r>
          </a:p>
          <a:p>
            <a:r>
              <a:rPr lang="he-IL" dirty="0"/>
              <a:t>יש לציין כי הספקנו להגיע לתוצאות רק על דאטה חלקי ולא על הדאטה המלא ולכן נראה בקצרה:</a:t>
            </a:r>
          </a:p>
          <a:p>
            <a:pPr algn="l" rtl="0"/>
            <a:r>
              <a:rPr lang="en-US" dirty="0"/>
              <a:t> accuracy 0.9324</a:t>
            </a:r>
          </a:p>
          <a:p>
            <a:pPr marL="0" indent="0" algn="l" rtl="0">
              <a:buNone/>
            </a:pPr>
            <a:r>
              <a:rPr lang="en-US" dirty="0"/>
              <a:t>    16,561 samples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23" name="Picture 22" descr="Chart&#10;&#10;Description automatically generated with medium confidence">
            <a:extLst>
              <a:ext uri="{FF2B5EF4-FFF2-40B4-BE49-F238E27FC236}">
                <a16:creationId xmlns:a16="http://schemas.microsoft.com/office/drawing/2014/main" id="{69F5991E-A818-4A54-A6CB-DF06E4A03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2" y="4535424"/>
            <a:ext cx="2351940" cy="1567960"/>
          </a:xfrm>
          <a:prstGeom prst="rect">
            <a:avLst/>
          </a:prstGeom>
        </p:spPr>
      </p:pic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34F3613E-6BDA-45E3-BCB2-213A53024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933514"/>
            <a:ext cx="2351940" cy="269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78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8" descr="Thank You For Your Attention #8MROvy - Clipart Suggest">
            <a:extLst>
              <a:ext uri="{FF2B5EF4-FFF2-40B4-BE49-F238E27FC236}">
                <a16:creationId xmlns:a16="http://schemas.microsoft.com/office/drawing/2014/main" id="{100CB56D-AF38-4567-AA51-F09B73E80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2097" y="0"/>
            <a:ext cx="87642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2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4B01-D752-45FD-BC7C-0F40589A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Robust Machine Learning for Encrypted Traffic Classification (BOA)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4CBB-EAD3-49D6-A4DC-E8E9A89B8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8822"/>
          </a:xfrm>
        </p:spPr>
        <p:txBody>
          <a:bodyPr>
            <a:normAutofit/>
          </a:bodyPr>
          <a:lstStyle/>
          <a:p>
            <a:r>
              <a:rPr lang="he-IL" dirty="0"/>
              <a:t>מאמר זה עוסק ב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סיווג תעבורת רשת באמצעות מכונה לומדת לקטגוריות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BOA</a:t>
            </a:r>
            <a:endParaRPr lang="he-IL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he-IL" dirty="0"/>
              <a:t>קבוצת החוקרים בדקו אחוזי הצלחה של מכונה לומדת לסיווג תעבורת רשת (</a:t>
            </a:r>
            <a:r>
              <a:rPr lang="en-US" dirty="0"/>
              <a:t>BOA</a:t>
            </a:r>
            <a:r>
              <a:rPr lang="he-IL" dirty="0"/>
              <a:t>) בתנאים בהם המכונה צריכה להתמודד עם משתמש שמנסה לפגוע באחוזי הדיוק של המכונה בעזרת שינוי פרמטרי פרוטוקולים או שימוש ב- </a:t>
            </a:r>
            <a:r>
              <a:rPr lang="en-US" dirty="0"/>
              <a:t>VPN</a:t>
            </a:r>
            <a:r>
              <a:rPr lang="he-IL" dirty="0"/>
              <a:t>..</a:t>
            </a:r>
          </a:p>
          <a:p>
            <a:r>
              <a:rPr lang="he-IL" u="sng" dirty="0"/>
              <a:t>אלגוריתמים:</a:t>
            </a:r>
            <a:r>
              <a:rPr lang="he-IL" dirty="0"/>
              <a:t> במאמר זה השוו החוקרים בין מספר אלגוריתמים לסיווג התעבורה, ביניהם:</a:t>
            </a:r>
          </a:p>
          <a:p>
            <a:pPr marL="0" indent="0" algn="l" rtl="0">
              <a:buNone/>
            </a:pPr>
            <a:r>
              <a:rPr lang="en-US" dirty="0"/>
              <a:t>Random-forest, K-nearest neighbors, SVM (with 3 various kernel functions)</a:t>
            </a:r>
            <a:r>
              <a:rPr lang="he-IL" dirty="0"/>
              <a:t> </a:t>
            </a:r>
          </a:p>
          <a:p>
            <a:r>
              <a:rPr lang="he-IL" u="sng" dirty="0"/>
              <a:t>תוצאות המאמר:</a:t>
            </a:r>
          </a:p>
          <a:p>
            <a:pPr marL="0" indent="0" algn="l" rtl="0">
              <a:buNone/>
            </a:pPr>
            <a:r>
              <a:rPr lang="en-US" dirty="0"/>
              <a:t>Accuracy   96.06% (RF and SVM+MAP)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1969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03FDAE-49EA-4150-9AA7-B0C99C791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2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2F27-2599-4D9E-AB96-DDED51A9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77899"/>
            <a:ext cx="9603275" cy="612801"/>
          </a:xfrm>
        </p:spPr>
        <p:txBody>
          <a:bodyPr/>
          <a:lstStyle/>
          <a:p>
            <a:pPr algn="ctr"/>
            <a:r>
              <a:rPr lang="he-IL" dirty="0"/>
              <a:t>מה נעשה בתחום במחקרים קודמים?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7891-05C3-47B2-BD9E-462493C15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952" y="1853754"/>
            <a:ext cx="9152902" cy="43824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e-IL" dirty="0"/>
              <a:t>לפי המאמר, ישנם חוקרים אשר ניסו לסווג ולנתח תעבורת רשת מוצפנת בכל מיני שיטות, לדוגמה:</a:t>
            </a:r>
          </a:p>
          <a:p>
            <a:r>
              <a:rPr lang="he-IL" dirty="0"/>
              <a:t>לוין וחברו הראו את האפקטיביות של 2 טכניקות ניתוח תעבורת רשת לזיהוי של זרמי </a:t>
            </a:r>
            <a:r>
              <a:rPr lang="en-US" dirty="0"/>
              <a:t>HTTP</a:t>
            </a:r>
            <a:r>
              <a:rPr lang="he-IL" dirty="0"/>
              <a:t> מוצפנים.</a:t>
            </a:r>
          </a:p>
          <a:p>
            <a:r>
              <a:rPr lang="he-IL" dirty="0"/>
              <a:t>פנצ'נקו והקולגות שלו הראו מסווג מסוג </a:t>
            </a:r>
            <a:r>
              <a:rPr lang="en-US" dirty="0"/>
              <a:t>SVM</a:t>
            </a:r>
            <a:r>
              <a:rPr lang="he-IL" dirty="0"/>
              <a:t> אשר מסוגל לזהות דפי אינטרנט אפילו כשהמשתמש משתמש ברשת מוצפנת ואנונימית כמו </a:t>
            </a:r>
            <a:r>
              <a:rPr lang="en-US" dirty="0"/>
              <a:t>Tor</a:t>
            </a:r>
            <a:r>
              <a:rPr lang="he-IL" dirty="0"/>
              <a:t>.</a:t>
            </a:r>
          </a:p>
          <a:p>
            <a:r>
              <a:rPr lang="he-IL" dirty="0"/>
              <a:t>קאי וחבריו הציגו </a:t>
            </a:r>
            <a:r>
              <a:rPr lang="en-US" dirty="0">
                <a:solidFill>
                  <a:srgbClr val="FF0000"/>
                </a:solidFill>
              </a:rPr>
              <a:t>fingerprint attack</a:t>
            </a:r>
            <a:r>
              <a:rPr lang="he-IL" dirty="0">
                <a:solidFill>
                  <a:srgbClr val="FF0000"/>
                </a:solidFill>
              </a:rPr>
              <a:t> </a:t>
            </a:r>
            <a:r>
              <a:rPr lang="he-IL" dirty="0"/>
              <a:t>של דפי אינטרנט והראו שאפשרי לעקוף הגנה כמו </a:t>
            </a:r>
            <a:r>
              <a:rPr lang="en-US" dirty="0"/>
              <a:t>HTTPOS</a:t>
            </a:r>
            <a:r>
              <a:rPr lang="he-IL" dirty="0"/>
              <a:t> של רמת האפליקציה.</a:t>
            </a:r>
          </a:p>
          <a:p>
            <a:r>
              <a:rPr lang="he-IL" dirty="0">
                <a:solidFill>
                  <a:srgbClr val="00B050"/>
                </a:solidFill>
              </a:rPr>
              <a:t>אנדרסון ומק-גרו </a:t>
            </a:r>
            <a:r>
              <a:rPr lang="he-IL" dirty="0"/>
              <a:t>הציגו שיטה אפקטיבית ל </a:t>
            </a:r>
            <a:r>
              <a:rPr lang="en-US" dirty="0"/>
              <a:t>fingerprint</a:t>
            </a:r>
            <a:r>
              <a:rPr lang="he-IL" dirty="0"/>
              <a:t> של מערכת ההפעלה שמשתמשת בקומבינציה של מידע מוצפן (</a:t>
            </a:r>
            <a:r>
              <a:rPr lang="en-US" dirty="0"/>
              <a:t>TCP+TLS</a:t>
            </a:r>
            <a:r>
              <a:rPr lang="he-IL" dirty="0"/>
              <a:t>) ומידע שאינו מוצפן (</a:t>
            </a:r>
            <a:r>
              <a:rPr lang="en-US" dirty="0"/>
              <a:t>HTTP</a:t>
            </a:r>
            <a:r>
              <a:rPr lang="he-IL" dirty="0"/>
              <a:t>) על </a:t>
            </a:r>
            <a:r>
              <a:rPr lang="en-US" dirty="0"/>
              <a:t>Sessions</a:t>
            </a:r>
            <a:r>
              <a:rPr lang="he-IL" dirty="0"/>
              <a:t> רבים. בנוסף- הראו סיווג  מערכות הפעלה המבוסס על פרמטרים של פרוטוקולים  (</a:t>
            </a:r>
            <a:r>
              <a:rPr lang="en-US" dirty="0"/>
              <a:t>TCP Handshake</a:t>
            </a:r>
            <a:r>
              <a:rPr lang="he-IL" dirty="0"/>
              <a:t>).</a:t>
            </a:r>
          </a:p>
          <a:p>
            <a:r>
              <a:rPr lang="he-IL" dirty="0"/>
              <a:t>אנחנו פעלנו בשיטה דומה ל</a:t>
            </a:r>
            <a:r>
              <a:rPr lang="he-IL" dirty="0">
                <a:solidFill>
                  <a:srgbClr val="00B050"/>
                </a:solidFill>
              </a:rPr>
              <a:t>אנדרסון ומק-גרו</a:t>
            </a:r>
            <a:r>
              <a:rPr lang="he-IL" dirty="0"/>
              <a:t>, ובסעיף 2 הראנו את ההבדלים לסיווג התעבורה עם\בלי פתיחת הקשר הכוללת את </a:t>
            </a:r>
            <a:r>
              <a:rPr lang="en-US" dirty="0"/>
              <a:t>TCP Handshake</a:t>
            </a:r>
            <a:r>
              <a:rPr lang="he-IL" dirty="0"/>
              <a:t> .</a:t>
            </a:r>
          </a:p>
          <a:p>
            <a:r>
              <a:rPr lang="he-IL" dirty="0"/>
              <a:t>בנוסף לכך השוני והחידוש שהבאנו הינו- בסעיף 3, בדקנו את יעילות וחסינות המכונה כאשר מפרידים בין חלקי הסיווג. זוהי שיטה שאף אחד מהמחקרים הקודמים לא פעל לפיה ולא נבדקו המודלים\המכונות במצב שמפרידים כל סיווג.  (מלבד מאמר </a:t>
            </a:r>
            <a:r>
              <a:rPr lang="en-US" dirty="0"/>
              <a:t>BOA</a:t>
            </a:r>
            <a:r>
              <a:rPr lang="he-IL" dirty="0"/>
              <a:t> והמשך המחקר שלנו)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6771E2-93F1-4A31-A6E7-DD55265CB76A}"/>
              </a:ext>
            </a:extLst>
          </p:cNvPr>
          <p:cNvSpPr txBox="1">
            <a:spLocks/>
          </p:cNvSpPr>
          <p:nvPr/>
        </p:nvSpPr>
        <p:spPr>
          <a:xfrm>
            <a:off x="54864" y="3090673"/>
            <a:ext cx="1755648" cy="8961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>
                <a:solidFill>
                  <a:srgbClr val="FF0000"/>
                </a:solidFill>
              </a:rPr>
              <a:t>מתקפה אשר נועדה להשיג מידע אודות מערכת ההפעלה של המטרה בכדי לבצע הכנות להתקפות עתידיות</a:t>
            </a:r>
          </a:p>
        </p:txBody>
      </p:sp>
    </p:spTree>
    <p:extLst>
      <p:ext uri="{BB962C8B-B14F-4D97-AF65-F5344CB8AC3E}">
        <p14:creationId xmlns:p14="http://schemas.microsoft.com/office/powerpoint/2010/main" val="204829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A579-251E-4CCF-93A6-E07B5780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359408"/>
            <a:ext cx="8637073" cy="1984321"/>
          </a:xfrm>
        </p:spPr>
        <p:txBody>
          <a:bodyPr>
            <a:normAutofit/>
          </a:bodyPr>
          <a:lstStyle/>
          <a:p>
            <a:pPr algn="ctr"/>
            <a:r>
              <a:rPr lang="he-IL" sz="36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שלב א'- </a:t>
            </a:r>
            <a:r>
              <a:rPr lang="he-IL" sz="36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הרצת המודלים:</a:t>
            </a:r>
            <a:br>
              <a:rPr lang="he-IL" sz="36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6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1CNN, 2CNN, Distiller</a:t>
            </a:r>
            <a:r>
              <a:rPr lang="he-IL" sz="36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על </a:t>
            </a:r>
            <a:r>
              <a:rPr lang="en-US" sz="36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he-IL" sz="36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 המאמר </a:t>
            </a:r>
            <a:r>
              <a:rPr lang="en-US" sz="36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BOA</a:t>
            </a:r>
            <a:endParaRPr lang="he-IL" sz="3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2A723-67D5-431C-9224-96F2851F1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e-IL" dirty="0"/>
              <a:t>ראשית נסביר בקצרה על כל מודל</a:t>
            </a:r>
          </a:p>
          <a:p>
            <a:pPr algn="ctr"/>
            <a:r>
              <a:rPr lang="he-IL" dirty="0"/>
              <a:t>לאחר מכן נראה את תוצאות המודלים על </a:t>
            </a:r>
            <a:r>
              <a:rPr lang="en-US" dirty="0"/>
              <a:t>dataset</a:t>
            </a:r>
            <a:r>
              <a:rPr lang="he-IL" dirty="0"/>
              <a:t> של מאמר </a:t>
            </a:r>
            <a:r>
              <a:rPr lang="en-US" dirty="0"/>
              <a:t>BOA</a:t>
            </a: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62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3A8D-69BC-4F15-AF56-0B2742EA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1cnn- one dimensional convolution neural network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47B1-2D81-43EC-BE59-15E7C877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2726"/>
          </a:xfrm>
        </p:spPr>
        <p:txBody>
          <a:bodyPr>
            <a:normAutofit/>
          </a:bodyPr>
          <a:lstStyle/>
          <a:p>
            <a:r>
              <a:rPr lang="he-IL" dirty="0"/>
              <a:t>מודל </a:t>
            </a:r>
            <a:r>
              <a:rPr lang="en-US" dirty="0"/>
              <a:t>1CNN</a:t>
            </a:r>
            <a:r>
              <a:rPr lang="he-IL" dirty="0"/>
              <a:t> הינו מודל רשת נוירונים המשמש בעיקר לניתוח מידע שמאופיין בזמן (</a:t>
            </a:r>
            <a:r>
              <a:rPr lang="en-US" dirty="0"/>
              <a:t>Time Series</a:t>
            </a:r>
            <a:r>
              <a:rPr lang="he-IL" dirty="0"/>
              <a:t>) כמו מערך נתונים או אודיו. לכן ניתן לנתח גם תעבורת רשת.</a:t>
            </a:r>
          </a:p>
          <a:p>
            <a:r>
              <a:rPr lang="he-IL" dirty="0"/>
              <a:t>מודל זה מכיל </a:t>
            </a:r>
            <a:r>
              <a:rPr lang="en-US" dirty="0"/>
              <a:t>kernel</a:t>
            </a:r>
            <a:r>
              <a:rPr lang="he-IL" dirty="0"/>
              <a:t> אשר "רץ על המידע" ומנתח אותו </a:t>
            </a:r>
          </a:p>
          <a:p>
            <a:r>
              <a:rPr lang="he-IL" dirty="0"/>
              <a:t>שיטה זו מתבססת על צורת מודל למידה מקצה-לקצה (</a:t>
            </a:r>
            <a:r>
              <a:rPr lang="en-US" dirty="0"/>
              <a:t>End-to-End learning model</a:t>
            </a:r>
            <a:r>
              <a:rPr lang="he-IL" dirty="0"/>
              <a:t>), שלא כמו במודלי הפרד-ומשול (</a:t>
            </a:r>
            <a:r>
              <a:rPr lang="en-US" dirty="0"/>
              <a:t>Divide-and-conquer model</a:t>
            </a:r>
            <a:r>
              <a:rPr lang="he-IL" dirty="0"/>
              <a:t>) אשר מצריכים:</a:t>
            </a:r>
          </a:p>
          <a:p>
            <a:pPr marL="0" indent="0" algn="l" rtl="0">
              <a:buNone/>
            </a:pPr>
            <a:r>
              <a:rPr lang="en-US" dirty="0"/>
              <a:t>Feature extraction, feature selection and classifier.</a:t>
            </a:r>
          </a:p>
          <a:p>
            <a:pPr marL="0" indent="0" algn="r">
              <a:buNone/>
            </a:pPr>
            <a:r>
              <a:rPr lang="he-IL" dirty="0"/>
              <a:t>אלא- מכניסים את הקלט למכונה, ומצפים לפלט מבלי לבצע שינויים באמצע. (כמו קופסה שחורה)</a:t>
            </a:r>
          </a:p>
          <a:p>
            <a:r>
              <a:rPr lang="he-IL" u="sng" dirty="0"/>
              <a:t>תוצאות המודל-</a:t>
            </a:r>
          </a:p>
          <a:p>
            <a:pPr marL="0" indent="0" algn="l" rtl="0">
              <a:buNone/>
            </a:pPr>
            <a:r>
              <a:rPr lang="en-US" dirty="0"/>
              <a:t>Accuracy:  0.9406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44C7AA-76CE-4C89-94B1-07734328E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75" y="2344102"/>
            <a:ext cx="2762505" cy="83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45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5E341C0-5246-4960-9CF3-74FACB158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347" y="0"/>
            <a:ext cx="12253347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A301E7-CEE6-47E4-AF71-182FE8EE1EA9}"/>
              </a:ext>
            </a:extLst>
          </p:cNvPr>
          <p:cNvSpPr txBox="1"/>
          <p:nvPr/>
        </p:nvSpPr>
        <p:spPr>
          <a:xfrm>
            <a:off x="0" y="5897880"/>
            <a:ext cx="1592580" cy="96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 = Mac</a:t>
            </a:r>
          </a:p>
          <a:p>
            <a:r>
              <a:rPr lang="en-US" dirty="0">
                <a:solidFill>
                  <a:srgbClr val="FF0000"/>
                </a:solidFill>
              </a:rPr>
              <a:t>W = Windows</a:t>
            </a:r>
          </a:p>
          <a:p>
            <a:r>
              <a:rPr lang="en-US" dirty="0">
                <a:solidFill>
                  <a:srgbClr val="FF0000"/>
                </a:solidFill>
              </a:rPr>
              <a:t>L = Linux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5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3A8D-69BC-4F15-AF56-0B2742EA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2cnn- Two dimensional convolution neural network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47B1-2D81-43EC-BE59-15E7C877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760" y="1853755"/>
            <a:ext cx="7641094" cy="4199726"/>
          </a:xfrm>
        </p:spPr>
        <p:txBody>
          <a:bodyPr>
            <a:normAutofit/>
          </a:bodyPr>
          <a:lstStyle/>
          <a:p>
            <a:r>
              <a:rPr lang="he-IL" dirty="0"/>
              <a:t>מודל </a:t>
            </a:r>
            <a:r>
              <a:rPr lang="en-US" dirty="0"/>
              <a:t>2CNN</a:t>
            </a:r>
            <a:r>
              <a:rPr lang="he-IL" dirty="0"/>
              <a:t> הינו מודל דומה ל- </a:t>
            </a:r>
            <a:r>
              <a:rPr lang="en-US" dirty="0"/>
              <a:t>1CNN</a:t>
            </a:r>
            <a:r>
              <a:rPr lang="he-IL" dirty="0"/>
              <a:t> אך ההבדל העיקרי ביניהם הוא </a:t>
            </a:r>
            <a:r>
              <a:rPr lang="he-IL" dirty="0" err="1"/>
              <a:t>מימד</a:t>
            </a:r>
            <a:r>
              <a:rPr lang="he-IL" dirty="0"/>
              <a:t> נוסף שעליו זז ה- </a:t>
            </a:r>
            <a:r>
              <a:rPr lang="en-US" dirty="0"/>
              <a:t>kernel</a:t>
            </a:r>
            <a:r>
              <a:rPr lang="he-IL" dirty="0"/>
              <a:t>, ושימושו העיקרי הוא ניתוח תמונות (או כל מערך דו </a:t>
            </a:r>
            <a:r>
              <a:rPr lang="he-IL" dirty="0" err="1"/>
              <a:t>מימדי</a:t>
            </a:r>
            <a:r>
              <a:rPr lang="he-IL" dirty="0"/>
              <a:t>)</a:t>
            </a:r>
          </a:p>
          <a:p>
            <a:r>
              <a:rPr lang="he-IL" dirty="0"/>
              <a:t>תוצאות המודל לרוב קרובות למודל </a:t>
            </a:r>
            <a:r>
              <a:rPr lang="en-US" dirty="0"/>
              <a:t>1CNN</a:t>
            </a:r>
            <a:r>
              <a:rPr lang="he-IL" dirty="0"/>
              <a:t>, מלמעלה. (טיפה טובות יותר)</a:t>
            </a:r>
          </a:p>
          <a:p>
            <a:pPr marL="0" indent="0">
              <a:buNone/>
            </a:pPr>
            <a:endParaRPr lang="he-IL" dirty="0"/>
          </a:p>
          <a:p>
            <a:r>
              <a:rPr lang="he-IL" u="sng" dirty="0"/>
              <a:t>תוצאות המודל-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Accuracy:  0.9609</a:t>
            </a:r>
          </a:p>
        </p:txBody>
      </p:sp>
      <p:pic>
        <p:nvPicPr>
          <p:cNvPr id="2052" name="Picture 4" descr="Understanding 1D and 3D Convolution Neural Network | Keras | by Shiva Verma  | Towards Data Science">
            <a:extLst>
              <a:ext uri="{FF2B5EF4-FFF2-40B4-BE49-F238E27FC236}">
                <a16:creationId xmlns:a16="http://schemas.microsoft.com/office/drawing/2014/main" id="{4D63488B-1D1A-4B2B-B1B8-7320F90A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3754"/>
            <a:ext cx="3413760" cy="276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2403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2761</TotalTime>
  <Words>1365</Words>
  <Application>Microsoft Office PowerPoint</Application>
  <PresentationFormat>Widescreen</PresentationFormat>
  <Paragraphs>133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Gill Sans MT</vt:lpstr>
      <vt:lpstr>Gallery</vt:lpstr>
      <vt:lpstr>Browser, Operating System and Application (BOA) Next Generation Detection</vt:lpstr>
      <vt:lpstr>תיאור הפרויקט</vt:lpstr>
      <vt:lpstr>Robust Machine Learning for Encrypted Traffic Classification (BOA) </vt:lpstr>
      <vt:lpstr>PowerPoint Presentation</vt:lpstr>
      <vt:lpstr>מה נעשה בתחום במחקרים קודמים? </vt:lpstr>
      <vt:lpstr>שלב א'- הרצת המודלים: 1CNN, 2CNN, Distiller על dataset של המאמר BOA</vt:lpstr>
      <vt:lpstr>1cnn- one dimensional convolution neural network </vt:lpstr>
      <vt:lpstr>PowerPoint Presentation</vt:lpstr>
      <vt:lpstr>2cnn- Two dimensional convolution neural network </vt:lpstr>
      <vt:lpstr>PowerPoint Presentation</vt:lpstr>
      <vt:lpstr>Distiller</vt:lpstr>
      <vt:lpstr>PowerPoint Presentation</vt:lpstr>
      <vt:lpstr>שלב ב'- הרצת המכונות של שלב א' כאשר ה-Flow  שלנו הוא-   כולל את פתיחת הקשר של TCP ו-TLS אל מול האפשרות לא להסתכל על פתיחות הקשר</vt:lpstr>
      <vt:lpstr>הרצת המכונות של שלב 1 כאשר ה-Flow  שלנו הוא-   כולל את פתיחת הקשר של TCP ו-TLS אל מול האפשרות לא להסתכל על פתיחות הקשר</vt:lpstr>
      <vt:lpstr>Models filtered vs unfiltered</vt:lpstr>
      <vt:lpstr>PowerPoint Presentation</vt:lpstr>
      <vt:lpstr>PowerPoint Presentation</vt:lpstr>
      <vt:lpstr>שלב ג'- בדיקת משמעות תוצאות ה- Tuple מול שלוש מכונות אחת אחרי השנייה (זיהוי מערכת הפעלה ואז דפדפן ואז אפליקציה)</vt:lpstr>
      <vt:lpstr>השוואת תוצאות המכונה המאוחדת כנגד המכונות הנפרדות</vt:lpstr>
      <vt:lpstr>השוואת תוצאות המכונה המאוחדת כנגד המכונות הנפרדות</vt:lpstr>
      <vt:lpstr>השוואת תוצאות המכונה המאוחדת כנגד המכונות הנפרדות</vt:lpstr>
      <vt:lpstr>השוואת תוצאות המכונה המאוחדת כנגד המכונות הנפרדות</vt:lpstr>
      <vt:lpstr>השוואת תוצאות המכונה המאוחדת כנגד המכונות הנפרדות</vt:lpstr>
      <vt:lpstr>שלב ד'- השוואת השיטות בין המאמרים MaPPgraph ו- BOA</vt:lpstr>
      <vt:lpstr>Mappgraph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Browser, Operating System and Application (BOA) Next Generation Detection</dc:title>
  <dc:creator>עומרי יונתני</dc:creator>
  <cp:lastModifiedBy>עומרי יונתני</cp:lastModifiedBy>
  <cp:revision>55</cp:revision>
  <dcterms:created xsi:type="dcterms:W3CDTF">2022-02-16T18:16:57Z</dcterms:created>
  <dcterms:modified xsi:type="dcterms:W3CDTF">2022-02-18T16:18:50Z</dcterms:modified>
</cp:coreProperties>
</file>