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61" r:id="rId2"/>
    <p:sldMasterId id="2147483773" r:id="rId3"/>
  </p:sldMasterIdLst>
  <p:notesMasterIdLst>
    <p:notesMasterId r:id="rId18"/>
  </p:notesMasterIdLst>
  <p:sldIdLst>
    <p:sldId id="259" r:id="rId4"/>
    <p:sldId id="256" r:id="rId5"/>
    <p:sldId id="264" r:id="rId6"/>
    <p:sldId id="270" r:id="rId7"/>
    <p:sldId id="266" r:id="rId8"/>
    <p:sldId id="267" r:id="rId9"/>
    <p:sldId id="258" r:id="rId10"/>
    <p:sldId id="268" r:id="rId11"/>
    <p:sldId id="274" r:id="rId12"/>
    <p:sldId id="275" r:id="rId13"/>
    <p:sldId id="272" r:id="rId14"/>
    <p:sldId id="271" r:id="rId15"/>
    <p:sldId id="273" r:id="rId16"/>
    <p:sldId id="26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p:cViewPr varScale="1">
        <p:scale>
          <a:sx n="85" d="100"/>
          <a:sy n="85" d="100"/>
        </p:scale>
        <p:origin x="141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Aditya" userId="4227ee1090525ca6" providerId="LiveId" clId="{D05C46B8-3FE1-4013-9D73-3128473EED91}"/>
    <pc:docChg chg="undo redo custSel addSld delSld modSld sldOrd">
      <pc:chgData name="Ayush Aditya" userId="4227ee1090525ca6" providerId="LiveId" clId="{D05C46B8-3FE1-4013-9D73-3128473EED91}" dt="2023-05-08T09:47:39.293" v="260" actId="20577"/>
      <pc:docMkLst>
        <pc:docMk/>
      </pc:docMkLst>
      <pc:sldChg chg="modSp mod">
        <pc:chgData name="Ayush Aditya" userId="4227ee1090525ca6" providerId="LiveId" clId="{D05C46B8-3FE1-4013-9D73-3128473EED91}" dt="2023-05-08T09:35:45.148" v="225" actId="20577"/>
        <pc:sldMkLst>
          <pc:docMk/>
          <pc:sldMk cId="3415574187" sldId="258"/>
        </pc:sldMkLst>
        <pc:spChg chg="mod">
          <ac:chgData name="Ayush Aditya" userId="4227ee1090525ca6" providerId="LiveId" clId="{D05C46B8-3FE1-4013-9D73-3128473EED91}" dt="2023-05-08T09:35:45.148" v="225" actId="20577"/>
          <ac:spMkLst>
            <pc:docMk/>
            <pc:sldMk cId="3415574187" sldId="258"/>
            <ac:spMk id="2" creationId="{8A3D2003-78F9-2F4A-F76E-A0E66231A1C4}"/>
          </ac:spMkLst>
        </pc:spChg>
      </pc:sldChg>
      <pc:sldChg chg="modSp mod">
        <pc:chgData name="Ayush Aditya" userId="4227ee1090525ca6" providerId="LiveId" clId="{D05C46B8-3FE1-4013-9D73-3128473EED91}" dt="2023-05-08T09:36:00.642" v="245" actId="20577"/>
        <pc:sldMkLst>
          <pc:docMk/>
          <pc:sldMk cId="2835232815" sldId="268"/>
        </pc:sldMkLst>
        <pc:spChg chg="mod">
          <ac:chgData name="Ayush Aditya" userId="4227ee1090525ca6" providerId="LiveId" clId="{D05C46B8-3FE1-4013-9D73-3128473EED91}" dt="2023-05-08T09:36:00.642" v="245" actId="20577"/>
          <ac:spMkLst>
            <pc:docMk/>
            <pc:sldMk cId="2835232815" sldId="268"/>
            <ac:spMk id="2" creationId="{DA165CBE-A8F9-C037-B8BC-00034B6B355E}"/>
          </ac:spMkLst>
        </pc:spChg>
      </pc:sldChg>
      <pc:sldChg chg="modSp mod ord">
        <pc:chgData name="Ayush Aditya" userId="4227ee1090525ca6" providerId="LiveId" clId="{D05C46B8-3FE1-4013-9D73-3128473EED91}" dt="2023-05-08T09:47:39.293" v="260" actId="20577"/>
        <pc:sldMkLst>
          <pc:docMk/>
          <pc:sldMk cId="3382302247" sldId="271"/>
        </pc:sldMkLst>
        <pc:spChg chg="mod">
          <ac:chgData name="Ayush Aditya" userId="4227ee1090525ca6" providerId="LiveId" clId="{D05C46B8-3FE1-4013-9D73-3128473EED91}" dt="2023-05-08T09:47:39.293" v="260" actId="20577"/>
          <ac:spMkLst>
            <pc:docMk/>
            <pc:sldMk cId="3382302247" sldId="271"/>
            <ac:spMk id="2" creationId="{D71E7CF8-E778-4804-D416-1EBD9457762A}"/>
          </ac:spMkLst>
        </pc:spChg>
      </pc:sldChg>
      <pc:sldChg chg="delSp modSp mod">
        <pc:chgData name="Ayush Aditya" userId="4227ee1090525ca6" providerId="LiveId" clId="{D05C46B8-3FE1-4013-9D73-3128473EED91}" dt="2023-05-08T09:33:54.803" v="168" actId="20577"/>
        <pc:sldMkLst>
          <pc:docMk/>
          <pc:sldMk cId="3587495775" sldId="272"/>
        </pc:sldMkLst>
        <pc:spChg chg="mod">
          <ac:chgData name="Ayush Aditya" userId="4227ee1090525ca6" providerId="LiveId" clId="{D05C46B8-3FE1-4013-9D73-3128473EED91}" dt="2023-05-08T09:33:54.803" v="168" actId="20577"/>
          <ac:spMkLst>
            <pc:docMk/>
            <pc:sldMk cId="3587495775" sldId="272"/>
            <ac:spMk id="2" creationId="{D71E7CF8-E778-4804-D416-1EBD9457762A}"/>
          </ac:spMkLst>
        </pc:spChg>
        <pc:picChg chg="del">
          <ac:chgData name="Ayush Aditya" userId="4227ee1090525ca6" providerId="LiveId" clId="{D05C46B8-3FE1-4013-9D73-3128473EED91}" dt="2023-05-08T09:27:27.356" v="4"/>
          <ac:picMkLst>
            <pc:docMk/>
            <pc:sldMk cId="3587495775" sldId="272"/>
            <ac:picMk id="4" creationId="{4891C5D9-72F9-A5F8-B153-43CB4E7B66C8}"/>
          </ac:picMkLst>
        </pc:picChg>
        <pc:picChg chg="del">
          <ac:chgData name="Ayush Aditya" userId="4227ee1090525ca6" providerId="LiveId" clId="{D05C46B8-3FE1-4013-9D73-3128473EED91}" dt="2023-05-08T09:27:33.194" v="5"/>
          <ac:picMkLst>
            <pc:docMk/>
            <pc:sldMk cId="3587495775" sldId="272"/>
            <ac:picMk id="5" creationId="{EC13FF78-B157-6AFC-A182-D696E5714700}"/>
          </ac:picMkLst>
        </pc:picChg>
      </pc:sldChg>
      <pc:sldChg chg="ord">
        <pc:chgData name="Ayush Aditya" userId="4227ee1090525ca6" providerId="LiveId" clId="{D05C46B8-3FE1-4013-9D73-3128473EED91}" dt="2023-05-08T09:35:03.479" v="203"/>
        <pc:sldMkLst>
          <pc:docMk/>
          <pc:sldMk cId="1219421198" sldId="273"/>
        </pc:sldMkLst>
      </pc:sldChg>
      <pc:sldChg chg="new del ord">
        <pc:chgData name="Ayush Aditya" userId="4227ee1090525ca6" providerId="LiveId" clId="{D05C46B8-3FE1-4013-9D73-3128473EED91}" dt="2023-05-08T09:27:21.102" v="3" actId="2696"/>
        <pc:sldMkLst>
          <pc:docMk/>
          <pc:sldMk cId="109737019" sldId="274"/>
        </pc:sldMkLst>
      </pc:sldChg>
      <pc:sldChg chg="modSp add mod ord">
        <pc:chgData name="Ayush Aditya" userId="4227ee1090525ca6" providerId="LiveId" clId="{D05C46B8-3FE1-4013-9D73-3128473EED91}" dt="2023-05-08T09:36:53.371" v="247"/>
        <pc:sldMkLst>
          <pc:docMk/>
          <pc:sldMk cId="2434746362" sldId="274"/>
        </pc:sldMkLst>
        <pc:spChg chg="mod">
          <ac:chgData name="Ayush Aditya" userId="4227ee1090525ca6" providerId="LiveId" clId="{D05C46B8-3FE1-4013-9D73-3128473EED91}" dt="2023-05-08T09:32:04.612" v="101" actId="20577"/>
          <ac:spMkLst>
            <pc:docMk/>
            <pc:sldMk cId="2434746362" sldId="274"/>
            <ac:spMk id="2" creationId="{D71E7CF8-E778-4804-D416-1EBD9457762A}"/>
          </ac:spMkLst>
        </pc:spChg>
        <pc:spChg chg="mod">
          <ac:chgData name="Ayush Aditya" userId="4227ee1090525ca6" providerId="LiveId" clId="{D05C46B8-3FE1-4013-9D73-3128473EED91}" dt="2023-05-08T09:31:47.577" v="97" actId="27636"/>
          <ac:spMkLst>
            <pc:docMk/>
            <pc:sldMk cId="2434746362" sldId="274"/>
            <ac:spMk id="3" creationId="{A3B6D0AC-A770-6D02-ADC6-789E37DD9DA7}"/>
          </ac:spMkLst>
        </pc:spChg>
      </pc:sldChg>
      <pc:sldChg chg="modSp add mod ord">
        <pc:chgData name="Ayush Aditya" userId="4227ee1090525ca6" providerId="LiveId" clId="{D05C46B8-3FE1-4013-9D73-3128473EED91}" dt="2023-05-08T09:46:36.059" v="251" actId="20577"/>
        <pc:sldMkLst>
          <pc:docMk/>
          <pc:sldMk cId="4221560619" sldId="275"/>
        </pc:sldMkLst>
        <pc:spChg chg="mod">
          <ac:chgData name="Ayush Aditya" userId="4227ee1090525ca6" providerId="LiveId" clId="{D05C46B8-3FE1-4013-9D73-3128473EED91}" dt="2023-05-08T09:46:36.059" v="251" actId="20577"/>
          <ac:spMkLst>
            <pc:docMk/>
            <pc:sldMk cId="4221560619" sldId="275"/>
            <ac:spMk id="2" creationId="{D71E7CF8-E778-4804-D416-1EBD9457762A}"/>
          </ac:spMkLst>
        </pc:spChg>
        <pc:spChg chg="mod">
          <ac:chgData name="Ayush Aditya" userId="4227ee1090525ca6" providerId="LiveId" clId="{D05C46B8-3FE1-4013-9D73-3128473EED91}" dt="2023-05-08T09:31:36.317" v="94" actId="27636"/>
          <ac:spMkLst>
            <pc:docMk/>
            <pc:sldMk cId="4221560619" sldId="275"/>
            <ac:spMk id="3" creationId="{A3B6D0AC-A770-6D02-ADC6-789E37DD9DA7}"/>
          </ac:spMkLst>
        </pc:spChg>
      </pc:sldChg>
    </pc:docChg>
  </pc:docChgLst>
  <pc:docChgLst>
    <pc:chgData name="Ayush Aditya" userId="4227ee1090525ca6" providerId="LiveId" clId="{5E84394C-A84F-4122-AAAE-91E1C17B2B3A}"/>
    <pc:docChg chg="custSel modSld">
      <pc:chgData name="Ayush Aditya" userId="4227ee1090525ca6" providerId="LiveId" clId="{5E84394C-A84F-4122-AAAE-91E1C17B2B3A}" dt="2023-05-08T14:52:17.942" v="69" actId="20577"/>
      <pc:docMkLst>
        <pc:docMk/>
      </pc:docMkLst>
      <pc:sldChg chg="modSp mod">
        <pc:chgData name="Ayush Aditya" userId="4227ee1090525ca6" providerId="LiveId" clId="{5E84394C-A84F-4122-AAAE-91E1C17B2B3A}" dt="2023-05-08T14:52:17.942" v="69" actId="20577"/>
        <pc:sldMkLst>
          <pc:docMk/>
          <pc:sldMk cId="0" sldId="256"/>
        </pc:sldMkLst>
        <pc:spChg chg="mod">
          <ac:chgData name="Ayush Aditya" userId="4227ee1090525ca6" providerId="LiveId" clId="{5E84394C-A84F-4122-AAAE-91E1C17B2B3A}" dt="2023-05-08T14:52:17.942" v="69" actId="20577"/>
          <ac:spMkLst>
            <pc:docMk/>
            <pc:sldMk cId="0" sldId="256"/>
            <ac:spMk id="10" creationId="{00000000-0000-0000-0000-000000000000}"/>
          </ac:spMkLst>
        </pc:spChg>
        <pc:spChg chg="mod">
          <ac:chgData name="Ayush Aditya" userId="4227ee1090525ca6" providerId="LiveId" clId="{5E84394C-A84F-4122-AAAE-91E1C17B2B3A}" dt="2023-05-08T14:51:30.492" v="13" actId="20577"/>
          <ac:spMkLst>
            <pc:docMk/>
            <pc:sldMk cId="0" sldId="256"/>
            <ac:spMk id="12" creationId="{00000000-0000-0000-0000-000000000000}"/>
          </ac:spMkLst>
        </pc:spChg>
        <pc:spChg chg="mod">
          <ac:chgData name="Ayush Aditya" userId="4227ee1090525ca6" providerId="LiveId" clId="{5E84394C-A84F-4122-AAAE-91E1C17B2B3A}" dt="2023-05-08T14:51:24.959" v="9" actId="14100"/>
          <ac:spMkLst>
            <pc:docMk/>
            <pc:sldMk cId="0" sldId="256"/>
            <ac:spMk id="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5F7E9-A3C8-4506-9625-374AF5FD54A5}" type="datetimeFigureOut">
              <a:rPr lang="en-IN" smtClean="0"/>
              <a:pPr/>
              <a:t>08-05-2023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CC5952-37C9-4861-8CAD-FEA4DD973D4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1CC5952-37C9-4861-8CAD-FEA4DD973D4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YAYASHVINI</a:t>
            </a:r>
            <a:r>
              <a:rPr lang="en-IN" sz="1200" b="0" i="0" kern="1200" baseline="0" dirty="0">
                <a:solidFill>
                  <a:schemeClr val="tx1"/>
                </a:solidFill>
                <a:latin typeface="+mn-lt"/>
                <a:ea typeface="+mn-ea"/>
                <a:cs typeface="+mn-cs"/>
              </a:rPr>
              <a:t> MAM</a:t>
            </a:r>
            <a:endParaRPr lang="en-IN" b="0" dirty="0"/>
          </a:p>
        </p:txBody>
      </p:sp>
      <p:sp>
        <p:nvSpPr>
          <p:cNvPr id="4" name="Slide Number Placeholder 3"/>
          <p:cNvSpPr>
            <a:spLocks noGrp="1"/>
          </p:cNvSpPr>
          <p:nvPr>
            <p:ph type="sldNum" sz="quarter" idx="10"/>
          </p:nvPr>
        </p:nvSpPr>
        <p:spPr/>
        <p:txBody>
          <a:bodyPr/>
          <a:lstStyle/>
          <a:p>
            <a:fld id="{51CC5952-37C9-4861-8CAD-FEA4DD973D4D}"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D09E-0ECE-40A8-8774-D11D49BD733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00D683E-C63F-4BE1-B449-81958693D9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DDB3D5B-35F5-42C1-AF7F-75B88A24E200}"/>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5" name="Footer Placeholder 4">
            <a:extLst>
              <a:ext uri="{FF2B5EF4-FFF2-40B4-BE49-F238E27FC236}">
                <a16:creationId xmlns:a16="http://schemas.microsoft.com/office/drawing/2014/main" id="{752F6532-1B44-437E-BC30-4853CEA19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9B140-4B26-4562-A993-169EBD9A0849}"/>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326261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0562-97D9-4B4E-8319-0B36D4998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CFF0B4-AB61-463A-A84E-0F04B156D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4330C-254E-4B33-BFE1-B8E05722C706}"/>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5" name="Footer Placeholder 4">
            <a:extLst>
              <a:ext uri="{FF2B5EF4-FFF2-40B4-BE49-F238E27FC236}">
                <a16:creationId xmlns:a16="http://schemas.microsoft.com/office/drawing/2014/main" id="{6DD86B76-16B9-48AD-A21E-204BF204D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9570E-3113-4490-84FC-039F6729A963}"/>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3211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55101-4A68-4646-A82B-C06EBB06332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A1C1DF-6C68-4687-977D-41897C201B8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0A36A-086C-40F4-AFA4-69447114FAC6}"/>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5" name="Footer Placeholder 4">
            <a:extLst>
              <a:ext uri="{FF2B5EF4-FFF2-40B4-BE49-F238E27FC236}">
                <a16:creationId xmlns:a16="http://schemas.microsoft.com/office/drawing/2014/main" id="{8AD26BBC-DCEC-4FE5-B108-6047E16D6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0AECA-1430-443A-848B-659A43A9983E}"/>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382224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BD40-82AE-953D-EB51-7B120FC793E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6720255-05B8-8A01-668B-AA34338D6C4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174B07-3024-785F-CA51-3EF38FEBFDBE}"/>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5" name="Footer Placeholder 4">
            <a:extLst>
              <a:ext uri="{FF2B5EF4-FFF2-40B4-BE49-F238E27FC236}">
                <a16:creationId xmlns:a16="http://schemas.microsoft.com/office/drawing/2014/main" id="{59CFF9F3-10F6-CE3F-B7E9-B0215F513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71908-B4C6-3BF9-F7B1-EA58220E02F6}"/>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831228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15C0-1A83-3741-2668-15B046641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6431C-8C1B-B365-D60F-9AD36C0A8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C57B5-C17C-C12D-8DDB-C7FC7E1BFA5B}"/>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5" name="Footer Placeholder 4">
            <a:extLst>
              <a:ext uri="{FF2B5EF4-FFF2-40B4-BE49-F238E27FC236}">
                <a16:creationId xmlns:a16="http://schemas.microsoft.com/office/drawing/2014/main" id="{3E87C7A4-A142-6FF7-CEC3-C3659E11C6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9D7E25-FC08-10C5-5F0D-CF136E9C2358}"/>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34910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2BA0-364B-501C-C025-8F2F1719FA4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85080C-1C30-0781-D9DE-2A57E61E15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68E6B-9F3B-635E-D4D5-59371561E7AD}"/>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5" name="Footer Placeholder 4">
            <a:extLst>
              <a:ext uri="{FF2B5EF4-FFF2-40B4-BE49-F238E27FC236}">
                <a16:creationId xmlns:a16="http://schemas.microsoft.com/office/drawing/2014/main" id="{46120FF7-5469-9F88-A87E-A53429660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989491-96C5-4B68-E5F9-B927A94E833E}"/>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3113799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7C4E-D293-29E9-50D9-A235FE2CC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3376C0-E184-1489-8EA0-74B84728D6E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A51C88-562D-AD78-9FDF-093225DAFD4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F98CBE-43E1-06E5-3E4A-CE70FBE288AC}"/>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6" name="Footer Placeholder 5">
            <a:extLst>
              <a:ext uri="{FF2B5EF4-FFF2-40B4-BE49-F238E27FC236}">
                <a16:creationId xmlns:a16="http://schemas.microsoft.com/office/drawing/2014/main" id="{4C6DFE51-4632-D767-EFE2-ED948B64AC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D9F54-9C0C-C9AF-AAC4-D4754634588C}"/>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2658552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9052-A622-48B2-23C9-A9EB745A9EB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7EFC43-8F59-47D0-AE4C-BB2FA030F85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C4A6ABE-9816-404E-F2B5-E7DDDC410D7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5B0B48-1D7C-ABDE-411B-A4377CE4DBF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E5DAE-8797-0A90-CA5F-D1A39011D3D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C89039-F056-997C-4046-081E083DE700}"/>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8" name="Footer Placeholder 7">
            <a:extLst>
              <a:ext uri="{FF2B5EF4-FFF2-40B4-BE49-F238E27FC236}">
                <a16:creationId xmlns:a16="http://schemas.microsoft.com/office/drawing/2014/main" id="{C51E4356-CDAC-C502-4F27-A87A184ACA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C09A7A-75BC-3C66-08F4-D329C3D9D04D}"/>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639346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8DEB-2A67-E58C-FB89-B116C8BC94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A1B08C-65CF-5E54-2B4C-DC7B21E1A2DC}"/>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4" name="Footer Placeholder 3">
            <a:extLst>
              <a:ext uri="{FF2B5EF4-FFF2-40B4-BE49-F238E27FC236}">
                <a16:creationId xmlns:a16="http://schemas.microsoft.com/office/drawing/2014/main" id="{C56BDCA5-E2DA-A7E3-8FE2-5F6164DD82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4E85C3-4086-5AB7-2F4E-5C6937336647}"/>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3582344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72AF9-1984-31E0-0B7A-AB23BC981194}"/>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3" name="Footer Placeholder 2">
            <a:extLst>
              <a:ext uri="{FF2B5EF4-FFF2-40B4-BE49-F238E27FC236}">
                <a16:creationId xmlns:a16="http://schemas.microsoft.com/office/drawing/2014/main" id="{547C3F2C-4FEE-0E68-62CC-30927D39E0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0ACDE7-E103-C978-E7B5-CF573729C926}"/>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005213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B3FB-18CC-8204-C212-CEFA2D9E4A3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A85F7-80DC-850A-DDD4-8485F8B84DE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5AF0BB-0355-488D-DCA2-07C9B684D48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D126EF9-CDCB-3E83-B538-9E1398926DBB}"/>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6" name="Footer Placeholder 5">
            <a:extLst>
              <a:ext uri="{FF2B5EF4-FFF2-40B4-BE49-F238E27FC236}">
                <a16:creationId xmlns:a16="http://schemas.microsoft.com/office/drawing/2014/main" id="{22F8E925-43A4-E035-061D-ABF1F8D73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E118E2-5DB1-B9F6-16B0-65513644B8CF}"/>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9984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ED05-A869-40F1-9EC2-2327A603D3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F17D3-029D-4BF3-94B6-949B0CDAB5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9F5B-EBAD-4A4F-BEB9-735C02A32984}"/>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5" name="Footer Placeholder 4">
            <a:extLst>
              <a:ext uri="{FF2B5EF4-FFF2-40B4-BE49-F238E27FC236}">
                <a16:creationId xmlns:a16="http://schemas.microsoft.com/office/drawing/2014/main" id="{FC2BAA40-4DFA-42ED-BB41-5FF77D340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D8856-484F-416F-8F91-86E8D7481F0A}"/>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653661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4D3A-7053-3611-992B-646470D7A7F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264875-A912-4073-759F-032E6F336FE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6EAE95C-805D-A460-D581-076DE93AD5F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CD6E95-8488-1030-FCBD-2473F43A115F}"/>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6" name="Footer Placeholder 5">
            <a:extLst>
              <a:ext uri="{FF2B5EF4-FFF2-40B4-BE49-F238E27FC236}">
                <a16:creationId xmlns:a16="http://schemas.microsoft.com/office/drawing/2014/main" id="{EB9FCFBC-CDB5-0DC6-A835-7D6B1EAFA0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12F69-7171-B9E5-7E3B-A0D110C4BAB8}"/>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2736264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8A8B-C3A9-32CA-1045-43B58242EE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AD4360-09FB-C95B-67F9-6A442D913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7384F-AABB-5556-8501-FE1D1B2874A1}"/>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5" name="Footer Placeholder 4">
            <a:extLst>
              <a:ext uri="{FF2B5EF4-FFF2-40B4-BE49-F238E27FC236}">
                <a16:creationId xmlns:a16="http://schemas.microsoft.com/office/drawing/2014/main" id="{4A5759AB-B35C-A308-D82E-24C97B02B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7DF3C-C4E2-BAD5-C228-470615561762}"/>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571162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3AA77-DAE4-00C6-6AE1-3C277C837D5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71FE00-5878-AF26-5055-ACF5F4D7972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8AD98-DD61-8DAB-B8A4-6BA35CBA449F}"/>
              </a:ext>
            </a:extLst>
          </p:cNvPr>
          <p:cNvSpPr>
            <a:spLocks noGrp="1"/>
          </p:cNvSpPr>
          <p:nvPr>
            <p:ph type="dt" sz="half" idx="10"/>
          </p:nvPr>
        </p:nvSpPr>
        <p:spPr/>
        <p:txBody>
          <a:bodyPr/>
          <a:lstStyle/>
          <a:p>
            <a:fld id="{CF94F6F0-104F-4520-A2E0-B5EC121D1B89}" type="datetimeFigureOut">
              <a:rPr lang="en-IN" smtClean="0"/>
              <a:pPr/>
              <a:t>08-05-2023</a:t>
            </a:fld>
            <a:endParaRPr lang="en-IN"/>
          </a:p>
        </p:txBody>
      </p:sp>
      <p:sp>
        <p:nvSpPr>
          <p:cNvPr id="5" name="Footer Placeholder 4">
            <a:extLst>
              <a:ext uri="{FF2B5EF4-FFF2-40B4-BE49-F238E27FC236}">
                <a16:creationId xmlns:a16="http://schemas.microsoft.com/office/drawing/2014/main" id="{83A5C652-235A-F785-E8A6-EFD1697D8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4DEA2-65D2-DF5D-71B1-8D6642C78770}"/>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2582578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26634786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2865486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14571785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88AB5-3A5B-4F47-BB17-E68F666CBE9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919931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88AB5-3A5B-4F47-BB17-E68F666CBE9A}"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40965204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88AB5-3A5B-4F47-BB17-E68F666CBE9A}"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42867561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8AB5-3A5B-4F47-BB17-E68F666CBE9A}"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56425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086F-5223-42F8-B045-DF4492E24C7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3028E9D-E571-43B1-AD71-663AC59169A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B40E7-D13F-4194-8430-F48320867FB1}"/>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5" name="Footer Placeholder 4">
            <a:extLst>
              <a:ext uri="{FF2B5EF4-FFF2-40B4-BE49-F238E27FC236}">
                <a16:creationId xmlns:a16="http://schemas.microsoft.com/office/drawing/2014/main" id="{38C64486-C1A1-4F3F-A576-D7802A179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E9D99-9B14-4B10-B884-AAAE35729714}"/>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7317879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7288AB5-3A5B-4F47-BB17-E68F666CBE9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973708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288AB5-3A5B-4F47-BB17-E68F666CBE9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20093664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537687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13815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3279897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22351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19197808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4174004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426639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D368-07EF-43AD-91C1-FFBEAFB03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2AE3C-A14B-4625-9939-85AD1E05AC4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F7A38-EA89-45BA-842F-6EF9FBA589E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44EDB-8393-4DDD-AD5F-0933D879C539}"/>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6" name="Footer Placeholder 5">
            <a:extLst>
              <a:ext uri="{FF2B5EF4-FFF2-40B4-BE49-F238E27FC236}">
                <a16:creationId xmlns:a16="http://schemas.microsoft.com/office/drawing/2014/main" id="{C563E614-70B4-437F-9497-93D33A3C2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8D833-2D47-41A8-96DA-5CE742ABC6ED}"/>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53035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98FB-8E03-443F-B2AE-96202D21EA6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A3629D-9177-4E91-9037-C8B130A208E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1210A-F257-4E34-94CC-5A34471E8B9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D908FE-33CA-4703-BD73-E6A2D02C13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DDDAF-2550-458C-9CC3-041158757F1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7EC6BF-7BC5-4C99-B4EB-E6F09116C496}"/>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8" name="Footer Placeholder 7">
            <a:extLst>
              <a:ext uri="{FF2B5EF4-FFF2-40B4-BE49-F238E27FC236}">
                <a16:creationId xmlns:a16="http://schemas.microsoft.com/office/drawing/2014/main" id="{BF47B9AE-317F-4B59-BF4A-A7C904F175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69D200-BF0D-4AE7-A0B1-E1B68113852A}"/>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108396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1193-992C-4EAE-AE34-BF87FFF42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950766-53F7-4440-A319-80CC50307E10}"/>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4" name="Footer Placeholder 3">
            <a:extLst>
              <a:ext uri="{FF2B5EF4-FFF2-40B4-BE49-F238E27FC236}">
                <a16:creationId xmlns:a16="http://schemas.microsoft.com/office/drawing/2014/main" id="{1070BBA3-A27F-40BF-ADD7-1066E7F582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8F673-5878-4C65-BEE5-64BADD3C61DB}"/>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429286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E4916E-CFFC-4646-946D-35870C64407B}"/>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3" name="Footer Placeholder 2">
            <a:extLst>
              <a:ext uri="{FF2B5EF4-FFF2-40B4-BE49-F238E27FC236}">
                <a16:creationId xmlns:a16="http://schemas.microsoft.com/office/drawing/2014/main" id="{FB46D04E-59D0-47E1-80F6-096CAB98B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735A06-92D3-4E5B-BAB0-EE300D3DC76F}"/>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08986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7EB6-D256-48E4-BE2A-5EEA2BBC914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16CE331-D23A-4E4C-8D6B-AE744D2EA11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28141-591F-4F4F-997A-4DD457A284E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4A84B5D-DBF1-4294-A008-96A8A5C25D1B}"/>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6" name="Footer Placeholder 5">
            <a:extLst>
              <a:ext uri="{FF2B5EF4-FFF2-40B4-BE49-F238E27FC236}">
                <a16:creationId xmlns:a16="http://schemas.microsoft.com/office/drawing/2014/main" id="{92AC1FB0-21B5-4A1B-9CAE-3FE12C875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63FDC-9DBC-4B62-9F70-23879293CD96}"/>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76153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5598-0912-4255-B59B-2069F0D5AA7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71CFB9A-9273-4D39-A0A6-6A83CEB2F56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377FDA-C9C3-431B-A594-720E4C7BD89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776B0E3-C8BC-44B2-93E6-3FE4F6F65B44}"/>
              </a:ext>
            </a:extLst>
          </p:cNvPr>
          <p:cNvSpPr>
            <a:spLocks noGrp="1"/>
          </p:cNvSpPr>
          <p:nvPr>
            <p:ph type="dt" sz="half" idx="10"/>
          </p:nvPr>
        </p:nvSpPr>
        <p:spPr/>
        <p:txBody>
          <a:bodyPr/>
          <a:lstStyle/>
          <a:p>
            <a:fld id="{45E123DF-2D78-4AFE-B89D-FF9FF78E9072}" type="datetimeFigureOut">
              <a:rPr lang="en-US" smtClean="0"/>
              <a:t>5/8/2023</a:t>
            </a:fld>
            <a:endParaRPr lang="en-US"/>
          </a:p>
        </p:txBody>
      </p:sp>
      <p:sp>
        <p:nvSpPr>
          <p:cNvPr id="6" name="Footer Placeholder 5">
            <a:extLst>
              <a:ext uri="{FF2B5EF4-FFF2-40B4-BE49-F238E27FC236}">
                <a16:creationId xmlns:a16="http://schemas.microsoft.com/office/drawing/2014/main" id="{525F4A78-047C-4581-82E3-1A202969D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32750-71AD-4A4E-8843-5CF1547116E9}"/>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392092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7CAC43-BA46-42DF-BA53-1D6C45DA69C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B459E6-2C7A-44F6-B626-2985F64385B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838E3-5730-46BC-B4FB-15371A665E3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E123DF-2D78-4AFE-B89D-FF9FF78E9072}" type="datetimeFigureOut">
              <a:rPr lang="en-US" smtClean="0"/>
              <a:t>5/8/2023</a:t>
            </a:fld>
            <a:endParaRPr lang="en-US"/>
          </a:p>
        </p:txBody>
      </p:sp>
      <p:sp>
        <p:nvSpPr>
          <p:cNvPr id="5" name="Footer Placeholder 4">
            <a:extLst>
              <a:ext uri="{FF2B5EF4-FFF2-40B4-BE49-F238E27FC236}">
                <a16:creationId xmlns:a16="http://schemas.microsoft.com/office/drawing/2014/main" id="{B0D21B91-C696-4398-AD61-36FE2E2DB80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29614D-B0E6-4367-A62A-A2EA22C2968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167532-60C4-4BFF-8288-4E074AC68AB9}" type="slidenum">
              <a:rPr lang="en-US" smtClean="0"/>
              <a:t>‹#›</a:t>
            </a:fld>
            <a:endParaRPr lang="en-US"/>
          </a:p>
        </p:txBody>
      </p:sp>
    </p:spTree>
    <p:extLst>
      <p:ext uri="{BB962C8B-B14F-4D97-AF65-F5344CB8AC3E}">
        <p14:creationId xmlns:p14="http://schemas.microsoft.com/office/powerpoint/2010/main" val="342507279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A683F8-726A-3B60-07DD-ED5E4A829CE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C503FB-BBB7-20B2-4C41-4A78A0BD79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5066A-8D3C-EA9A-2DCD-6F17399CF5D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94F6F0-104F-4520-A2E0-B5EC121D1B89}" type="datetimeFigureOut">
              <a:rPr lang="en-IN" smtClean="0"/>
              <a:pPr/>
              <a:t>08-05-2023</a:t>
            </a:fld>
            <a:endParaRPr lang="en-IN"/>
          </a:p>
        </p:txBody>
      </p:sp>
      <p:sp>
        <p:nvSpPr>
          <p:cNvPr id="5" name="Footer Placeholder 4">
            <a:extLst>
              <a:ext uri="{FF2B5EF4-FFF2-40B4-BE49-F238E27FC236}">
                <a16:creationId xmlns:a16="http://schemas.microsoft.com/office/drawing/2014/main" id="{2590CD34-D205-AA7D-53A3-0F882EB3AD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FCDEF5-DAC8-32D1-B56D-9B4006C13ED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65754F-840C-46CB-A2DA-93E914B4CD1F}" type="slidenum">
              <a:rPr lang="en-IN" smtClean="0"/>
              <a:pPr/>
              <a:t>‹#›</a:t>
            </a:fld>
            <a:endParaRPr lang="en-IN"/>
          </a:p>
        </p:txBody>
      </p:sp>
    </p:spTree>
    <p:extLst>
      <p:ext uri="{BB962C8B-B14F-4D97-AF65-F5344CB8AC3E}">
        <p14:creationId xmlns:p14="http://schemas.microsoft.com/office/powerpoint/2010/main" val="50013380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E123DF-2D78-4AFE-B89D-FF9FF78E9072}" type="datetimeFigureOut">
              <a:rPr lang="en-US" smtClean="0"/>
              <a:t>5/8/2023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F167532-60C4-4BFF-8288-4E074AC68AB9}" type="slidenum">
              <a:rPr lang="en-US" smtClean="0"/>
              <a:t>‹#›</a:t>
            </a:fld>
            <a:endParaRPr lang="en-US"/>
          </a:p>
        </p:txBody>
      </p:sp>
    </p:spTree>
    <p:extLst>
      <p:ext uri="{BB962C8B-B14F-4D97-AF65-F5344CB8AC3E}">
        <p14:creationId xmlns:p14="http://schemas.microsoft.com/office/powerpoint/2010/main" val="1190544194"/>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ownload.png"/>
          <p:cNvPicPr>
            <a:picLocks noGrp="1" noChangeAspect="1"/>
          </p:cNvPicPr>
          <p:nvPr>
            <p:ph idx="1"/>
          </p:nvPr>
        </p:nvPicPr>
        <p:blipFill>
          <a:blip r:embed="rId3" cstate="print"/>
          <a:stretch>
            <a:fillRect/>
          </a:stretch>
        </p:blipFill>
        <p:spPr>
          <a:xfrm>
            <a:off x="2699792" y="2204864"/>
            <a:ext cx="3600400" cy="1728192"/>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609598" y="609600"/>
            <a:ext cx="7490794" cy="803176"/>
          </a:xfrm>
        </p:spPr>
        <p:txBody>
          <a:bodyPr>
            <a:normAutofit/>
          </a:bodyPr>
          <a:lstStyle/>
          <a:p>
            <a:r>
              <a:rPr lang="en-GB" dirty="0">
                <a:latin typeface="Times New Roman" panose="02020603050405020304" pitchFamily="18" charset="0"/>
                <a:cs typeface="Times New Roman" panose="02020603050405020304" pitchFamily="18" charset="0"/>
              </a:rPr>
              <a:t>			SOCIAL RELEVANCE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25760" y="1484784"/>
            <a:ext cx="8892480" cy="4608512"/>
          </a:xfrm>
        </p:spPr>
        <p:txBody>
          <a:bodyPr>
            <a:normAutofit lnSpcReduction="10000"/>
          </a:bodyPr>
          <a:lstStyle/>
          <a:p>
            <a:pPr marL="0" indent="0">
              <a:lnSpc>
                <a:spcPct val="170000"/>
              </a:lnSpc>
              <a:buNone/>
            </a:pPr>
            <a:endParaRPr lang="en-GB" dirty="0"/>
          </a:p>
          <a:p>
            <a:pPr algn="just">
              <a:lnSpc>
                <a:spcPct val="150000"/>
              </a:lnSpc>
            </a:pPr>
            <a:r>
              <a:rPr lang="en-GB" dirty="0"/>
              <a:t>Search and Rescue: Image recognition can be used to locate lost or missing people in the water. By </a:t>
            </a:r>
            <a:r>
              <a:rPr lang="en-GB" dirty="0" err="1"/>
              <a:t>analyzing</a:t>
            </a:r>
            <a:r>
              <a:rPr lang="en-GB" dirty="0"/>
              <a:t> underwater images, rescue teams can identify objects or people that are not visible to the naked eye, which can greatly improve search and rescue efforts.</a:t>
            </a:r>
          </a:p>
          <a:p>
            <a:pPr marL="0" indent="0">
              <a:buNone/>
            </a:pPr>
            <a:endParaRPr lang="en-GB" dirty="0"/>
          </a:p>
          <a:p>
            <a:pPr algn="just">
              <a:lnSpc>
                <a:spcPct val="150000"/>
              </a:lnSpc>
            </a:pPr>
            <a:r>
              <a:rPr lang="en-GB" dirty="0"/>
              <a:t>Commercial and Recreational Activities: Image recognition can also be used for commercial and recreational activities such as fishing, scuba diving, and ocean tourism. By </a:t>
            </a:r>
            <a:r>
              <a:rPr lang="en-GB" dirty="0" err="1"/>
              <a:t>analyzing</a:t>
            </a:r>
            <a:r>
              <a:rPr lang="en-GB" dirty="0"/>
              <a:t> underwater images, businesses can better understand the </a:t>
            </a:r>
            <a:r>
              <a:rPr lang="en-GB" dirty="0" err="1"/>
              <a:t>behavior</a:t>
            </a:r>
            <a:r>
              <a:rPr lang="en-GB" dirty="0"/>
              <a:t> of marine creatures and make more informed decisions about where to fish or how to interact with marine life.</a:t>
            </a:r>
          </a:p>
        </p:txBody>
      </p:sp>
    </p:spTree>
    <p:extLst>
      <p:ext uri="{BB962C8B-B14F-4D97-AF65-F5344CB8AC3E}">
        <p14:creationId xmlns:p14="http://schemas.microsoft.com/office/powerpoint/2010/main" val="422156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125760" y="609600"/>
            <a:ext cx="7686600" cy="1091208"/>
          </a:xfrm>
        </p:spPr>
        <p:txBody>
          <a:bodyPr>
            <a:normAutofit/>
          </a:bodyPr>
          <a:lstStyle/>
          <a:p>
            <a:r>
              <a:rPr lang="en-GB" dirty="0">
                <a:latin typeface="Times New Roman" panose="02020603050405020304" pitchFamily="18" charset="0"/>
                <a:cs typeface="Times New Roman" panose="02020603050405020304" pitchFamily="18" charset="0"/>
              </a:rPr>
              <a:t>		 NOVELTY IN THE  APPROACH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25760" y="1484784"/>
            <a:ext cx="8892480" cy="4608512"/>
          </a:xfrm>
        </p:spPr>
        <p:txBody>
          <a:bodyPr>
            <a:normAutofit fontScale="92500"/>
          </a:bodyPr>
          <a:lstStyle/>
          <a:p>
            <a:pPr marL="0" indent="0">
              <a:lnSpc>
                <a:spcPct val="170000"/>
              </a:lnSpc>
              <a:buNone/>
            </a:pPr>
            <a:endParaRPr lang="en-GB" dirty="0"/>
          </a:p>
          <a:p>
            <a:pPr algn="just">
              <a:lnSpc>
                <a:spcPct val="150000"/>
              </a:lnSpc>
            </a:pPr>
            <a:r>
              <a:rPr lang="en-GB" sz="1700" dirty="0"/>
              <a:t>Object detection: Object detection techniques such as YOLO (You Only Look Once) and Faster R-CNN (Region-based Convolutional Neural Network) can be used to detect and recognize objects in underwater images.</a:t>
            </a:r>
          </a:p>
          <a:p>
            <a:pPr algn="just">
              <a:lnSpc>
                <a:spcPct val="150000"/>
              </a:lnSpc>
            </a:pPr>
            <a:r>
              <a:rPr lang="en-GB" dirty="0"/>
              <a:t>Ensemble learning: Ensemble learning involves combining multiple models to improve the accuracy of image recognition. This approach can be particularly useful for underwater image recognition as it can help mitigate the effects of noise and poor lighting conditions.</a:t>
            </a:r>
          </a:p>
          <a:p>
            <a:pPr algn="just">
              <a:lnSpc>
                <a:spcPct val="150000"/>
              </a:lnSpc>
            </a:pPr>
            <a:r>
              <a:rPr lang="en-GB" dirty="0"/>
              <a:t>Domain-specific datasets: Creating a domain-specific dataset can help train a model on images that are similar to the ones it is likely to encounter in real-world scenarios.</a:t>
            </a:r>
          </a:p>
          <a:p>
            <a:endParaRPr lang="en-GB" dirty="0"/>
          </a:p>
          <a:p>
            <a:endParaRPr lang="en-IN" dirty="0"/>
          </a:p>
        </p:txBody>
      </p:sp>
    </p:spTree>
    <p:extLst>
      <p:ext uri="{BB962C8B-B14F-4D97-AF65-F5344CB8AC3E}">
        <p14:creationId xmlns:p14="http://schemas.microsoft.com/office/powerpoint/2010/main" val="358749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179512" y="609600"/>
            <a:ext cx="8352928" cy="731168"/>
          </a:xfrm>
        </p:spPr>
        <p:txBody>
          <a:bodyPr>
            <a:normAutofit/>
          </a:bodyPr>
          <a:lstStyle/>
          <a:p>
            <a:r>
              <a:rPr lang="en-GB" dirty="0"/>
              <a:t>	  </a:t>
            </a:r>
            <a:r>
              <a:rPr lang="en-GB" dirty="0">
                <a:latin typeface="Times New Roman" panose="02020603050405020304" pitchFamily="18" charset="0"/>
                <a:cs typeface="Times New Roman" panose="02020603050405020304" pitchFamily="18" charset="0"/>
              </a:rPr>
              <a:t>NOVELTY IN THE APPROACH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79512" y="1628800"/>
            <a:ext cx="8856984" cy="4104456"/>
          </a:xfrm>
        </p:spPr>
        <p:txBody>
          <a:bodyPr>
            <a:normAutofit/>
          </a:bodyPr>
          <a:lstStyle/>
          <a:p>
            <a:pPr marL="0" indent="0">
              <a:lnSpc>
                <a:spcPct val="170000"/>
              </a:lnSpc>
              <a:buNone/>
            </a:pPr>
            <a:endParaRPr lang="en-GB" dirty="0"/>
          </a:p>
          <a:p>
            <a:pPr>
              <a:lnSpc>
                <a:spcPct val="150000"/>
              </a:lnSpc>
            </a:pPr>
            <a:r>
              <a:rPr lang="en-GB" sz="1700" dirty="0"/>
              <a:t>Data augmentation: Augmenting the dataset by adding noise, flipping, rotating, and changing brightness can help the model learn to recognize images conditions.</a:t>
            </a:r>
          </a:p>
          <a:p>
            <a:pPr>
              <a:lnSpc>
                <a:spcPct val="150000"/>
              </a:lnSpc>
            </a:pPr>
            <a:r>
              <a:rPr lang="en-GB" sz="1700" dirty="0"/>
              <a:t> </a:t>
            </a:r>
            <a:r>
              <a:rPr lang="en-GB" sz="1700" dirty="0" err="1"/>
              <a:t>Preprocessing</a:t>
            </a:r>
            <a:r>
              <a:rPr lang="en-GB" sz="1700" dirty="0"/>
              <a:t> : </a:t>
            </a:r>
            <a:r>
              <a:rPr lang="en-GB" sz="1700" dirty="0" err="1"/>
              <a:t>Preprocessing</a:t>
            </a:r>
            <a:r>
              <a:rPr lang="en-GB" sz="1700" dirty="0"/>
              <a:t> techniques such as contrast enhancement, histogram equalization, and </a:t>
            </a:r>
            <a:r>
              <a:rPr lang="en-GB" sz="1700" dirty="0" err="1"/>
              <a:t>color</a:t>
            </a:r>
            <a:r>
              <a:rPr lang="en-GB" sz="1700" dirty="0"/>
              <a:t> correction can help improve the quality of underwater images.</a:t>
            </a:r>
          </a:p>
          <a:p>
            <a:pPr>
              <a:lnSpc>
                <a:spcPct val="150000"/>
              </a:lnSpc>
            </a:pPr>
            <a:r>
              <a:rPr lang="en-GB" sz="1700" dirty="0"/>
              <a:t>Transfer learning: Transfer learning involves using a pre-trained model on a large dataset and fine-tuning it on the specific task. This approach can significantly improve the accuracy of image recognition for underwater images</a:t>
            </a:r>
            <a:r>
              <a:rPr lang="en-GB" dirty="0"/>
              <a:t>.</a:t>
            </a:r>
          </a:p>
          <a:p>
            <a:endParaRPr lang="en-GB" dirty="0"/>
          </a:p>
          <a:p>
            <a:endParaRPr lang="en-IN" dirty="0"/>
          </a:p>
        </p:txBody>
      </p:sp>
    </p:spTree>
    <p:extLst>
      <p:ext uri="{BB962C8B-B14F-4D97-AF65-F5344CB8AC3E}">
        <p14:creationId xmlns:p14="http://schemas.microsoft.com/office/powerpoint/2010/main" val="338230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609598" y="609600"/>
            <a:ext cx="6626697" cy="803176"/>
          </a:xfrm>
        </p:spPr>
        <p:txBody>
          <a:bodyPr/>
          <a:lstStyle/>
          <a:p>
            <a:r>
              <a:rPr lang="en-GB" dirty="0">
                <a:latin typeface="Times New Roman" panose="02020603050405020304" pitchFamily="18" charset="0"/>
                <a:cs typeface="Times New Roman" panose="02020603050405020304" pitchFamily="18" charset="0"/>
              </a:rPr>
              <a:t>				  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25760" y="1484784"/>
            <a:ext cx="8892480" cy="4608512"/>
          </a:xfrm>
        </p:spPr>
        <p:txBody>
          <a:bodyPr>
            <a:normAutofit fontScale="92500" lnSpcReduction="20000"/>
          </a:bodyPr>
          <a:lstStyle/>
          <a:p>
            <a:pPr marL="0" indent="0">
              <a:lnSpc>
                <a:spcPct val="170000"/>
              </a:lnSpc>
              <a:buNone/>
            </a:pPr>
            <a:endParaRPr lang="en-GB" dirty="0"/>
          </a:p>
          <a:p>
            <a:pPr marL="0" indent="0" algn="just">
              <a:lnSpc>
                <a:spcPct val="150000"/>
              </a:lnSpc>
              <a:buNone/>
            </a:pPr>
            <a:r>
              <a:rPr lang="en-GB" dirty="0"/>
              <a:t>In conclusion, image recognition for underwater images can be challenging due to various factors such as low visibility, poor lighting conditions, and </a:t>
            </a:r>
            <a:r>
              <a:rPr lang="en-GB" dirty="0" err="1"/>
              <a:t>color</a:t>
            </a:r>
            <a:r>
              <a:rPr lang="en-GB" dirty="0"/>
              <a:t> distortion. However, there are several approaches that can be used to improve the accuracy of image recognition for underwater images, such as data augmentation, </a:t>
            </a:r>
            <a:r>
              <a:rPr lang="en-GB" dirty="0" err="1"/>
              <a:t>preprocessing</a:t>
            </a:r>
            <a:r>
              <a:rPr lang="en-GB" dirty="0"/>
              <a:t>, transfer learning, object detection, ensemble learning, domain-specific datasets, and sensor fusion.</a:t>
            </a:r>
          </a:p>
          <a:p>
            <a:pPr marL="0" indent="0" algn="just">
              <a:lnSpc>
                <a:spcPct val="150000"/>
              </a:lnSpc>
              <a:buNone/>
            </a:pPr>
            <a:r>
              <a:rPr lang="en-GB" dirty="0"/>
              <a:t>A combination of these approaches can be used to develop a robust image recognition system that can accurately recognize objects in underwater environments. It is important to note that the specific approach used will depend on the specific requirements of the application, and further research and development are needed to improve the accuracy and reliability of image recognition for underwater images.</a:t>
            </a:r>
            <a:endParaRPr lang="en-IN" dirty="0"/>
          </a:p>
        </p:txBody>
      </p:sp>
    </p:spTree>
    <p:extLst>
      <p:ext uri="{BB962C8B-B14F-4D97-AF65-F5344CB8AC3E}">
        <p14:creationId xmlns:p14="http://schemas.microsoft.com/office/powerpoint/2010/main" val="121942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download3.jpg"/>
          <p:cNvPicPr>
            <a:picLocks noGrp="1" noChangeAspect="1"/>
          </p:cNvPicPr>
          <p:nvPr>
            <p:ph idx="1"/>
          </p:nvPr>
        </p:nvPicPr>
        <p:blipFill>
          <a:blip r:embed="rId2" cstate="print"/>
          <a:stretch>
            <a:fillRect/>
          </a:stretch>
        </p:blipFill>
        <p:spPr>
          <a:xfrm>
            <a:off x="2123728" y="2060848"/>
            <a:ext cx="4968552" cy="309634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2"/>
            <a:ext cx="7414592" cy="1556792"/>
          </a:xfrm>
        </p:spPr>
        <p:txBody>
          <a:bodyPr>
            <a:normAutofit/>
          </a:bodyPr>
          <a:lstStyle/>
          <a:p>
            <a:r>
              <a:rPr lang="en-IN" dirty="0">
                <a:solidFill>
                  <a:srgbClr val="0070C0"/>
                </a:solidFill>
              </a:rPr>
              <a:t>   </a:t>
            </a:r>
            <a:r>
              <a:rPr lang="en-IN" b="1" dirty="0">
                <a:solidFill>
                  <a:srgbClr val="0070C0"/>
                </a:solidFill>
              </a:rPr>
              <a:t>DAYANANDA SAGAR COLLEGE OF ENGINEERING </a:t>
            </a:r>
          </a:p>
        </p:txBody>
      </p:sp>
      <p:sp>
        <p:nvSpPr>
          <p:cNvPr id="3" name="Subtitle 2"/>
          <p:cNvSpPr>
            <a:spLocks noGrp="1"/>
          </p:cNvSpPr>
          <p:nvPr>
            <p:ph type="subTitle" idx="1"/>
          </p:nvPr>
        </p:nvSpPr>
        <p:spPr>
          <a:xfrm>
            <a:off x="251520" y="1988840"/>
            <a:ext cx="8424936" cy="864096"/>
          </a:xfrm>
        </p:spPr>
        <p:txBody>
          <a:bodyPr>
            <a:normAutofit/>
          </a:bodyPr>
          <a:lstStyle/>
          <a:p>
            <a:pPr algn="l"/>
            <a:r>
              <a:rPr lang="en-IN" dirty="0"/>
              <a:t> </a:t>
            </a:r>
            <a:endParaRPr lang="en-IN" dirty="0">
              <a:solidFill>
                <a:srgbClr val="336699"/>
              </a:solidFill>
            </a:endParaRPr>
          </a:p>
        </p:txBody>
      </p:sp>
      <p:pic>
        <p:nvPicPr>
          <p:cNvPr id="5" name="Picture 4" descr="DSCE.jpg"/>
          <p:cNvPicPr>
            <a:picLocks noChangeAspect="1"/>
          </p:cNvPicPr>
          <p:nvPr/>
        </p:nvPicPr>
        <p:blipFill>
          <a:blip r:embed="rId3" cstate="print"/>
          <a:stretch>
            <a:fillRect/>
          </a:stretch>
        </p:blipFill>
        <p:spPr>
          <a:xfrm>
            <a:off x="91988" y="24662"/>
            <a:ext cx="1187624" cy="1470859"/>
          </a:xfrm>
          <a:prstGeom prst="rect">
            <a:avLst/>
          </a:prstGeom>
        </p:spPr>
      </p:pic>
      <p:pic>
        <p:nvPicPr>
          <p:cNvPr id="9" name="Picture 8" descr="0.jpg"/>
          <p:cNvPicPr>
            <a:picLocks noChangeAspect="1"/>
          </p:cNvPicPr>
          <p:nvPr/>
        </p:nvPicPr>
        <p:blipFill>
          <a:blip r:embed="rId4" cstate="print"/>
          <a:stretch>
            <a:fillRect/>
          </a:stretch>
        </p:blipFill>
        <p:spPr>
          <a:xfrm>
            <a:off x="0" y="1623157"/>
            <a:ext cx="9144000" cy="2664296"/>
          </a:xfrm>
          <a:prstGeom prst="rect">
            <a:avLst/>
          </a:prstGeom>
        </p:spPr>
      </p:pic>
      <p:sp>
        <p:nvSpPr>
          <p:cNvPr id="10" name="Rectangle 9"/>
          <p:cNvSpPr/>
          <p:nvPr/>
        </p:nvSpPr>
        <p:spPr>
          <a:xfrm>
            <a:off x="91988" y="4355240"/>
            <a:ext cx="9052012" cy="923330"/>
          </a:xfrm>
          <a:prstGeom prst="rect">
            <a:avLst/>
          </a:prstGeom>
        </p:spPr>
        <p:txBody>
          <a:bodyPr wrap="square">
            <a:spAutoFit/>
          </a:bodyPr>
          <a:lstStyle/>
          <a:p>
            <a:endParaRPr lang="en-IN" b="1" dirty="0"/>
          </a:p>
          <a:p>
            <a:pPr algn="l"/>
            <a:r>
              <a:rPr lang="en-IN" b="1" dirty="0"/>
              <a:t>PROJECT NAME =</a:t>
            </a:r>
            <a:r>
              <a:rPr lang="en-GB" dirty="0" err="1">
                <a:latin typeface="FormataOTFCond-Md"/>
              </a:rPr>
              <a:t>Implementaion</a:t>
            </a:r>
            <a:r>
              <a:rPr lang="en-GB" dirty="0">
                <a:latin typeface="FormataOTFCond-Md"/>
              </a:rPr>
              <a:t> of </a:t>
            </a:r>
            <a:r>
              <a:rPr lang="en-GB" sz="1800" b="0" i="0" u="none" strike="noStrike" baseline="0" dirty="0">
                <a:latin typeface="FormataOTFCond-Md"/>
              </a:rPr>
              <a:t>Image Recognition for </a:t>
            </a:r>
            <a:r>
              <a:rPr lang="en-GB" dirty="0">
                <a:latin typeface="FormataOTFCond-Md"/>
              </a:rPr>
              <a:t>Human detection in </a:t>
            </a:r>
            <a:r>
              <a:rPr lang="en-GB" sz="1800" b="0" i="0" u="none" strike="noStrike" baseline="0" dirty="0">
                <a:latin typeface="FormataOTFCond-Md"/>
              </a:rPr>
              <a:t>Underwater   		</a:t>
            </a:r>
            <a:r>
              <a:rPr lang="en-IN" sz="1800" b="0" i="0" u="none" strike="noStrike" baseline="0" dirty="0">
                <a:latin typeface="FormataOTFCond-Md"/>
              </a:rPr>
              <a:t>Images.</a:t>
            </a:r>
            <a:endParaRPr lang="en-IN" b="1" dirty="0"/>
          </a:p>
        </p:txBody>
      </p:sp>
      <p:sp>
        <p:nvSpPr>
          <p:cNvPr id="12" name="Rectangle 11"/>
          <p:cNvSpPr/>
          <p:nvPr/>
        </p:nvSpPr>
        <p:spPr>
          <a:xfrm>
            <a:off x="289756" y="5818056"/>
            <a:ext cx="1979712" cy="923330"/>
          </a:xfrm>
          <a:prstGeom prst="rect">
            <a:avLst/>
          </a:prstGeom>
        </p:spPr>
        <p:txBody>
          <a:bodyPr wrap="square">
            <a:spAutoFit/>
          </a:bodyPr>
          <a:lstStyle/>
          <a:p>
            <a:r>
              <a:rPr lang="en-IN" dirty="0"/>
              <a:t>      Pro. RAMYA</a:t>
            </a:r>
            <a:r>
              <a:rPr lang="en-IN" baseline="0" dirty="0"/>
              <a:t> </a:t>
            </a:r>
            <a:endParaRPr lang="en-IN" b="1" dirty="0"/>
          </a:p>
          <a:p>
            <a:r>
              <a:rPr lang="en-IN" b="1" dirty="0"/>
              <a:t>    (Guide </a:t>
            </a:r>
            <a:r>
              <a:rPr lang="en-IN" b="1" baseline="0" dirty="0"/>
              <a:t>Name)  </a:t>
            </a:r>
            <a:endParaRPr lang="en-IN" dirty="0"/>
          </a:p>
          <a:p>
            <a:r>
              <a:rPr lang="en-IN" b="0" dirty="0"/>
              <a:t>	 </a:t>
            </a:r>
            <a:endParaRPr lang="en-IN" b="1" dirty="0"/>
          </a:p>
        </p:txBody>
      </p:sp>
      <p:sp>
        <p:nvSpPr>
          <p:cNvPr id="19" name="Rectangle 18"/>
          <p:cNvSpPr/>
          <p:nvPr/>
        </p:nvSpPr>
        <p:spPr>
          <a:xfrm>
            <a:off x="6300192" y="5796552"/>
            <a:ext cx="2736304" cy="923330"/>
          </a:xfrm>
          <a:prstGeom prst="rect">
            <a:avLst/>
          </a:prstGeom>
        </p:spPr>
        <p:txBody>
          <a:bodyPr wrap="square">
            <a:spAutoFit/>
          </a:bodyPr>
          <a:lstStyle/>
          <a:p>
            <a:r>
              <a:rPr lang="en-IN" b="1" dirty="0"/>
              <a:t>    </a:t>
            </a:r>
            <a:r>
              <a:rPr lang="en-IN" dirty="0"/>
              <a:t>Dr . VINDHAYA </a:t>
            </a:r>
          </a:p>
          <a:p>
            <a:r>
              <a:rPr lang="en-IN" dirty="0"/>
              <a:t> (</a:t>
            </a:r>
            <a:r>
              <a:rPr lang="en-IN" b="1" dirty="0"/>
              <a:t>Head of the Department</a:t>
            </a:r>
            <a:r>
              <a:rPr lang="en-IN" dirty="0"/>
              <a:t>) </a:t>
            </a:r>
          </a:p>
          <a:p>
            <a:r>
              <a:rPr lang="en-I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BD1620AE-8A30-4DF9-AC8C-A764282B0D76}"/>
              </a:ext>
            </a:extLst>
          </p:cNvPr>
          <p:cNvSpPr/>
          <p:nvPr/>
        </p:nvSpPr>
        <p:spPr>
          <a:xfrm rot="5400000">
            <a:off x="44533" y="892875"/>
            <a:ext cx="917369" cy="100643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 name="Rectangle 5">
            <a:extLst>
              <a:ext uri="{FF2B5EF4-FFF2-40B4-BE49-F238E27FC236}">
                <a16:creationId xmlns:a16="http://schemas.microsoft.com/office/drawing/2014/main" id="{E8E0C89D-4221-4738-AE26-157B15FF9B51}"/>
              </a:ext>
            </a:extLst>
          </p:cNvPr>
          <p:cNvSpPr/>
          <p:nvPr/>
        </p:nvSpPr>
        <p:spPr>
          <a:xfrm>
            <a:off x="0" y="839437"/>
            <a:ext cx="5459680" cy="596735"/>
          </a:xfrm>
          <a:custGeom>
            <a:avLst/>
            <a:gdLst>
              <a:gd name="connsiteX0" fmla="*/ 0 w 6412675"/>
              <a:gd name="connsiteY0" fmla="*/ 0 h 771896"/>
              <a:gd name="connsiteX1" fmla="*/ 6412675 w 6412675"/>
              <a:gd name="connsiteY1" fmla="*/ 0 h 771896"/>
              <a:gd name="connsiteX2" fmla="*/ 6412675 w 6412675"/>
              <a:gd name="connsiteY2" fmla="*/ 771896 h 771896"/>
              <a:gd name="connsiteX3" fmla="*/ 0 w 6412675"/>
              <a:gd name="connsiteY3" fmla="*/ 771896 h 771896"/>
              <a:gd name="connsiteX4" fmla="*/ 0 w 6412675"/>
              <a:gd name="connsiteY4" fmla="*/ 0 h 771896"/>
              <a:gd name="connsiteX0" fmla="*/ 0 w 7279573"/>
              <a:gd name="connsiteY0" fmla="*/ 23750 h 795646"/>
              <a:gd name="connsiteX1" fmla="*/ 7279573 w 7279573"/>
              <a:gd name="connsiteY1" fmla="*/ 0 h 795646"/>
              <a:gd name="connsiteX2" fmla="*/ 6412675 w 7279573"/>
              <a:gd name="connsiteY2" fmla="*/ 795646 h 795646"/>
              <a:gd name="connsiteX3" fmla="*/ 0 w 7279573"/>
              <a:gd name="connsiteY3" fmla="*/ 795646 h 795646"/>
              <a:gd name="connsiteX4" fmla="*/ 0 w 7279573"/>
              <a:gd name="connsiteY4" fmla="*/ 23750 h 79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9573" h="795646">
                <a:moveTo>
                  <a:pt x="0" y="23750"/>
                </a:moveTo>
                <a:lnTo>
                  <a:pt x="7279573" y="0"/>
                </a:lnTo>
                <a:lnTo>
                  <a:pt x="6412675" y="795646"/>
                </a:lnTo>
                <a:lnTo>
                  <a:pt x="0" y="795646"/>
                </a:lnTo>
                <a:lnTo>
                  <a:pt x="0" y="237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6" name="Flowchart: Data 7">
            <a:extLst>
              <a:ext uri="{FF2B5EF4-FFF2-40B4-BE49-F238E27FC236}">
                <a16:creationId xmlns:a16="http://schemas.microsoft.com/office/drawing/2014/main" id="{AEFA14DB-7C5A-482D-B29C-8B72C550C725}"/>
              </a:ext>
            </a:extLst>
          </p:cNvPr>
          <p:cNvSpPr/>
          <p:nvPr/>
        </p:nvSpPr>
        <p:spPr>
          <a:xfrm>
            <a:off x="5335033" y="857251"/>
            <a:ext cx="1352121" cy="5931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4653"/>
              <a:gd name="connsiteY0" fmla="*/ 12714 h 12714"/>
              <a:gd name="connsiteX1" fmla="*/ 6653 w 14653"/>
              <a:gd name="connsiteY1" fmla="*/ 0 h 12714"/>
              <a:gd name="connsiteX2" fmla="*/ 14653 w 14653"/>
              <a:gd name="connsiteY2" fmla="*/ 0 h 12714"/>
              <a:gd name="connsiteX3" fmla="*/ 12653 w 14653"/>
              <a:gd name="connsiteY3" fmla="*/ 10000 h 12714"/>
              <a:gd name="connsiteX4" fmla="*/ 0 w 14653"/>
              <a:gd name="connsiteY4" fmla="*/ 12714 h 12714"/>
              <a:gd name="connsiteX0" fmla="*/ 0 w 14653"/>
              <a:gd name="connsiteY0" fmla="*/ 12714 h 12908"/>
              <a:gd name="connsiteX1" fmla="*/ 6653 w 14653"/>
              <a:gd name="connsiteY1" fmla="*/ 0 h 12908"/>
              <a:gd name="connsiteX2" fmla="*/ 14653 w 14653"/>
              <a:gd name="connsiteY2" fmla="*/ 0 h 12908"/>
              <a:gd name="connsiteX3" fmla="*/ 8000 w 14653"/>
              <a:gd name="connsiteY3" fmla="*/ 12908 h 12908"/>
              <a:gd name="connsiteX4" fmla="*/ 0 w 14653"/>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978"/>
              <a:gd name="connsiteY0" fmla="*/ 12714 h 12908"/>
              <a:gd name="connsiteX1" fmla="*/ 6653 w 14978"/>
              <a:gd name="connsiteY1" fmla="*/ 0 h 12908"/>
              <a:gd name="connsiteX2" fmla="*/ 14978 w 14978"/>
              <a:gd name="connsiteY2" fmla="*/ 209 h 12908"/>
              <a:gd name="connsiteX3" fmla="*/ 8000 w 14978"/>
              <a:gd name="connsiteY3" fmla="*/ 12908 h 12908"/>
              <a:gd name="connsiteX4" fmla="*/ 0 w 14978"/>
              <a:gd name="connsiteY4" fmla="*/ 12714 h 12908"/>
              <a:gd name="connsiteX0" fmla="*/ 0 w 15031"/>
              <a:gd name="connsiteY0" fmla="*/ 12714 h 12908"/>
              <a:gd name="connsiteX1" fmla="*/ 6653 w 15031"/>
              <a:gd name="connsiteY1" fmla="*/ 0 h 12908"/>
              <a:gd name="connsiteX2" fmla="*/ 15031 w 15031"/>
              <a:gd name="connsiteY2" fmla="*/ 105 h 12908"/>
              <a:gd name="connsiteX3" fmla="*/ 8000 w 15031"/>
              <a:gd name="connsiteY3" fmla="*/ 12908 h 12908"/>
              <a:gd name="connsiteX4" fmla="*/ 0 w 15031"/>
              <a:gd name="connsiteY4" fmla="*/ 12714 h 12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1" h="12908">
                <a:moveTo>
                  <a:pt x="0" y="12714"/>
                </a:moveTo>
                <a:lnTo>
                  <a:pt x="6653" y="0"/>
                </a:lnTo>
                <a:lnTo>
                  <a:pt x="15031" y="105"/>
                </a:lnTo>
                <a:lnTo>
                  <a:pt x="8000" y="12908"/>
                </a:lnTo>
                <a:lnTo>
                  <a:pt x="0" y="1271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7" name="Flowchart: Data 7">
            <a:extLst>
              <a:ext uri="{FF2B5EF4-FFF2-40B4-BE49-F238E27FC236}">
                <a16:creationId xmlns:a16="http://schemas.microsoft.com/office/drawing/2014/main" id="{1EC0EC26-F687-47F0-9289-A568F0E5A272}"/>
              </a:ext>
            </a:extLst>
          </p:cNvPr>
          <p:cNvSpPr/>
          <p:nvPr/>
        </p:nvSpPr>
        <p:spPr>
          <a:xfrm>
            <a:off x="6682386" y="857251"/>
            <a:ext cx="1347353" cy="5931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4653"/>
              <a:gd name="connsiteY0" fmla="*/ 12714 h 12714"/>
              <a:gd name="connsiteX1" fmla="*/ 6653 w 14653"/>
              <a:gd name="connsiteY1" fmla="*/ 0 h 12714"/>
              <a:gd name="connsiteX2" fmla="*/ 14653 w 14653"/>
              <a:gd name="connsiteY2" fmla="*/ 0 h 12714"/>
              <a:gd name="connsiteX3" fmla="*/ 12653 w 14653"/>
              <a:gd name="connsiteY3" fmla="*/ 10000 h 12714"/>
              <a:gd name="connsiteX4" fmla="*/ 0 w 14653"/>
              <a:gd name="connsiteY4" fmla="*/ 12714 h 12714"/>
              <a:gd name="connsiteX0" fmla="*/ 0 w 14653"/>
              <a:gd name="connsiteY0" fmla="*/ 12714 h 12908"/>
              <a:gd name="connsiteX1" fmla="*/ 6653 w 14653"/>
              <a:gd name="connsiteY1" fmla="*/ 0 h 12908"/>
              <a:gd name="connsiteX2" fmla="*/ 14653 w 14653"/>
              <a:gd name="connsiteY2" fmla="*/ 0 h 12908"/>
              <a:gd name="connsiteX3" fmla="*/ 8000 w 14653"/>
              <a:gd name="connsiteY3" fmla="*/ 12908 h 12908"/>
              <a:gd name="connsiteX4" fmla="*/ 0 w 14653"/>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978"/>
              <a:gd name="connsiteY0" fmla="*/ 12714 h 12908"/>
              <a:gd name="connsiteX1" fmla="*/ 6653 w 14978"/>
              <a:gd name="connsiteY1" fmla="*/ 0 h 12908"/>
              <a:gd name="connsiteX2" fmla="*/ 14978 w 14978"/>
              <a:gd name="connsiteY2" fmla="*/ 209 h 12908"/>
              <a:gd name="connsiteX3" fmla="*/ 8000 w 14978"/>
              <a:gd name="connsiteY3" fmla="*/ 12908 h 12908"/>
              <a:gd name="connsiteX4" fmla="*/ 0 w 14978"/>
              <a:gd name="connsiteY4" fmla="*/ 12714 h 12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8" h="12908">
                <a:moveTo>
                  <a:pt x="0" y="12714"/>
                </a:moveTo>
                <a:lnTo>
                  <a:pt x="6653" y="0"/>
                </a:lnTo>
                <a:lnTo>
                  <a:pt x="14978" y="209"/>
                </a:lnTo>
                <a:lnTo>
                  <a:pt x="8000" y="12908"/>
                </a:lnTo>
                <a:lnTo>
                  <a:pt x="0" y="1271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Rectangle 10">
            <a:extLst>
              <a:ext uri="{FF2B5EF4-FFF2-40B4-BE49-F238E27FC236}">
                <a16:creationId xmlns:a16="http://schemas.microsoft.com/office/drawing/2014/main" id="{F5D71854-6D10-436B-8462-F07FC02B71D6}"/>
              </a:ext>
            </a:extLst>
          </p:cNvPr>
          <p:cNvSpPr/>
          <p:nvPr/>
        </p:nvSpPr>
        <p:spPr>
          <a:xfrm>
            <a:off x="3957637" y="5695950"/>
            <a:ext cx="5186363" cy="305982"/>
          </a:xfrm>
          <a:custGeom>
            <a:avLst/>
            <a:gdLst>
              <a:gd name="connsiteX0" fmla="*/ 0 w 6464300"/>
              <a:gd name="connsiteY0" fmla="*/ 0 h 401626"/>
              <a:gd name="connsiteX1" fmla="*/ 6464300 w 6464300"/>
              <a:gd name="connsiteY1" fmla="*/ 0 h 401626"/>
              <a:gd name="connsiteX2" fmla="*/ 6464300 w 6464300"/>
              <a:gd name="connsiteY2" fmla="*/ 401626 h 401626"/>
              <a:gd name="connsiteX3" fmla="*/ 0 w 6464300"/>
              <a:gd name="connsiteY3" fmla="*/ 401626 h 401626"/>
              <a:gd name="connsiteX4" fmla="*/ 0 w 6464300"/>
              <a:gd name="connsiteY4" fmla="*/ 0 h 401626"/>
              <a:gd name="connsiteX0" fmla="*/ 450850 w 6915150"/>
              <a:gd name="connsiteY0" fmla="*/ 0 h 407976"/>
              <a:gd name="connsiteX1" fmla="*/ 6915150 w 6915150"/>
              <a:gd name="connsiteY1" fmla="*/ 0 h 407976"/>
              <a:gd name="connsiteX2" fmla="*/ 6915150 w 6915150"/>
              <a:gd name="connsiteY2" fmla="*/ 401626 h 407976"/>
              <a:gd name="connsiteX3" fmla="*/ 0 w 6915150"/>
              <a:gd name="connsiteY3" fmla="*/ 407976 h 407976"/>
              <a:gd name="connsiteX4" fmla="*/ 450850 w 6915150"/>
              <a:gd name="connsiteY4" fmla="*/ 0 h 407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0" h="407976">
                <a:moveTo>
                  <a:pt x="450850" y="0"/>
                </a:moveTo>
                <a:lnTo>
                  <a:pt x="6915150" y="0"/>
                </a:lnTo>
                <a:lnTo>
                  <a:pt x="6915150" y="401626"/>
                </a:lnTo>
                <a:lnTo>
                  <a:pt x="0" y="407976"/>
                </a:lnTo>
                <a:lnTo>
                  <a:pt x="45085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Rectangle 10">
            <a:extLst>
              <a:ext uri="{FF2B5EF4-FFF2-40B4-BE49-F238E27FC236}">
                <a16:creationId xmlns:a16="http://schemas.microsoft.com/office/drawing/2014/main" id="{D522338E-17DC-455C-BA0E-1A9B54558597}"/>
              </a:ext>
            </a:extLst>
          </p:cNvPr>
          <p:cNvSpPr/>
          <p:nvPr/>
        </p:nvSpPr>
        <p:spPr>
          <a:xfrm rot="10800000">
            <a:off x="0" y="5476840"/>
            <a:ext cx="4057650" cy="204926"/>
          </a:xfrm>
          <a:custGeom>
            <a:avLst/>
            <a:gdLst>
              <a:gd name="connsiteX0" fmla="*/ 0 w 6464300"/>
              <a:gd name="connsiteY0" fmla="*/ 0 h 401626"/>
              <a:gd name="connsiteX1" fmla="*/ 6464300 w 6464300"/>
              <a:gd name="connsiteY1" fmla="*/ 0 h 401626"/>
              <a:gd name="connsiteX2" fmla="*/ 6464300 w 6464300"/>
              <a:gd name="connsiteY2" fmla="*/ 401626 h 401626"/>
              <a:gd name="connsiteX3" fmla="*/ 0 w 6464300"/>
              <a:gd name="connsiteY3" fmla="*/ 401626 h 401626"/>
              <a:gd name="connsiteX4" fmla="*/ 0 w 6464300"/>
              <a:gd name="connsiteY4" fmla="*/ 0 h 401626"/>
              <a:gd name="connsiteX0" fmla="*/ 450850 w 6915150"/>
              <a:gd name="connsiteY0" fmla="*/ 0 h 407976"/>
              <a:gd name="connsiteX1" fmla="*/ 6915150 w 6915150"/>
              <a:gd name="connsiteY1" fmla="*/ 0 h 407976"/>
              <a:gd name="connsiteX2" fmla="*/ 6915150 w 6915150"/>
              <a:gd name="connsiteY2" fmla="*/ 401626 h 407976"/>
              <a:gd name="connsiteX3" fmla="*/ 0 w 6915150"/>
              <a:gd name="connsiteY3" fmla="*/ 407976 h 407976"/>
              <a:gd name="connsiteX4" fmla="*/ 450850 w 6915150"/>
              <a:gd name="connsiteY4" fmla="*/ 0 h 407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0" h="407976">
                <a:moveTo>
                  <a:pt x="450850" y="0"/>
                </a:moveTo>
                <a:lnTo>
                  <a:pt x="6915150" y="0"/>
                </a:lnTo>
                <a:lnTo>
                  <a:pt x="6915150" y="401626"/>
                </a:lnTo>
                <a:lnTo>
                  <a:pt x="0" y="407976"/>
                </a:lnTo>
                <a:lnTo>
                  <a:pt x="45085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 name="TextBox 1">
            <a:extLst>
              <a:ext uri="{FF2B5EF4-FFF2-40B4-BE49-F238E27FC236}">
                <a16:creationId xmlns:a16="http://schemas.microsoft.com/office/drawing/2014/main" id="{323B5EC9-2D9D-4CFA-B41A-7CB82F0D03AD}"/>
              </a:ext>
            </a:extLst>
          </p:cNvPr>
          <p:cNvSpPr txBox="1"/>
          <p:nvPr/>
        </p:nvSpPr>
        <p:spPr>
          <a:xfrm>
            <a:off x="0" y="857250"/>
            <a:ext cx="4984845" cy="300082"/>
          </a:xfrm>
          <a:prstGeom prst="rect">
            <a:avLst/>
          </a:prstGeom>
          <a:noFill/>
        </p:spPr>
        <p:txBody>
          <a:bodyPr wrap="square" rtlCol="0">
            <a:spAutoFit/>
          </a:bodyPr>
          <a:lstStyle/>
          <a:p>
            <a:pPr defTabSz="685800"/>
            <a:endParaRPr lang="en-US" sz="1350" dirty="0">
              <a:solidFill>
                <a:prstClr val="black"/>
              </a:solidFill>
              <a:latin typeface="Calibri" panose="020F0502020204030204"/>
            </a:endParaRPr>
          </a:p>
        </p:txBody>
      </p:sp>
      <p:sp>
        <p:nvSpPr>
          <p:cNvPr id="3" name="TextBox 2">
            <a:extLst>
              <a:ext uri="{FF2B5EF4-FFF2-40B4-BE49-F238E27FC236}">
                <a16:creationId xmlns:a16="http://schemas.microsoft.com/office/drawing/2014/main" id="{21B7D2CA-0EAC-4263-A097-480105ED5791}"/>
              </a:ext>
            </a:extLst>
          </p:cNvPr>
          <p:cNvSpPr txBox="1"/>
          <p:nvPr/>
        </p:nvSpPr>
        <p:spPr>
          <a:xfrm>
            <a:off x="-1" y="956340"/>
            <a:ext cx="9096936" cy="461665"/>
          </a:xfrm>
          <a:prstGeom prst="rect">
            <a:avLst/>
          </a:prstGeom>
          <a:noFill/>
        </p:spPr>
        <p:txBody>
          <a:bodyPr wrap="square" rtlCol="0">
            <a:spAutoFit/>
          </a:bodyPr>
          <a:lstStyle/>
          <a:p>
            <a:pPr defTabSz="685800"/>
            <a:r>
              <a:rPr lang="en-US" sz="2400" b="1" dirty="0">
                <a:solidFill>
                  <a:prstClr val="white"/>
                </a:solidFill>
                <a:effectLst>
                  <a:outerShdw blurRad="38100" dist="38100" dir="2700000" algn="tl">
                    <a:srgbClr val="000000">
                      <a:alpha val="43137"/>
                    </a:srgbClr>
                  </a:outerShdw>
                </a:effectLst>
                <a:latin typeface="Georgia" panose="02040502050405020303" pitchFamily="18" charset="0"/>
              </a:rPr>
              <a:t>				      Team  Members</a:t>
            </a:r>
          </a:p>
        </p:txBody>
      </p:sp>
      <p:grpSp>
        <p:nvGrpSpPr>
          <p:cNvPr id="20" name="Group 19">
            <a:extLst>
              <a:ext uri="{FF2B5EF4-FFF2-40B4-BE49-F238E27FC236}">
                <a16:creationId xmlns:a16="http://schemas.microsoft.com/office/drawing/2014/main" id="{AA09F89F-8334-42D7-895D-423AD436DFE4}"/>
              </a:ext>
            </a:extLst>
          </p:cNvPr>
          <p:cNvGrpSpPr/>
          <p:nvPr/>
        </p:nvGrpSpPr>
        <p:grpSpPr>
          <a:xfrm>
            <a:off x="2741273" y="1677033"/>
            <a:ext cx="5848339" cy="3363355"/>
            <a:chOff x="3452883" y="1202235"/>
            <a:chExt cx="8041785" cy="4652529"/>
          </a:xfrm>
        </p:grpSpPr>
        <p:sp>
          <p:nvSpPr>
            <p:cNvPr id="96" name="Rectangle 95">
              <a:extLst>
                <a:ext uri="{FF2B5EF4-FFF2-40B4-BE49-F238E27FC236}">
                  <a16:creationId xmlns:a16="http://schemas.microsoft.com/office/drawing/2014/main" id="{D6C2D24B-C306-40C0-AA9B-650919E9C3C9}"/>
                </a:ext>
              </a:extLst>
            </p:cNvPr>
            <p:cNvSpPr/>
            <p:nvPr/>
          </p:nvSpPr>
          <p:spPr>
            <a:xfrm>
              <a:off x="8891726" y="120938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7" name="Rectangle 96">
              <a:extLst>
                <a:ext uri="{FF2B5EF4-FFF2-40B4-BE49-F238E27FC236}">
                  <a16:creationId xmlns:a16="http://schemas.microsoft.com/office/drawing/2014/main" id="{5386C566-223C-4EA9-9E9B-7B6E4EDD708E}"/>
                </a:ext>
              </a:extLst>
            </p:cNvPr>
            <p:cNvSpPr/>
            <p:nvPr/>
          </p:nvSpPr>
          <p:spPr>
            <a:xfrm>
              <a:off x="3452884" y="380332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8" name="Rectangle 97">
              <a:extLst>
                <a:ext uri="{FF2B5EF4-FFF2-40B4-BE49-F238E27FC236}">
                  <a16:creationId xmlns:a16="http://schemas.microsoft.com/office/drawing/2014/main" id="{5A118B6F-3251-424E-B52E-48C67A9BA58B}"/>
                </a:ext>
              </a:extLst>
            </p:cNvPr>
            <p:cNvSpPr/>
            <p:nvPr/>
          </p:nvSpPr>
          <p:spPr>
            <a:xfrm>
              <a:off x="8891726" y="380332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Rectangle 17">
              <a:extLst>
                <a:ext uri="{FF2B5EF4-FFF2-40B4-BE49-F238E27FC236}">
                  <a16:creationId xmlns:a16="http://schemas.microsoft.com/office/drawing/2014/main" id="{9AFAF9BF-4EBC-4308-92A9-06B385A3C9FD}"/>
                </a:ext>
              </a:extLst>
            </p:cNvPr>
            <p:cNvSpPr/>
            <p:nvPr/>
          </p:nvSpPr>
          <p:spPr>
            <a:xfrm>
              <a:off x="3452884" y="120938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Process 11">
              <a:extLst>
                <a:ext uri="{FF2B5EF4-FFF2-40B4-BE49-F238E27FC236}">
                  <a16:creationId xmlns:a16="http://schemas.microsoft.com/office/drawing/2014/main" id="{9A0BD287-687B-4A7E-81E6-F95CAD481E79}"/>
                </a:ext>
              </a:extLst>
            </p:cNvPr>
            <p:cNvSpPr/>
            <p:nvPr/>
          </p:nvSpPr>
          <p:spPr>
            <a:xfrm>
              <a:off x="3471326" y="1223451"/>
              <a:ext cx="2313913" cy="2006219"/>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Ayush Aditya (1DS20AI015)</a:t>
              </a:r>
            </a:p>
          </p:txBody>
        </p:sp>
        <p:sp>
          <p:nvSpPr>
            <p:cNvPr id="86" name="Flowchart: Process 85">
              <a:extLst>
                <a:ext uri="{FF2B5EF4-FFF2-40B4-BE49-F238E27FC236}">
                  <a16:creationId xmlns:a16="http://schemas.microsoft.com/office/drawing/2014/main" id="{A6124153-CA84-4C9A-B3C1-A4CC11A2E534}"/>
                </a:ext>
              </a:extLst>
            </p:cNvPr>
            <p:cNvSpPr/>
            <p:nvPr/>
          </p:nvSpPr>
          <p:spPr>
            <a:xfrm>
              <a:off x="8872128" y="1202235"/>
              <a:ext cx="2332894" cy="2026012"/>
            </a:xfrm>
            <a:prstGeom prst="flowChart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Praveen Yadav</a:t>
              </a:r>
            </a:p>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(1DS20AI042)</a:t>
              </a:r>
            </a:p>
          </p:txBody>
        </p:sp>
        <p:sp>
          <p:nvSpPr>
            <p:cNvPr id="87" name="Flowchart: Process 86">
              <a:extLst>
                <a:ext uri="{FF2B5EF4-FFF2-40B4-BE49-F238E27FC236}">
                  <a16:creationId xmlns:a16="http://schemas.microsoft.com/office/drawing/2014/main" id="{47B4C832-75E4-4E0F-9B01-0D34D646F184}"/>
                </a:ext>
              </a:extLst>
            </p:cNvPr>
            <p:cNvSpPr/>
            <p:nvPr/>
          </p:nvSpPr>
          <p:spPr>
            <a:xfrm>
              <a:off x="3452884" y="3806646"/>
              <a:ext cx="2265529" cy="2006221"/>
            </a:xfrm>
            <a:prstGeom prst="flowChart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Yash Rathi</a:t>
              </a:r>
            </a:p>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(1DS20AI057)</a:t>
              </a:r>
            </a:p>
          </p:txBody>
        </p:sp>
        <p:sp>
          <p:nvSpPr>
            <p:cNvPr id="88" name="Flowchart: Process 87">
              <a:extLst>
                <a:ext uri="{FF2B5EF4-FFF2-40B4-BE49-F238E27FC236}">
                  <a16:creationId xmlns:a16="http://schemas.microsoft.com/office/drawing/2014/main" id="{E8CB5921-10D0-4C26-AA08-1F6AD8D33009}"/>
                </a:ext>
              </a:extLst>
            </p:cNvPr>
            <p:cNvSpPr/>
            <p:nvPr/>
          </p:nvSpPr>
          <p:spPr>
            <a:xfrm>
              <a:off x="8877725" y="3828754"/>
              <a:ext cx="2616943" cy="202601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Om Prakash Kumar</a:t>
              </a:r>
            </a:p>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(1DS21AI401)</a:t>
              </a:r>
            </a:p>
          </p:txBody>
        </p:sp>
        <p:sp>
          <p:nvSpPr>
            <p:cNvPr id="13" name="TextBox 12">
              <a:extLst>
                <a:ext uri="{FF2B5EF4-FFF2-40B4-BE49-F238E27FC236}">
                  <a16:creationId xmlns:a16="http://schemas.microsoft.com/office/drawing/2014/main" id="{A2ED8A84-D3BB-4A5F-BBEC-5FFF9E338086}"/>
                </a:ext>
              </a:extLst>
            </p:cNvPr>
            <p:cNvSpPr txBox="1"/>
            <p:nvPr/>
          </p:nvSpPr>
          <p:spPr>
            <a:xfrm>
              <a:off x="3555179" y="1713623"/>
              <a:ext cx="2265529" cy="392986"/>
            </a:xfrm>
            <a:prstGeom prst="rect">
              <a:avLst/>
            </a:prstGeom>
            <a:noFill/>
          </p:spPr>
          <p:txBody>
            <a:bodyPr wrap="square" rtlCol="0">
              <a:spAutoFit/>
            </a:bodyPr>
            <a:lstStyle/>
            <a:p>
              <a:pPr defTabSz="685800"/>
              <a:endParaRPr lang="en-US" sz="1200" dirty="0">
                <a:solidFill>
                  <a:prstClr val="white"/>
                </a:solidFill>
                <a:latin typeface="Georgia" panose="02040502050405020303" pitchFamily="18" charset="0"/>
              </a:endParaRPr>
            </a:p>
          </p:txBody>
        </p:sp>
        <p:sp>
          <p:nvSpPr>
            <p:cNvPr id="91" name="TextBox 90">
              <a:extLst>
                <a:ext uri="{FF2B5EF4-FFF2-40B4-BE49-F238E27FC236}">
                  <a16:creationId xmlns:a16="http://schemas.microsoft.com/office/drawing/2014/main" id="{8AA1872B-33CB-4962-8B2C-D9317E62E25A}"/>
                </a:ext>
              </a:extLst>
            </p:cNvPr>
            <p:cNvSpPr txBox="1"/>
            <p:nvPr/>
          </p:nvSpPr>
          <p:spPr>
            <a:xfrm>
              <a:off x="8895988" y="4437142"/>
              <a:ext cx="2265529" cy="392986"/>
            </a:xfrm>
            <a:prstGeom prst="rect">
              <a:avLst/>
            </a:prstGeom>
            <a:noFill/>
          </p:spPr>
          <p:txBody>
            <a:bodyPr wrap="square" rtlCol="0">
              <a:spAutoFit/>
            </a:bodyPr>
            <a:lstStyle/>
            <a:p>
              <a:pPr defTabSz="685800"/>
              <a:endParaRPr lang="en-US" sz="1200" dirty="0">
                <a:solidFill>
                  <a:prstClr val="white"/>
                </a:solidFill>
                <a:latin typeface="Georgia" panose="02040502050405020303" pitchFamily="18" charset="0"/>
              </a:endParaRPr>
            </a:p>
          </p:txBody>
        </p:sp>
        <p:sp>
          <p:nvSpPr>
            <p:cNvPr id="92" name="TextBox 91">
              <a:extLst>
                <a:ext uri="{FF2B5EF4-FFF2-40B4-BE49-F238E27FC236}">
                  <a16:creationId xmlns:a16="http://schemas.microsoft.com/office/drawing/2014/main" id="{352ECB3C-E799-4C07-AF32-618A50964E4F}"/>
                </a:ext>
              </a:extLst>
            </p:cNvPr>
            <p:cNvSpPr txBox="1"/>
            <p:nvPr/>
          </p:nvSpPr>
          <p:spPr>
            <a:xfrm>
              <a:off x="3452883" y="2202328"/>
              <a:ext cx="2265529" cy="327487"/>
            </a:xfrm>
            <a:prstGeom prst="rect">
              <a:avLst/>
            </a:prstGeom>
            <a:noFill/>
          </p:spPr>
          <p:txBody>
            <a:bodyPr wrap="square" rtlCol="0">
              <a:spAutoFit/>
            </a:bodyPr>
            <a:lstStyle/>
            <a:p>
              <a:pPr defTabSz="685800"/>
              <a:r>
                <a:rPr lang="en-US" sz="900" dirty="0">
                  <a:solidFill>
                    <a:prstClr val="white"/>
                  </a:solidFill>
                  <a:latin typeface="Georgia Pro Light" panose="02040302050405020303" pitchFamily="18" charset="0"/>
                </a:rPr>
                <a:t> </a:t>
              </a:r>
            </a:p>
          </p:txBody>
        </p:sp>
        <p:sp>
          <p:nvSpPr>
            <p:cNvPr id="93" name="TextBox 92">
              <a:extLst>
                <a:ext uri="{FF2B5EF4-FFF2-40B4-BE49-F238E27FC236}">
                  <a16:creationId xmlns:a16="http://schemas.microsoft.com/office/drawing/2014/main" id="{A6EDA295-64EA-4E94-8FE7-A25F7CB48543}"/>
                </a:ext>
              </a:extLst>
            </p:cNvPr>
            <p:cNvSpPr txBox="1"/>
            <p:nvPr/>
          </p:nvSpPr>
          <p:spPr>
            <a:xfrm>
              <a:off x="3452883" y="4795455"/>
              <a:ext cx="2265529" cy="327487"/>
            </a:xfrm>
            <a:prstGeom prst="rect">
              <a:avLst/>
            </a:prstGeom>
            <a:noFill/>
          </p:spPr>
          <p:txBody>
            <a:bodyPr wrap="square" rtlCol="0">
              <a:spAutoFit/>
            </a:bodyPr>
            <a:lstStyle/>
            <a:p>
              <a:pPr defTabSz="685800"/>
              <a:endParaRPr lang="en-US" sz="900" dirty="0">
                <a:solidFill>
                  <a:prstClr val="white"/>
                </a:solidFill>
                <a:latin typeface="Georgia Pro Light" panose="02040302050405020303" pitchFamily="18" charset="0"/>
              </a:endParaRPr>
            </a:p>
          </p:txBody>
        </p:sp>
        <p:sp>
          <p:nvSpPr>
            <p:cNvPr id="95" name="TextBox 94">
              <a:extLst>
                <a:ext uri="{FF2B5EF4-FFF2-40B4-BE49-F238E27FC236}">
                  <a16:creationId xmlns:a16="http://schemas.microsoft.com/office/drawing/2014/main" id="{FC529A86-9F03-4EA6-A890-2DF704F527CB}"/>
                </a:ext>
              </a:extLst>
            </p:cNvPr>
            <p:cNvSpPr txBox="1"/>
            <p:nvPr/>
          </p:nvSpPr>
          <p:spPr>
            <a:xfrm>
              <a:off x="8895988" y="4795455"/>
              <a:ext cx="2265529" cy="327487"/>
            </a:xfrm>
            <a:prstGeom prst="rect">
              <a:avLst/>
            </a:prstGeom>
            <a:noFill/>
          </p:spPr>
          <p:txBody>
            <a:bodyPr wrap="square" rtlCol="0">
              <a:spAutoFit/>
            </a:bodyPr>
            <a:lstStyle/>
            <a:p>
              <a:pPr defTabSz="685800"/>
              <a:endParaRPr lang="en-US" sz="900" dirty="0">
                <a:solidFill>
                  <a:prstClr val="white"/>
                </a:solidFill>
                <a:latin typeface="Georgia Pro Light" panose="02040302050405020303" pitchFamily="18" charset="0"/>
              </a:endParaRPr>
            </a:p>
          </p:txBody>
        </p:sp>
      </p:grpSp>
      <p:pic>
        <p:nvPicPr>
          <p:cNvPr id="11" name="Picture 10">
            <a:extLst>
              <a:ext uri="{FF2B5EF4-FFF2-40B4-BE49-F238E27FC236}">
                <a16:creationId xmlns:a16="http://schemas.microsoft.com/office/drawing/2014/main" id="{E90FD43D-C379-3CAA-3854-3AEC2876DA0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243024" y="1697379"/>
            <a:ext cx="1470965" cy="1412870"/>
          </a:xfrm>
          <a:prstGeom prst="rect">
            <a:avLst/>
          </a:prstGeom>
        </p:spPr>
      </p:pic>
      <p:pic>
        <p:nvPicPr>
          <p:cNvPr id="14" name="Picture 13">
            <a:extLst>
              <a:ext uri="{FF2B5EF4-FFF2-40B4-BE49-F238E27FC236}">
                <a16:creationId xmlns:a16="http://schemas.microsoft.com/office/drawing/2014/main" id="{14031B69-0D30-4507-E430-0603A2F0AE0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030540" y="3557386"/>
            <a:ext cx="1614667" cy="1520706"/>
          </a:xfrm>
          <a:prstGeom prst="rect">
            <a:avLst/>
          </a:prstGeom>
        </p:spPr>
      </p:pic>
      <p:pic>
        <p:nvPicPr>
          <p:cNvPr id="10" name="Picture 9">
            <a:extLst>
              <a:ext uri="{FF2B5EF4-FFF2-40B4-BE49-F238E27FC236}">
                <a16:creationId xmlns:a16="http://schemas.microsoft.com/office/drawing/2014/main" id="{95E53E89-C7DE-0EBA-D027-31C1E8C73EB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207408" y="3594604"/>
            <a:ext cx="1470965" cy="1414395"/>
          </a:xfrm>
          <a:prstGeom prst="rect">
            <a:avLst/>
          </a:prstGeom>
        </p:spPr>
      </p:pic>
      <p:pic>
        <p:nvPicPr>
          <p:cNvPr id="19" name="Picture 18">
            <a:extLst>
              <a:ext uri="{FF2B5EF4-FFF2-40B4-BE49-F238E27FC236}">
                <a16:creationId xmlns:a16="http://schemas.microsoft.com/office/drawing/2014/main" id="{CC422FC8-9C89-DBC0-EE6C-B288EC16F8F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941802" y="1692370"/>
            <a:ext cx="1691984" cy="1477837"/>
          </a:xfrm>
          <a:prstGeom prst="rect">
            <a:avLst/>
          </a:prstGeom>
        </p:spPr>
      </p:pic>
    </p:spTree>
    <p:extLst>
      <p:ext uri="{BB962C8B-B14F-4D97-AF65-F5344CB8AC3E}">
        <p14:creationId xmlns:p14="http://schemas.microsoft.com/office/powerpoint/2010/main" val="276608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5D49-13CB-C2C6-4E7E-FADB80FE92E1}"/>
              </a:ext>
            </a:extLst>
          </p:cNvPr>
          <p:cNvSpPr>
            <a:spLocks noGrp="1"/>
          </p:cNvSpPr>
          <p:nvPr>
            <p:ph type="title"/>
          </p:nvPr>
        </p:nvSpPr>
        <p:spPr>
          <a:xfrm>
            <a:off x="899592" y="692697"/>
            <a:ext cx="6264696" cy="792087"/>
          </a:xfrm>
        </p:spPr>
        <p:txBody>
          <a:bodyPr>
            <a:normAutofit fontScale="90000"/>
          </a:bodyPr>
          <a:lstStyle/>
          <a:p>
            <a:r>
              <a:rPr lang="en-US" b="1" dirty="0">
                <a:ln w="0"/>
                <a:latin typeface="Times New Roman" panose="02020603050405020304" pitchFamily="18" charset="0"/>
                <a:ea typeface="Times New Roman" panose="02020603050405020304" pitchFamily="18" charset="0"/>
              </a:rPr>
              <a:t>      </a:t>
            </a:r>
            <a:r>
              <a:rPr lang="en-US" b="1" dirty="0">
                <a:ln w="0"/>
                <a:solidFill>
                  <a:schemeClr val="accent1"/>
                </a:solidFill>
                <a:latin typeface="Times New Roman" panose="02020603050405020304" pitchFamily="18" charset="0"/>
                <a:ea typeface="Times New Roman" panose="02020603050405020304" pitchFamily="18" charset="0"/>
              </a:rPr>
              <a:t>P</a:t>
            </a: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rPr>
              <a:t>ROJECT INTRODUCTION</a:t>
            </a:r>
            <a:endParaRPr lang="en-IN" b="1" dirty="0"/>
          </a:p>
        </p:txBody>
      </p:sp>
      <p:sp>
        <p:nvSpPr>
          <p:cNvPr id="3" name="Content Placeholder 2">
            <a:extLst>
              <a:ext uri="{FF2B5EF4-FFF2-40B4-BE49-F238E27FC236}">
                <a16:creationId xmlns:a16="http://schemas.microsoft.com/office/drawing/2014/main" id="{A03D496B-123A-918E-46BB-26EB56857643}"/>
              </a:ext>
            </a:extLst>
          </p:cNvPr>
          <p:cNvSpPr>
            <a:spLocks noGrp="1"/>
          </p:cNvSpPr>
          <p:nvPr>
            <p:ph idx="1"/>
          </p:nvPr>
        </p:nvSpPr>
        <p:spPr>
          <a:xfrm>
            <a:off x="395536" y="1340768"/>
            <a:ext cx="7992888" cy="4320481"/>
          </a:xfrm>
        </p:spPr>
        <p:txBody>
          <a:bodyPr numCol="1">
            <a:normAutofit fontScale="77500" lnSpcReduction="20000"/>
          </a:bodyPr>
          <a:lstStyle/>
          <a:p>
            <a:pPr marL="0" indent="0" algn="just">
              <a:buNone/>
            </a:pPr>
            <a:endParaRPr lang="en-GB" sz="1425" dirty="0">
              <a:latin typeface="TimesLTStd-Roman"/>
            </a:endParaRPr>
          </a:p>
          <a:p>
            <a:pPr marL="0" indent="0" algn="just">
              <a:lnSpc>
                <a:spcPct val="170000"/>
              </a:lnSpc>
              <a:buNone/>
            </a:pPr>
            <a:r>
              <a:rPr lang="en-GB" dirty="0"/>
              <a:t>Artificial neural networks (ANNs) are a type of machine learning algorithm inspired by the structure and function of biological neurons. ANNs have been successfully applied to a wide range of applications, including image recognition, speech recognition, and natural language processing. One particular area where ANNs have shown promise is in the field of image recognition for underwater images. Underwater images present unique challenges due to factors such as poor visibility , </a:t>
            </a:r>
            <a:r>
              <a:rPr lang="en-GB" dirty="0" err="1"/>
              <a:t>color</a:t>
            </a:r>
            <a:r>
              <a:rPr lang="en-GB" dirty="0"/>
              <a:t>  distortion, and occlusion. ANNs can help overcome these challenges by learning to recognize patterns and features in the images that are relevant for classification. By evaluating the performance of ANNs on underwater image datasets, we hope to provide insights into the strengths and limitations of these technologies for this application. This could lead to the development of more accurate and efficient image recognition systems for underwater environments, which would have important implications for fields such as marine biology, oceanography, and underwater robotics.</a:t>
            </a:r>
            <a:endParaRPr lang="en-IN" dirty="0"/>
          </a:p>
        </p:txBody>
      </p:sp>
    </p:spTree>
    <p:extLst>
      <p:ext uri="{BB962C8B-B14F-4D97-AF65-F5344CB8AC3E}">
        <p14:creationId xmlns:p14="http://schemas.microsoft.com/office/powerpoint/2010/main" val="104772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953B9-7F0C-4D65-5589-473F76205AFC}"/>
              </a:ext>
            </a:extLst>
          </p:cNvPr>
          <p:cNvSpPr>
            <a:spLocks noGrp="1"/>
          </p:cNvSpPr>
          <p:nvPr>
            <p:ph idx="1"/>
          </p:nvPr>
        </p:nvSpPr>
        <p:spPr>
          <a:xfrm>
            <a:off x="467544" y="548680"/>
            <a:ext cx="7632848" cy="5400600"/>
          </a:xfrm>
        </p:spPr>
        <p:txBody>
          <a:bodyPr>
            <a:normAutofit fontScale="77500" lnSpcReduction="20000"/>
          </a:bodyPr>
          <a:lstStyle/>
          <a:p>
            <a:pPr marL="0" indent="0" algn="just">
              <a:buNone/>
            </a:pPr>
            <a:r>
              <a:rPr lang="en-GB" dirty="0"/>
              <a:t>Here are 5 key points to consider when applying artificial neural network technology to image recognition for underwater images:</a:t>
            </a:r>
          </a:p>
          <a:p>
            <a:pPr marL="0" indent="0" algn="just">
              <a:buNone/>
            </a:pPr>
            <a:endParaRPr lang="en-GB" dirty="0"/>
          </a:p>
          <a:p>
            <a:pPr marL="0" indent="0" algn="just">
              <a:buNone/>
            </a:pPr>
            <a:r>
              <a:rPr lang="en-GB" dirty="0"/>
              <a:t>1. Pre-processing: Pre-processing techniques such as </a:t>
            </a:r>
            <a:r>
              <a:rPr lang="en-GB" dirty="0" err="1"/>
              <a:t>color</a:t>
            </a:r>
            <a:r>
              <a:rPr lang="en-GB" dirty="0"/>
              <a:t> correction, image enhancement, and noise reduction can improve the quality of the underwater images and increase the accuracy of the neural network's predictions.</a:t>
            </a:r>
          </a:p>
          <a:p>
            <a:pPr marL="0" indent="0" algn="just">
              <a:buNone/>
            </a:pPr>
            <a:endParaRPr lang="en-GB" dirty="0"/>
          </a:p>
          <a:p>
            <a:pPr marL="0" indent="0" algn="just">
              <a:buNone/>
            </a:pPr>
            <a:r>
              <a:rPr lang="en-GB" dirty="0"/>
              <a:t>2. Data augmentation: Due to the limited availability of underwater image datasets, data augmentation techniques such as flipping, rotation, and scaling can be used to generate additional training data and improve the generalization of the neural network.</a:t>
            </a:r>
          </a:p>
          <a:p>
            <a:pPr marL="0" indent="0" algn="just">
              <a:buNone/>
            </a:pPr>
            <a:endParaRPr lang="en-GB" dirty="0"/>
          </a:p>
          <a:p>
            <a:pPr marL="0" indent="0" algn="just">
              <a:buNone/>
            </a:pPr>
            <a:r>
              <a:rPr lang="en-GB" dirty="0"/>
              <a:t>3. Network architecture: The choice of neural network architecture depends on the specific task and the available computational resources. Convolutional neural networks (CNNs) are commonly used for image recognition tasks due to their ability to extract features from images.</a:t>
            </a:r>
          </a:p>
          <a:p>
            <a:pPr marL="0" indent="0" algn="just">
              <a:buNone/>
            </a:pPr>
            <a:endParaRPr lang="en-GB" dirty="0"/>
          </a:p>
          <a:p>
            <a:pPr marL="0" indent="0" algn="just">
              <a:buNone/>
            </a:pPr>
            <a:r>
              <a:rPr lang="en-GB" dirty="0"/>
              <a:t>4. Training: Training the neural network requires a large amount of data and computational resources. The optimization of the network parameters, such as the learning rate and batch size, can also affect the performance of the network.</a:t>
            </a:r>
          </a:p>
          <a:p>
            <a:pPr marL="0" indent="0" algn="just">
              <a:buNone/>
            </a:pPr>
            <a:endParaRPr lang="en-GB" dirty="0"/>
          </a:p>
          <a:p>
            <a:pPr marL="0" indent="0" algn="just">
              <a:buNone/>
            </a:pPr>
            <a:r>
              <a:rPr lang="en-GB" dirty="0"/>
              <a:t>5. Evaluation: The performance of the neural network can be evaluated using metrics such as accuracy, precision, recall, and F1 score. Cross-validation techniques can also be used to assess the generalization of the network to new data.</a:t>
            </a:r>
            <a:endParaRPr lang="en-IN" dirty="0"/>
          </a:p>
        </p:txBody>
      </p:sp>
    </p:spTree>
    <p:extLst>
      <p:ext uri="{BB962C8B-B14F-4D97-AF65-F5344CB8AC3E}">
        <p14:creationId xmlns:p14="http://schemas.microsoft.com/office/powerpoint/2010/main" val="365155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E076-1DE4-B3EF-54EA-94748F8EB6CB}"/>
              </a:ext>
            </a:extLst>
          </p:cNvPr>
          <p:cNvSpPr>
            <a:spLocks noGrp="1"/>
          </p:cNvSpPr>
          <p:nvPr>
            <p:ph type="title"/>
          </p:nvPr>
        </p:nvSpPr>
        <p:spPr>
          <a:xfrm>
            <a:off x="1187624" y="609600"/>
            <a:ext cx="5688632" cy="803176"/>
          </a:xfrm>
        </p:spPr>
        <p:txBody>
          <a:bodyPr>
            <a:normAutofit/>
          </a:bodyPr>
          <a:lstStyle/>
          <a:p>
            <a:pPr algn="ctr"/>
            <a:r>
              <a:rPr lang="en-IN" b="1" dirty="0"/>
              <a:t>  </a:t>
            </a: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DC0D8F5-B743-9F16-F274-9E23CD05738D}"/>
              </a:ext>
            </a:extLst>
          </p:cNvPr>
          <p:cNvSpPr>
            <a:spLocks noGrp="1"/>
          </p:cNvSpPr>
          <p:nvPr>
            <p:ph idx="1"/>
          </p:nvPr>
        </p:nvSpPr>
        <p:spPr>
          <a:xfrm>
            <a:off x="467544" y="1844824"/>
            <a:ext cx="7056784" cy="4196539"/>
          </a:xfrm>
        </p:spPr>
        <p:txBody>
          <a:bodyPr>
            <a:normAutofit fontScale="92500"/>
          </a:bodyPr>
          <a:lstStyle/>
          <a:p>
            <a:pPr marL="0" indent="0" algn="just">
              <a:lnSpc>
                <a:spcPct val="150000"/>
              </a:lnSpc>
              <a:buNone/>
            </a:pPr>
            <a:r>
              <a:rPr lang="en-GB" sz="1800" dirty="0">
                <a:latin typeface="-apple-system"/>
              </a:rPr>
              <a:t>Given a set of underwater images with varying degrees of noise, distortion, and lighting conditions, the task is to develop an accurate and efficient image recognition system using artificial neural networks. The system should be able to classify the images into predefined categories such as different species of marine organisms, underwater objects, or environmental conditions. The system should also be able to handle the challenges of underwater imaging, such as limited visibility, </a:t>
            </a:r>
            <a:r>
              <a:rPr lang="en-GB" sz="1800" dirty="0" err="1">
                <a:latin typeface="-apple-system"/>
              </a:rPr>
              <a:t>color</a:t>
            </a:r>
            <a:r>
              <a:rPr lang="en-GB" sz="1800" dirty="0">
                <a:latin typeface="-apple-system"/>
              </a:rPr>
              <a:t> distortion, and noise, and provide reliable and consistent results. The goal is to develop a system that can assist marine biologists, underwater photographers, and researchers in </a:t>
            </a:r>
            <a:r>
              <a:rPr lang="en-GB" sz="1800" dirty="0" err="1">
                <a:latin typeface="-apple-system"/>
              </a:rPr>
              <a:t>analyzing</a:t>
            </a:r>
            <a:r>
              <a:rPr lang="en-GB" sz="1800" dirty="0">
                <a:latin typeface="-apple-system"/>
              </a:rPr>
              <a:t> and understanding the underwater environment and its inhabitants.</a:t>
            </a:r>
            <a:endParaRPr lang="en-IN" sz="1800" dirty="0">
              <a:latin typeface="-apple-system"/>
            </a:endParaRPr>
          </a:p>
        </p:txBody>
      </p:sp>
    </p:spTree>
    <p:extLst>
      <p:ext uri="{BB962C8B-B14F-4D97-AF65-F5344CB8AC3E}">
        <p14:creationId xmlns:p14="http://schemas.microsoft.com/office/powerpoint/2010/main" val="16349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2003-78F9-2F4A-F76E-A0E66231A1C4}"/>
              </a:ext>
            </a:extLst>
          </p:cNvPr>
          <p:cNvSpPr>
            <a:spLocks noGrp="1"/>
          </p:cNvSpPr>
          <p:nvPr>
            <p:ph type="title"/>
          </p:nvPr>
        </p:nvSpPr>
        <p:spPr>
          <a:xfrm>
            <a:off x="609599" y="609600"/>
            <a:ext cx="6347713" cy="1019200"/>
          </a:xfrm>
        </p:spPr>
        <p:txBody>
          <a:bodyPr/>
          <a:lstStyle/>
          <a:p>
            <a:pPr algn="ctr"/>
            <a:r>
              <a:rPr lang="en-IN" b="1" dirty="0">
                <a:latin typeface="Times New Roman" panose="02020603050405020304" pitchFamily="18" charset="0"/>
                <a:cs typeface="Times New Roman" panose="02020603050405020304" pitchFamily="18" charset="0"/>
              </a:rPr>
              <a:t>       OBJECTIVES</a:t>
            </a:r>
          </a:p>
        </p:txBody>
      </p:sp>
      <p:sp>
        <p:nvSpPr>
          <p:cNvPr id="3" name="Content Placeholder 2">
            <a:extLst>
              <a:ext uri="{FF2B5EF4-FFF2-40B4-BE49-F238E27FC236}">
                <a16:creationId xmlns:a16="http://schemas.microsoft.com/office/drawing/2014/main" id="{B8A0A569-5EFD-6E0B-11AE-B024CD375095}"/>
              </a:ext>
            </a:extLst>
          </p:cNvPr>
          <p:cNvSpPr>
            <a:spLocks noGrp="1"/>
          </p:cNvSpPr>
          <p:nvPr>
            <p:ph idx="1"/>
          </p:nvPr>
        </p:nvSpPr>
        <p:spPr>
          <a:xfrm>
            <a:off x="107504" y="2132856"/>
            <a:ext cx="8712968" cy="3744416"/>
          </a:xfrm>
        </p:spPr>
        <p:txBody>
          <a:bodyPr>
            <a:noAutofit/>
          </a:bodyPr>
          <a:lstStyle/>
          <a:p>
            <a:pPr algn="just">
              <a:lnSpc>
                <a:spcPct val="150000"/>
              </a:lnSpc>
            </a:pPr>
            <a:r>
              <a:rPr lang="en-GB" sz="1800" dirty="0">
                <a:latin typeface="-apple-system"/>
              </a:rPr>
              <a:t>Limited visibility: Underwater images can have limited visibility due to the absorption, scattering, and attenuation of light, making it difficult to discern objects and patterns in the image.</a:t>
            </a:r>
            <a:endParaRPr lang="en-US" sz="1800" dirty="0">
              <a:latin typeface="-apple-system"/>
            </a:endParaRPr>
          </a:p>
          <a:p>
            <a:pPr algn="just">
              <a:lnSpc>
                <a:spcPct val="150000"/>
              </a:lnSpc>
            </a:pPr>
            <a:r>
              <a:rPr lang="en-GB" sz="1800" dirty="0" err="1">
                <a:latin typeface="-apple-system"/>
              </a:rPr>
              <a:t>Color</a:t>
            </a:r>
            <a:r>
              <a:rPr lang="en-GB" sz="1800" dirty="0">
                <a:latin typeface="-apple-system"/>
              </a:rPr>
              <a:t> distortion: The </a:t>
            </a:r>
            <a:r>
              <a:rPr lang="en-GB" sz="1800" dirty="0" err="1">
                <a:latin typeface="-apple-system"/>
              </a:rPr>
              <a:t>color</a:t>
            </a:r>
            <a:r>
              <a:rPr lang="en-GB" sz="1800" dirty="0">
                <a:latin typeface="-apple-system"/>
              </a:rPr>
              <a:t> of underwater images can be distorted due to the absorption and scattering of light, leading to </a:t>
            </a:r>
            <a:r>
              <a:rPr lang="en-GB" sz="1800" dirty="0" err="1">
                <a:latin typeface="-apple-system"/>
              </a:rPr>
              <a:t>color</a:t>
            </a:r>
            <a:r>
              <a:rPr lang="en-GB" sz="1800" dirty="0">
                <a:latin typeface="-apple-system"/>
              </a:rPr>
              <a:t> shifts and reduced  </a:t>
            </a:r>
            <a:r>
              <a:rPr lang="en-GB" sz="1800" dirty="0" err="1">
                <a:latin typeface="-apple-system"/>
              </a:rPr>
              <a:t>color</a:t>
            </a:r>
            <a:r>
              <a:rPr lang="en-GB" sz="1800" dirty="0">
                <a:latin typeface="-apple-system"/>
              </a:rPr>
              <a:t> contrast.</a:t>
            </a:r>
          </a:p>
          <a:p>
            <a:pPr algn="just">
              <a:lnSpc>
                <a:spcPct val="150000"/>
              </a:lnSpc>
            </a:pPr>
            <a:r>
              <a:rPr lang="en-GB" sz="1800" dirty="0">
                <a:latin typeface="-apple-system"/>
              </a:rPr>
              <a:t>Noise and artifacts: Underwater images can have noise and artifacts such as speckles, grains, and blurs, which can affect the quality of the image and the accuracy of the recognition system.</a:t>
            </a:r>
          </a:p>
          <a:p>
            <a:endParaRPr lang="en-US" sz="1800" dirty="0">
              <a:latin typeface="-apple-system"/>
            </a:endParaRPr>
          </a:p>
          <a:p>
            <a:endParaRPr lang="en-US" sz="1800" dirty="0">
              <a:latin typeface="-apple-system"/>
            </a:endParaRPr>
          </a:p>
          <a:p>
            <a:endParaRPr lang="en-US" sz="1800" dirty="0"/>
          </a:p>
        </p:txBody>
      </p:sp>
    </p:spTree>
    <p:extLst>
      <p:ext uri="{BB962C8B-B14F-4D97-AF65-F5344CB8AC3E}">
        <p14:creationId xmlns:p14="http://schemas.microsoft.com/office/powerpoint/2010/main" val="341557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5CBE-A8F9-C037-B8BC-00034B6B355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	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DF2B2F-E64F-9DF7-0B99-361C930AA5C3}"/>
              </a:ext>
            </a:extLst>
          </p:cNvPr>
          <p:cNvSpPr>
            <a:spLocks noGrp="1"/>
          </p:cNvSpPr>
          <p:nvPr>
            <p:ph idx="1"/>
          </p:nvPr>
        </p:nvSpPr>
        <p:spPr>
          <a:xfrm>
            <a:off x="609598" y="2160590"/>
            <a:ext cx="6482681" cy="3880773"/>
          </a:xfrm>
        </p:spPr>
        <p:txBody>
          <a:bodyPr>
            <a:normAutofit fontScale="85000" lnSpcReduction="10000"/>
          </a:bodyPr>
          <a:lstStyle/>
          <a:p>
            <a:pPr algn="just">
              <a:lnSpc>
                <a:spcPct val="150000"/>
              </a:lnSpc>
            </a:pPr>
            <a:r>
              <a:rPr lang="en-GB" sz="1800" dirty="0">
                <a:latin typeface="-apple-system"/>
              </a:rPr>
              <a:t>Limited availability of </a:t>
            </a:r>
            <a:r>
              <a:rPr lang="en-GB" sz="1800" dirty="0" err="1">
                <a:latin typeface="-apple-system"/>
              </a:rPr>
              <a:t>labeled</a:t>
            </a:r>
            <a:r>
              <a:rPr lang="en-GB" sz="1800" dirty="0">
                <a:latin typeface="-apple-system"/>
              </a:rPr>
              <a:t> data: The availability of </a:t>
            </a:r>
            <a:r>
              <a:rPr lang="en-GB" sz="1800" dirty="0" err="1">
                <a:latin typeface="-apple-system"/>
              </a:rPr>
              <a:t>labeled</a:t>
            </a:r>
            <a:r>
              <a:rPr lang="en-GB" sz="1800" dirty="0">
                <a:latin typeface="-apple-system"/>
              </a:rPr>
              <a:t> underwater image datasets is limited, making it difficult to train accurate and robust recognition systems.</a:t>
            </a:r>
            <a:endParaRPr lang="en-US" sz="1800" dirty="0">
              <a:latin typeface="-apple-system"/>
            </a:endParaRPr>
          </a:p>
          <a:p>
            <a:pPr>
              <a:lnSpc>
                <a:spcPct val="150000"/>
              </a:lnSpc>
            </a:pPr>
            <a:r>
              <a:rPr lang="en-GB" sz="1600" dirty="0"/>
              <a:t>Hardware limitations: The training of neural networks requires large amounts of computational resources, and underwater image recognition systems may face hardware limitations due to the high computational cost of processing large image datasets.</a:t>
            </a:r>
          </a:p>
          <a:p>
            <a:pPr>
              <a:lnSpc>
                <a:spcPct val="150000"/>
              </a:lnSpc>
            </a:pPr>
            <a:r>
              <a:rPr lang="en-GB" sz="1600" dirty="0"/>
              <a:t>Complex underwater environments: The underwater environment is complex and diverse, with different types of marine organisms, objects, and environmental conditions. Developing an accurate and generalizable recognition system that can handle this complexity is a challenging task.</a:t>
            </a:r>
            <a:endParaRPr lang="en-IN" sz="1600" dirty="0"/>
          </a:p>
        </p:txBody>
      </p:sp>
    </p:spTree>
    <p:extLst>
      <p:ext uri="{BB962C8B-B14F-4D97-AF65-F5344CB8AC3E}">
        <p14:creationId xmlns:p14="http://schemas.microsoft.com/office/powerpoint/2010/main" val="283523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609598" y="609600"/>
            <a:ext cx="7490794" cy="803176"/>
          </a:xfrm>
        </p:spPr>
        <p:txBody>
          <a:bodyPr>
            <a:normAutofit/>
          </a:bodyPr>
          <a:lstStyle/>
          <a:p>
            <a:r>
              <a:rPr lang="en-GB" dirty="0">
                <a:latin typeface="Times New Roman" panose="02020603050405020304" pitchFamily="18" charset="0"/>
                <a:cs typeface="Times New Roman" panose="02020603050405020304" pitchFamily="18" charset="0"/>
              </a:rPr>
              <a:t>			  SOCIAL RELEVANCE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25760" y="1484784"/>
            <a:ext cx="8892480" cy="4608512"/>
          </a:xfrm>
        </p:spPr>
        <p:txBody>
          <a:bodyPr>
            <a:normAutofit fontScale="92500"/>
          </a:bodyPr>
          <a:lstStyle/>
          <a:p>
            <a:pPr marL="0" indent="0">
              <a:lnSpc>
                <a:spcPct val="170000"/>
              </a:lnSpc>
              <a:buNone/>
            </a:pPr>
            <a:endParaRPr lang="en-GB" dirty="0"/>
          </a:p>
          <a:p>
            <a:pPr algn="just">
              <a:lnSpc>
                <a:spcPct val="150000"/>
              </a:lnSpc>
            </a:pPr>
            <a:r>
              <a:rPr lang="en-GB" dirty="0"/>
              <a:t>Conservation Efforts: Image recognition can be used to identify different species of marine life, which can help conservation efforts. By recognizing different types of marine creatures and their </a:t>
            </a:r>
            <a:r>
              <a:rPr lang="en-GB" dirty="0" err="1"/>
              <a:t>behaviors</a:t>
            </a:r>
            <a:r>
              <a:rPr lang="en-GB" dirty="0"/>
              <a:t>, researchers can better understand the ocean ecosystem and make more informed decisions about conservation measures.</a:t>
            </a:r>
          </a:p>
          <a:p>
            <a:pPr algn="just">
              <a:lnSpc>
                <a:spcPct val="150000"/>
              </a:lnSpc>
            </a:pPr>
            <a:r>
              <a:rPr lang="en-GB" dirty="0"/>
              <a:t>Environmental Monitoring: Underwater images can be used to monitor the health of the ocean, including the impact of pollution, climate change, and other environmental factors. Image recognition technology can help automate this process by identifying changes in the underwater environment, such as the presence of harmful algal blooms or changes in water temperature.</a:t>
            </a:r>
          </a:p>
          <a:p>
            <a:endParaRPr lang="en-IN" dirty="0"/>
          </a:p>
        </p:txBody>
      </p:sp>
    </p:spTree>
    <p:extLst>
      <p:ext uri="{BB962C8B-B14F-4D97-AF65-F5344CB8AC3E}">
        <p14:creationId xmlns:p14="http://schemas.microsoft.com/office/powerpoint/2010/main" val="2434746362"/>
      </p:ext>
    </p:extLst>
  </p:cSld>
  <p:clrMapOvr>
    <a:masterClrMapping/>
  </p:clrMapOvr>
</p:sld>
</file>

<file path=ppt/theme/theme1.xml><?xml version="1.0" encoding="utf-8"?>
<a:theme xmlns:a="http://schemas.openxmlformats.org/drawingml/2006/main" name="1_Office Theme">
  <a:themeElements>
    <a:clrScheme name="bluee">
      <a:dk1>
        <a:sysClr val="windowText" lastClr="000000"/>
      </a:dk1>
      <a:lt1>
        <a:sysClr val="window" lastClr="FFFFFF"/>
      </a:lt1>
      <a:dk2>
        <a:srgbClr val="44546A"/>
      </a:dk2>
      <a:lt2>
        <a:srgbClr val="E7E6E6"/>
      </a:lt2>
      <a:accent1>
        <a:srgbClr val="084259"/>
      </a:accent1>
      <a:accent2>
        <a:srgbClr val="0F8AA6"/>
      </a:accent2>
      <a:accent3>
        <a:srgbClr val="0F97A6"/>
      </a:accent3>
      <a:accent4>
        <a:srgbClr val="15BFBF"/>
      </a:accent4>
      <a:accent5>
        <a:srgbClr val="12A697"/>
      </a:accent5>
      <a:accent6>
        <a:srgbClr val="04D9D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1392</Words>
  <Application>Microsoft Office PowerPoint</Application>
  <PresentationFormat>On-screen Show (4:3)</PresentationFormat>
  <Paragraphs>70</Paragraphs>
  <Slides>14</Slides>
  <Notes>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14</vt:i4>
      </vt:variant>
    </vt:vector>
  </HeadingPairs>
  <TitlesOfParts>
    <vt:vector size="28" baseType="lpstr">
      <vt:lpstr>-apple-system</vt:lpstr>
      <vt:lpstr>Arial</vt:lpstr>
      <vt:lpstr>Calibri</vt:lpstr>
      <vt:lpstr>Calibri Light</vt:lpstr>
      <vt:lpstr>FormataOTFCond-Md</vt:lpstr>
      <vt:lpstr>Georgia</vt:lpstr>
      <vt:lpstr>Georgia Pro Light</vt:lpstr>
      <vt:lpstr>Times New Roman</vt:lpstr>
      <vt:lpstr>TimesLTStd-Roman</vt:lpstr>
      <vt:lpstr>Trebuchet MS</vt:lpstr>
      <vt:lpstr>Wingdings 3</vt:lpstr>
      <vt:lpstr>1_Office Theme</vt:lpstr>
      <vt:lpstr>Office Theme</vt:lpstr>
      <vt:lpstr>Facet</vt:lpstr>
      <vt:lpstr>PowerPoint Presentation</vt:lpstr>
      <vt:lpstr>   DAYANANDA SAGAR COLLEGE OF ENGINEERING </vt:lpstr>
      <vt:lpstr>PowerPoint Presentation</vt:lpstr>
      <vt:lpstr>      PROJECT INTRODUCTION</vt:lpstr>
      <vt:lpstr>PowerPoint Presentation</vt:lpstr>
      <vt:lpstr>  PROBLEM STATEMENT</vt:lpstr>
      <vt:lpstr>       OBJECTIVES</vt:lpstr>
      <vt:lpstr> OBJECTIVES</vt:lpstr>
      <vt:lpstr>     SOCIAL RELEVANCE</vt:lpstr>
      <vt:lpstr>   SOCIAL RELEVANCE</vt:lpstr>
      <vt:lpstr>   NOVELTY IN THE  APPROACH</vt:lpstr>
      <vt:lpstr>   NOVELTY IN THE APPROACH</vt:lpstr>
      <vt:lpstr>      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DAYANANDA SAGAR COLLEGE OF ENGINEERING</dc:title>
  <dc:creator>Ayush Aditya</dc:creator>
  <cp:lastModifiedBy>Ayush Aditya</cp:lastModifiedBy>
  <cp:revision>19</cp:revision>
  <dcterms:created xsi:type="dcterms:W3CDTF">2021-11-24T16:29:49Z</dcterms:created>
  <dcterms:modified xsi:type="dcterms:W3CDTF">2023-05-08T14:52:33Z</dcterms:modified>
</cp:coreProperties>
</file>