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Singh" userId="6c447b7eab51849e" providerId="LiveId" clId="{719C5804-0C78-4FDE-B333-E2602857B25D}"/>
    <pc:docChg chg="custSel delSld modSld">
      <pc:chgData name="Om Singh" userId="6c447b7eab51849e" providerId="LiveId" clId="{719C5804-0C78-4FDE-B333-E2602857B25D}" dt="2021-08-23T07:10:00.508" v="246" actId="313"/>
      <pc:docMkLst>
        <pc:docMk/>
      </pc:docMkLst>
      <pc:sldChg chg="modSp mod">
        <pc:chgData name="Om Singh" userId="6c447b7eab51849e" providerId="LiveId" clId="{719C5804-0C78-4FDE-B333-E2602857B25D}" dt="2021-08-23T07:09:48.352" v="240" actId="313"/>
        <pc:sldMkLst>
          <pc:docMk/>
          <pc:sldMk cId="263784652" sldId="258"/>
        </pc:sldMkLst>
        <pc:spChg chg="mod">
          <ac:chgData name="Om Singh" userId="6c447b7eab51849e" providerId="LiveId" clId="{719C5804-0C78-4FDE-B333-E2602857B25D}" dt="2021-08-23T07:09:48.352" v="240" actId="313"/>
          <ac:spMkLst>
            <pc:docMk/>
            <pc:sldMk cId="263784652" sldId="258"/>
            <ac:spMk id="5" creationId="{9975FA86-75D2-4776-85FE-09ADDACCEED8}"/>
          </ac:spMkLst>
        </pc:spChg>
      </pc:sldChg>
      <pc:sldChg chg="addSp modSp mod">
        <pc:chgData name="Om Singh" userId="6c447b7eab51849e" providerId="LiveId" clId="{719C5804-0C78-4FDE-B333-E2602857B25D}" dt="2021-08-23T07:09:52.531" v="242" actId="313"/>
        <pc:sldMkLst>
          <pc:docMk/>
          <pc:sldMk cId="2185005280" sldId="264"/>
        </pc:sldMkLst>
        <pc:spChg chg="mod">
          <ac:chgData name="Om Singh" userId="6c447b7eab51849e" providerId="LiveId" clId="{719C5804-0C78-4FDE-B333-E2602857B25D}" dt="2021-08-23T07:09:52.531" v="242" actId="313"/>
          <ac:spMkLst>
            <pc:docMk/>
            <pc:sldMk cId="2185005280" sldId="264"/>
            <ac:spMk id="3" creationId="{02D1481C-CD20-462E-9C26-AF60B407A4E6}"/>
          </ac:spMkLst>
        </pc:spChg>
        <pc:picChg chg="add mod modCrop">
          <ac:chgData name="Om Singh" userId="6c447b7eab51849e" providerId="LiveId" clId="{719C5804-0C78-4FDE-B333-E2602857B25D}" dt="2021-08-23T07:08:30.536" v="193" actId="14100"/>
          <ac:picMkLst>
            <pc:docMk/>
            <pc:sldMk cId="2185005280" sldId="264"/>
            <ac:picMk id="5" creationId="{1C6E5FBD-8E2A-4C9D-A807-13D6F6F86E2B}"/>
          </ac:picMkLst>
        </pc:picChg>
      </pc:sldChg>
      <pc:sldChg chg="del">
        <pc:chgData name="Om Singh" userId="6c447b7eab51849e" providerId="LiveId" clId="{719C5804-0C78-4FDE-B333-E2602857B25D}" dt="2021-08-23T06:43:32.795" v="135" actId="2696"/>
        <pc:sldMkLst>
          <pc:docMk/>
          <pc:sldMk cId="3952915303" sldId="265"/>
        </pc:sldMkLst>
      </pc:sldChg>
      <pc:sldChg chg="modSp mod">
        <pc:chgData name="Om Singh" userId="6c447b7eab51849e" providerId="LiveId" clId="{719C5804-0C78-4FDE-B333-E2602857B25D}" dt="2021-08-23T07:10:00.508" v="246" actId="313"/>
        <pc:sldMkLst>
          <pc:docMk/>
          <pc:sldMk cId="2309741237" sldId="266"/>
        </pc:sldMkLst>
        <pc:spChg chg="mod">
          <ac:chgData name="Om Singh" userId="6c447b7eab51849e" providerId="LiveId" clId="{719C5804-0C78-4FDE-B333-E2602857B25D}" dt="2021-08-23T07:10:00.508" v="246" actId="313"/>
          <ac:spMkLst>
            <pc:docMk/>
            <pc:sldMk cId="2309741237" sldId="266"/>
            <ac:spMk id="3" creationId="{269C5166-AAEA-4496-A75E-F77804A37F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Rise Of Pixel</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IBM DATA SCIENCE CAPSTONE PROJECT BY OM SINGH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Introduction and required information</a:t>
            </a:r>
          </a:p>
        </p:txBody>
      </p:sp>
      <p:sp>
        <p:nvSpPr>
          <p:cNvPr id="5" name="Content Placeholder 4">
            <a:extLst>
              <a:ext uri="{FF2B5EF4-FFF2-40B4-BE49-F238E27FC236}">
                <a16:creationId xmlns:a16="http://schemas.microsoft.com/office/drawing/2014/main" id="{9975FA86-75D2-4776-85FE-09ADDACCEED8}"/>
              </a:ext>
            </a:extLst>
          </p:cNvPr>
          <p:cNvSpPr>
            <a:spLocks noGrp="1"/>
          </p:cNvSpPr>
          <p:nvPr>
            <p:ph idx="1"/>
          </p:nvPr>
        </p:nvSpPr>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Google is the owner of Android, the world’s most popular mobile operating system. According to </a:t>
            </a:r>
            <a:r>
              <a:rPr lang="en-US" sz="1800" i="1" dirty="0">
                <a:effectLst/>
                <a:latin typeface="Calibri" panose="020F0502020204030204" pitchFamily="34" charset="0"/>
                <a:ea typeface="Calibri" panose="020F0502020204030204" pitchFamily="34" charset="0"/>
                <a:cs typeface="Calibri" panose="020F0502020204030204" pitchFamily="34" charset="0"/>
              </a:rPr>
              <a:t>Stat Counter </a:t>
            </a:r>
            <a:r>
              <a:rPr lang="en-US" sz="1800" dirty="0">
                <a:effectLst/>
                <a:latin typeface="Calibri" panose="020F0502020204030204" pitchFamily="34" charset="0"/>
                <a:ea typeface="Calibri" panose="020F0502020204030204" pitchFamily="34" charset="0"/>
                <a:cs typeface="Calibri" panose="020F0502020204030204" pitchFamily="34" charset="0"/>
              </a:rPr>
              <a:t>android roughly makes up </a:t>
            </a:r>
            <a:r>
              <a:rPr lang="en-US" sz="1800" i="1" dirty="0">
                <a:effectLst/>
                <a:latin typeface="Calibri" panose="020F0502020204030204" pitchFamily="34" charset="0"/>
                <a:ea typeface="Calibri" panose="020F0502020204030204" pitchFamily="34" charset="0"/>
                <a:cs typeface="Calibri" panose="020F0502020204030204" pitchFamily="34" charset="0"/>
              </a:rPr>
              <a:t>73% </a:t>
            </a:r>
            <a:r>
              <a:rPr lang="en-US" sz="1800" dirty="0">
                <a:effectLst/>
                <a:latin typeface="Calibri" panose="020F0502020204030204" pitchFamily="34" charset="0"/>
                <a:ea typeface="Calibri" panose="020F0502020204030204" pitchFamily="34" charset="0"/>
                <a:cs typeface="Calibri" panose="020F0502020204030204" pitchFamily="34" charset="0"/>
              </a:rPr>
              <a:t>of the market, well ahead of its nearest competitor, Apple’s IOS. However, Google’s individual phones, its infamous pixel lineup, has an overwhelmingly lack of popularity amongst users, as can be seen through </a:t>
            </a:r>
            <a:r>
              <a:rPr lang="en-US" sz="1800" i="1" dirty="0">
                <a:effectLst/>
                <a:latin typeface="Calibri" panose="020F0502020204030204" pitchFamily="34" charset="0"/>
                <a:ea typeface="Calibri" panose="020F0502020204030204" pitchFamily="34" charset="0"/>
                <a:cs typeface="Calibri" panose="020F0502020204030204" pitchFamily="34" charset="0"/>
              </a:rPr>
              <a:t>Stat Counters </a:t>
            </a:r>
            <a:r>
              <a:rPr lang="en-US" sz="1800" dirty="0">
                <a:effectLst/>
                <a:latin typeface="Calibri" panose="020F0502020204030204" pitchFamily="34" charset="0"/>
                <a:ea typeface="Calibri" panose="020F0502020204030204" pitchFamily="34" charset="0"/>
                <a:cs typeface="Calibri" panose="020F0502020204030204" pitchFamily="34" charset="0"/>
              </a:rPr>
              <a:t>data which suggest Google Pixel Phones have less than </a:t>
            </a:r>
            <a:r>
              <a:rPr lang="en-US" sz="1800" i="1" dirty="0">
                <a:effectLst/>
                <a:latin typeface="Calibri" panose="020F0502020204030204" pitchFamily="34" charset="0"/>
                <a:ea typeface="Calibri" panose="020F0502020204030204" pitchFamily="34" charset="0"/>
                <a:cs typeface="Calibri" panose="020F0502020204030204" pitchFamily="34" charset="0"/>
              </a:rPr>
              <a:t>1.5%</a:t>
            </a:r>
            <a:r>
              <a:rPr lang="en-US" sz="1800" dirty="0">
                <a:effectLst/>
                <a:latin typeface="Calibri" panose="020F0502020204030204" pitchFamily="34" charset="0"/>
                <a:ea typeface="Calibri" panose="020F0502020204030204" pitchFamily="34" charset="0"/>
                <a:cs typeface="Calibri" panose="020F0502020204030204" pitchFamily="34" charset="0"/>
              </a:rPr>
              <a:t> market share.  This could be attributed to its lack of physical stores, something which its competitors such as Apple and Samsung have around the globe. Google recently opened a store in New York City, and they are looking to expand these stores, however.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Infect, Google’s and its investors are currently putting in tons of money into the company for the launch of their next phone and other hardware, as shown by how Google’s head of hardware </a:t>
            </a:r>
            <a:r>
              <a:rPr lang="en-AU" sz="1800" dirty="0">
                <a:solidFill>
                  <a:srgbClr val="2F313C"/>
                </a:solidFill>
                <a:effectLst/>
                <a:latin typeface="Calibri" panose="020F0502020204030204" pitchFamily="34" charset="0"/>
                <a:ea typeface="Calibri" panose="020F0502020204030204" pitchFamily="34" charset="0"/>
                <a:cs typeface="Calibri" panose="020F0502020204030204" pitchFamily="34" charset="0"/>
              </a:rPr>
              <a:t>Rick Osterloh, that they “are ready to invest a lot in marketing”, and through T-Mobile’s recent announcement to invest heavily into Google Pixel. </a:t>
            </a:r>
            <a:r>
              <a:rPr lang="en-US" sz="1800" dirty="0">
                <a:effectLst/>
                <a:latin typeface="Calibri" panose="020F0502020204030204" pitchFamily="34" charset="0"/>
                <a:ea typeface="Calibri" panose="020F0502020204030204" pitchFamily="34" charset="0"/>
                <a:cs typeface="Calibri" panose="020F0502020204030204" pitchFamily="34" charset="0"/>
              </a:rPr>
              <a:t> Due to countries such as the USA and Canada opening due to its large amounts of vaccine doses, sales of technology and mobile phones are currently on the rise as people flock back into on site retail stores, and hence it is natural that Google wishes to expand its meagre sales by building retail store.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F3F1-55D2-49BF-AFC9-3E217F5AC0FF}"/>
              </a:ext>
            </a:extLst>
          </p:cNvPr>
          <p:cNvSpPr>
            <a:spLocks noGrp="1"/>
          </p:cNvSpPr>
          <p:nvPr>
            <p:ph type="title"/>
          </p:nvPr>
        </p:nvSpPr>
        <p:spPr/>
        <p:txBody>
          <a:bodyPr/>
          <a:lstStyle/>
          <a:p>
            <a:r>
              <a:rPr lang="en-US" dirty="0"/>
              <a:t>Business question</a:t>
            </a:r>
            <a:endParaRPr lang="en-AU" dirty="0"/>
          </a:p>
        </p:txBody>
      </p:sp>
      <p:sp>
        <p:nvSpPr>
          <p:cNvPr id="3" name="Content Placeholder 2">
            <a:extLst>
              <a:ext uri="{FF2B5EF4-FFF2-40B4-BE49-F238E27FC236}">
                <a16:creationId xmlns:a16="http://schemas.microsoft.com/office/drawing/2014/main" id="{9EC59767-211A-4CFF-BED6-35E8A7892789}"/>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Hence arises the question for Google, where to from here? Where should Google open its next physical retail store. Hence the question for my data science project is formed: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i="1" dirty="0">
                <a:effectLst/>
                <a:latin typeface="Calibri" panose="020F0502020204030204" pitchFamily="34" charset="0"/>
                <a:ea typeface="Calibri" panose="020F0502020204030204" pitchFamily="34" charset="0"/>
                <a:cs typeface="Calibri" panose="020F0502020204030204" pitchFamily="34" charset="0"/>
              </a:rPr>
              <a:t>Where in Toronto should Google open its next physical retail store”?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I have chosen Toronto as the city for the question as it is a city which experiences a large amount of smartphone sales, and Canada is one of the few countries where Google has a decent share of the market. I have also chosen Toronto due to the fact that many big name smartphone influences such as Linus from Linus Tech Tips and Lew from Unbox Therapy are based there. This question may be of certain interest not only to google, but to Tech Youtubers and smartphone enthusiasts.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224836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6DB8-F88F-4B63-BA53-3D566C4437D9}"/>
              </a:ext>
            </a:extLst>
          </p:cNvPr>
          <p:cNvSpPr>
            <a:spLocks noGrp="1"/>
          </p:cNvSpPr>
          <p:nvPr>
            <p:ph type="title"/>
          </p:nvPr>
        </p:nvSpPr>
        <p:spPr/>
        <p:txBody>
          <a:bodyPr/>
          <a:lstStyle/>
          <a:p>
            <a:r>
              <a:rPr lang="en-US" dirty="0"/>
              <a:t>Required data</a:t>
            </a:r>
            <a:endParaRPr lang="en-AU" dirty="0"/>
          </a:p>
        </p:txBody>
      </p:sp>
      <p:sp>
        <p:nvSpPr>
          <p:cNvPr id="3" name="Content Placeholder 2">
            <a:extLst>
              <a:ext uri="{FF2B5EF4-FFF2-40B4-BE49-F238E27FC236}">
                <a16:creationId xmlns:a16="http://schemas.microsoft.com/office/drawing/2014/main" id="{8F3DE883-F4E7-4F2F-8409-454BC059656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To perform an analysis on this question at hand, numerous forms of data will be required: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Location data from Wikipedia which divides Toronto into Borough and Neighborhoods. This will allow me to perform an analysis on different districts determining where google should build its next phone store.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Foursquare API data to perform analysis on the location from Wikipedia data</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Information about venues in Toronto to find suitable locations for google to build its next store [are they close to Google campuses or other apple/Samsung phone stores], for example, which will help Google garner early attention to its retail store.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80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B866-1FF8-4D2F-B24C-02641082D1D4}"/>
              </a:ext>
            </a:extLst>
          </p:cNvPr>
          <p:cNvSpPr>
            <a:spLocks noGrp="1"/>
          </p:cNvSpPr>
          <p:nvPr>
            <p:ph type="title"/>
          </p:nvPr>
        </p:nvSpPr>
        <p:spPr/>
        <p:txBody>
          <a:bodyPr/>
          <a:lstStyle/>
          <a:p>
            <a:r>
              <a:rPr lang="en-US" dirty="0"/>
              <a:t>Methodology [1]</a:t>
            </a:r>
            <a:endParaRPr lang="en-AU" dirty="0"/>
          </a:p>
        </p:txBody>
      </p:sp>
      <p:sp>
        <p:nvSpPr>
          <p:cNvPr id="3" name="Content Placeholder 2">
            <a:extLst>
              <a:ext uri="{FF2B5EF4-FFF2-40B4-BE49-F238E27FC236}">
                <a16:creationId xmlns:a16="http://schemas.microsoft.com/office/drawing/2014/main" id="{9A72FC58-3D57-4859-8C1F-551752A98362}"/>
              </a:ext>
            </a:extLst>
          </p:cNvPr>
          <p:cNvSpPr>
            <a:spLocks noGrp="1"/>
          </p:cNvSpPr>
          <p:nvPr>
            <p:ph idx="1"/>
          </p:nvPr>
        </p:nvSpPr>
        <p:spPr/>
        <p:txBody>
          <a:bodyPr/>
          <a:lstStyle/>
          <a:p>
            <a:r>
              <a:rPr lang="en-US" dirty="0"/>
              <a:t>The model to be used to solve this problem will be a K-means algorithm</a:t>
            </a:r>
          </a:p>
          <a:p>
            <a:r>
              <a:rPr lang="en-US" dirty="0"/>
              <a:t>This is since we are using unsupervised data to solve this problem, hence necessitating the use of clustering within the project</a:t>
            </a:r>
          </a:p>
          <a:p>
            <a:r>
              <a:rPr lang="en-US" dirty="0"/>
              <a:t>The result of the clustering will give back a general location where the new Google retail store should be opened within Toronto</a:t>
            </a:r>
            <a:endParaRPr lang="en-AU" dirty="0"/>
          </a:p>
        </p:txBody>
      </p:sp>
    </p:spTree>
    <p:extLst>
      <p:ext uri="{BB962C8B-B14F-4D97-AF65-F5344CB8AC3E}">
        <p14:creationId xmlns:p14="http://schemas.microsoft.com/office/powerpoint/2010/main" val="392888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42C9-DEE5-44E3-A028-3745E837F942}"/>
              </a:ext>
            </a:extLst>
          </p:cNvPr>
          <p:cNvSpPr>
            <a:spLocks noGrp="1"/>
          </p:cNvSpPr>
          <p:nvPr>
            <p:ph type="title"/>
          </p:nvPr>
        </p:nvSpPr>
        <p:spPr/>
        <p:txBody>
          <a:bodyPr/>
          <a:lstStyle/>
          <a:p>
            <a:r>
              <a:rPr lang="en-US" dirty="0"/>
              <a:t>Methodology [2]</a:t>
            </a:r>
            <a:endParaRPr lang="en-AU" dirty="0"/>
          </a:p>
        </p:txBody>
      </p:sp>
      <p:sp>
        <p:nvSpPr>
          <p:cNvPr id="3" name="Content Placeholder 2">
            <a:extLst>
              <a:ext uri="{FF2B5EF4-FFF2-40B4-BE49-F238E27FC236}">
                <a16:creationId xmlns:a16="http://schemas.microsoft.com/office/drawing/2014/main" id="{2BA0EB62-7F5A-4DF8-8CC0-F58A951B3B0A}"/>
              </a:ext>
            </a:extLst>
          </p:cNvPr>
          <p:cNvSpPr>
            <a:spLocks noGrp="1"/>
          </p:cNvSpPr>
          <p:nvPr>
            <p:ph idx="1"/>
          </p:nvPr>
        </p:nvSpPr>
        <p:spPr/>
        <p:txBody>
          <a:bodyPr/>
          <a:lstStyle/>
          <a:p>
            <a:pPr marL="0" indent="0">
              <a:buNone/>
            </a:pPr>
            <a:r>
              <a:rPr lang="en-US" dirty="0"/>
              <a:t>How to Access the Data: </a:t>
            </a:r>
          </a:p>
          <a:p>
            <a:r>
              <a:rPr lang="en-US" dirty="0"/>
              <a:t>We can get the data of the neighborhoods and boroughs of Toronto through web scraping Wikipedia</a:t>
            </a:r>
          </a:p>
          <a:p>
            <a:r>
              <a:rPr lang="en-US" dirty="0"/>
              <a:t>We will need to find data relating the locations of phone retail stores within Toronto and create our own data frame as such data is not available in a ready-made source</a:t>
            </a:r>
          </a:p>
          <a:p>
            <a:r>
              <a:rPr lang="en-US" dirty="0"/>
              <a:t>We obtain the location values of these areas using the GEOPY API</a:t>
            </a:r>
          </a:p>
          <a:p>
            <a:r>
              <a:rPr lang="en-US" dirty="0"/>
              <a:t>We then get feedback from the foursquare API pertaining to these locations, which will be used to generate the model</a:t>
            </a:r>
          </a:p>
          <a:p>
            <a:endParaRPr lang="en-US" dirty="0"/>
          </a:p>
          <a:p>
            <a:endParaRPr lang="en-AU" dirty="0"/>
          </a:p>
        </p:txBody>
      </p:sp>
    </p:spTree>
    <p:extLst>
      <p:ext uri="{BB962C8B-B14F-4D97-AF65-F5344CB8AC3E}">
        <p14:creationId xmlns:p14="http://schemas.microsoft.com/office/powerpoint/2010/main" val="168646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2E21-66B6-4665-8278-AB7E263E4BC7}"/>
              </a:ext>
            </a:extLst>
          </p:cNvPr>
          <p:cNvSpPr>
            <a:spLocks noGrp="1"/>
          </p:cNvSpPr>
          <p:nvPr>
            <p:ph type="title"/>
          </p:nvPr>
        </p:nvSpPr>
        <p:spPr/>
        <p:txBody>
          <a:bodyPr/>
          <a:lstStyle/>
          <a:p>
            <a:r>
              <a:rPr lang="en-US" dirty="0"/>
              <a:t>Methodology [3]</a:t>
            </a:r>
            <a:endParaRPr lang="en-AU" dirty="0"/>
          </a:p>
        </p:txBody>
      </p:sp>
      <p:sp>
        <p:nvSpPr>
          <p:cNvPr id="3" name="Content Placeholder 2">
            <a:extLst>
              <a:ext uri="{FF2B5EF4-FFF2-40B4-BE49-F238E27FC236}">
                <a16:creationId xmlns:a16="http://schemas.microsoft.com/office/drawing/2014/main" id="{9A842F4D-6595-49A8-A59A-CC2314154232}"/>
              </a:ext>
            </a:extLst>
          </p:cNvPr>
          <p:cNvSpPr>
            <a:spLocks noGrp="1"/>
          </p:cNvSpPr>
          <p:nvPr>
            <p:ph idx="1"/>
          </p:nvPr>
        </p:nvSpPr>
        <p:spPr/>
        <p:txBody>
          <a:bodyPr/>
          <a:lstStyle/>
          <a:p>
            <a:r>
              <a:rPr lang="en-US" dirty="0"/>
              <a:t>Amongst the 102 neighborhoods present within Toronto, there are 10 dedicated phone retail stores</a:t>
            </a:r>
          </a:p>
          <a:p>
            <a:r>
              <a:rPr lang="en-US" dirty="0"/>
              <a:t>The phone retail stores all have common venues such as _____ and by observation a general location spread close to the inner city areas of Toronto</a:t>
            </a:r>
          </a:p>
          <a:p>
            <a:r>
              <a:rPr lang="en-US" dirty="0"/>
              <a:t>Below is provided a folium map of Toronto, one with the phone stores highlighted and one without</a:t>
            </a:r>
          </a:p>
          <a:p>
            <a:pPr marL="0" indent="0">
              <a:buNone/>
            </a:pPr>
            <a:endParaRPr lang="en-AU" dirty="0"/>
          </a:p>
        </p:txBody>
      </p:sp>
    </p:spTree>
    <p:extLst>
      <p:ext uri="{BB962C8B-B14F-4D97-AF65-F5344CB8AC3E}">
        <p14:creationId xmlns:p14="http://schemas.microsoft.com/office/powerpoint/2010/main" val="262229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812-FBC0-4D1B-B57C-EBA0E394EA24}"/>
              </a:ext>
            </a:extLst>
          </p:cNvPr>
          <p:cNvSpPr>
            <a:spLocks noGrp="1"/>
          </p:cNvSpPr>
          <p:nvPr>
            <p:ph type="title"/>
          </p:nvPr>
        </p:nvSpPr>
        <p:spPr/>
        <p:txBody>
          <a:bodyPr/>
          <a:lstStyle/>
          <a:p>
            <a:r>
              <a:rPr lang="en-US" dirty="0"/>
              <a:t>Methodology- Finding the Appropriate number of clusters</a:t>
            </a:r>
            <a:endParaRPr lang="en-AU" dirty="0"/>
          </a:p>
        </p:txBody>
      </p:sp>
      <p:sp>
        <p:nvSpPr>
          <p:cNvPr id="3" name="Content Placeholder 2">
            <a:extLst>
              <a:ext uri="{FF2B5EF4-FFF2-40B4-BE49-F238E27FC236}">
                <a16:creationId xmlns:a16="http://schemas.microsoft.com/office/drawing/2014/main" id="{02D1481C-CD20-462E-9C26-AF60B407A4E6}"/>
              </a:ext>
            </a:extLst>
          </p:cNvPr>
          <p:cNvSpPr>
            <a:spLocks noGrp="1"/>
          </p:cNvSpPr>
          <p:nvPr>
            <p:ph idx="1"/>
          </p:nvPr>
        </p:nvSpPr>
        <p:spPr/>
        <p:txBody>
          <a:bodyPr/>
          <a:lstStyle/>
          <a:p>
            <a:r>
              <a:rPr lang="en-US" dirty="0"/>
              <a:t>We use the K-means algorithm to get the graph on the side</a:t>
            </a:r>
          </a:p>
          <a:p>
            <a:r>
              <a:rPr lang="en-US" dirty="0"/>
              <a:t>This graph tells the appropriate number of clusters that should be used for this problem. </a:t>
            </a:r>
          </a:p>
          <a:p>
            <a:r>
              <a:rPr lang="en-US" dirty="0"/>
              <a:t>Since the greatest change in the general flow of the gradient of the graph occurs at K = 8 we will be using 8 amount of clusters for our problem. </a:t>
            </a:r>
          </a:p>
          <a:p>
            <a:r>
              <a:rPr lang="en-US" dirty="0"/>
              <a:t>We can see that the best location to build a phone retail store is in cluster 6 since  [cont. on next page]</a:t>
            </a:r>
          </a:p>
          <a:p>
            <a:pPr marL="0" indent="0">
              <a:buNone/>
            </a:pPr>
            <a:endParaRPr lang="en-AU" dirty="0"/>
          </a:p>
        </p:txBody>
      </p:sp>
      <p:pic>
        <p:nvPicPr>
          <p:cNvPr id="5" name="Picture 4" descr="Map&#10;&#10;Description automatically generated">
            <a:extLst>
              <a:ext uri="{FF2B5EF4-FFF2-40B4-BE49-F238E27FC236}">
                <a16:creationId xmlns:a16="http://schemas.microsoft.com/office/drawing/2014/main" id="{1C6E5FBD-8E2A-4C9D-A807-13D6F6F86E2B}"/>
              </a:ext>
            </a:extLst>
          </p:cNvPr>
          <p:cNvPicPr>
            <a:picLocks noChangeAspect="1"/>
          </p:cNvPicPr>
          <p:nvPr/>
        </p:nvPicPr>
        <p:blipFill rotWithShape="1">
          <a:blip r:embed="rId2"/>
          <a:srcRect l="9688" t="14325" r="4767" b="11622"/>
          <a:stretch/>
        </p:blipFill>
        <p:spPr>
          <a:xfrm>
            <a:off x="4591050" y="4934835"/>
            <a:ext cx="6619707" cy="1656465"/>
          </a:xfrm>
          <a:prstGeom prst="rect">
            <a:avLst/>
          </a:prstGeom>
        </p:spPr>
      </p:pic>
    </p:spTree>
    <p:extLst>
      <p:ext uri="{BB962C8B-B14F-4D97-AF65-F5344CB8AC3E}">
        <p14:creationId xmlns:p14="http://schemas.microsoft.com/office/powerpoint/2010/main" val="218500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F551-A85B-4F97-ABD5-A5E4DD9477CC}"/>
              </a:ext>
            </a:extLst>
          </p:cNvPr>
          <p:cNvSpPr>
            <a:spLocks noGrp="1"/>
          </p:cNvSpPr>
          <p:nvPr>
            <p:ph type="title"/>
          </p:nvPr>
        </p:nvSpPr>
        <p:spPr/>
        <p:txBody>
          <a:bodyPr/>
          <a:lstStyle/>
          <a:p>
            <a:r>
              <a:rPr lang="en-US" dirty="0"/>
              <a:t>Methodology – Conclusion and discussion</a:t>
            </a:r>
            <a:endParaRPr lang="en-AU" dirty="0"/>
          </a:p>
        </p:txBody>
      </p:sp>
      <p:sp>
        <p:nvSpPr>
          <p:cNvPr id="3" name="Content Placeholder 2">
            <a:extLst>
              <a:ext uri="{FF2B5EF4-FFF2-40B4-BE49-F238E27FC236}">
                <a16:creationId xmlns:a16="http://schemas.microsoft.com/office/drawing/2014/main" id="{269C5166-AAEA-4496-A75E-F77804A37F9C}"/>
              </a:ext>
            </a:extLst>
          </p:cNvPr>
          <p:cNvSpPr>
            <a:spLocks noGrp="1"/>
          </p:cNvSpPr>
          <p:nvPr>
            <p:ph idx="1"/>
          </p:nvPr>
        </p:nvSpPr>
        <p:spPr/>
        <p:txBody>
          <a:bodyPr/>
          <a:lstStyle/>
          <a:p>
            <a:r>
              <a:rPr lang="en-US" b="0" i="0" dirty="0">
                <a:solidFill>
                  <a:srgbClr val="000000"/>
                </a:solidFill>
                <a:effectLst/>
                <a:latin typeface="ibm-plex-sans"/>
              </a:rPr>
              <a:t>From the above map it can be seen the neighborhoods that have similar attributes to those containing phone stores. These are mostly the yellow colored clusters. Now, based on the above clusters, we will now find the best places for google to build its next phone store. Since cluster 6 contains two phone stores, and is surrounded by yellow colored neighborhoods, we will use that to find the best place for google to build its next phone retail store.</a:t>
            </a:r>
            <a:endParaRPr lang="en-US" dirty="0"/>
          </a:p>
          <a:p>
            <a:r>
              <a:rPr lang="en-US" dirty="0"/>
              <a:t>Hence, the result given are the best places to build a Google retail store. This was a result to be expected, as earlier, by inspection we could see most of the phone retail stores were clustered around Toronto's city point's. Thus, while the above locations are recommended, many of the above locations can be eliminated as they are already close to other Phone retail stores. Whether this is wanted by the client is up to them. Hence, these are the neighborhoods recommended by the algorithm </a:t>
            </a:r>
            <a:endParaRPr lang="en-AU" dirty="0"/>
          </a:p>
        </p:txBody>
      </p:sp>
    </p:spTree>
    <p:extLst>
      <p:ext uri="{BB962C8B-B14F-4D97-AF65-F5344CB8AC3E}">
        <p14:creationId xmlns:p14="http://schemas.microsoft.com/office/powerpoint/2010/main" val="23097412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{F03CB860-AE3A-4B2F-AD09-F8E7B0329F9B}tf33552983_win32</Template>
  <TotalTime>257</TotalTime>
  <Words>1008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Franklin Gothic Book</vt:lpstr>
      <vt:lpstr>Franklin Gothic Demi</vt:lpstr>
      <vt:lpstr>ibm-plex-sans</vt:lpstr>
      <vt:lpstr>Wingdings 2</vt:lpstr>
      <vt:lpstr>DividendVTI</vt:lpstr>
      <vt:lpstr>The Rise Of Pixel</vt:lpstr>
      <vt:lpstr>Introduction and required information</vt:lpstr>
      <vt:lpstr>Business question</vt:lpstr>
      <vt:lpstr>Required data</vt:lpstr>
      <vt:lpstr>Methodology [1]</vt:lpstr>
      <vt:lpstr>Methodology [2]</vt:lpstr>
      <vt:lpstr>Methodology [3]</vt:lpstr>
      <vt:lpstr>Methodology- Finding the Appropriate number of clusters</vt:lpstr>
      <vt:lpstr>Methodology – Conclusion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Pixel</dc:title>
  <dc:creator>Om Singh</dc:creator>
  <cp:lastModifiedBy>Om Singh</cp:lastModifiedBy>
  <cp:revision>1</cp:revision>
  <dcterms:created xsi:type="dcterms:W3CDTF">2021-08-22T07:17:17Z</dcterms:created>
  <dcterms:modified xsi:type="dcterms:W3CDTF">2021-08-23T07:10:05Z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