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68"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 id="270" r:id="rId16"/>
    <p:sldId id="271" r:id="rId17"/>
  </p:sldIdLst>
  <p:sldSz cx="12192000" cy="75596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52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595932"/>
            <a:ext cx="8825658" cy="3670246"/>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5266177"/>
            <a:ext cx="8825658" cy="949556"/>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379670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5291758"/>
            <a:ext cx="8825657" cy="624724"/>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755968"/>
            <a:ext cx="8825658" cy="401316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916482"/>
            <a:ext cx="8825656" cy="54422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FDE95-12D7-435C-BD1F-AC0A22CC8968}"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039004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595931"/>
            <a:ext cx="8825659" cy="2183906"/>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4031827"/>
            <a:ext cx="8825659" cy="260388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6594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595931"/>
            <a:ext cx="7999315" cy="2561090"/>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4157021"/>
            <a:ext cx="7279649" cy="377183"/>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795793"/>
            <a:ext cx="8825659" cy="1847921"/>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
        <p:nvSpPr>
          <p:cNvPr id="12" name="TextBox 11"/>
          <p:cNvSpPr txBox="1"/>
          <p:nvPr/>
        </p:nvSpPr>
        <p:spPr>
          <a:xfrm>
            <a:off x="898295" y="1070626"/>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
        <p:nvSpPr>
          <p:cNvPr id="15" name="TextBox 14"/>
          <p:cNvSpPr txBox="1"/>
          <p:nvPr/>
        </p:nvSpPr>
        <p:spPr>
          <a:xfrm>
            <a:off x="9330490" y="2881216"/>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a:t>”</a:t>
            </a:r>
          </a:p>
        </p:txBody>
      </p:sp>
    </p:spTree>
    <p:extLst>
      <p:ext uri="{BB962C8B-B14F-4D97-AF65-F5344CB8AC3E}">
        <p14:creationId xmlns:p14="http://schemas.microsoft.com/office/powerpoint/2010/main" val="1451942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443853"/>
            <a:ext cx="8825660" cy="1822325"/>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266178"/>
            <a:ext cx="8825659" cy="948432"/>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392747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2183906"/>
            <a:ext cx="2946866"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939874"/>
            <a:ext cx="2927350" cy="395658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2183906"/>
            <a:ext cx="2936241"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939874"/>
            <a:ext cx="2946794" cy="395658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2183906"/>
            <a:ext cx="2932113"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939874"/>
            <a:ext cx="2932113" cy="395658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41817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685884"/>
            <a:ext cx="2940050"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435895"/>
            <a:ext cx="2940050"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5321107"/>
            <a:ext cx="2940050" cy="72663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685884"/>
            <a:ext cx="2930525"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435895"/>
            <a:ext cx="2930525"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5321106"/>
            <a:ext cx="2934406" cy="72663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685884"/>
            <a:ext cx="2932113"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435895"/>
            <a:ext cx="2932113" cy="167992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6" y="5321103"/>
            <a:ext cx="2935997" cy="72663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351899"/>
            <a:ext cx="0" cy="436781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351899"/>
            <a:ext cx="0" cy="437275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21007932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844256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3" y="474231"/>
            <a:ext cx="1752601" cy="642222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978210"/>
            <a:ext cx="7423149" cy="5918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9805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39736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3154531"/>
            <a:ext cx="8825657" cy="2111646"/>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5266178"/>
            <a:ext cx="8825658" cy="948432"/>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2079207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271403"/>
            <a:ext cx="4396339" cy="46250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266461"/>
            <a:ext cx="4396341" cy="462999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FDE95-12D7-435C-BD1F-AC0A22CC8968}"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08914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2099910"/>
            <a:ext cx="4396338"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771881"/>
            <a:ext cx="4396339" cy="41245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2099910"/>
            <a:ext cx="4396339" cy="63522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771881"/>
            <a:ext cx="4396339" cy="41245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FDE95-12D7-435C-BD1F-AC0A22CC8968}"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684203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01159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1500893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595932"/>
            <a:ext cx="3401064" cy="1595931"/>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595932"/>
            <a:ext cx="5195997" cy="5039783"/>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449452"/>
            <a:ext cx="3401063" cy="3191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CFDE95-12D7-435C-BD1F-AC0A22CC8968}" type="datetimeFigureOut">
              <a:rPr lang="en-IN" smtClean="0"/>
              <a:t>03-06-2025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75762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2043903"/>
            <a:ext cx="5092906" cy="1735934"/>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259946"/>
            <a:ext cx="3200400" cy="503978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5" y="4031827"/>
            <a:ext cx="5084979" cy="1511935"/>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CFDE95-12D7-435C-BD1F-AC0A22CC8968}"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DE67E7-533E-48ED-9F43-89E04F67978D}" type="slidenum">
              <a:rPr lang="en-IN" smtClean="0"/>
              <a:t>‹#›</a:t>
            </a:fld>
            <a:endParaRPr lang="en-IN"/>
          </a:p>
        </p:txBody>
      </p:sp>
    </p:spTree>
    <p:extLst>
      <p:ext uri="{BB962C8B-B14F-4D97-AF65-F5344CB8AC3E}">
        <p14:creationId xmlns:p14="http://schemas.microsoft.com/office/powerpoint/2010/main" val="335119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942834"/>
            <a:ext cx="4037012" cy="4616842"/>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3188277"/>
            <a:ext cx="1522412" cy="2607474"/>
          </a:xfrm>
          <a:prstGeom prst="rect">
            <a:avLst/>
          </a:prstGeom>
        </p:spPr>
      </p:pic>
      <p:sp>
        <p:nvSpPr>
          <p:cNvPr id="16" name="Oval 15"/>
          <p:cNvSpPr/>
          <p:nvPr/>
        </p:nvSpPr>
        <p:spPr>
          <a:xfrm>
            <a:off x="8609012" y="1847921"/>
            <a:ext cx="2819400" cy="3107866"/>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0"/>
            <a:ext cx="1603387" cy="125819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719711"/>
            <a:ext cx="993734" cy="839964"/>
          </a:xfrm>
          <a:prstGeom prst="rect">
            <a:avLst/>
          </a:prstGeom>
        </p:spPr>
      </p:pic>
      <p:sp>
        <p:nvSpPr>
          <p:cNvPr id="14" name="Rectangle 13"/>
          <p:cNvSpPr/>
          <p:nvPr/>
        </p:nvSpPr>
        <p:spPr>
          <a:xfrm>
            <a:off x="10437812" y="0"/>
            <a:ext cx="685800" cy="1259946"/>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99038"/>
            <a:ext cx="9404723" cy="154382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262962"/>
            <a:ext cx="8946541" cy="462474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04963" y="1989510"/>
            <a:ext cx="1091952"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CFDE95-12D7-435C-BD1F-AC0A22CC8968}" type="datetimeFigureOut">
              <a:rPr lang="en-IN" smtClean="0"/>
              <a:t>03-06-2025</a:t>
            </a:fld>
            <a:endParaRPr lang="en-IN"/>
          </a:p>
        </p:txBody>
      </p:sp>
      <p:sp>
        <p:nvSpPr>
          <p:cNvPr id="5" name="Footer Placeholder 4"/>
          <p:cNvSpPr>
            <a:spLocks noGrp="1"/>
          </p:cNvSpPr>
          <p:nvPr>
            <p:ph type="ftr" sz="quarter" idx="3"/>
          </p:nvPr>
        </p:nvSpPr>
        <p:spPr>
          <a:xfrm rot="5400000">
            <a:off x="8754117" y="3570886"/>
            <a:ext cx="4254709"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1" y="325987"/>
            <a:ext cx="838199" cy="846233"/>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DE67E7-533E-48ED-9F43-89E04F67978D}" type="slidenum">
              <a:rPr lang="en-IN" smtClean="0"/>
              <a:t>‹#›</a:t>
            </a:fld>
            <a:endParaRPr lang="en-IN"/>
          </a:p>
        </p:txBody>
      </p:sp>
    </p:spTree>
    <p:extLst>
      <p:ext uri="{BB962C8B-B14F-4D97-AF65-F5344CB8AC3E}">
        <p14:creationId xmlns:p14="http://schemas.microsoft.com/office/powerpoint/2010/main" val="2543047384"/>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CD9D-4BA7-A6CB-0AFC-46458CA68805}"/>
              </a:ext>
            </a:extLst>
          </p:cNvPr>
          <p:cNvSpPr>
            <a:spLocks noGrp="1"/>
          </p:cNvSpPr>
          <p:nvPr>
            <p:ph type="title"/>
          </p:nvPr>
        </p:nvSpPr>
        <p:spPr>
          <a:xfrm>
            <a:off x="2609253" y="2499239"/>
            <a:ext cx="7320056" cy="1543824"/>
          </a:xfrm>
        </p:spPr>
        <p:style>
          <a:lnRef idx="2">
            <a:schemeClr val="dk1"/>
          </a:lnRef>
          <a:fillRef idx="1">
            <a:schemeClr val="lt1"/>
          </a:fillRef>
          <a:effectRef idx="0">
            <a:schemeClr val="dk1"/>
          </a:effectRef>
          <a:fontRef idx="minor">
            <a:schemeClr val="dk1"/>
          </a:fontRef>
        </p:style>
        <p:txBody>
          <a:bodyPr/>
          <a:lstStyle/>
          <a:p>
            <a:pPr algn="ctr"/>
            <a:r>
              <a:rPr lang="en-IN" sz="4400">
                <a:solidFill>
                  <a:srgbClr val="24529C"/>
                </a:solidFill>
              </a:rPr>
              <a:t>“Employee Data Analysis </a:t>
            </a:r>
            <a:br>
              <a:rPr lang="en-IN" sz="4400">
                <a:solidFill>
                  <a:srgbClr val="24529C"/>
                </a:solidFill>
              </a:rPr>
            </a:br>
            <a:r>
              <a:rPr lang="en-IN" sz="4400">
                <a:solidFill>
                  <a:srgbClr val="24529C"/>
                </a:solidFill>
              </a:rPr>
              <a:t>using SQL”</a:t>
            </a:r>
            <a:br>
              <a:rPr lang="en-IN">
                <a:solidFill>
                  <a:srgbClr val="24529C"/>
                </a:solidFill>
              </a:rPr>
            </a:br>
            <a:endParaRPr lang="en-IN">
              <a:solidFill>
                <a:srgbClr val="24529C"/>
              </a:solidFill>
            </a:endParaRPr>
          </a:p>
        </p:txBody>
      </p:sp>
      <p:sp>
        <p:nvSpPr>
          <p:cNvPr id="4" name="Title 1">
            <a:extLst>
              <a:ext uri="{FF2B5EF4-FFF2-40B4-BE49-F238E27FC236}">
                <a16:creationId xmlns:a16="http://schemas.microsoft.com/office/drawing/2014/main" id="{DBFDD912-C41D-DC1E-1EDF-CB6DBB696D90}"/>
              </a:ext>
            </a:extLst>
          </p:cNvPr>
          <p:cNvSpPr txBox="1">
            <a:spLocks/>
          </p:cNvSpPr>
          <p:nvPr/>
        </p:nvSpPr>
        <p:spPr>
          <a:xfrm>
            <a:off x="1261090" y="2236012"/>
            <a:ext cx="6774873" cy="15438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a:p>
        </p:txBody>
      </p:sp>
      <p:sp>
        <p:nvSpPr>
          <p:cNvPr id="6" name="TextBox 5">
            <a:extLst>
              <a:ext uri="{FF2B5EF4-FFF2-40B4-BE49-F238E27FC236}">
                <a16:creationId xmlns:a16="http://schemas.microsoft.com/office/drawing/2014/main" id="{4421273E-8BB9-B557-1147-C19A037287F8}"/>
              </a:ext>
            </a:extLst>
          </p:cNvPr>
          <p:cNvSpPr txBox="1"/>
          <p:nvPr/>
        </p:nvSpPr>
        <p:spPr>
          <a:xfrm>
            <a:off x="599590" y="4693564"/>
            <a:ext cx="6626710" cy="2238113"/>
          </a:xfrm>
          <a:prstGeom prst="rect">
            <a:avLst/>
          </a:prstGeom>
          <a:noFill/>
        </p:spPr>
        <p:txBody>
          <a:bodyPr wrap="square" rtlCol="0">
            <a:spAutoFit/>
          </a:bodyPr>
          <a:lstStyle/>
          <a:p>
            <a:pPr>
              <a:lnSpc>
                <a:spcPct val="150000"/>
              </a:lnSpc>
            </a:pPr>
            <a:r>
              <a:rPr lang="en-IN" sz="2400"/>
              <a:t>Internship Project – Soulvibe.Tech</a:t>
            </a:r>
          </a:p>
          <a:p>
            <a:pPr>
              <a:lnSpc>
                <a:spcPct val="150000"/>
              </a:lnSpc>
            </a:pPr>
            <a:r>
              <a:rPr lang="en-IN" sz="2400"/>
              <a:t>K Omsathyaprakash</a:t>
            </a:r>
          </a:p>
          <a:p>
            <a:pPr>
              <a:lnSpc>
                <a:spcPct val="150000"/>
              </a:lnSpc>
            </a:pPr>
            <a:r>
              <a:rPr lang="en-IN" sz="2400"/>
              <a:t>Batch : SVT/DAINT/2025/06/B09</a:t>
            </a:r>
          </a:p>
          <a:p>
            <a:pPr>
              <a:lnSpc>
                <a:spcPct val="150000"/>
              </a:lnSpc>
            </a:pPr>
            <a:r>
              <a:rPr lang="en-IN" sz="2400"/>
              <a:t>Role : Data Analyst Intern</a:t>
            </a:r>
          </a:p>
        </p:txBody>
      </p:sp>
      <p:pic>
        <p:nvPicPr>
          <p:cNvPr id="9" name="Picture 8" descr="A white background with blue text&#10;&#10;AI-generated content may be incorrect.">
            <a:extLst>
              <a:ext uri="{FF2B5EF4-FFF2-40B4-BE49-F238E27FC236}">
                <a16:creationId xmlns:a16="http://schemas.microsoft.com/office/drawing/2014/main" id="{DB73314B-0C55-9820-1F24-F5A7F7566961}"/>
              </a:ext>
            </a:extLst>
          </p:cNvPr>
          <p:cNvPicPr>
            <a:picLocks noChangeAspect="1"/>
          </p:cNvPicPr>
          <p:nvPr/>
        </p:nvPicPr>
        <p:blipFill>
          <a:blip r:embed="rId2">
            <a:extLst>
              <a:ext uri="{28A0092B-C50C-407E-A947-70E740481C1C}">
                <a14:useLocalDpi xmlns:a14="http://schemas.microsoft.com/office/drawing/2010/main" val="0"/>
              </a:ext>
            </a:extLst>
          </a:blip>
          <a:srcRect t="36706" r="4706" b="32800"/>
          <a:stretch/>
        </p:blipFill>
        <p:spPr>
          <a:xfrm>
            <a:off x="599590" y="484094"/>
            <a:ext cx="2218914" cy="710055"/>
          </a:xfrm>
          <a:prstGeom prst="rect">
            <a:avLst/>
          </a:prstGeom>
          <a:ln>
            <a:solidFill>
              <a:schemeClr val="bg1"/>
            </a:solidFill>
          </a:ln>
        </p:spPr>
      </p:pic>
    </p:spTree>
    <p:extLst>
      <p:ext uri="{BB962C8B-B14F-4D97-AF65-F5344CB8AC3E}">
        <p14:creationId xmlns:p14="http://schemas.microsoft.com/office/powerpoint/2010/main" val="248715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446AA-807A-C980-3EAF-03033E815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1498E-AE43-7138-69C6-1C94EC7C5681}"/>
              </a:ext>
            </a:extLst>
          </p:cNvPr>
          <p:cNvSpPr>
            <a:spLocks noGrp="1"/>
          </p:cNvSpPr>
          <p:nvPr>
            <p:ph type="ctrTitle"/>
          </p:nvPr>
        </p:nvSpPr>
        <p:spPr>
          <a:xfrm>
            <a:off x="137229" y="170627"/>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Calculate the minimum, maximum, and average </a:t>
            </a:r>
            <a:r>
              <a:rPr lang="en-US" sz="2000" err="1">
                <a:solidFill>
                  <a:srgbClr val="FFFF00"/>
                </a:solidFill>
                <a:latin typeface="Arial" panose="020B0604020202020204" pitchFamily="34" charset="0"/>
                <a:cs typeface="Arial" panose="020B0604020202020204" pitchFamily="34" charset="0"/>
              </a:rPr>
              <a:t>Work_Experience</a:t>
            </a:r>
            <a:r>
              <a:rPr lang="en-US" sz="2000">
                <a:solidFill>
                  <a:srgbClr val="FFFF00"/>
                </a:solidFill>
                <a:latin typeface="Arial" panose="020B0604020202020204" pitchFamily="34" charset="0"/>
                <a:cs typeface="Arial" panose="020B0604020202020204" pitchFamily="34" charset="0"/>
              </a:rPr>
              <a:t> for each </a:t>
            </a:r>
            <a:r>
              <a:rPr lang="en-US" sz="2000" err="1">
                <a:solidFill>
                  <a:srgbClr val="FFFF00"/>
                </a:solidFill>
                <a:latin typeface="Arial" panose="020B0604020202020204" pitchFamily="34" charset="0"/>
                <a:cs typeface="Arial" panose="020B0604020202020204" pitchFamily="34" charset="0"/>
              </a:rPr>
              <a:t>Marital_Status</a:t>
            </a:r>
            <a:r>
              <a:rPr lang="en-US" sz="2000">
                <a:solidFill>
                  <a:srgbClr val="FFFF00"/>
                </a:solidFill>
                <a:latin typeface="Arial" panose="020B0604020202020204" pitchFamily="34" charset="0"/>
                <a:cs typeface="Arial" panose="020B0604020202020204" pitchFamily="34" charset="0"/>
              </a:rPr>
              <a:t>.</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9EBB524-C8C8-9335-0233-499F9AE15EA7}"/>
              </a:ext>
            </a:extLst>
          </p:cNvPr>
          <p:cNvSpPr txBox="1"/>
          <p:nvPr/>
        </p:nvSpPr>
        <p:spPr>
          <a:xfrm>
            <a:off x="10510221" y="165996"/>
            <a:ext cx="623944" cy="830997"/>
          </a:xfrm>
          <a:prstGeom prst="rect">
            <a:avLst/>
          </a:prstGeom>
          <a:noFill/>
        </p:spPr>
        <p:txBody>
          <a:bodyPr wrap="square" rtlCol="0">
            <a:spAutoFit/>
          </a:bodyPr>
          <a:lstStyle/>
          <a:p>
            <a:r>
              <a:rPr lang="en-IN" sz="4800" b="1"/>
              <a:t>8</a:t>
            </a:r>
          </a:p>
        </p:txBody>
      </p:sp>
      <p:pic>
        <p:nvPicPr>
          <p:cNvPr id="5" name="Picture 4">
            <a:extLst>
              <a:ext uri="{FF2B5EF4-FFF2-40B4-BE49-F238E27FC236}">
                <a16:creationId xmlns:a16="http://schemas.microsoft.com/office/drawing/2014/main" id="{F169B63D-3C64-6E5C-674B-79FD3AAA077A}"/>
              </a:ext>
            </a:extLst>
          </p:cNvPr>
          <p:cNvPicPr>
            <a:picLocks noChangeAspect="1"/>
          </p:cNvPicPr>
          <p:nvPr/>
        </p:nvPicPr>
        <p:blipFill>
          <a:blip r:embed="rId2"/>
          <a:stretch>
            <a:fillRect/>
          </a:stretch>
        </p:blipFill>
        <p:spPr>
          <a:xfrm>
            <a:off x="138961" y="1142589"/>
            <a:ext cx="5831533" cy="1650619"/>
          </a:xfrm>
          <a:prstGeom prst="rect">
            <a:avLst/>
          </a:prstGeom>
        </p:spPr>
      </p:pic>
      <p:pic>
        <p:nvPicPr>
          <p:cNvPr id="8" name="Picture 7">
            <a:extLst>
              <a:ext uri="{FF2B5EF4-FFF2-40B4-BE49-F238E27FC236}">
                <a16:creationId xmlns:a16="http://schemas.microsoft.com/office/drawing/2014/main" id="{C0B13B84-B68C-0F5D-0DAC-03A989D960B1}"/>
              </a:ext>
            </a:extLst>
          </p:cNvPr>
          <p:cNvPicPr>
            <a:picLocks noChangeAspect="1"/>
          </p:cNvPicPr>
          <p:nvPr/>
        </p:nvPicPr>
        <p:blipFill>
          <a:blip r:embed="rId3"/>
          <a:stretch>
            <a:fillRect/>
          </a:stretch>
        </p:blipFill>
        <p:spPr>
          <a:xfrm>
            <a:off x="6339347" y="2412554"/>
            <a:ext cx="5640956" cy="1179554"/>
          </a:xfrm>
          <a:prstGeom prst="rect">
            <a:avLst/>
          </a:prstGeom>
        </p:spPr>
      </p:pic>
      <p:sp>
        <p:nvSpPr>
          <p:cNvPr id="9" name="Rectangle 1">
            <a:extLst>
              <a:ext uri="{FF2B5EF4-FFF2-40B4-BE49-F238E27FC236}">
                <a16:creationId xmlns:a16="http://schemas.microsoft.com/office/drawing/2014/main" id="{737EBFA0-8EA2-BBD6-EFDF-05FE98BAD6BC}"/>
              </a:ext>
            </a:extLst>
          </p:cNvPr>
          <p:cNvSpPr>
            <a:spLocks noChangeArrowheads="1"/>
          </p:cNvSpPr>
          <p:nvPr/>
        </p:nvSpPr>
        <p:spPr bwMode="auto">
          <a:xfrm>
            <a:off x="207337" y="3861012"/>
            <a:ext cx="1177296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Explanation:</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 • This query calculates the minimum, maximum, and average work experience for each marital status.</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 The GROUP BY </a:t>
            </a:r>
            <a:r>
              <a:rPr lang="en-US" altLang="en-US" sz="2000" err="1">
                <a:latin typeface="Arial" panose="020B0604020202020204" pitchFamily="34" charset="0"/>
              </a:rPr>
              <a:t>marital_status</a:t>
            </a:r>
            <a:r>
              <a:rPr lang="en-US" altLang="en-US" sz="2000">
                <a:latin typeface="Arial" panose="020B0604020202020204" pitchFamily="34" charset="0"/>
              </a:rPr>
              <a:t> groups the records based on marital status.</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 MIN(</a:t>
            </a:r>
            <a:r>
              <a:rPr lang="en-US" altLang="en-US" sz="2000" err="1">
                <a:latin typeface="Arial" panose="020B0604020202020204" pitchFamily="34" charset="0"/>
              </a:rPr>
              <a:t>work_experience</a:t>
            </a:r>
            <a:r>
              <a:rPr lang="en-US" altLang="en-US" sz="2000">
                <a:latin typeface="Arial" panose="020B0604020202020204" pitchFamily="34" charset="0"/>
              </a:rPr>
              <a:t>) retrieves the lowest work experience in each group.</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 MAX(</a:t>
            </a:r>
            <a:r>
              <a:rPr lang="en-US" altLang="en-US" sz="2000" err="1">
                <a:latin typeface="Arial" panose="020B0604020202020204" pitchFamily="34" charset="0"/>
              </a:rPr>
              <a:t>work_experience</a:t>
            </a:r>
            <a:r>
              <a:rPr lang="en-US" altLang="en-US" sz="2000">
                <a:latin typeface="Arial" panose="020B0604020202020204" pitchFamily="34" charset="0"/>
              </a:rPr>
              <a:t>) retrieves the highest work experience in each group.</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 AVG(</a:t>
            </a:r>
            <a:r>
              <a:rPr lang="en-US" altLang="en-US" sz="2000" err="1">
                <a:latin typeface="Arial" panose="020B0604020202020204" pitchFamily="34" charset="0"/>
              </a:rPr>
              <a:t>work_experience</a:t>
            </a:r>
            <a:r>
              <a:rPr lang="en-US" altLang="en-US" sz="2000">
                <a:latin typeface="Arial" panose="020B0604020202020204" pitchFamily="34" charset="0"/>
              </a:rPr>
              <a:t>) computes the average work experience within each group.</a:t>
            </a:r>
          </a:p>
          <a:p>
            <a:pPr marR="0" lvl="0" defTabSz="914400" eaLnBrk="0" fontAlgn="base" hangingPunct="0">
              <a:lnSpc>
                <a:spcPct val="100000"/>
              </a:lnSpc>
              <a:spcBef>
                <a:spcPct val="0"/>
              </a:spcBef>
              <a:spcAft>
                <a:spcPct val="0"/>
              </a:spcAft>
              <a:buClrTx/>
              <a:buSzTx/>
              <a:tabLst/>
            </a:pPr>
            <a:endParaRPr lang="en-US" altLang="en-US" sz="2000">
              <a:latin typeface="Arial" panose="020B0604020202020204" pitchFamily="34" charset="0"/>
            </a:endParaRP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Result Highlight:</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The minimum and </a:t>
            </a:r>
            <a:r>
              <a:rPr lang="en-US" altLang="en-US" sz="2000" err="1">
                <a:latin typeface="Arial" panose="020B0604020202020204" pitchFamily="34" charset="0"/>
              </a:rPr>
              <a:t>maximim</a:t>
            </a:r>
            <a:r>
              <a:rPr lang="en-US" altLang="en-US" sz="2000">
                <a:latin typeface="Arial" panose="020B0604020202020204" pitchFamily="34" charset="0"/>
              </a:rPr>
              <a:t> work experience of all the three marital status are the same and </a:t>
            </a:r>
          </a:p>
          <a:p>
            <a:pPr marR="0" lvl="0" defTabSz="914400" eaLnBrk="0" fontAlgn="base" hangingPunct="0">
              <a:lnSpc>
                <a:spcPct val="100000"/>
              </a:lnSpc>
              <a:spcBef>
                <a:spcPct val="0"/>
              </a:spcBef>
              <a:spcAft>
                <a:spcPct val="0"/>
              </a:spcAft>
              <a:buClrTx/>
              <a:buSzTx/>
              <a:tabLst/>
            </a:pPr>
            <a:r>
              <a:rPr lang="en-US" altLang="en-US" sz="2000">
                <a:latin typeface="Arial" panose="020B0604020202020204" pitchFamily="34" charset="0"/>
              </a:rPr>
              <a:t>the average work experience is 1 year more for the married.</a:t>
            </a:r>
          </a:p>
        </p:txBody>
      </p:sp>
    </p:spTree>
    <p:extLst>
      <p:ext uri="{BB962C8B-B14F-4D97-AF65-F5344CB8AC3E}">
        <p14:creationId xmlns:p14="http://schemas.microsoft.com/office/powerpoint/2010/main" val="3700270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6BAEE-2141-6079-13E9-F2C43F6A5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A68A-388A-7179-7A13-39910BDB71AE}"/>
              </a:ext>
            </a:extLst>
          </p:cNvPr>
          <p:cNvSpPr>
            <a:spLocks noGrp="1"/>
          </p:cNvSpPr>
          <p:nvPr>
            <p:ph type="ctrTitle"/>
          </p:nvPr>
        </p:nvSpPr>
        <p:spPr>
          <a:xfrm>
            <a:off x="251029" y="88056"/>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Write a query to rank individuals by Income within each </a:t>
            </a:r>
            <a:r>
              <a:rPr lang="en-US" sz="2000" err="1">
                <a:solidFill>
                  <a:srgbClr val="FFFF00"/>
                </a:solidFill>
                <a:latin typeface="Arial" panose="020B0604020202020204" pitchFamily="34" charset="0"/>
                <a:cs typeface="Arial" panose="020B0604020202020204" pitchFamily="34" charset="0"/>
              </a:rPr>
              <a:t>Education_Level</a:t>
            </a:r>
            <a:r>
              <a:rPr lang="en-US" sz="2000">
                <a:solidFill>
                  <a:srgbClr val="FFFF00"/>
                </a:solidFill>
                <a:latin typeface="Arial" panose="020B0604020202020204" pitchFamily="34" charset="0"/>
                <a:cs typeface="Arial" panose="020B0604020202020204" pitchFamily="34" charset="0"/>
              </a:rPr>
              <a:t>.</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F9CE8404-A18E-A8E2-6BED-3CE8ED56AC42}"/>
              </a:ext>
            </a:extLst>
          </p:cNvPr>
          <p:cNvSpPr txBox="1"/>
          <p:nvPr/>
        </p:nvSpPr>
        <p:spPr>
          <a:xfrm>
            <a:off x="10510221" y="165996"/>
            <a:ext cx="623944" cy="830997"/>
          </a:xfrm>
          <a:prstGeom prst="rect">
            <a:avLst/>
          </a:prstGeom>
          <a:noFill/>
        </p:spPr>
        <p:txBody>
          <a:bodyPr wrap="square" rtlCol="0">
            <a:spAutoFit/>
          </a:bodyPr>
          <a:lstStyle/>
          <a:p>
            <a:r>
              <a:rPr lang="en-IN" sz="4800" b="1"/>
              <a:t>9</a:t>
            </a:r>
          </a:p>
        </p:txBody>
      </p:sp>
      <p:sp>
        <p:nvSpPr>
          <p:cNvPr id="9" name="Rectangle 1">
            <a:extLst>
              <a:ext uri="{FF2B5EF4-FFF2-40B4-BE49-F238E27FC236}">
                <a16:creationId xmlns:a16="http://schemas.microsoft.com/office/drawing/2014/main" id="{6C73C035-89AD-E8CC-A875-6AF08D348CEC}"/>
              </a:ext>
            </a:extLst>
          </p:cNvPr>
          <p:cNvSpPr>
            <a:spLocks noChangeArrowheads="1"/>
          </p:cNvSpPr>
          <p:nvPr/>
        </p:nvSpPr>
        <p:spPr bwMode="auto">
          <a:xfrm>
            <a:off x="723704" y="1036529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endParaRPr lang="en-US" altLang="en-US" sz="2000">
              <a:latin typeface="Arial" panose="020B0604020202020204" pitchFamily="34" charset="0"/>
            </a:endParaRPr>
          </a:p>
        </p:txBody>
      </p:sp>
      <p:pic>
        <p:nvPicPr>
          <p:cNvPr id="14" name="Picture 13">
            <a:extLst>
              <a:ext uri="{FF2B5EF4-FFF2-40B4-BE49-F238E27FC236}">
                <a16:creationId xmlns:a16="http://schemas.microsoft.com/office/drawing/2014/main" id="{760EE2BC-B228-2187-8C1D-C7283256208A}"/>
              </a:ext>
            </a:extLst>
          </p:cNvPr>
          <p:cNvPicPr>
            <a:picLocks noChangeAspect="1"/>
          </p:cNvPicPr>
          <p:nvPr/>
        </p:nvPicPr>
        <p:blipFill>
          <a:blip r:embed="rId2"/>
          <a:stretch>
            <a:fillRect/>
          </a:stretch>
        </p:blipFill>
        <p:spPr>
          <a:xfrm>
            <a:off x="143283" y="900341"/>
            <a:ext cx="6808990" cy="868001"/>
          </a:xfrm>
          <a:prstGeom prst="rect">
            <a:avLst/>
          </a:prstGeom>
        </p:spPr>
      </p:pic>
      <p:pic>
        <p:nvPicPr>
          <p:cNvPr id="16" name="Picture 15">
            <a:extLst>
              <a:ext uri="{FF2B5EF4-FFF2-40B4-BE49-F238E27FC236}">
                <a16:creationId xmlns:a16="http://schemas.microsoft.com/office/drawing/2014/main" id="{5DEF46F6-07E6-D3AA-E732-C18245E7E972}"/>
              </a:ext>
            </a:extLst>
          </p:cNvPr>
          <p:cNvPicPr>
            <a:picLocks noChangeAspect="1"/>
          </p:cNvPicPr>
          <p:nvPr/>
        </p:nvPicPr>
        <p:blipFill>
          <a:blip r:embed="rId3"/>
          <a:stretch>
            <a:fillRect/>
          </a:stretch>
        </p:blipFill>
        <p:spPr>
          <a:xfrm>
            <a:off x="143283" y="2023165"/>
            <a:ext cx="11905434" cy="2725698"/>
          </a:xfrm>
          <a:prstGeom prst="rect">
            <a:avLst/>
          </a:prstGeom>
        </p:spPr>
      </p:pic>
      <p:sp>
        <p:nvSpPr>
          <p:cNvPr id="18" name="Rectangle 3">
            <a:extLst>
              <a:ext uri="{FF2B5EF4-FFF2-40B4-BE49-F238E27FC236}">
                <a16:creationId xmlns:a16="http://schemas.microsoft.com/office/drawing/2014/main" id="{66A8D494-2567-A4EF-CF83-49157B0B370D}"/>
              </a:ext>
            </a:extLst>
          </p:cNvPr>
          <p:cNvSpPr>
            <a:spLocks noChangeArrowheads="1"/>
          </p:cNvSpPr>
          <p:nvPr/>
        </p:nvSpPr>
        <p:spPr bwMode="auto">
          <a:xfrm>
            <a:off x="251029" y="4778459"/>
            <a:ext cx="1057116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0" defTabSz="914400" eaLnBrk="0" fontAlgn="base" hangingPunct="0">
              <a:spcBef>
                <a:spcPct val="0"/>
              </a:spcBef>
              <a:spcAft>
                <a:spcPct val="0"/>
              </a:spcAft>
              <a:buFontTx/>
              <a:buNone/>
            </a:pPr>
            <a:r>
              <a:rPr kumimoji="0" lang="en-US" altLang="en-US" sz="1600" i="0" u="sng" strike="noStrike" cap="none" normalizeH="0" baseline="0">
                <a:ln>
                  <a:noFill/>
                </a:ln>
                <a:solidFill>
                  <a:schemeClr val="tx1"/>
                </a:solidFill>
                <a:effectLst/>
                <a:latin typeface="Arial" panose="020B0604020202020204" pitchFamily="34" charset="0"/>
              </a:rPr>
              <a:t>Explanation:</a:t>
            </a:r>
            <a:br>
              <a:rPr lang="en-US" altLang="en-US">
                <a:latin typeface="Arial" panose="020B0604020202020204" pitchFamily="34" charset="0"/>
              </a:rPr>
            </a:br>
            <a:r>
              <a:rPr lang="en-US" altLang="en-US">
                <a:latin typeface="Arial" panose="020B0604020202020204" pitchFamily="34" charset="0"/>
              </a:rPr>
              <a:t>• The RANK() window function is used to assign a rank to each individual.</a:t>
            </a:r>
            <a:br>
              <a:rPr lang="en-US" altLang="en-US">
                <a:latin typeface="Arial" panose="020B0604020202020204" pitchFamily="34" charset="0"/>
              </a:rPr>
            </a:br>
            <a:r>
              <a:rPr lang="en-US" altLang="en-US">
                <a:latin typeface="Arial" panose="020B0604020202020204" pitchFamily="34" charset="0"/>
              </a:rPr>
              <a:t>• PARTITION BY </a:t>
            </a:r>
            <a:r>
              <a:rPr lang="en-US" altLang="en-US" err="1">
                <a:latin typeface="Arial" panose="020B0604020202020204" pitchFamily="34" charset="0"/>
              </a:rPr>
              <a:t>education_level</a:t>
            </a:r>
            <a:r>
              <a:rPr lang="en-US" altLang="en-US">
                <a:latin typeface="Arial" panose="020B0604020202020204" pitchFamily="34" charset="0"/>
              </a:rPr>
              <a:t> ensures the ranking resets for each education level.</a:t>
            </a:r>
            <a:br>
              <a:rPr lang="en-US" altLang="en-US">
                <a:latin typeface="Arial" panose="020B0604020202020204" pitchFamily="34" charset="0"/>
              </a:rPr>
            </a:br>
            <a:r>
              <a:rPr lang="en-US" altLang="en-US">
                <a:latin typeface="Arial" panose="020B0604020202020204" pitchFamily="34" charset="0"/>
              </a:rPr>
              <a:t>• ORDER BY income DESC ranks individuals in descending order of income within each group.</a:t>
            </a:r>
            <a:br>
              <a:rPr lang="en-US" altLang="en-US">
                <a:latin typeface="Arial" panose="020B0604020202020204" pitchFamily="34" charset="0"/>
              </a:rPr>
            </a:br>
            <a:r>
              <a:rPr lang="en-US" altLang="en-US">
                <a:latin typeface="Arial" panose="020B0604020202020204" pitchFamily="34" charset="0"/>
              </a:rPr>
              <a:t>• The result adds a ranks column showing income-based rank for each person in their education level.</a:t>
            </a:r>
          </a:p>
          <a:p>
            <a:pPr indent="0" defTabSz="914400" eaLnBrk="0" fontAlgn="base" hangingPunct="0">
              <a:spcBef>
                <a:spcPct val="0"/>
              </a:spcBef>
              <a:spcAft>
                <a:spcPct val="0"/>
              </a:spcAft>
              <a:buFontTx/>
              <a:buNone/>
            </a:pPr>
            <a:endParaRPr lang="en-US" altLang="en-US">
              <a:latin typeface="Arial" panose="020B0604020202020204" pitchFamily="34" charset="0"/>
            </a:endParaRPr>
          </a:p>
          <a:p>
            <a:pPr indent="0" defTabSz="914400" eaLnBrk="0" fontAlgn="base" hangingPunct="0">
              <a:spcBef>
                <a:spcPct val="0"/>
              </a:spcBef>
              <a:spcAft>
                <a:spcPct val="0"/>
              </a:spcAft>
              <a:buFontTx/>
              <a:buNone/>
            </a:pPr>
            <a:r>
              <a:rPr lang="en-US" altLang="en-US" b="1" u="sng">
                <a:latin typeface="Arial" panose="020B0604020202020204" pitchFamily="34" charset="0"/>
              </a:rPr>
              <a:t>Result Highlight:</a:t>
            </a:r>
            <a:br>
              <a:rPr lang="en-US" altLang="en-US">
                <a:latin typeface="Arial" panose="020B0604020202020204" pitchFamily="34" charset="0"/>
              </a:rPr>
            </a:br>
            <a:r>
              <a:rPr lang="en-US" altLang="en-US">
                <a:latin typeface="Arial" panose="020B0604020202020204" pitchFamily="34" charset="0"/>
              </a:rPr>
              <a:t>• Individuals are ranked within their education level group based on their income.</a:t>
            </a:r>
            <a:br>
              <a:rPr lang="en-US" altLang="en-US">
                <a:latin typeface="Arial" panose="020B0604020202020204" pitchFamily="34" charset="0"/>
              </a:rPr>
            </a:br>
            <a:r>
              <a:rPr lang="en-US" altLang="en-US">
                <a:latin typeface="Arial" panose="020B0604020202020204" pitchFamily="34" charset="0"/>
              </a:rPr>
              <a:t>• For example, among those with a Bachelor’s degree, the highest income (9,925,571) gets rank 1.</a:t>
            </a:r>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120195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1BD7D-7276-EF50-675F-8F868CC13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963CD-F520-5BB3-558F-620D97A715E3}"/>
              </a:ext>
            </a:extLst>
          </p:cNvPr>
          <p:cNvSpPr>
            <a:spLocks noGrp="1"/>
          </p:cNvSpPr>
          <p:nvPr>
            <p:ph type="ctrTitle"/>
          </p:nvPr>
        </p:nvSpPr>
        <p:spPr>
          <a:xfrm>
            <a:off x="255068" y="249833"/>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Find the top 3 Occupation types with the highest average income.</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5A30BC8-155B-ED63-DAFD-ED2623E3CB55}"/>
              </a:ext>
            </a:extLst>
          </p:cNvPr>
          <p:cNvSpPr txBox="1"/>
          <p:nvPr/>
        </p:nvSpPr>
        <p:spPr>
          <a:xfrm>
            <a:off x="10359614" y="290002"/>
            <a:ext cx="1172584" cy="769441"/>
          </a:xfrm>
          <a:prstGeom prst="rect">
            <a:avLst/>
          </a:prstGeom>
          <a:noFill/>
        </p:spPr>
        <p:txBody>
          <a:bodyPr wrap="square" rtlCol="0">
            <a:spAutoFit/>
          </a:bodyPr>
          <a:lstStyle/>
          <a:p>
            <a:r>
              <a:rPr lang="en-IN" sz="4400" b="1"/>
              <a:t>10</a:t>
            </a:r>
          </a:p>
        </p:txBody>
      </p:sp>
      <p:sp>
        <p:nvSpPr>
          <p:cNvPr id="9" name="Rectangle 1">
            <a:extLst>
              <a:ext uri="{FF2B5EF4-FFF2-40B4-BE49-F238E27FC236}">
                <a16:creationId xmlns:a16="http://schemas.microsoft.com/office/drawing/2014/main" id="{F3263D61-1C36-3404-4073-0099E4DA3E54}"/>
              </a:ext>
            </a:extLst>
          </p:cNvPr>
          <p:cNvSpPr>
            <a:spLocks noChangeArrowheads="1"/>
          </p:cNvSpPr>
          <p:nvPr/>
        </p:nvSpPr>
        <p:spPr bwMode="auto">
          <a:xfrm>
            <a:off x="723704" y="1036529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endParaRPr lang="en-US" altLang="en-US" sz="2000">
              <a:latin typeface="Arial" panose="020B0604020202020204" pitchFamily="34" charset="0"/>
            </a:endParaRPr>
          </a:p>
        </p:txBody>
      </p:sp>
      <p:pic>
        <p:nvPicPr>
          <p:cNvPr id="6" name="Picture 5">
            <a:extLst>
              <a:ext uri="{FF2B5EF4-FFF2-40B4-BE49-F238E27FC236}">
                <a16:creationId xmlns:a16="http://schemas.microsoft.com/office/drawing/2014/main" id="{8FF748B7-6359-17D9-B3AA-7704B5A04D61}"/>
              </a:ext>
            </a:extLst>
          </p:cNvPr>
          <p:cNvPicPr>
            <a:picLocks noChangeAspect="1"/>
          </p:cNvPicPr>
          <p:nvPr/>
        </p:nvPicPr>
        <p:blipFill>
          <a:blip r:embed="rId2"/>
          <a:stretch>
            <a:fillRect/>
          </a:stretch>
        </p:blipFill>
        <p:spPr>
          <a:xfrm>
            <a:off x="207337" y="1311591"/>
            <a:ext cx="6010583" cy="1128793"/>
          </a:xfrm>
          <a:prstGeom prst="rect">
            <a:avLst/>
          </a:prstGeom>
        </p:spPr>
      </p:pic>
      <p:pic>
        <p:nvPicPr>
          <p:cNvPr id="10" name="Picture 9">
            <a:extLst>
              <a:ext uri="{FF2B5EF4-FFF2-40B4-BE49-F238E27FC236}">
                <a16:creationId xmlns:a16="http://schemas.microsoft.com/office/drawing/2014/main" id="{6B85E611-7AA0-1FCE-FDCC-09A3C682D872}"/>
              </a:ext>
            </a:extLst>
          </p:cNvPr>
          <p:cNvPicPr>
            <a:picLocks noChangeAspect="1"/>
          </p:cNvPicPr>
          <p:nvPr/>
        </p:nvPicPr>
        <p:blipFill>
          <a:blip r:embed="rId3"/>
          <a:stretch>
            <a:fillRect/>
          </a:stretch>
        </p:blipFill>
        <p:spPr>
          <a:xfrm>
            <a:off x="7517078" y="2012440"/>
            <a:ext cx="2561149" cy="1321884"/>
          </a:xfrm>
          <a:prstGeom prst="rect">
            <a:avLst/>
          </a:prstGeom>
        </p:spPr>
      </p:pic>
      <p:sp>
        <p:nvSpPr>
          <p:cNvPr id="12" name="Rectangle 2">
            <a:extLst>
              <a:ext uri="{FF2B5EF4-FFF2-40B4-BE49-F238E27FC236}">
                <a16:creationId xmlns:a16="http://schemas.microsoft.com/office/drawing/2014/main" id="{D9553033-96AB-3ADD-CE37-5F2EDCFAD945}"/>
              </a:ext>
            </a:extLst>
          </p:cNvPr>
          <p:cNvSpPr>
            <a:spLocks noChangeArrowheads="1"/>
          </p:cNvSpPr>
          <p:nvPr/>
        </p:nvSpPr>
        <p:spPr bwMode="auto">
          <a:xfrm>
            <a:off x="422423" y="3801051"/>
            <a:ext cx="10399770"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r>
              <a:rPr lang="en-US" altLang="en-US" sz="1900" b="1" u="sng">
                <a:latin typeface="Arial" panose="020B0604020202020204" pitchFamily="34" charset="0"/>
              </a:rPr>
              <a:t>Explanation:</a:t>
            </a:r>
            <a:br>
              <a:rPr lang="en-US" altLang="en-US" sz="1900">
                <a:latin typeface="Arial" panose="020B0604020202020204" pitchFamily="34" charset="0"/>
              </a:rPr>
            </a:br>
            <a:r>
              <a:rPr lang="en-US" altLang="en-US" sz="1900">
                <a:latin typeface="Arial" panose="020B0604020202020204" pitchFamily="34" charset="0"/>
              </a:rPr>
              <a:t>• This query retrieves the top 3 occupation types with the highest average income.</a:t>
            </a:r>
            <a:br>
              <a:rPr lang="en-US" altLang="en-US" sz="1900">
                <a:latin typeface="Arial" panose="020B0604020202020204" pitchFamily="34" charset="0"/>
              </a:rPr>
            </a:br>
            <a:r>
              <a:rPr lang="en-US" altLang="en-US" sz="1900">
                <a:latin typeface="Arial" panose="020B0604020202020204" pitchFamily="34" charset="0"/>
              </a:rPr>
              <a:t>• The GROUP BY occupation groups the data based on occupation.</a:t>
            </a:r>
            <a:br>
              <a:rPr lang="en-US" altLang="en-US" sz="1900">
                <a:latin typeface="Arial" panose="020B0604020202020204" pitchFamily="34" charset="0"/>
              </a:rPr>
            </a:br>
            <a:r>
              <a:rPr lang="en-US" altLang="en-US" sz="1900">
                <a:latin typeface="Arial" panose="020B0604020202020204" pitchFamily="34" charset="0"/>
              </a:rPr>
              <a:t>• AVG(income) calculates the average income for each occupation group.</a:t>
            </a:r>
            <a:br>
              <a:rPr lang="en-US" altLang="en-US" sz="1900">
                <a:latin typeface="Arial" panose="020B0604020202020204" pitchFamily="34" charset="0"/>
              </a:rPr>
            </a:br>
            <a:r>
              <a:rPr lang="en-US" altLang="en-US" sz="1900">
                <a:latin typeface="Arial" panose="020B0604020202020204" pitchFamily="34" charset="0"/>
              </a:rPr>
              <a:t>• The ORDER BY avg(income) DESC sorts the results in descending order of average income.</a:t>
            </a:r>
            <a:br>
              <a:rPr lang="en-US" altLang="en-US" sz="1900">
                <a:latin typeface="Arial" panose="020B0604020202020204" pitchFamily="34" charset="0"/>
              </a:rPr>
            </a:br>
            <a:r>
              <a:rPr lang="en-US" altLang="en-US" sz="1900">
                <a:latin typeface="Arial" panose="020B0604020202020204" pitchFamily="34" charset="0"/>
              </a:rPr>
              <a:t>• SELECT TOP 3 limits the output to the top 3 occupations with the highest average income.</a:t>
            </a:r>
          </a:p>
          <a:p>
            <a:pPr marR="0" lvl="0" defTabSz="914400" eaLnBrk="0" fontAlgn="base" hangingPunct="0">
              <a:lnSpc>
                <a:spcPct val="100000"/>
              </a:lnSpc>
              <a:spcBef>
                <a:spcPct val="0"/>
              </a:spcBef>
              <a:spcAft>
                <a:spcPct val="0"/>
              </a:spcAft>
              <a:buClrTx/>
              <a:buSzTx/>
              <a:tabLst/>
            </a:pPr>
            <a:endParaRPr lang="en-US" altLang="en-US" sz="1900">
              <a:latin typeface="Arial" panose="020B0604020202020204" pitchFamily="34" charset="0"/>
            </a:endParaRPr>
          </a:p>
          <a:p>
            <a:pPr marR="0" lvl="0" defTabSz="914400" eaLnBrk="0" fontAlgn="base" hangingPunct="0">
              <a:lnSpc>
                <a:spcPct val="100000"/>
              </a:lnSpc>
              <a:spcBef>
                <a:spcPct val="0"/>
              </a:spcBef>
              <a:spcAft>
                <a:spcPct val="0"/>
              </a:spcAft>
              <a:buClrTx/>
              <a:buSzTx/>
              <a:tabLst/>
            </a:pPr>
            <a:r>
              <a:rPr lang="en-US" altLang="en-US" sz="1900" b="1" u="sng">
                <a:latin typeface="Arial" panose="020B0604020202020204" pitchFamily="34" charset="0"/>
              </a:rPr>
              <a:t>Result Highlight:</a:t>
            </a:r>
            <a:br>
              <a:rPr lang="en-US" altLang="en-US" sz="1900">
                <a:latin typeface="Arial" panose="020B0604020202020204" pitchFamily="34" charset="0"/>
              </a:rPr>
            </a:br>
            <a:r>
              <a:rPr lang="en-US" altLang="en-US" sz="1900">
                <a:latin typeface="Arial" panose="020B0604020202020204" pitchFamily="34" charset="0"/>
              </a:rPr>
              <a:t>• The average income for Education is 920,816.</a:t>
            </a:r>
            <a:br>
              <a:rPr lang="en-US" altLang="en-US" sz="1900">
                <a:latin typeface="Arial" panose="020B0604020202020204" pitchFamily="34" charset="0"/>
              </a:rPr>
            </a:br>
            <a:r>
              <a:rPr lang="en-US" altLang="en-US" sz="1900">
                <a:latin typeface="Arial" panose="020B0604020202020204" pitchFamily="34" charset="0"/>
              </a:rPr>
              <a:t>• The average income for Technology is 836,173.</a:t>
            </a:r>
            <a:br>
              <a:rPr lang="en-US" altLang="en-US" sz="1900">
                <a:latin typeface="Arial" panose="020B0604020202020204" pitchFamily="34" charset="0"/>
              </a:rPr>
            </a:br>
            <a:r>
              <a:rPr lang="en-US" altLang="en-US" sz="1900">
                <a:latin typeface="Arial" panose="020B0604020202020204" pitchFamily="34" charset="0"/>
              </a:rPr>
              <a:t>• The average income for Others is 828,970.</a:t>
            </a:r>
          </a:p>
        </p:txBody>
      </p:sp>
    </p:spTree>
    <p:extLst>
      <p:ext uri="{BB962C8B-B14F-4D97-AF65-F5344CB8AC3E}">
        <p14:creationId xmlns:p14="http://schemas.microsoft.com/office/powerpoint/2010/main" val="416956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319ED-E16B-E401-A48A-09AC03FAF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97178-FF6D-D24B-C023-4B3CF0FE3FD2}"/>
              </a:ext>
            </a:extLst>
          </p:cNvPr>
          <p:cNvSpPr>
            <a:spLocks noGrp="1"/>
          </p:cNvSpPr>
          <p:nvPr>
            <p:ph type="ctrTitle"/>
          </p:nvPr>
        </p:nvSpPr>
        <p:spPr>
          <a:xfrm>
            <a:off x="255068" y="249833"/>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Use a window function to calculate the cumulative income for each Gender.</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D05E77A-8D4F-E9DB-9C66-E5F2E084FE8C}"/>
              </a:ext>
            </a:extLst>
          </p:cNvPr>
          <p:cNvSpPr txBox="1"/>
          <p:nvPr/>
        </p:nvSpPr>
        <p:spPr>
          <a:xfrm>
            <a:off x="10338099" y="0"/>
            <a:ext cx="1172584" cy="769441"/>
          </a:xfrm>
          <a:prstGeom prst="rect">
            <a:avLst/>
          </a:prstGeom>
          <a:noFill/>
        </p:spPr>
        <p:txBody>
          <a:bodyPr wrap="square" rtlCol="0">
            <a:spAutoFit/>
          </a:bodyPr>
          <a:lstStyle/>
          <a:p>
            <a:r>
              <a:rPr lang="en-IN" sz="4400" b="1"/>
              <a:t>11</a:t>
            </a:r>
          </a:p>
        </p:txBody>
      </p:sp>
      <p:sp>
        <p:nvSpPr>
          <p:cNvPr id="9" name="Rectangle 1">
            <a:extLst>
              <a:ext uri="{FF2B5EF4-FFF2-40B4-BE49-F238E27FC236}">
                <a16:creationId xmlns:a16="http://schemas.microsoft.com/office/drawing/2014/main" id="{FB7D95E1-E9CA-5296-C340-3DDD3796D4E8}"/>
              </a:ext>
            </a:extLst>
          </p:cNvPr>
          <p:cNvSpPr>
            <a:spLocks noChangeArrowheads="1"/>
          </p:cNvSpPr>
          <p:nvPr/>
        </p:nvSpPr>
        <p:spPr bwMode="auto">
          <a:xfrm>
            <a:off x="723704" y="1036529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endParaRPr lang="en-US" altLang="en-US" sz="2000">
              <a:latin typeface="Arial" panose="020B0604020202020204" pitchFamily="34" charset="0"/>
            </a:endParaRPr>
          </a:p>
        </p:txBody>
      </p:sp>
      <p:pic>
        <p:nvPicPr>
          <p:cNvPr id="5" name="Picture 4">
            <a:extLst>
              <a:ext uri="{FF2B5EF4-FFF2-40B4-BE49-F238E27FC236}">
                <a16:creationId xmlns:a16="http://schemas.microsoft.com/office/drawing/2014/main" id="{FBD86EAB-7745-5E70-6089-31C05669BCE0}"/>
              </a:ext>
            </a:extLst>
          </p:cNvPr>
          <p:cNvPicPr>
            <a:picLocks noChangeAspect="1"/>
          </p:cNvPicPr>
          <p:nvPr/>
        </p:nvPicPr>
        <p:blipFill>
          <a:blip r:embed="rId2"/>
          <a:stretch>
            <a:fillRect/>
          </a:stretch>
        </p:blipFill>
        <p:spPr>
          <a:xfrm>
            <a:off x="465454" y="1621877"/>
            <a:ext cx="5821104" cy="1250415"/>
          </a:xfrm>
          <a:prstGeom prst="rect">
            <a:avLst/>
          </a:prstGeom>
        </p:spPr>
      </p:pic>
      <p:pic>
        <p:nvPicPr>
          <p:cNvPr id="8" name="Picture 7">
            <a:extLst>
              <a:ext uri="{FF2B5EF4-FFF2-40B4-BE49-F238E27FC236}">
                <a16:creationId xmlns:a16="http://schemas.microsoft.com/office/drawing/2014/main" id="{3FFC6BF6-FBEC-198C-7359-8B481DDE06B0}"/>
              </a:ext>
            </a:extLst>
          </p:cNvPr>
          <p:cNvPicPr>
            <a:picLocks noChangeAspect="1"/>
          </p:cNvPicPr>
          <p:nvPr/>
        </p:nvPicPr>
        <p:blipFill>
          <a:blip r:embed="rId3"/>
          <a:stretch>
            <a:fillRect/>
          </a:stretch>
        </p:blipFill>
        <p:spPr>
          <a:xfrm>
            <a:off x="6976914" y="918320"/>
            <a:ext cx="2679770" cy="3308598"/>
          </a:xfrm>
          <a:prstGeom prst="rect">
            <a:avLst/>
          </a:prstGeom>
        </p:spPr>
      </p:pic>
      <p:sp>
        <p:nvSpPr>
          <p:cNvPr id="14" name="Rectangle 1">
            <a:extLst>
              <a:ext uri="{FF2B5EF4-FFF2-40B4-BE49-F238E27FC236}">
                <a16:creationId xmlns:a16="http://schemas.microsoft.com/office/drawing/2014/main" id="{222CC1C1-4F55-4539-63AD-5E283D9050CD}"/>
              </a:ext>
            </a:extLst>
          </p:cNvPr>
          <p:cNvSpPr>
            <a:spLocks noChangeArrowheads="1"/>
          </p:cNvSpPr>
          <p:nvPr/>
        </p:nvSpPr>
        <p:spPr bwMode="auto">
          <a:xfrm>
            <a:off x="255068" y="4011164"/>
            <a:ext cx="11936281" cy="33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0" defTabSz="914400" eaLnBrk="0" fontAlgn="base" hangingPunct="0">
              <a:spcBef>
                <a:spcPct val="0"/>
              </a:spcBef>
              <a:spcAft>
                <a:spcPct val="0"/>
              </a:spcAft>
              <a:buFontTx/>
              <a:buNone/>
            </a:pPr>
            <a:r>
              <a:rPr lang="en-US" altLang="en-US" sz="1900">
                <a:latin typeface="Arial" panose="020B0604020202020204" pitchFamily="34" charset="0"/>
              </a:rPr>
              <a:t>Explanation:</a:t>
            </a:r>
            <a:br>
              <a:rPr lang="en-US" altLang="en-US" sz="1900">
                <a:latin typeface="Arial" panose="020B0604020202020204" pitchFamily="34" charset="0"/>
              </a:rPr>
            </a:br>
            <a:r>
              <a:rPr lang="en-US" altLang="en-US" sz="1900">
                <a:latin typeface="Arial" panose="020B0604020202020204" pitchFamily="34" charset="0"/>
              </a:rPr>
              <a:t>• The SUM(income) function is used to compute a running total of income.</a:t>
            </a:r>
            <a:br>
              <a:rPr lang="en-US" altLang="en-US" sz="1900">
                <a:latin typeface="Arial" panose="020B0604020202020204" pitchFamily="34" charset="0"/>
              </a:rPr>
            </a:br>
            <a:r>
              <a:rPr lang="en-US" altLang="en-US" sz="1900">
                <a:latin typeface="Arial" panose="020B0604020202020204" pitchFamily="34" charset="0"/>
              </a:rPr>
              <a:t>• PARTITION BY gender ensures that cumulative totals are calculated separately for each gender.</a:t>
            </a:r>
            <a:br>
              <a:rPr lang="en-US" altLang="en-US" sz="1900">
                <a:latin typeface="Arial" panose="020B0604020202020204" pitchFamily="34" charset="0"/>
              </a:rPr>
            </a:br>
            <a:r>
              <a:rPr lang="en-US" altLang="en-US" sz="1900">
                <a:latin typeface="Arial" panose="020B0604020202020204" pitchFamily="34" charset="0"/>
              </a:rPr>
              <a:t>• ORDER BY income sorts incomes in ascending order before summing, ensuring cumulative </a:t>
            </a:r>
          </a:p>
          <a:p>
            <a:pPr indent="0" defTabSz="914400" eaLnBrk="0" fontAlgn="base" hangingPunct="0">
              <a:spcBef>
                <a:spcPct val="0"/>
              </a:spcBef>
              <a:spcAft>
                <a:spcPct val="0"/>
              </a:spcAft>
              <a:buFontTx/>
              <a:buNone/>
            </a:pPr>
            <a:r>
              <a:rPr lang="en-US" altLang="en-US" sz="1900">
                <a:latin typeface="Arial" panose="020B0604020202020204" pitchFamily="34" charset="0"/>
              </a:rPr>
              <a:t>  calculation follows that order.</a:t>
            </a:r>
            <a:br>
              <a:rPr lang="en-US" altLang="en-US" sz="1900">
                <a:latin typeface="Arial" panose="020B0604020202020204" pitchFamily="34" charset="0"/>
              </a:rPr>
            </a:br>
            <a:r>
              <a:rPr lang="en-US" altLang="en-US" sz="1900">
                <a:latin typeface="Arial" panose="020B0604020202020204" pitchFamily="34" charset="0"/>
              </a:rPr>
              <a:t>• The result adds a </a:t>
            </a:r>
            <a:r>
              <a:rPr lang="en-US" altLang="en-US" sz="1900" err="1">
                <a:latin typeface="Arial" panose="020B0604020202020204" pitchFamily="34" charset="0"/>
              </a:rPr>
              <a:t>cumulative_income</a:t>
            </a:r>
            <a:r>
              <a:rPr lang="en-US" altLang="en-US" sz="1900">
                <a:latin typeface="Arial" panose="020B0604020202020204" pitchFamily="34" charset="0"/>
              </a:rPr>
              <a:t> column showing the progressive total income for each gender group.</a:t>
            </a:r>
          </a:p>
          <a:p>
            <a:pPr indent="0" defTabSz="914400" eaLnBrk="0" fontAlgn="base" hangingPunct="0">
              <a:spcBef>
                <a:spcPct val="0"/>
              </a:spcBef>
              <a:spcAft>
                <a:spcPct val="0"/>
              </a:spcAft>
              <a:buFontTx/>
              <a:buNone/>
            </a:pPr>
            <a:endParaRPr lang="en-US" altLang="en-US" sz="1900">
              <a:latin typeface="Arial" panose="020B0604020202020204" pitchFamily="34" charset="0"/>
            </a:endParaRPr>
          </a:p>
          <a:p>
            <a:pPr indent="0" defTabSz="914400" eaLnBrk="0" fontAlgn="base" hangingPunct="0">
              <a:spcBef>
                <a:spcPct val="0"/>
              </a:spcBef>
              <a:spcAft>
                <a:spcPct val="0"/>
              </a:spcAft>
              <a:buFontTx/>
              <a:buNone/>
            </a:pPr>
            <a:r>
              <a:rPr lang="en-US" altLang="en-US" sz="1900">
                <a:latin typeface="Arial" panose="020B0604020202020204" pitchFamily="34" charset="0"/>
              </a:rPr>
              <a:t>Result Highlight:</a:t>
            </a:r>
            <a:br>
              <a:rPr lang="en-US" altLang="en-US" sz="1900">
                <a:latin typeface="Arial" panose="020B0604020202020204" pitchFamily="34" charset="0"/>
              </a:rPr>
            </a:br>
            <a:r>
              <a:rPr lang="en-US" altLang="en-US" sz="1900">
                <a:latin typeface="Arial" panose="020B0604020202020204" pitchFamily="34" charset="0"/>
              </a:rPr>
              <a:t>• For Female gender:</a:t>
            </a:r>
            <a:br>
              <a:rPr lang="en-US" altLang="en-US" sz="1900">
                <a:latin typeface="Arial" panose="020B0604020202020204" pitchFamily="34" charset="0"/>
              </a:rPr>
            </a:br>
            <a:r>
              <a:rPr lang="en-US" altLang="en-US" sz="1900">
                <a:latin typeface="Arial" panose="020B0604020202020204" pitchFamily="34" charset="0"/>
              </a:rPr>
              <a:t>   The cumulative income starts at 31,127 and increases with each additional income value.</a:t>
            </a:r>
            <a:br>
              <a:rPr lang="en-US" altLang="en-US" sz="1900">
                <a:latin typeface="Arial" panose="020B0604020202020204" pitchFamily="34" charset="0"/>
              </a:rPr>
            </a:br>
            <a:r>
              <a:rPr lang="en-US" altLang="en-US" sz="1900">
                <a:latin typeface="Arial" panose="020B0604020202020204" pitchFamily="34" charset="0"/>
              </a:rPr>
              <a:t>• Each row adds the income of that individual to the sum of all previous rows (within the same gender group).</a:t>
            </a:r>
          </a:p>
        </p:txBody>
      </p:sp>
    </p:spTree>
    <p:extLst>
      <p:ext uri="{BB962C8B-B14F-4D97-AF65-F5344CB8AC3E}">
        <p14:creationId xmlns:p14="http://schemas.microsoft.com/office/powerpoint/2010/main" val="133288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FB49C-40E4-796F-D35F-45EC61464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87F0B6-DD94-B0F2-9992-7CBFF2AC60AD}"/>
              </a:ext>
            </a:extLst>
          </p:cNvPr>
          <p:cNvSpPr>
            <a:spLocks noGrp="1"/>
          </p:cNvSpPr>
          <p:nvPr>
            <p:ph type="ctrTitle"/>
          </p:nvPr>
        </p:nvSpPr>
        <p:spPr>
          <a:xfrm>
            <a:off x="179660" y="0"/>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List</a:t>
            </a:r>
            <a:r>
              <a:rPr lang="en-US" sz="1800">
                <a:solidFill>
                  <a:srgbClr val="008000"/>
                </a:solidFill>
                <a:latin typeface="Consolas" panose="020B0609020204030204" pitchFamily="49" charset="0"/>
              </a:rPr>
              <a:t> </a:t>
            </a:r>
            <a:r>
              <a:rPr lang="en-US" sz="2000">
                <a:solidFill>
                  <a:srgbClr val="FFFF00"/>
                </a:solidFill>
                <a:latin typeface="Arial" panose="020B0604020202020204" pitchFamily="34" charset="0"/>
                <a:cs typeface="Arial" panose="020B0604020202020204" pitchFamily="34" charset="0"/>
              </a:rPr>
              <a:t>the people whose income is above the median income for the dataset.</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8952D89-3A57-BFF6-BA05-4239B95D6EF2}"/>
              </a:ext>
            </a:extLst>
          </p:cNvPr>
          <p:cNvSpPr txBox="1"/>
          <p:nvPr/>
        </p:nvSpPr>
        <p:spPr>
          <a:xfrm>
            <a:off x="10338099" y="0"/>
            <a:ext cx="1172584" cy="769441"/>
          </a:xfrm>
          <a:prstGeom prst="rect">
            <a:avLst/>
          </a:prstGeom>
          <a:noFill/>
        </p:spPr>
        <p:txBody>
          <a:bodyPr wrap="square" rtlCol="0">
            <a:spAutoFit/>
          </a:bodyPr>
          <a:lstStyle/>
          <a:p>
            <a:r>
              <a:rPr lang="en-IN" sz="4400" b="1"/>
              <a:t>12</a:t>
            </a:r>
          </a:p>
        </p:txBody>
      </p:sp>
      <p:sp>
        <p:nvSpPr>
          <p:cNvPr id="9" name="Rectangle 1">
            <a:extLst>
              <a:ext uri="{FF2B5EF4-FFF2-40B4-BE49-F238E27FC236}">
                <a16:creationId xmlns:a16="http://schemas.microsoft.com/office/drawing/2014/main" id="{87A9BBF4-C3C9-46B4-C331-009731A5BB50}"/>
              </a:ext>
            </a:extLst>
          </p:cNvPr>
          <p:cNvSpPr>
            <a:spLocks noChangeArrowheads="1"/>
          </p:cNvSpPr>
          <p:nvPr/>
        </p:nvSpPr>
        <p:spPr bwMode="auto">
          <a:xfrm>
            <a:off x="723704" y="10365297"/>
            <a:ext cx="1847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endParaRPr lang="en-US" altLang="en-US" sz="2000">
              <a:latin typeface="Arial" panose="020B0604020202020204" pitchFamily="34" charset="0"/>
            </a:endParaRPr>
          </a:p>
        </p:txBody>
      </p:sp>
      <p:pic>
        <p:nvPicPr>
          <p:cNvPr id="6" name="Picture 5">
            <a:extLst>
              <a:ext uri="{FF2B5EF4-FFF2-40B4-BE49-F238E27FC236}">
                <a16:creationId xmlns:a16="http://schemas.microsoft.com/office/drawing/2014/main" id="{3A36BFDA-E62E-F8B4-9D55-C1540D1B38B7}"/>
              </a:ext>
            </a:extLst>
          </p:cNvPr>
          <p:cNvPicPr>
            <a:picLocks noChangeAspect="1"/>
          </p:cNvPicPr>
          <p:nvPr/>
        </p:nvPicPr>
        <p:blipFill>
          <a:blip r:embed="rId2"/>
          <a:stretch>
            <a:fillRect/>
          </a:stretch>
        </p:blipFill>
        <p:spPr>
          <a:xfrm>
            <a:off x="179660" y="654281"/>
            <a:ext cx="4693554" cy="1671321"/>
          </a:xfrm>
          <a:prstGeom prst="rect">
            <a:avLst/>
          </a:prstGeom>
        </p:spPr>
      </p:pic>
      <p:pic>
        <p:nvPicPr>
          <p:cNvPr id="10" name="Picture 9">
            <a:extLst>
              <a:ext uri="{FF2B5EF4-FFF2-40B4-BE49-F238E27FC236}">
                <a16:creationId xmlns:a16="http://schemas.microsoft.com/office/drawing/2014/main" id="{653F79D0-E7E1-2B77-5C97-86B456CC5B75}"/>
              </a:ext>
            </a:extLst>
          </p:cNvPr>
          <p:cNvPicPr>
            <a:picLocks noChangeAspect="1"/>
          </p:cNvPicPr>
          <p:nvPr/>
        </p:nvPicPr>
        <p:blipFill>
          <a:blip r:embed="rId3"/>
          <a:stretch>
            <a:fillRect/>
          </a:stretch>
        </p:blipFill>
        <p:spPr>
          <a:xfrm>
            <a:off x="2045390" y="2537581"/>
            <a:ext cx="9825402" cy="2228238"/>
          </a:xfrm>
          <a:prstGeom prst="rect">
            <a:avLst/>
          </a:prstGeom>
        </p:spPr>
      </p:pic>
      <p:sp>
        <p:nvSpPr>
          <p:cNvPr id="12" name="Rectangle 1">
            <a:extLst>
              <a:ext uri="{FF2B5EF4-FFF2-40B4-BE49-F238E27FC236}">
                <a16:creationId xmlns:a16="http://schemas.microsoft.com/office/drawing/2014/main" id="{8CD3AAF2-29B6-ACA7-9113-CEFEBD600355}"/>
              </a:ext>
            </a:extLst>
          </p:cNvPr>
          <p:cNvSpPr>
            <a:spLocks noChangeArrowheads="1"/>
          </p:cNvSpPr>
          <p:nvPr/>
        </p:nvSpPr>
        <p:spPr bwMode="auto">
          <a:xfrm>
            <a:off x="179660" y="4553840"/>
            <a:ext cx="1161535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r>
              <a:rPr lang="en-US" altLang="en-US" b="1" u="sng">
                <a:latin typeface="Arial" panose="020B0604020202020204" pitchFamily="34" charset="0"/>
              </a:rPr>
              <a:t>Explanation:</a:t>
            </a:r>
          </a:p>
          <a:p>
            <a:pPr marL="342900" marR="0" lvl="0" indent="-34290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a:latin typeface="Arial" panose="020B0604020202020204" pitchFamily="34" charset="0"/>
              </a:rPr>
              <a:t>PERCENTILE_CONT(0.5) is a continuous percentile function used to calculate the median </a:t>
            </a:r>
          </a:p>
          <a:p>
            <a:pPr marR="0" lvl="0" defTabSz="914400" eaLnBrk="0" fontAlgn="base" hangingPunct="0">
              <a:lnSpc>
                <a:spcPct val="100000"/>
              </a:lnSpc>
              <a:spcBef>
                <a:spcPct val="0"/>
              </a:spcBef>
              <a:spcAft>
                <a:spcPct val="0"/>
              </a:spcAft>
              <a:buClrTx/>
              <a:buSzTx/>
              <a:tabLst/>
            </a:pPr>
            <a:r>
              <a:rPr lang="en-US" altLang="en-US">
                <a:latin typeface="Arial" panose="020B0604020202020204" pitchFamily="34" charset="0"/>
              </a:rPr>
              <a:t>     (50th percentile) income.</a:t>
            </a:r>
          </a:p>
          <a:p>
            <a:pPr marL="342900" marR="0" lvl="0" indent="-34290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a:latin typeface="Arial" panose="020B0604020202020204" pitchFamily="34" charset="0"/>
              </a:rPr>
              <a:t>WITHIN GROUP (ORDER BY income) ensures that the incomes are sorted before calculating the percentile.</a:t>
            </a:r>
          </a:p>
          <a:p>
            <a:pPr marL="342900" marR="0" lvl="0" indent="-34290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a:latin typeface="Arial" panose="020B0604020202020204" pitchFamily="34" charset="0"/>
              </a:rPr>
              <a:t>OVER () tells the database to calculate the median over the entire dataset (no partitioning).</a:t>
            </a:r>
          </a:p>
          <a:p>
            <a:pPr marL="342900" marR="0" lvl="0" indent="-342900" defTabSz="914400" eaLnBrk="0" fontAlgn="base" hangingPunct="0">
              <a:lnSpc>
                <a:spcPct val="100000"/>
              </a:lnSpc>
              <a:spcBef>
                <a:spcPct val="0"/>
              </a:spcBef>
              <a:spcAft>
                <a:spcPct val="0"/>
              </a:spcAft>
              <a:buClrTx/>
              <a:buSzTx/>
              <a:buFont typeface="Arial" panose="020B0604020202020204" pitchFamily="34" charset="0"/>
              <a:buChar char="•"/>
              <a:tabLst/>
            </a:pPr>
            <a:r>
              <a:rPr lang="en-US" altLang="en-US">
                <a:latin typeface="Arial" panose="020B0604020202020204" pitchFamily="34" charset="0"/>
              </a:rPr>
              <a:t>The subquery returns the median income, and the main query filters for rows </a:t>
            </a:r>
          </a:p>
          <a:p>
            <a:pPr marR="0" lvl="0" defTabSz="914400" eaLnBrk="0" fontAlgn="base" hangingPunct="0">
              <a:lnSpc>
                <a:spcPct val="100000"/>
              </a:lnSpc>
              <a:spcBef>
                <a:spcPct val="0"/>
              </a:spcBef>
              <a:spcAft>
                <a:spcPct val="0"/>
              </a:spcAft>
              <a:buClrTx/>
              <a:buSzTx/>
              <a:tabLst/>
            </a:pPr>
            <a:r>
              <a:rPr lang="en-US" altLang="en-US">
                <a:latin typeface="Arial" panose="020B0604020202020204" pitchFamily="34" charset="0"/>
              </a:rPr>
              <a:t>     where the employee's income is greater than this median value.</a:t>
            </a:r>
            <a:br>
              <a:rPr lang="en-US" altLang="en-US">
                <a:latin typeface="Arial" panose="020B0604020202020204" pitchFamily="34" charset="0"/>
              </a:rPr>
            </a:br>
            <a:endParaRPr lang="en-US" altLang="en-US">
              <a:latin typeface="Arial" panose="020B0604020202020204" pitchFamily="34" charset="0"/>
            </a:endParaRPr>
          </a:p>
          <a:p>
            <a:pPr defTabSz="914400" eaLnBrk="0" fontAlgn="base" hangingPunct="0">
              <a:spcBef>
                <a:spcPct val="0"/>
              </a:spcBef>
              <a:spcAft>
                <a:spcPct val="0"/>
              </a:spcAft>
              <a:buNone/>
            </a:pPr>
            <a:r>
              <a:rPr lang="en-US" b="1" u="sng">
                <a:latin typeface="Arial" panose="020B0604020202020204" pitchFamily="34" charset="0"/>
              </a:rPr>
              <a:t>Result Highlight:</a:t>
            </a:r>
          </a:p>
          <a:p>
            <a:pPr defTabSz="914400" eaLnBrk="0" fontAlgn="base" hangingPunct="0">
              <a:spcBef>
                <a:spcPct val="0"/>
              </a:spcBef>
              <a:spcAft>
                <a:spcPct val="0"/>
              </a:spcAft>
              <a:buFont typeface="Arial" panose="020B0604020202020204" pitchFamily="34" charset="0"/>
              <a:buChar char="•"/>
            </a:pPr>
            <a:r>
              <a:rPr lang="en-US">
                <a:latin typeface="Arial" panose="020B0604020202020204" pitchFamily="34" charset="0"/>
              </a:rPr>
              <a:t>The query returns only those employees whose income exceeds the median.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8942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C1B44-B055-A52B-7E25-804358F59F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372B1B5-2B43-4E23-EA59-05A4DE9B89E1}"/>
              </a:ext>
            </a:extLst>
          </p:cNvPr>
          <p:cNvSpPr txBox="1">
            <a:spLocks/>
          </p:cNvSpPr>
          <p:nvPr/>
        </p:nvSpPr>
        <p:spPr>
          <a:xfrm>
            <a:off x="1261090" y="2236012"/>
            <a:ext cx="6774873" cy="15438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a:p>
        </p:txBody>
      </p:sp>
      <p:sp>
        <p:nvSpPr>
          <p:cNvPr id="6" name="TextBox 5">
            <a:extLst>
              <a:ext uri="{FF2B5EF4-FFF2-40B4-BE49-F238E27FC236}">
                <a16:creationId xmlns:a16="http://schemas.microsoft.com/office/drawing/2014/main" id="{10794656-A50D-1A12-E2B5-E954FA8E793E}"/>
              </a:ext>
            </a:extLst>
          </p:cNvPr>
          <p:cNvSpPr txBox="1"/>
          <p:nvPr/>
        </p:nvSpPr>
        <p:spPr>
          <a:xfrm>
            <a:off x="708585" y="1762675"/>
            <a:ext cx="10534575" cy="3970318"/>
          </a:xfrm>
          <a:prstGeom prst="rect">
            <a:avLst/>
          </a:prstGeom>
          <a:noFill/>
        </p:spPr>
        <p:txBody>
          <a:bodyPr wrap="square" rtlCol="0">
            <a:spAutoFit/>
          </a:bodyPr>
          <a:lstStyle/>
          <a:p>
            <a:pPr>
              <a:buNone/>
            </a:pPr>
            <a:r>
              <a:rPr lang="en-US" sz="2100"/>
              <a:t>Through this internship project with </a:t>
            </a:r>
            <a:r>
              <a:rPr lang="en-US" sz="2100" b="1"/>
              <a:t>Soulvibe.Tech</a:t>
            </a:r>
            <a:r>
              <a:rPr lang="en-US" sz="2100"/>
              <a:t>, I explored employee data using SQL and gained valuable experience in:</a:t>
            </a:r>
          </a:p>
          <a:p>
            <a:pPr>
              <a:buNone/>
            </a:pPr>
            <a:endParaRPr lang="en-US" sz="2100"/>
          </a:p>
          <a:p>
            <a:pPr>
              <a:buFont typeface="Arial" panose="020B0604020202020204" pitchFamily="34" charset="0"/>
              <a:buChar char="•"/>
            </a:pPr>
            <a:r>
              <a:rPr lang="en-US" sz="2100"/>
              <a:t>Writing optimized SQL queries for real-world datasets</a:t>
            </a:r>
          </a:p>
          <a:p>
            <a:pPr>
              <a:buFont typeface="Arial" panose="020B0604020202020204" pitchFamily="34" charset="0"/>
              <a:buChar char="•"/>
            </a:pPr>
            <a:r>
              <a:rPr lang="en-US" sz="2100"/>
              <a:t>Extracting key insights on </a:t>
            </a:r>
            <a:r>
              <a:rPr lang="en-US" sz="2100" b="1"/>
              <a:t>demographics, income, housing, and employment patterns</a:t>
            </a:r>
          </a:p>
          <a:p>
            <a:pPr>
              <a:buFont typeface="Arial" panose="020B0604020202020204" pitchFamily="34" charset="0"/>
              <a:buChar char="•"/>
            </a:pPr>
            <a:r>
              <a:rPr lang="en-US" sz="2100"/>
              <a:t>Using aggregation, ranking, window functions, and filtering techniques effectively</a:t>
            </a:r>
          </a:p>
          <a:p>
            <a:pPr>
              <a:buFont typeface="Arial" panose="020B0604020202020204" pitchFamily="34" charset="0"/>
              <a:buChar char="•"/>
            </a:pPr>
            <a:r>
              <a:rPr lang="en-US" sz="2100"/>
              <a:t>Drawing conclusions that can inform workforce and socio-economic decision-making</a:t>
            </a:r>
          </a:p>
          <a:p>
            <a:r>
              <a:rPr lang="en-US" sz="2100"/>
              <a:t>This project enhanced my practical skills in SQL forming a strong foundation for more advanced data analytics and visualization.</a:t>
            </a:r>
          </a:p>
        </p:txBody>
      </p:sp>
      <p:sp>
        <p:nvSpPr>
          <p:cNvPr id="5" name="Title 4">
            <a:extLst>
              <a:ext uri="{FF2B5EF4-FFF2-40B4-BE49-F238E27FC236}">
                <a16:creationId xmlns:a16="http://schemas.microsoft.com/office/drawing/2014/main" id="{A588CD28-838C-0ABB-6FAB-8F630EFD2679}"/>
              </a:ext>
            </a:extLst>
          </p:cNvPr>
          <p:cNvSpPr>
            <a:spLocks noGrp="1"/>
          </p:cNvSpPr>
          <p:nvPr>
            <p:ph type="title"/>
          </p:nvPr>
        </p:nvSpPr>
        <p:spPr>
          <a:xfrm>
            <a:off x="4152451" y="159036"/>
            <a:ext cx="3646844" cy="787636"/>
          </a:xfrm>
        </p:spPr>
        <p:style>
          <a:lnRef idx="2">
            <a:schemeClr val="dk1"/>
          </a:lnRef>
          <a:fillRef idx="1">
            <a:schemeClr val="lt1"/>
          </a:fillRef>
          <a:effectRef idx="0">
            <a:schemeClr val="dk1"/>
          </a:effectRef>
          <a:fontRef idx="minor">
            <a:schemeClr val="dk1"/>
          </a:fontRef>
        </p:style>
        <p:txBody>
          <a:bodyPr/>
          <a:lstStyle/>
          <a:p>
            <a:pPr algn="ctr"/>
            <a:r>
              <a:rPr lang="en-IN" sz="4400">
                <a:solidFill>
                  <a:srgbClr val="24529C"/>
                </a:solidFill>
              </a:rPr>
              <a:t>Conclusion</a:t>
            </a:r>
          </a:p>
        </p:txBody>
      </p:sp>
    </p:spTree>
    <p:extLst>
      <p:ext uri="{BB962C8B-B14F-4D97-AF65-F5344CB8AC3E}">
        <p14:creationId xmlns:p14="http://schemas.microsoft.com/office/powerpoint/2010/main" val="2924544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24FB5-56AD-FF10-C5DB-5F3D4FA1867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0DD71A9-F6F5-FBB3-77EB-050ABB875B68}"/>
              </a:ext>
            </a:extLst>
          </p:cNvPr>
          <p:cNvSpPr txBox="1">
            <a:spLocks/>
          </p:cNvSpPr>
          <p:nvPr/>
        </p:nvSpPr>
        <p:spPr>
          <a:xfrm>
            <a:off x="1261090" y="2236012"/>
            <a:ext cx="6774873" cy="15438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a:p>
        </p:txBody>
      </p:sp>
      <p:sp>
        <p:nvSpPr>
          <p:cNvPr id="5" name="Title 4">
            <a:extLst>
              <a:ext uri="{FF2B5EF4-FFF2-40B4-BE49-F238E27FC236}">
                <a16:creationId xmlns:a16="http://schemas.microsoft.com/office/drawing/2014/main" id="{7649258C-CBB1-298A-A1BB-4273C9F51F3E}"/>
              </a:ext>
            </a:extLst>
          </p:cNvPr>
          <p:cNvSpPr>
            <a:spLocks noGrp="1"/>
          </p:cNvSpPr>
          <p:nvPr>
            <p:ph type="title"/>
          </p:nvPr>
        </p:nvSpPr>
        <p:spPr>
          <a:xfrm>
            <a:off x="2958352" y="2693312"/>
            <a:ext cx="5593978" cy="1086525"/>
          </a:xfrm>
        </p:spPr>
        <p:style>
          <a:lnRef idx="2">
            <a:schemeClr val="dk1"/>
          </a:lnRef>
          <a:fillRef idx="1">
            <a:schemeClr val="lt1"/>
          </a:fillRef>
          <a:effectRef idx="0">
            <a:schemeClr val="dk1"/>
          </a:effectRef>
          <a:fontRef idx="minor">
            <a:schemeClr val="dk1"/>
          </a:fontRef>
        </p:style>
        <p:txBody>
          <a:bodyPr/>
          <a:lstStyle/>
          <a:p>
            <a:pPr algn="ctr"/>
            <a:r>
              <a:rPr lang="en-IN" sz="6600">
                <a:solidFill>
                  <a:srgbClr val="24529C"/>
                </a:solidFill>
              </a:rPr>
              <a:t>THANK YOU</a:t>
            </a:r>
          </a:p>
        </p:txBody>
      </p:sp>
    </p:spTree>
    <p:extLst>
      <p:ext uri="{BB962C8B-B14F-4D97-AF65-F5344CB8AC3E}">
        <p14:creationId xmlns:p14="http://schemas.microsoft.com/office/powerpoint/2010/main" val="717545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B082-8DA3-188B-0C49-87747691244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86D4A0E-7CA8-2A10-6850-40CF9B5CEFBE}"/>
              </a:ext>
            </a:extLst>
          </p:cNvPr>
          <p:cNvSpPr txBox="1">
            <a:spLocks/>
          </p:cNvSpPr>
          <p:nvPr/>
        </p:nvSpPr>
        <p:spPr>
          <a:xfrm>
            <a:off x="1261090" y="2236012"/>
            <a:ext cx="6774873" cy="154382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a:p>
        </p:txBody>
      </p:sp>
      <p:sp>
        <p:nvSpPr>
          <p:cNvPr id="6" name="TextBox 5">
            <a:extLst>
              <a:ext uri="{FF2B5EF4-FFF2-40B4-BE49-F238E27FC236}">
                <a16:creationId xmlns:a16="http://schemas.microsoft.com/office/drawing/2014/main" id="{F933118A-F641-C4FB-4658-ADC69D63F4AA}"/>
              </a:ext>
            </a:extLst>
          </p:cNvPr>
          <p:cNvSpPr txBox="1"/>
          <p:nvPr/>
        </p:nvSpPr>
        <p:spPr>
          <a:xfrm>
            <a:off x="1029895" y="2236012"/>
            <a:ext cx="10534575" cy="4278094"/>
          </a:xfrm>
          <a:prstGeom prst="rect">
            <a:avLst/>
          </a:prstGeom>
          <a:noFill/>
        </p:spPr>
        <p:txBody>
          <a:bodyPr wrap="square" rtlCol="0">
            <a:spAutoFit/>
          </a:bodyPr>
          <a:lstStyle/>
          <a:p>
            <a:pPr>
              <a:buNone/>
            </a:pPr>
            <a:r>
              <a:rPr lang="en-US" sz="3200" b="1" u="sng"/>
              <a:t>Overview of the Main Objectives</a:t>
            </a:r>
          </a:p>
          <a:p>
            <a:endParaRPr lang="en-US" sz="2400"/>
          </a:p>
          <a:p>
            <a:r>
              <a:rPr lang="en-US" sz="2400"/>
              <a:t>The main objective of this project was to analyze employee demographics and income patterns using SQL. Through a series of targeted queries, the analysis aimed to uncover insights on employment status, income distribution, education impact, and housing trends. Key tasks included calculating averages, rankings, counts, cumulative values, and identifying top earners. This helped in better understanding workforce characteristics and socio-economic patterns across different groups in the dataset.</a:t>
            </a:r>
          </a:p>
          <a:p>
            <a:endParaRPr lang="en-US" sz="2400"/>
          </a:p>
        </p:txBody>
      </p:sp>
      <p:sp>
        <p:nvSpPr>
          <p:cNvPr id="5" name="Title 4">
            <a:extLst>
              <a:ext uri="{FF2B5EF4-FFF2-40B4-BE49-F238E27FC236}">
                <a16:creationId xmlns:a16="http://schemas.microsoft.com/office/drawing/2014/main" id="{DFB94A27-887E-EDC6-B634-0EB371FEC5AB}"/>
              </a:ext>
            </a:extLst>
          </p:cNvPr>
          <p:cNvSpPr>
            <a:spLocks noGrp="1"/>
          </p:cNvSpPr>
          <p:nvPr>
            <p:ph type="title"/>
          </p:nvPr>
        </p:nvSpPr>
        <p:spPr>
          <a:xfrm>
            <a:off x="3923282" y="570190"/>
            <a:ext cx="4209499" cy="950758"/>
          </a:xfrm>
        </p:spPr>
        <p:style>
          <a:lnRef idx="2">
            <a:schemeClr val="dk1"/>
          </a:lnRef>
          <a:fillRef idx="1">
            <a:schemeClr val="lt1"/>
          </a:fillRef>
          <a:effectRef idx="0">
            <a:schemeClr val="dk1"/>
          </a:effectRef>
          <a:fontRef idx="minor">
            <a:schemeClr val="dk1"/>
          </a:fontRef>
        </p:style>
        <p:txBody>
          <a:bodyPr/>
          <a:lstStyle/>
          <a:p>
            <a:r>
              <a:rPr lang="en-IN" sz="5400">
                <a:solidFill>
                  <a:srgbClr val="24529C"/>
                </a:solidFill>
              </a:rPr>
              <a:t>Introduction</a:t>
            </a:r>
          </a:p>
        </p:txBody>
      </p:sp>
    </p:spTree>
    <p:extLst>
      <p:ext uri="{BB962C8B-B14F-4D97-AF65-F5344CB8AC3E}">
        <p14:creationId xmlns:p14="http://schemas.microsoft.com/office/powerpoint/2010/main" val="173494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BCF4-F5B7-BD9C-D4B4-E28EA53FE0F4}"/>
              </a:ext>
            </a:extLst>
          </p:cNvPr>
          <p:cNvSpPr>
            <a:spLocks noGrp="1"/>
          </p:cNvSpPr>
          <p:nvPr>
            <p:ph type="ctrTitle"/>
          </p:nvPr>
        </p:nvSpPr>
        <p:spPr>
          <a:xfrm>
            <a:off x="134878" y="720945"/>
            <a:ext cx="13274325" cy="557462"/>
          </a:xfrm>
        </p:spPr>
        <p:txBody>
          <a:bodyPr/>
          <a:lstStyle/>
          <a:p>
            <a:pPr algn="l"/>
            <a:r>
              <a:rPr lang="en-US" sz="2100">
                <a:solidFill>
                  <a:srgbClr val="FFFF00"/>
                </a:solidFill>
                <a:latin typeface="Consolas" panose="020B0609020204030204" pitchFamily="49" charset="0"/>
              </a:rPr>
              <a:t>A</a:t>
            </a:r>
            <a:r>
              <a:rPr lang="en-US" sz="2100">
                <a:solidFill>
                  <a:srgbClr val="FFFF00"/>
                </a:solidFill>
              </a:rPr>
              <a:t>verage income for each </a:t>
            </a:r>
            <a:r>
              <a:rPr lang="en-US" sz="2100" err="1">
                <a:solidFill>
                  <a:srgbClr val="FFFF00"/>
                </a:solidFill>
              </a:rPr>
              <a:t>Education_Level</a:t>
            </a:r>
            <a:r>
              <a:rPr lang="en-US" sz="2100">
                <a:solidFill>
                  <a:srgbClr val="FFFF00"/>
                </a:solidFill>
              </a:rPr>
              <a:t> for those who are employed full-time</a:t>
            </a:r>
            <a:endParaRPr lang="en-IN" sz="2100">
              <a:solidFill>
                <a:srgbClr val="FFFF00"/>
              </a:solidFill>
            </a:endParaRPr>
          </a:p>
        </p:txBody>
      </p:sp>
      <p:pic>
        <p:nvPicPr>
          <p:cNvPr id="7" name="Picture 6">
            <a:extLst>
              <a:ext uri="{FF2B5EF4-FFF2-40B4-BE49-F238E27FC236}">
                <a16:creationId xmlns:a16="http://schemas.microsoft.com/office/drawing/2014/main" id="{2FD48A31-9F84-6B21-D62A-56564A3150FF}"/>
              </a:ext>
            </a:extLst>
          </p:cNvPr>
          <p:cNvPicPr>
            <a:picLocks noChangeAspect="1"/>
          </p:cNvPicPr>
          <p:nvPr/>
        </p:nvPicPr>
        <p:blipFill>
          <a:blip r:embed="rId2"/>
          <a:stretch>
            <a:fillRect/>
          </a:stretch>
        </p:blipFill>
        <p:spPr>
          <a:xfrm>
            <a:off x="8147575" y="1863343"/>
            <a:ext cx="3199175" cy="1430046"/>
          </a:xfrm>
          <a:prstGeom prst="rect">
            <a:avLst/>
          </a:prstGeom>
        </p:spPr>
      </p:pic>
      <p:sp>
        <p:nvSpPr>
          <p:cNvPr id="10" name="Rectangle 2">
            <a:extLst>
              <a:ext uri="{FF2B5EF4-FFF2-40B4-BE49-F238E27FC236}">
                <a16:creationId xmlns:a16="http://schemas.microsoft.com/office/drawing/2014/main" id="{9996CB41-5F87-8BFF-423B-91DDD2E3A00A}"/>
              </a:ext>
            </a:extLst>
          </p:cNvPr>
          <p:cNvSpPr>
            <a:spLocks noChangeArrowheads="1"/>
          </p:cNvSpPr>
          <p:nvPr/>
        </p:nvSpPr>
        <p:spPr bwMode="auto">
          <a:xfrm>
            <a:off x="547952" y="3779837"/>
            <a:ext cx="1011366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a:ln>
                  <a:noFill/>
                </a:ln>
                <a:effectLst/>
                <a:latin typeface="Arial" panose="020B0604020202020204" pitchFamily="34" charset="0"/>
                <a:cs typeface="Arial" panose="020B0604020202020204" pitchFamily="34" charset="0"/>
              </a:rPr>
              <a:t>Explanation:</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This query calculates the average income for each education level</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a:ln>
                  <a:noFill/>
                </a:ln>
                <a:effectLst/>
                <a:latin typeface="Arial" panose="020B0604020202020204" pitchFamily="34" charset="0"/>
                <a:cs typeface="Arial" panose="020B0604020202020204" pitchFamily="34" charset="0"/>
              </a:rPr>
              <a:t> among employees who are employed full-time.</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It uses WHERE to filter only those with employment_status = 'Full-time'.</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The AVG(Income) function computes the average income for each group.</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GROUP BY education_level groups the data based on education qualifications.</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The result displays the average income per education level for full-time employees.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a:ln>
                  <a:noFill/>
                </a:ln>
                <a:effectLst/>
                <a:latin typeface="Arial" panose="020B0604020202020204" pitchFamily="34" charset="0"/>
                <a:cs typeface="Arial" panose="020B0604020202020204" pitchFamily="34" charset="0"/>
              </a:rPr>
              <a:t> Result Highlight:</a:t>
            </a:r>
            <a:br>
              <a:rPr kumimoji="0" lang="en-US" altLang="en-US" i="0" u="none" strike="noStrike" cap="none" normalizeH="0" baseline="0">
                <a:ln>
                  <a:noFill/>
                </a:ln>
                <a:effectLst/>
                <a:latin typeface="Arial" panose="020B0604020202020204" pitchFamily="34" charset="0"/>
                <a:cs typeface="Arial" panose="020B0604020202020204" pitchFamily="34" charset="0"/>
              </a:rPr>
            </a:br>
            <a:r>
              <a:rPr kumimoji="0" lang="en-US" altLang="en-US" i="0" u="none" strike="noStrike" cap="none" normalizeH="0" baseline="0">
                <a:ln>
                  <a:noFill/>
                </a:ln>
                <a:effectLst/>
                <a:latin typeface="Arial" panose="020B0604020202020204" pitchFamily="34" charset="0"/>
                <a:cs typeface="Arial" panose="020B0604020202020204" pitchFamily="34" charset="0"/>
              </a:rPr>
              <a:t>• Full-time employees with a High School education have the highest average income of 823,454.</a:t>
            </a:r>
          </a:p>
        </p:txBody>
      </p:sp>
      <p:pic>
        <p:nvPicPr>
          <p:cNvPr id="4" name="Picture 3">
            <a:extLst>
              <a:ext uri="{FF2B5EF4-FFF2-40B4-BE49-F238E27FC236}">
                <a16:creationId xmlns:a16="http://schemas.microsoft.com/office/drawing/2014/main" id="{A6778C98-2A9D-3661-5ED1-1448052ADEC5}"/>
              </a:ext>
            </a:extLst>
          </p:cNvPr>
          <p:cNvPicPr>
            <a:picLocks noChangeAspect="1"/>
          </p:cNvPicPr>
          <p:nvPr/>
        </p:nvPicPr>
        <p:blipFill>
          <a:blip r:embed="rId3"/>
          <a:stretch>
            <a:fillRect/>
          </a:stretch>
        </p:blipFill>
        <p:spPr>
          <a:xfrm>
            <a:off x="393062" y="2015640"/>
            <a:ext cx="6357074" cy="1246071"/>
          </a:xfrm>
          <a:prstGeom prst="rect">
            <a:avLst/>
          </a:prstGeom>
        </p:spPr>
      </p:pic>
      <p:sp>
        <p:nvSpPr>
          <p:cNvPr id="6" name="TextBox 5">
            <a:extLst>
              <a:ext uri="{FF2B5EF4-FFF2-40B4-BE49-F238E27FC236}">
                <a16:creationId xmlns:a16="http://schemas.microsoft.com/office/drawing/2014/main" id="{B0F4FF7C-410E-AA81-8496-0DE56E4A80D1}"/>
              </a:ext>
            </a:extLst>
          </p:cNvPr>
          <p:cNvSpPr txBox="1"/>
          <p:nvPr/>
        </p:nvSpPr>
        <p:spPr>
          <a:xfrm>
            <a:off x="10510221" y="165996"/>
            <a:ext cx="623944" cy="830997"/>
          </a:xfrm>
          <a:prstGeom prst="rect">
            <a:avLst/>
          </a:prstGeom>
          <a:noFill/>
        </p:spPr>
        <p:txBody>
          <a:bodyPr wrap="square" rtlCol="0">
            <a:spAutoFit/>
          </a:bodyPr>
          <a:lstStyle/>
          <a:p>
            <a:r>
              <a:rPr lang="en-IN" sz="4800" b="1"/>
              <a:t>1</a:t>
            </a:r>
          </a:p>
        </p:txBody>
      </p:sp>
    </p:spTree>
    <p:extLst>
      <p:ext uri="{BB962C8B-B14F-4D97-AF65-F5344CB8AC3E}">
        <p14:creationId xmlns:p14="http://schemas.microsoft.com/office/powerpoint/2010/main" val="3298938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93E09-EBCE-4ED0-6F9D-D265582F3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9982B-9D04-4E02-9444-46FCA32AAFF4}"/>
              </a:ext>
            </a:extLst>
          </p:cNvPr>
          <p:cNvSpPr>
            <a:spLocks noGrp="1"/>
          </p:cNvSpPr>
          <p:nvPr>
            <p:ph type="ctrTitle"/>
          </p:nvPr>
        </p:nvSpPr>
        <p:spPr>
          <a:xfrm>
            <a:off x="289107" y="302763"/>
            <a:ext cx="13274325" cy="557462"/>
          </a:xfrm>
        </p:spPr>
        <p:txBody>
          <a:bodyPr/>
          <a:lstStyle/>
          <a:p>
            <a:pPr algn="l"/>
            <a:r>
              <a:rPr lang="en-US" sz="2400">
                <a:solidFill>
                  <a:srgbClr val="FFFF00"/>
                </a:solidFill>
                <a:latin typeface="Arial" panose="020B0604020202020204" pitchFamily="34" charset="0"/>
                <a:ea typeface="+mn-ea"/>
                <a:cs typeface="+mn-cs"/>
              </a:rPr>
              <a:t>Retrieve the top 5 highest earning individuals and their details.</a:t>
            </a:r>
            <a:endParaRPr lang="en-IN" sz="2400">
              <a:solidFill>
                <a:srgbClr val="FFFF00"/>
              </a:solidFill>
              <a:latin typeface="Arial" panose="020B0604020202020204" pitchFamily="34" charset="0"/>
              <a:ea typeface="+mn-ea"/>
              <a:cs typeface="+mn-cs"/>
            </a:endParaRPr>
          </a:p>
        </p:txBody>
      </p:sp>
      <p:pic>
        <p:nvPicPr>
          <p:cNvPr id="11" name="Picture 10">
            <a:extLst>
              <a:ext uri="{FF2B5EF4-FFF2-40B4-BE49-F238E27FC236}">
                <a16:creationId xmlns:a16="http://schemas.microsoft.com/office/drawing/2014/main" id="{6799EB59-B1C1-6C54-B3E7-286C92EC115A}"/>
              </a:ext>
            </a:extLst>
          </p:cNvPr>
          <p:cNvPicPr>
            <a:picLocks noChangeAspect="1"/>
          </p:cNvPicPr>
          <p:nvPr/>
        </p:nvPicPr>
        <p:blipFill>
          <a:blip r:embed="rId2"/>
          <a:stretch>
            <a:fillRect/>
          </a:stretch>
        </p:blipFill>
        <p:spPr>
          <a:xfrm>
            <a:off x="509010" y="1192820"/>
            <a:ext cx="3436668" cy="906131"/>
          </a:xfrm>
          <a:prstGeom prst="rect">
            <a:avLst/>
          </a:prstGeom>
        </p:spPr>
      </p:pic>
      <p:pic>
        <p:nvPicPr>
          <p:cNvPr id="13" name="Picture 12">
            <a:extLst>
              <a:ext uri="{FF2B5EF4-FFF2-40B4-BE49-F238E27FC236}">
                <a16:creationId xmlns:a16="http://schemas.microsoft.com/office/drawing/2014/main" id="{309D6574-AA7F-2EBB-1799-F40E8FCA1992}"/>
              </a:ext>
            </a:extLst>
          </p:cNvPr>
          <p:cNvPicPr>
            <a:picLocks noChangeAspect="1"/>
          </p:cNvPicPr>
          <p:nvPr/>
        </p:nvPicPr>
        <p:blipFill>
          <a:blip r:embed="rId3"/>
          <a:stretch>
            <a:fillRect/>
          </a:stretch>
        </p:blipFill>
        <p:spPr>
          <a:xfrm>
            <a:off x="138155" y="2433635"/>
            <a:ext cx="11915690" cy="1200153"/>
          </a:xfrm>
          <a:prstGeom prst="rect">
            <a:avLst/>
          </a:prstGeom>
        </p:spPr>
      </p:pic>
      <p:sp>
        <p:nvSpPr>
          <p:cNvPr id="16" name="Rectangle 2">
            <a:extLst>
              <a:ext uri="{FF2B5EF4-FFF2-40B4-BE49-F238E27FC236}">
                <a16:creationId xmlns:a16="http://schemas.microsoft.com/office/drawing/2014/main" id="{8992938A-9BFF-4DDF-1706-6FF2071D6B5E}"/>
              </a:ext>
            </a:extLst>
          </p:cNvPr>
          <p:cNvSpPr>
            <a:spLocks noChangeArrowheads="1"/>
          </p:cNvSpPr>
          <p:nvPr/>
        </p:nvSpPr>
        <p:spPr bwMode="auto">
          <a:xfrm>
            <a:off x="628683" y="352222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sp>
        <p:nvSpPr>
          <p:cNvPr id="18" name="Rectangle 4">
            <a:extLst>
              <a:ext uri="{FF2B5EF4-FFF2-40B4-BE49-F238E27FC236}">
                <a16:creationId xmlns:a16="http://schemas.microsoft.com/office/drawing/2014/main" id="{F4227EB6-18F7-30AF-7718-46753E61B7CE}"/>
              </a:ext>
            </a:extLst>
          </p:cNvPr>
          <p:cNvSpPr>
            <a:spLocks noChangeArrowheads="1"/>
          </p:cNvSpPr>
          <p:nvPr/>
        </p:nvSpPr>
        <p:spPr bwMode="auto">
          <a:xfrm>
            <a:off x="412191" y="3891555"/>
            <a:ext cx="1106621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u="sng">
                <a:latin typeface="Arial" panose="020B0604020202020204" pitchFamily="34" charset="0"/>
              </a:rPr>
              <a:t>Explanation</a:t>
            </a:r>
            <a:r>
              <a:rPr lang="en-US" altLang="en-US" sz="2400" u="sng">
                <a:latin typeface="Arial" panose="020B0604020202020204" pitchFamily="34" charset="0"/>
              </a:rPr>
              <a:t>:</a:t>
            </a:r>
            <a:br>
              <a:rPr lang="en-US" altLang="en-US">
                <a:latin typeface="Arial" panose="020B0604020202020204" pitchFamily="34" charset="0"/>
              </a:rPr>
            </a:br>
            <a:r>
              <a:rPr lang="en-US" altLang="en-US" sz="2000">
                <a:latin typeface="Arial" panose="020B0604020202020204" pitchFamily="34" charset="0"/>
              </a:rPr>
              <a:t>• This query retrieves the details of the top 5 highest earning individuals from the employees table.</a:t>
            </a:r>
            <a:br>
              <a:rPr lang="en-US" altLang="en-US" sz="2000">
                <a:latin typeface="Arial" panose="020B0604020202020204" pitchFamily="34" charset="0"/>
              </a:rPr>
            </a:br>
            <a:r>
              <a:rPr lang="en-US" altLang="en-US" sz="2000">
                <a:latin typeface="Arial" panose="020B0604020202020204" pitchFamily="34" charset="0"/>
              </a:rPr>
              <a:t>• It uses ORDER BY income DESC to sort employees by income in descending order.</a:t>
            </a:r>
            <a:br>
              <a:rPr lang="en-US" altLang="en-US" sz="2000">
                <a:latin typeface="Arial" panose="020B0604020202020204" pitchFamily="34" charset="0"/>
              </a:rPr>
            </a:br>
            <a:r>
              <a:rPr lang="en-US" altLang="en-US" sz="2000">
                <a:latin typeface="Arial" panose="020B0604020202020204" pitchFamily="34" charset="0"/>
              </a:rPr>
              <a:t>• SELECT TOP 5 * fetches the top 5 rows after sorting, i.e., the 5 highest earners.</a:t>
            </a:r>
            <a:br>
              <a:rPr lang="en-US" altLang="en-US" sz="2000">
                <a:latin typeface="Arial" panose="020B0604020202020204" pitchFamily="34" charset="0"/>
              </a:rPr>
            </a:br>
            <a:r>
              <a:rPr lang="en-US" altLang="en-US" sz="2000">
                <a:latin typeface="Arial" panose="020B0604020202020204" pitchFamily="34" charset="0"/>
              </a:rPr>
              <a:t>• The result displays all available columns for each of these individuals.</a:t>
            </a:r>
          </a:p>
          <a:p>
            <a:pPr defTabSz="914400" eaLnBrk="0" fontAlgn="base" hangingPunct="0">
              <a:spcBef>
                <a:spcPct val="0"/>
              </a:spcBef>
              <a:spcAft>
                <a:spcPct val="0"/>
              </a:spcAft>
            </a:pPr>
            <a:endParaRPr lang="en-US" altLang="en-US" sz="2000">
              <a:latin typeface="Arial" panose="020B0604020202020204" pitchFamily="34" charset="0"/>
            </a:endParaRPr>
          </a:p>
          <a:p>
            <a:pPr defTabSz="914400" eaLnBrk="0" fontAlgn="base" hangingPunct="0">
              <a:spcBef>
                <a:spcPct val="0"/>
              </a:spcBef>
              <a:spcAft>
                <a:spcPct val="0"/>
              </a:spcAft>
            </a:pPr>
            <a:r>
              <a:rPr lang="en-US" altLang="en-US" sz="2000">
                <a:latin typeface="Arial" panose="020B0604020202020204" pitchFamily="34" charset="0"/>
              </a:rPr>
              <a:t> </a:t>
            </a:r>
            <a:r>
              <a:rPr lang="en-US" altLang="en-US" sz="2000" u="sng">
                <a:latin typeface="Arial" panose="020B0604020202020204" pitchFamily="34" charset="0"/>
              </a:rPr>
              <a:t>Result Highlight:</a:t>
            </a:r>
            <a:br>
              <a:rPr lang="en-US" altLang="en-US">
                <a:latin typeface="Arial" panose="020B0604020202020204" pitchFamily="34" charset="0"/>
              </a:rPr>
            </a:br>
            <a:r>
              <a:rPr lang="en-US" altLang="en-US" sz="2000">
                <a:latin typeface="Arial" panose="020B0604020202020204" pitchFamily="34" charset="0"/>
              </a:rPr>
              <a:t>• The highest earning individual has an income of 9,992,571, holds a Bachelor’s degree, </a:t>
            </a:r>
          </a:p>
          <a:p>
            <a:pPr defTabSz="914400" eaLnBrk="0" fontAlgn="base" hangingPunct="0">
              <a:spcBef>
                <a:spcPct val="0"/>
              </a:spcBef>
              <a:spcAft>
                <a:spcPct val="0"/>
              </a:spcAft>
            </a:pPr>
            <a:r>
              <a:rPr lang="en-US" altLang="en-US" sz="2000">
                <a:latin typeface="Arial" panose="020B0604020202020204" pitchFamily="34" charset="0"/>
              </a:rPr>
              <a:t>works in the Healthcare sector , and is employed part-time.</a:t>
            </a:r>
          </a:p>
        </p:txBody>
      </p:sp>
      <p:sp>
        <p:nvSpPr>
          <p:cNvPr id="3" name="TextBox 2">
            <a:extLst>
              <a:ext uri="{FF2B5EF4-FFF2-40B4-BE49-F238E27FC236}">
                <a16:creationId xmlns:a16="http://schemas.microsoft.com/office/drawing/2014/main" id="{7266D899-BCD2-4D36-D605-FFB76283F3E7}"/>
              </a:ext>
            </a:extLst>
          </p:cNvPr>
          <p:cNvSpPr txBox="1"/>
          <p:nvPr/>
        </p:nvSpPr>
        <p:spPr>
          <a:xfrm>
            <a:off x="10510221" y="165996"/>
            <a:ext cx="623944" cy="830997"/>
          </a:xfrm>
          <a:prstGeom prst="rect">
            <a:avLst/>
          </a:prstGeom>
          <a:noFill/>
        </p:spPr>
        <p:txBody>
          <a:bodyPr wrap="square" rtlCol="0">
            <a:spAutoFit/>
          </a:bodyPr>
          <a:lstStyle/>
          <a:p>
            <a:r>
              <a:rPr lang="en-IN" sz="4800" b="1"/>
              <a:t>2</a:t>
            </a:r>
          </a:p>
        </p:txBody>
      </p:sp>
    </p:spTree>
    <p:extLst>
      <p:ext uri="{BB962C8B-B14F-4D97-AF65-F5344CB8AC3E}">
        <p14:creationId xmlns:p14="http://schemas.microsoft.com/office/powerpoint/2010/main" val="1857142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F9B29-698D-2954-5740-DF890FA1C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FC23D0-BCD6-89DC-7F23-3AD9C9A89CEE}"/>
              </a:ext>
            </a:extLst>
          </p:cNvPr>
          <p:cNvSpPr>
            <a:spLocks noGrp="1"/>
          </p:cNvSpPr>
          <p:nvPr>
            <p:ph type="ctrTitle"/>
          </p:nvPr>
        </p:nvSpPr>
        <p:spPr>
          <a:xfrm>
            <a:off x="396686" y="343055"/>
            <a:ext cx="9468076" cy="830996"/>
          </a:xfrm>
        </p:spPr>
        <p:txBody>
          <a:bodyPr/>
          <a:lstStyle/>
          <a:p>
            <a:pPr algn="just"/>
            <a:r>
              <a:rPr lang="en-US" sz="1800">
                <a:solidFill>
                  <a:srgbClr val="FFFF00"/>
                </a:solidFill>
                <a:latin typeface="Consolas" panose="020B0609020204030204" pitchFamily="49" charset="0"/>
              </a:rPr>
              <a:t> </a:t>
            </a:r>
            <a:r>
              <a:rPr lang="en-US" sz="2400">
                <a:solidFill>
                  <a:srgbClr val="FFFF00"/>
                </a:solidFill>
                <a:latin typeface="Arial" panose="020B0604020202020204" pitchFamily="34" charset="0"/>
                <a:ea typeface="+mn-ea"/>
                <a:cs typeface="+mn-cs"/>
              </a:rPr>
              <a:t>Count how many people in each Occupation have more than 2   dependents and own a house.</a:t>
            </a:r>
            <a:endParaRPr lang="en-IN" sz="2400">
              <a:solidFill>
                <a:srgbClr val="FFFF00"/>
              </a:solidFill>
              <a:latin typeface="Arial" panose="020B0604020202020204" pitchFamily="34" charset="0"/>
              <a:ea typeface="+mn-ea"/>
              <a:cs typeface="+mn-cs"/>
            </a:endParaRPr>
          </a:p>
        </p:txBody>
      </p:sp>
      <p:sp>
        <p:nvSpPr>
          <p:cNvPr id="16" name="Rectangle 2">
            <a:extLst>
              <a:ext uri="{FF2B5EF4-FFF2-40B4-BE49-F238E27FC236}">
                <a16:creationId xmlns:a16="http://schemas.microsoft.com/office/drawing/2014/main" id="{BDEFD8FE-5761-5B45-162B-95B806397288}"/>
              </a:ext>
            </a:extLst>
          </p:cNvPr>
          <p:cNvSpPr>
            <a:spLocks noChangeArrowheads="1"/>
          </p:cNvSpPr>
          <p:nvPr/>
        </p:nvSpPr>
        <p:spPr bwMode="auto">
          <a:xfrm>
            <a:off x="628683" y="352222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effectLst/>
              <a:latin typeface="Arial" panose="020B0604020202020204" pitchFamily="34" charset="0"/>
            </a:endParaRPr>
          </a:p>
        </p:txBody>
      </p:sp>
      <p:pic>
        <p:nvPicPr>
          <p:cNvPr id="4" name="Picture 3">
            <a:extLst>
              <a:ext uri="{FF2B5EF4-FFF2-40B4-BE49-F238E27FC236}">
                <a16:creationId xmlns:a16="http://schemas.microsoft.com/office/drawing/2014/main" id="{944A2128-5A84-3301-D93B-5CC9A64E7D81}"/>
              </a:ext>
            </a:extLst>
          </p:cNvPr>
          <p:cNvPicPr>
            <a:picLocks noChangeAspect="1"/>
          </p:cNvPicPr>
          <p:nvPr/>
        </p:nvPicPr>
        <p:blipFill>
          <a:blip r:embed="rId2"/>
          <a:stretch>
            <a:fillRect/>
          </a:stretch>
        </p:blipFill>
        <p:spPr>
          <a:xfrm>
            <a:off x="628683" y="1756771"/>
            <a:ext cx="5694058" cy="1390299"/>
          </a:xfrm>
          <a:prstGeom prst="rect">
            <a:avLst/>
          </a:prstGeom>
        </p:spPr>
      </p:pic>
      <p:pic>
        <p:nvPicPr>
          <p:cNvPr id="6" name="Picture 5">
            <a:extLst>
              <a:ext uri="{FF2B5EF4-FFF2-40B4-BE49-F238E27FC236}">
                <a16:creationId xmlns:a16="http://schemas.microsoft.com/office/drawing/2014/main" id="{21564312-1BBE-6077-1D10-82058F39FB18}"/>
              </a:ext>
            </a:extLst>
          </p:cNvPr>
          <p:cNvPicPr>
            <a:picLocks noChangeAspect="1"/>
          </p:cNvPicPr>
          <p:nvPr/>
        </p:nvPicPr>
        <p:blipFill>
          <a:blip r:embed="rId3"/>
          <a:stretch>
            <a:fillRect/>
          </a:stretch>
        </p:blipFill>
        <p:spPr>
          <a:xfrm>
            <a:off x="7605752" y="1466703"/>
            <a:ext cx="2487282" cy="1837737"/>
          </a:xfrm>
          <a:prstGeom prst="rect">
            <a:avLst/>
          </a:prstGeom>
        </p:spPr>
      </p:pic>
      <p:sp>
        <p:nvSpPr>
          <p:cNvPr id="10" name="Rectangle 4">
            <a:extLst>
              <a:ext uri="{FF2B5EF4-FFF2-40B4-BE49-F238E27FC236}">
                <a16:creationId xmlns:a16="http://schemas.microsoft.com/office/drawing/2014/main" id="{2452003D-111F-9C77-BC98-A22721AF5534}"/>
              </a:ext>
            </a:extLst>
          </p:cNvPr>
          <p:cNvSpPr>
            <a:spLocks noChangeArrowheads="1"/>
          </p:cNvSpPr>
          <p:nvPr/>
        </p:nvSpPr>
        <p:spPr bwMode="auto">
          <a:xfrm>
            <a:off x="184731" y="3439722"/>
            <a:ext cx="11753539"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This query </a:t>
            </a:r>
            <a:r>
              <a:rPr kumimoji="0" lang="en-US" alt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rPr>
              <a:t>counts the number of people</a:t>
            </a: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 in each occupation who </a:t>
            </a:r>
            <a:r>
              <a:rPr kumimoji="0" lang="en-US" alt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rPr>
              <a:t>have more than 2 dependents</a:t>
            </a: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 and </a:t>
            </a:r>
            <a:r>
              <a:rPr kumimoji="0" lang="en-US" altLang="en-US" sz="1700" b="1" i="0" u="none" strike="noStrike" cap="none" normalizeH="0" baseline="0">
                <a:ln>
                  <a:noFill/>
                </a:ln>
                <a:solidFill>
                  <a:schemeClr val="tx1"/>
                </a:solidFill>
                <a:effectLst/>
                <a:latin typeface="Arial" panose="020B0604020202020204" pitchFamily="34" charset="0"/>
                <a:cs typeface="Arial" panose="020B0604020202020204" pitchFamily="34" charset="0"/>
              </a:rPr>
              <a:t>own a house</a:t>
            </a: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The WHERE clause filters the rows to include only those who satisfy both conditions:</a:t>
            </a:r>
            <a:b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    number_of_dependents &gt; 2</a:t>
            </a:r>
            <a:b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br>
            <a:r>
              <a:rPr lang="en-US" altLang="en-US" sz="1700">
                <a:latin typeface="Arial" panose="020B0604020202020204" pitchFamily="34" charset="0"/>
                <a:cs typeface="Arial" panose="020B0604020202020204" pitchFamily="34" charset="0"/>
              </a:rPr>
              <a:t>   </a:t>
            </a: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 homeownership_status = 'Own'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The GROUP BY clause groups the data based on the occupation.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rPr>
              <a:t>COUNT(*) counts the total number of individuals in each occupation who meet the filter criteria.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 name="Rectangle 6">
            <a:extLst>
              <a:ext uri="{FF2B5EF4-FFF2-40B4-BE49-F238E27FC236}">
                <a16:creationId xmlns:a16="http://schemas.microsoft.com/office/drawing/2014/main" id="{03200846-D907-655E-B52A-1314A76D0D78}"/>
              </a:ext>
            </a:extLst>
          </p:cNvPr>
          <p:cNvSpPr>
            <a:spLocks noChangeArrowheads="1"/>
          </p:cNvSpPr>
          <p:nvPr/>
        </p:nvSpPr>
        <p:spPr bwMode="auto">
          <a:xfrm>
            <a:off x="253730" y="5624936"/>
            <a:ext cx="1133670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a:ln>
                  <a:noFill/>
                </a:ln>
                <a:solidFill>
                  <a:schemeClr val="tx1"/>
                </a:solidFill>
                <a:effectLst/>
                <a:latin typeface="Arial" panose="020B0604020202020204" pitchFamily="34" charset="0"/>
              </a:rPr>
              <a:t>Result Highlight: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The </a:t>
            </a:r>
            <a:r>
              <a:rPr kumimoji="0" lang="en-US" altLang="en-US" b="1" i="0" u="none" strike="noStrike" cap="none" normalizeH="0" baseline="0">
                <a:ln>
                  <a:noFill/>
                </a:ln>
                <a:solidFill>
                  <a:schemeClr val="tx1"/>
                </a:solidFill>
                <a:effectLst/>
                <a:latin typeface="Arial" panose="020B0604020202020204" pitchFamily="34" charset="0"/>
              </a:rPr>
              <a:t>Healthcare sector</a:t>
            </a:r>
            <a:r>
              <a:rPr kumimoji="0" lang="en-US" altLang="en-US" b="0" i="0" u="none" strike="noStrike" cap="none" normalizeH="0" baseline="0">
                <a:ln>
                  <a:noFill/>
                </a:ln>
                <a:solidFill>
                  <a:schemeClr val="tx1"/>
                </a:solidFill>
                <a:effectLst/>
                <a:latin typeface="Arial" panose="020B0604020202020204" pitchFamily="34" charset="0"/>
              </a:rPr>
              <a:t> has the </a:t>
            </a:r>
            <a:r>
              <a:rPr kumimoji="0" lang="en-US" altLang="en-US" b="1" i="0" u="none" strike="noStrike" cap="none" normalizeH="0" baseline="0">
                <a:ln>
                  <a:noFill/>
                </a:ln>
                <a:solidFill>
                  <a:schemeClr val="tx1"/>
                </a:solidFill>
                <a:effectLst/>
                <a:latin typeface="Arial" panose="020B0604020202020204" pitchFamily="34" charset="0"/>
              </a:rPr>
              <a:t>highest number</a:t>
            </a:r>
            <a:r>
              <a:rPr kumimoji="0" lang="en-US" altLang="en-US" b="0" i="0" u="none" strike="noStrike" cap="none" normalizeH="0" baseline="0">
                <a:ln>
                  <a:noFill/>
                </a:ln>
                <a:solidFill>
                  <a:schemeClr val="tx1"/>
                </a:solidFill>
                <a:effectLst/>
                <a:latin typeface="Arial" panose="020B0604020202020204" pitchFamily="34" charset="0"/>
              </a:rPr>
              <a:t> of individuals (906) who have </a:t>
            </a:r>
            <a:r>
              <a:rPr kumimoji="0" lang="en-US" altLang="en-US" b="1" i="0" u="none" strike="noStrike" cap="none" normalizeH="0" baseline="0">
                <a:ln>
                  <a:noFill/>
                </a:ln>
                <a:solidFill>
                  <a:schemeClr val="tx1"/>
                </a:solidFill>
                <a:effectLst/>
                <a:latin typeface="Arial" panose="020B0604020202020204" pitchFamily="34" charset="0"/>
              </a:rPr>
              <a:t>more than 2 dependents</a:t>
            </a:r>
            <a:r>
              <a:rPr kumimoji="0" lang="en-US" altLang="en-US" b="0" i="0" u="none" strike="noStrike" cap="none" normalizeH="0" baseline="0">
                <a:ln>
                  <a:noFill/>
                </a:ln>
                <a:solidFill>
                  <a:schemeClr val="tx1"/>
                </a:solidFill>
                <a:effectLst/>
                <a:latin typeface="Arial" panose="020B0604020202020204" pitchFamily="34" charset="0"/>
              </a:rPr>
              <a:t> and </a:t>
            </a:r>
            <a:r>
              <a:rPr kumimoji="0" lang="en-US" altLang="en-US" b="1" i="0" u="none" strike="noStrike" cap="none" normalizeH="0" baseline="0">
                <a:ln>
                  <a:noFill/>
                </a:ln>
                <a:solidFill>
                  <a:schemeClr val="tx1"/>
                </a:solidFill>
                <a:effectLst/>
                <a:latin typeface="Arial" panose="020B0604020202020204" pitchFamily="34" charset="0"/>
              </a:rPr>
              <a:t>own a house</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The </a:t>
            </a:r>
            <a:r>
              <a:rPr kumimoji="0" lang="en-US" altLang="en-US" b="1" i="0" u="none" strike="noStrike" cap="none" normalizeH="0" baseline="0">
                <a:ln>
                  <a:noFill/>
                </a:ln>
                <a:solidFill>
                  <a:schemeClr val="tx1"/>
                </a:solidFill>
                <a:effectLst/>
                <a:latin typeface="Arial" panose="020B0604020202020204" pitchFamily="34" charset="0"/>
              </a:rPr>
              <a:t>Technology sector</a:t>
            </a:r>
            <a:r>
              <a:rPr kumimoji="0" lang="en-US" altLang="en-US" b="0" i="0" u="none" strike="noStrike" cap="none" normalizeH="0" baseline="0">
                <a:ln>
                  <a:noFill/>
                </a:ln>
                <a:solidFill>
                  <a:schemeClr val="tx1"/>
                </a:solidFill>
                <a:effectLst/>
                <a:latin typeface="Arial" panose="020B0604020202020204" pitchFamily="34" charset="0"/>
              </a:rPr>
              <a:t> follows with 725 individuals.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a:ln>
                  <a:noFill/>
                </a:ln>
                <a:solidFill>
                  <a:schemeClr val="tx1"/>
                </a:solidFill>
                <a:effectLst/>
                <a:latin typeface="Arial" panose="020B0604020202020204" pitchFamily="34" charset="0"/>
              </a:rPr>
              <a:t>This insight helps in understanding which occupational groups tend to have larger families and homeownership.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697F50E4-0894-CBE0-9A10-717109A0C75E}"/>
              </a:ext>
            </a:extLst>
          </p:cNvPr>
          <p:cNvSpPr txBox="1"/>
          <p:nvPr/>
        </p:nvSpPr>
        <p:spPr>
          <a:xfrm>
            <a:off x="10510221" y="165996"/>
            <a:ext cx="623944" cy="830997"/>
          </a:xfrm>
          <a:prstGeom prst="rect">
            <a:avLst/>
          </a:prstGeom>
          <a:noFill/>
        </p:spPr>
        <p:txBody>
          <a:bodyPr wrap="square" rtlCol="0">
            <a:spAutoFit/>
          </a:bodyPr>
          <a:lstStyle/>
          <a:p>
            <a:r>
              <a:rPr lang="en-IN" sz="4800" b="1"/>
              <a:t>3</a:t>
            </a:r>
          </a:p>
        </p:txBody>
      </p:sp>
    </p:spTree>
    <p:extLst>
      <p:ext uri="{BB962C8B-B14F-4D97-AF65-F5344CB8AC3E}">
        <p14:creationId xmlns:p14="http://schemas.microsoft.com/office/powerpoint/2010/main" val="4275223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F8FD6-4F04-14C7-D00F-334F7BF9C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2FD2D-D707-6532-8410-87878DFA6CDD}"/>
              </a:ext>
            </a:extLst>
          </p:cNvPr>
          <p:cNvSpPr>
            <a:spLocks noGrp="1"/>
          </p:cNvSpPr>
          <p:nvPr>
            <p:ph type="ctrTitle"/>
          </p:nvPr>
        </p:nvSpPr>
        <p:spPr>
          <a:xfrm>
            <a:off x="138961" y="-23890"/>
            <a:ext cx="12168557" cy="557462"/>
          </a:xfrm>
        </p:spPr>
        <p:txBody>
          <a:bodyPr/>
          <a:lstStyle/>
          <a:p>
            <a:pPr algn="l"/>
            <a:r>
              <a:rPr lang="en-US" sz="1800">
                <a:solidFill>
                  <a:srgbClr val="008000"/>
                </a:solidFill>
                <a:latin typeface="Arial" panose="020B0604020202020204" pitchFamily="34" charset="0"/>
                <a:cs typeface="Arial" panose="020B0604020202020204" pitchFamily="34" charset="0"/>
              </a:rPr>
              <a:t> </a:t>
            </a:r>
            <a:r>
              <a:rPr lang="en-US" sz="1800">
                <a:solidFill>
                  <a:srgbClr val="FFFF00"/>
                </a:solidFill>
                <a:latin typeface="Arial" panose="020B0604020202020204" pitchFamily="34" charset="0"/>
                <a:cs typeface="Arial" panose="020B0604020202020204" pitchFamily="34" charset="0"/>
              </a:rPr>
              <a:t>List all individuals living in Urban locations with an income above the average income.</a:t>
            </a:r>
            <a:endParaRPr lang="en-IN" sz="1800">
              <a:solidFill>
                <a:srgbClr val="FFFF00"/>
              </a:solidFill>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373001E9-4FF4-282B-CA7F-EABBECB1838D}"/>
              </a:ext>
            </a:extLst>
          </p:cNvPr>
          <p:cNvPicPr>
            <a:picLocks noChangeAspect="1"/>
          </p:cNvPicPr>
          <p:nvPr/>
        </p:nvPicPr>
        <p:blipFill>
          <a:blip r:embed="rId2"/>
          <a:stretch>
            <a:fillRect/>
          </a:stretch>
        </p:blipFill>
        <p:spPr>
          <a:xfrm>
            <a:off x="275707" y="706051"/>
            <a:ext cx="5448152" cy="1208809"/>
          </a:xfrm>
          <a:prstGeom prst="rect">
            <a:avLst/>
          </a:prstGeom>
        </p:spPr>
      </p:pic>
      <p:pic>
        <p:nvPicPr>
          <p:cNvPr id="16" name="Picture 15">
            <a:extLst>
              <a:ext uri="{FF2B5EF4-FFF2-40B4-BE49-F238E27FC236}">
                <a16:creationId xmlns:a16="http://schemas.microsoft.com/office/drawing/2014/main" id="{2A5036BB-FB7B-6B41-BA76-98A867FBD639}"/>
              </a:ext>
            </a:extLst>
          </p:cNvPr>
          <p:cNvPicPr>
            <a:picLocks noChangeAspect="1"/>
          </p:cNvPicPr>
          <p:nvPr/>
        </p:nvPicPr>
        <p:blipFill>
          <a:blip r:embed="rId3"/>
          <a:stretch>
            <a:fillRect/>
          </a:stretch>
        </p:blipFill>
        <p:spPr>
          <a:xfrm>
            <a:off x="368073" y="2087339"/>
            <a:ext cx="11179509" cy="2514818"/>
          </a:xfrm>
          <a:prstGeom prst="rect">
            <a:avLst/>
          </a:prstGeom>
        </p:spPr>
      </p:pic>
      <p:sp>
        <p:nvSpPr>
          <p:cNvPr id="17" name="Rectangle 4">
            <a:extLst>
              <a:ext uri="{FF2B5EF4-FFF2-40B4-BE49-F238E27FC236}">
                <a16:creationId xmlns:a16="http://schemas.microsoft.com/office/drawing/2014/main" id="{5927B401-AE00-9E0B-7D2A-4C0175DF92C0}"/>
              </a:ext>
            </a:extLst>
          </p:cNvPr>
          <p:cNvSpPr>
            <a:spLocks noChangeArrowheads="1"/>
          </p:cNvSpPr>
          <p:nvPr/>
        </p:nvSpPr>
        <p:spPr bwMode="auto">
          <a:xfrm>
            <a:off x="368073" y="4770753"/>
            <a:ext cx="90877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Tx/>
              <a:buNone/>
            </a:pPr>
            <a:r>
              <a:rPr lang="en-US" b="1" u="sng">
                <a:latin typeface="Arial" panose="020B0604020202020204" pitchFamily="34" charset="0"/>
              </a:rPr>
              <a:t>Explanation:</a:t>
            </a:r>
          </a:p>
          <a:p>
            <a:pPr defTabSz="914400" eaLnBrk="0" fontAlgn="base" hangingPunct="0">
              <a:spcBef>
                <a:spcPct val="0"/>
              </a:spcBef>
              <a:spcAft>
                <a:spcPct val="0"/>
              </a:spcAft>
              <a:buFontTx/>
              <a:buChar char="•"/>
            </a:pPr>
            <a:r>
              <a:rPr lang="en-US">
                <a:latin typeface="Arial" panose="020B0604020202020204" pitchFamily="34" charset="0"/>
              </a:rPr>
              <a:t>Retrieves individuals who live in Urban areas and earn more than the average income.</a:t>
            </a:r>
          </a:p>
          <a:p>
            <a:pPr defTabSz="914400" eaLnBrk="0" fontAlgn="base" hangingPunct="0">
              <a:spcBef>
                <a:spcPct val="0"/>
              </a:spcBef>
              <a:spcAft>
                <a:spcPct val="0"/>
              </a:spcAft>
              <a:buFontTx/>
              <a:buChar char="•"/>
            </a:pPr>
            <a:r>
              <a:rPr lang="en-US">
                <a:latin typeface="Arial" panose="020B0604020202020204" pitchFamily="34" charset="0"/>
              </a:rPr>
              <a:t>Uses a subquery to calculate the average income.</a:t>
            </a:r>
          </a:p>
          <a:p>
            <a:pPr defTabSz="914400" eaLnBrk="0" fontAlgn="base" hangingPunct="0">
              <a:spcBef>
                <a:spcPct val="0"/>
              </a:spcBef>
              <a:spcAft>
                <a:spcPct val="0"/>
              </a:spcAft>
              <a:buFontTx/>
              <a:buChar char="•"/>
            </a:pPr>
            <a:r>
              <a:rPr lang="en-US">
                <a:latin typeface="Arial" panose="020B0604020202020204" pitchFamily="34" charset="0"/>
              </a:rPr>
              <a:t>Displays all details of the qualifying individuals.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19" name="Rectangle 6">
            <a:extLst>
              <a:ext uri="{FF2B5EF4-FFF2-40B4-BE49-F238E27FC236}">
                <a16:creationId xmlns:a16="http://schemas.microsoft.com/office/drawing/2014/main" id="{4F1855E3-9B0B-0057-F26F-EAFB85AB453F}"/>
              </a:ext>
            </a:extLst>
          </p:cNvPr>
          <p:cNvSpPr>
            <a:spLocks noChangeArrowheads="1"/>
          </p:cNvSpPr>
          <p:nvPr/>
        </p:nvSpPr>
        <p:spPr bwMode="auto">
          <a:xfrm>
            <a:off x="368073" y="6285809"/>
            <a:ext cx="91603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a:ln>
                  <a:noFill/>
                </a:ln>
                <a:solidFill>
                  <a:schemeClr val="tx1"/>
                </a:solidFill>
                <a:effectLst/>
                <a:latin typeface="Arial" panose="020B0604020202020204" pitchFamily="34" charset="0"/>
              </a:rPr>
              <a:t>Result Highlight: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Top Urban earner</a:t>
            </a:r>
            <a:r>
              <a:rPr kumimoji="0" lang="en-US" altLang="en-US" b="0" i="0" u="none" strike="noStrike" cap="none" normalizeH="0" baseline="0">
                <a:ln>
                  <a:noFill/>
                </a:ln>
                <a:solidFill>
                  <a:schemeClr val="tx1"/>
                </a:solidFill>
                <a:effectLst/>
                <a:latin typeface="Arial" panose="020B0604020202020204" pitchFamily="34" charset="0"/>
              </a:rPr>
              <a:t> has an income of </a:t>
            </a:r>
            <a:r>
              <a:rPr kumimoji="0" lang="en-US" altLang="en-US" b="1" i="0" u="none" strike="noStrike" cap="none" normalizeH="0" baseline="0">
                <a:ln>
                  <a:noFill/>
                </a:ln>
                <a:solidFill>
                  <a:schemeClr val="tx1"/>
                </a:solidFill>
                <a:effectLst/>
                <a:latin typeface="Arial" panose="020B0604020202020204" pitchFamily="34" charset="0"/>
              </a:rPr>
              <a:t>9,992,571</a:t>
            </a:r>
            <a:r>
              <a:rPr kumimoji="0" lang="en-US" altLang="en-US" b="0" i="0" u="none" strike="noStrike" cap="none" normalizeH="0" baseline="0">
                <a:ln>
                  <a:noFill/>
                </a:ln>
                <a:solidFill>
                  <a:schemeClr val="tx1"/>
                </a:solidFill>
                <a:effectLst/>
                <a:latin typeface="Arial" panose="020B0604020202020204" pitchFamily="34" charset="0"/>
              </a:rPr>
              <a:t>, works in </a:t>
            </a:r>
            <a:r>
              <a:rPr kumimoji="0" lang="en-US" altLang="en-US" b="1" i="0" u="none" strike="noStrike" cap="none" normalizeH="0" baseline="0">
                <a:ln>
                  <a:noFill/>
                </a:ln>
                <a:solidFill>
                  <a:schemeClr val="tx1"/>
                </a:solidFill>
                <a:effectLst/>
                <a:latin typeface="Arial" panose="020B0604020202020204" pitchFamily="34" charset="0"/>
              </a:rPr>
              <a:t>Healthcare</a:t>
            </a:r>
            <a:r>
              <a:rPr kumimoji="0" lang="en-US" altLang="en-US" b="0" i="0" u="none" strike="noStrike" cap="none" normalizeH="0" baseline="0">
                <a:ln>
                  <a:noFill/>
                </a:ln>
                <a:solidFill>
                  <a:schemeClr val="tx1"/>
                </a:solidFill>
                <a:effectLst/>
                <a:latin typeface="Arial" panose="020B0604020202020204" pitchFamily="34" charset="0"/>
              </a:rPr>
              <a:t>, and is </a:t>
            </a:r>
            <a:r>
              <a:rPr kumimoji="0" lang="en-US" altLang="en-US" b="1" i="0" u="none" strike="noStrike" cap="none" normalizeH="0" baseline="0">
                <a:ln>
                  <a:noFill/>
                </a:ln>
                <a:solidFill>
                  <a:schemeClr val="tx1"/>
                </a:solidFill>
                <a:effectLst/>
                <a:latin typeface="Arial" panose="020B0604020202020204" pitchFamily="34" charset="0"/>
              </a:rPr>
              <a:t>part-time</a:t>
            </a:r>
            <a:r>
              <a:rPr kumimoji="0" lang="en-US" altLang="en-US"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1399B93A-34A0-260D-FFB5-40A7B3533224}"/>
              </a:ext>
            </a:extLst>
          </p:cNvPr>
          <p:cNvSpPr txBox="1"/>
          <p:nvPr/>
        </p:nvSpPr>
        <p:spPr>
          <a:xfrm>
            <a:off x="10510221" y="165996"/>
            <a:ext cx="623944" cy="830997"/>
          </a:xfrm>
          <a:prstGeom prst="rect">
            <a:avLst/>
          </a:prstGeom>
          <a:noFill/>
        </p:spPr>
        <p:txBody>
          <a:bodyPr wrap="square" rtlCol="0">
            <a:spAutoFit/>
          </a:bodyPr>
          <a:lstStyle/>
          <a:p>
            <a:r>
              <a:rPr lang="en-IN" sz="4800" b="1"/>
              <a:t>4</a:t>
            </a:r>
          </a:p>
        </p:txBody>
      </p:sp>
    </p:spTree>
    <p:extLst>
      <p:ext uri="{BB962C8B-B14F-4D97-AF65-F5344CB8AC3E}">
        <p14:creationId xmlns:p14="http://schemas.microsoft.com/office/powerpoint/2010/main" val="327658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AE0CE-52E3-E87B-3A8D-540260B0F2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C14E5-1E44-590F-DF04-AC6BD76F2300}"/>
              </a:ext>
            </a:extLst>
          </p:cNvPr>
          <p:cNvSpPr>
            <a:spLocks noGrp="1"/>
          </p:cNvSpPr>
          <p:nvPr>
            <p:ph type="ctrTitle"/>
          </p:nvPr>
        </p:nvSpPr>
        <p:spPr>
          <a:xfrm>
            <a:off x="138961" y="-23890"/>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 Identify how many males and females are in each </a:t>
            </a:r>
            <a:r>
              <a:rPr lang="en-US" sz="2000" err="1">
                <a:solidFill>
                  <a:srgbClr val="FFFF00"/>
                </a:solidFill>
                <a:latin typeface="Arial" panose="020B0604020202020204" pitchFamily="34" charset="0"/>
                <a:cs typeface="Arial" panose="020B0604020202020204" pitchFamily="34" charset="0"/>
              </a:rPr>
              <a:t>Employment_Status</a:t>
            </a:r>
            <a:r>
              <a:rPr lang="en-US" sz="2000">
                <a:solidFill>
                  <a:srgbClr val="FFFF00"/>
                </a:solidFill>
                <a:latin typeface="Arial" panose="020B0604020202020204" pitchFamily="34" charset="0"/>
                <a:cs typeface="Arial" panose="020B0604020202020204" pitchFamily="34" charset="0"/>
              </a:rPr>
              <a:t>.</a:t>
            </a:r>
            <a:endParaRPr lang="en-IN" sz="2000">
              <a:solidFill>
                <a:srgbClr val="FFFF00"/>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7870775E-2B3B-0DEA-6108-C39F9A12607E}"/>
              </a:ext>
            </a:extLst>
          </p:cNvPr>
          <p:cNvPicPr>
            <a:picLocks noChangeAspect="1"/>
          </p:cNvPicPr>
          <p:nvPr/>
        </p:nvPicPr>
        <p:blipFill>
          <a:blip r:embed="rId2"/>
          <a:stretch>
            <a:fillRect/>
          </a:stretch>
        </p:blipFill>
        <p:spPr>
          <a:xfrm>
            <a:off x="368073" y="695313"/>
            <a:ext cx="6461529" cy="1090456"/>
          </a:xfrm>
          <a:prstGeom prst="rect">
            <a:avLst/>
          </a:prstGeom>
        </p:spPr>
      </p:pic>
      <p:pic>
        <p:nvPicPr>
          <p:cNvPr id="6" name="Picture 5">
            <a:extLst>
              <a:ext uri="{FF2B5EF4-FFF2-40B4-BE49-F238E27FC236}">
                <a16:creationId xmlns:a16="http://schemas.microsoft.com/office/drawing/2014/main" id="{517E5F0E-8E1A-6EFB-92B8-AE4F9EC4FC06}"/>
              </a:ext>
            </a:extLst>
          </p:cNvPr>
          <p:cNvPicPr>
            <a:picLocks noChangeAspect="1"/>
          </p:cNvPicPr>
          <p:nvPr/>
        </p:nvPicPr>
        <p:blipFill>
          <a:blip r:embed="rId3"/>
          <a:stretch>
            <a:fillRect/>
          </a:stretch>
        </p:blipFill>
        <p:spPr>
          <a:xfrm>
            <a:off x="1641122" y="2235815"/>
            <a:ext cx="3483732" cy="1723000"/>
          </a:xfrm>
          <a:prstGeom prst="rect">
            <a:avLst/>
          </a:prstGeom>
        </p:spPr>
      </p:pic>
      <p:sp>
        <p:nvSpPr>
          <p:cNvPr id="7" name="Rectangle 1">
            <a:extLst>
              <a:ext uri="{FF2B5EF4-FFF2-40B4-BE49-F238E27FC236}">
                <a16:creationId xmlns:a16="http://schemas.microsoft.com/office/drawing/2014/main" id="{B942ECB4-BC67-425C-5494-3D4B400E80AC}"/>
              </a:ext>
            </a:extLst>
          </p:cNvPr>
          <p:cNvSpPr>
            <a:spLocks noChangeArrowheads="1"/>
          </p:cNvSpPr>
          <p:nvPr/>
        </p:nvSpPr>
        <p:spPr bwMode="auto">
          <a:xfrm>
            <a:off x="368073" y="4333493"/>
            <a:ext cx="74110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b="1" u="sng">
                <a:latin typeface="Arial" panose="020B0604020202020204" pitchFamily="34" charset="0"/>
              </a:rPr>
              <a:t>Explanation:</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Groups data by employment status and gender.</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Counts how many males and females are in each employment type.</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Results are ordered by employment status.</a:t>
            </a:r>
          </a:p>
          <a:p>
            <a:pPr defTabSz="914400" eaLnBrk="0" fontAlgn="base" hangingPunct="0">
              <a:spcBef>
                <a:spcPct val="0"/>
              </a:spcBef>
              <a:spcAft>
                <a:spcPct val="0"/>
              </a:spcAft>
            </a:pPr>
            <a:endParaRPr lang="en-US" altLang="en-US" b="1" u="sng">
              <a:latin typeface="Arial" panose="020B0604020202020204" pitchFamily="34" charset="0"/>
            </a:endParaRPr>
          </a:p>
        </p:txBody>
      </p:sp>
      <p:sp>
        <p:nvSpPr>
          <p:cNvPr id="9" name="Rectangle 3">
            <a:extLst>
              <a:ext uri="{FF2B5EF4-FFF2-40B4-BE49-F238E27FC236}">
                <a16:creationId xmlns:a16="http://schemas.microsoft.com/office/drawing/2014/main" id="{8567304C-5132-C257-32E9-69FAF5E75DDB}"/>
              </a:ext>
            </a:extLst>
          </p:cNvPr>
          <p:cNvSpPr>
            <a:spLocks noChangeArrowheads="1"/>
          </p:cNvSpPr>
          <p:nvPr/>
        </p:nvSpPr>
        <p:spPr bwMode="auto">
          <a:xfrm>
            <a:off x="368073" y="5810821"/>
            <a:ext cx="6590266"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b="1" u="sng">
                <a:latin typeface="Arial" panose="020B0604020202020204" pitchFamily="34" charset="0"/>
              </a:rPr>
              <a:t>Result Highlight:</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Full-time: ~2,500 males and females each.</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Part-time: Slightly more males (1,519) than females (1,497).</a:t>
            </a:r>
          </a:p>
          <a:p>
            <a:pPr marL="285750" indent="-285750" defTabSz="914400" eaLnBrk="0" fontAlgn="base" hangingPunct="0">
              <a:spcBef>
                <a:spcPct val="0"/>
              </a:spcBef>
              <a:spcAft>
                <a:spcPct val="0"/>
              </a:spcAft>
              <a:buFont typeface="Arial" panose="020B0604020202020204" pitchFamily="34" charset="0"/>
              <a:buChar char="•"/>
            </a:pPr>
            <a:r>
              <a:rPr lang="en-US" altLang="en-US">
                <a:latin typeface="Arial" panose="020B0604020202020204" pitchFamily="34" charset="0"/>
              </a:rPr>
              <a:t>Self-employed: More males (1,040) than females (940).</a:t>
            </a:r>
          </a:p>
          <a:p>
            <a:pPr defTabSz="914400" eaLnBrk="0" fontAlgn="base" hangingPunct="0">
              <a:spcBef>
                <a:spcPct val="0"/>
              </a:spcBef>
              <a:spcAft>
                <a:spcPct val="0"/>
              </a:spcAft>
            </a:pPr>
            <a:endParaRPr lang="en-US" altLang="en-US" sz="900" b="1">
              <a:latin typeface="Arial" panose="020B0604020202020204" pitchFamily="34" charset="0"/>
            </a:endParaRPr>
          </a:p>
        </p:txBody>
      </p:sp>
      <p:sp>
        <p:nvSpPr>
          <p:cNvPr id="3" name="TextBox 2">
            <a:extLst>
              <a:ext uri="{FF2B5EF4-FFF2-40B4-BE49-F238E27FC236}">
                <a16:creationId xmlns:a16="http://schemas.microsoft.com/office/drawing/2014/main" id="{50F1CEEF-4707-4B8D-101F-3AA761DB2804}"/>
              </a:ext>
            </a:extLst>
          </p:cNvPr>
          <p:cNvSpPr txBox="1"/>
          <p:nvPr/>
        </p:nvSpPr>
        <p:spPr>
          <a:xfrm>
            <a:off x="10510221" y="165996"/>
            <a:ext cx="623944" cy="830997"/>
          </a:xfrm>
          <a:prstGeom prst="rect">
            <a:avLst/>
          </a:prstGeom>
          <a:noFill/>
        </p:spPr>
        <p:txBody>
          <a:bodyPr wrap="square" rtlCol="0">
            <a:spAutoFit/>
          </a:bodyPr>
          <a:lstStyle/>
          <a:p>
            <a:r>
              <a:rPr lang="en-IN" sz="4800" b="1"/>
              <a:t>5</a:t>
            </a:r>
          </a:p>
        </p:txBody>
      </p:sp>
    </p:spTree>
    <p:extLst>
      <p:ext uri="{BB962C8B-B14F-4D97-AF65-F5344CB8AC3E}">
        <p14:creationId xmlns:p14="http://schemas.microsoft.com/office/powerpoint/2010/main" val="322484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B775B-DAFE-C9A9-BFD5-DA1ED5FFB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DD82D-6725-4DB9-DBC9-9F11D34CEC3E}"/>
              </a:ext>
            </a:extLst>
          </p:cNvPr>
          <p:cNvSpPr>
            <a:spLocks noGrp="1"/>
          </p:cNvSpPr>
          <p:nvPr>
            <p:ph type="ctrTitle"/>
          </p:nvPr>
        </p:nvSpPr>
        <p:spPr>
          <a:xfrm>
            <a:off x="138961" y="-23890"/>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  What is the total and average income by Location and Occupation?</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83573E4D-CB5C-D5FB-38AB-3FF8FD5B2E3A}"/>
              </a:ext>
            </a:extLst>
          </p:cNvPr>
          <p:cNvSpPr txBox="1"/>
          <p:nvPr/>
        </p:nvSpPr>
        <p:spPr>
          <a:xfrm>
            <a:off x="10510221" y="165996"/>
            <a:ext cx="623944" cy="830997"/>
          </a:xfrm>
          <a:prstGeom prst="rect">
            <a:avLst/>
          </a:prstGeom>
          <a:noFill/>
        </p:spPr>
        <p:txBody>
          <a:bodyPr wrap="square" rtlCol="0">
            <a:spAutoFit/>
          </a:bodyPr>
          <a:lstStyle/>
          <a:p>
            <a:r>
              <a:rPr lang="en-IN" sz="4800" b="1"/>
              <a:t>6</a:t>
            </a:r>
          </a:p>
        </p:txBody>
      </p:sp>
      <p:pic>
        <p:nvPicPr>
          <p:cNvPr id="8" name="Picture 7">
            <a:extLst>
              <a:ext uri="{FF2B5EF4-FFF2-40B4-BE49-F238E27FC236}">
                <a16:creationId xmlns:a16="http://schemas.microsoft.com/office/drawing/2014/main" id="{D38144B2-C550-BEE2-F619-4A1A16B30BC5}"/>
              </a:ext>
            </a:extLst>
          </p:cNvPr>
          <p:cNvPicPr>
            <a:picLocks noChangeAspect="1"/>
          </p:cNvPicPr>
          <p:nvPr/>
        </p:nvPicPr>
        <p:blipFill>
          <a:blip r:embed="rId2"/>
          <a:stretch>
            <a:fillRect/>
          </a:stretch>
        </p:blipFill>
        <p:spPr>
          <a:xfrm>
            <a:off x="601377" y="857016"/>
            <a:ext cx="4153503" cy="1491001"/>
          </a:xfrm>
          <a:prstGeom prst="rect">
            <a:avLst/>
          </a:prstGeom>
        </p:spPr>
      </p:pic>
      <p:pic>
        <p:nvPicPr>
          <p:cNvPr id="11" name="Picture 10">
            <a:extLst>
              <a:ext uri="{FF2B5EF4-FFF2-40B4-BE49-F238E27FC236}">
                <a16:creationId xmlns:a16="http://schemas.microsoft.com/office/drawing/2014/main" id="{6936749A-85D9-30D1-7A37-99991DB63D2B}"/>
              </a:ext>
            </a:extLst>
          </p:cNvPr>
          <p:cNvPicPr>
            <a:picLocks noChangeAspect="1"/>
          </p:cNvPicPr>
          <p:nvPr/>
        </p:nvPicPr>
        <p:blipFill>
          <a:blip r:embed="rId3"/>
          <a:stretch>
            <a:fillRect/>
          </a:stretch>
        </p:blipFill>
        <p:spPr>
          <a:xfrm>
            <a:off x="6022951" y="700808"/>
            <a:ext cx="3512250" cy="3636479"/>
          </a:xfrm>
          <a:prstGeom prst="rect">
            <a:avLst/>
          </a:prstGeom>
        </p:spPr>
      </p:pic>
      <p:sp>
        <p:nvSpPr>
          <p:cNvPr id="12" name="Rectangle 1">
            <a:extLst>
              <a:ext uri="{FF2B5EF4-FFF2-40B4-BE49-F238E27FC236}">
                <a16:creationId xmlns:a16="http://schemas.microsoft.com/office/drawing/2014/main" id="{305DC6D2-F727-9F94-CF3A-B29880F2AAE8}"/>
              </a:ext>
            </a:extLst>
          </p:cNvPr>
          <p:cNvSpPr>
            <a:spLocks noChangeArrowheads="1"/>
          </p:cNvSpPr>
          <p:nvPr/>
        </p:nvSpPr>
        <p:spPr bwMode="auto">
          <a:xfrm>
            <a:off x="486408" y="4146950"/>
            <a:ext cx="11160812"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defTabSz="914400" eaLnBrk="0" fontAlgn="base" hangingPunct="0">
              <a:lnSpc>
                <a:spcPct val="100000"/>
              </a:lnSpc>
              <a:spcBef>
                <a:spcPct val="0"/>
              </a:spcBef>
              <a:spcAft>
                <a:spcPct val="0"/>
              </a:spcAft>
              <a:buClrTx/>
              <a:buSzTx/>
              <a:tabLst/>
            </a:pPr>
            <a:r>
              <a:rPr lang="en-US" altLang="en-US" sz="1900" b="1" u="sng">
                <a:latin typeface="Arial" panose="020B0604020202020204" pitchFamily="34" charset="0"/>
              </a:rPr>
              <a:t>Explanation:</a:t>
            </a:r>
            <a:br>
              <a:rPr lang="en-US" altLang="en-US" sz="1900">
                <a:latin typeface="Arial" panose="020B0604020202020204" pitchFamily="34" charset="0"/>
              </a:rPr>
            </a:br>
            <a:r>
              <a:rPr lang="en-US" altLang="en-US" sz="1900">
                <a:latin typeface="Arial" panose="020B0604020202020204" pitchFamily="34" charset="0"/>
              </a:rPr>
              <a:t>• This query calculates the total and average income for each combination of location and occupation.</a:t>
            </a:r>
            <a:br>
              <a:rPr lang="en-US" altLang="en-US" sz="1900">
                <a:latin typeface="Arial" panose="020B0604020202020204" pitchFamily="34" charset="0"/>
              </a:rPr>
            </a:br>
            <a:r>
              <a:rPr lang="en-US" altLang="en-US" sz="1900">
                <a:latin typeface="Arial" panose="020B0604020202020204" pitchFamily="34" charset="0"/>
              </a:rPr>
              <a:t>• It uses GROUP BY location, occupation to group the records accordingly.</a:t>
            </a:r>
            <a:br>
              <a:rPr lang="en-US" altLang="en-US" sz="1900">
                <a:latin typeface="Arial" panose="020B0604020202020204" pitchFamily="34" charset="0"/>
              </a:rPr>
            </a:br>
            <a:r>
              <a:rPr lang="en-US" altLang="en-US" sz="1900">
                <a:latin typeface="Arial" panose="020B0604020202020204" pitchFamily="34" charset="0"/>
              </a:rPr>
              <a:t>• SUM(income) computes the total income for each group.</a:t>
            </a:r>
            <a:br>
              <a:rPr lang="en-US" altLang="en-US" sz="1900">
                <a:latin typeface="Arial" panose="020B0604020202020204" pitchFamily="34" charset="0"/>
              </a:rPr>
            </a:br>
            <a:r>
              <a:rPr lang="en-US" altLang="en-US" sz="1900">
                <a:latin typeface="Arial" panose="020B0604020202020204" pitchFamily="34" charset="0"/>
              </a:rPr>
              <a:t>• AVG(income) calculates the average income for each group.</a:t>
            </a:r>
            <a:br>
              <a:rPr lang="en-US" altLang="en-US" sz="1900">
                <a:latin typeface="Arial" panose="020B0604020202020204" pitchFamily="34" charset="0"/>
              </a:rPr>
            </a:br>
            <a:r>
              <a:rPr lang="en-US" altLang="en-US" sz="1900">
                <a:latin typeface="Arial" panose="020B0604020202020204" pitchFamily="34" charset="0"/>
              </a:rPr>
              <a:t>• The result is sorted by location and then occupation using ORDER BY 1, 2.</a:t>
            </a:r>
          </a:p>
          <a:p>
            <a:pPr marR="0" lvl="0" defTabSz="914400" eaLnBrk="0" fontAlgn="base" hangingPunct="0">
              <a:lnSpc>
                <a:spcPct val="100000"/>
              </a:lnSpc>
              <a:spcBef>
                <a:spcPct val="0"/>
              </a:spcBef>
              <a:spcAft>
                <a:spcPct val="0"/>
              </a:spcAft>
              <a:buClrTx/>
              <a:buSzTx/>
              <a:tabLst/>
            </a:pPr>
            <a:endParaRPr lang="en-US" altLang="en-US" sz="1900">
              <a:latin typeface="Arial" panose="020B0604020202020204" pitchFamily="34" charset="0"/>
            </a:endParaRPr>
          </a:p>
          <a:p>
            <a:pPr marR="0" lvl="0" defTabSz="914400" eaLnBrk="0" fontAlgn="base" hangingPunct="0">
              <a:lnSpc>
                <a:spcPct val="100000"/>
              </a:lnSpc>
              <a:spcBef>
                <a:spcPct val="0"/>
              </a:spcBef>
              <a:spcAft>
                <a:spcPct val="0"/>
              </a:spcAft>
              <a:buClrTx/>
              <a:buSzTx/>
              <a:tabLst/>
            </a:pPr>
            <a:r>
              <a:rPr lang="en-US" altLang="en-US" sz="1900" b="1" u="sng">
                <a:latin typeface="Arial" panose="020B0604020202020204" pitchFamily="34" charset="0"/>
              </a:rPr>
              <a:t>Result Highlight:</a:t>
            </a:r>
            <a:br>
              <a:rPr lang="en-US" altLang="en-US" sz="1900">
                <a:latin typeface="Arial" panose="020B0604020202020204" pitchFamily="34" charset="0"/>
              </a:rPr>
            </a:br>
            <a:r>
              <a:rPr lang="en-US" altLang="en-US" sz="1900">
                <a:latin typeface="Arial" panose="020B0604020202020204" pitchFamily="34" charset="0"/>
              </a:rPr>
              <a:t>• The highest total income is for Urban Healthcare, totaling 1,515,250,241.</a:t>
            </a:r>
            <a:br>
              <a:rPr lang="en-US" altLang="en-US" sz="1900">
                <a:latin typeface="Arial" panose="020B0604020202020204" pitchFamily="34" charset="0"/>
              </a:rPr>
            </a:br>
            <a:r>
              <a:rPr lang="en-US" altLang="en-US" sz="1900">
                <a:latin typeface="Arial" panose="020B0604020202020204" pitchFamily="34" charset="0"/>
              </a:rPr>
              <a:t>• The highest average income is for Rural Technology, averaging 1,195,190.</a:t>
            </a:r>
          </a:p>
        </p:txBody>
      </p:sp>
    </p:spTree>
    <p:extLst>
      <p:ext uri="{BB962C8B-B14F-4D97-AF65-F5344CB8AC3E}">
        <p14:creationId xmlns:p14="http://schemas.microsoft.com/office/powerpoint/2010/main" val="424895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7894-46FC-093A-891D-29B908215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7D048-A70C-0432-9C17-FD7D2946B935}"/>
              </a:ext>
            </a:extLst>
          </p:cNvPr>
          <p:cNvSpPr>
            <a:spLocks noGrp="1"/>
          </p:cNvSpPr>
          <p:nvPr>
            <p:ph type="ctrTitle"/>
          </p:nvPr>
        </p:nvSpPr>
        <p:spPr>
          <a:xfrm>
            <a:off x="138961" y="-23890"/>
            <a:ext cx="12168557" cy="557462"/>
          </a:xfrm>
        </p:spPr>
        <p:txBody>
          <a:bodyPr/>
          <a:lstStyle/>
          <a:p>
            <a:pPr algn="l"/>
            <a:r>
              <a:rPr lang="en-US" sz="2000">
                <a:solidFill>
                  <a:srgbClr val="FFFF00"/>
                </a:solidFill>
                <a:latin typeface="Arial" panose="020B0604020202020204" pitchFamily="34" charset="0"/>
                <a:cs typeface="Arial" panose="020B0604020202020204" pitchFamily="34" charset="0"/>
              </a:rPr>
              <a:t>Find the average </a:t>
            </a:r>
            <a:r>
              <a:rPr lang="en-US" sz="2000" err="1">
                <a:solidFill>
                  <a:srgbClr val="FFFF00"/>
                </a:solidFill>
                <a:latin typeface="Arial" panose="020B0604020202020204" pitchFamily="34" charset="0"/>
                <a:cs typeface="Arial" panose="020B0604020202020204" pitchFamily="34" charset="0"/>
              </a:rPr>
              <a:t>Household_Size</a:t>
            </a:r>
            <a:r>
              <a:rPr lang="en-US" sz="2000">
                <a:solidFill>
                  <a:srgbClr val="FFFF00"/>
                </a:solidFill>
                <a:latin typeface="Arial" panose="020B0604020202020204" pitchFamily="34" charset="0"/>
                <a:cs typeface="Arial" panose="020B0604020202020204" pitchFamily="34" charset="0"/>
              </a:rPr>
              <a:t> grouped by </a:t>
            </a:r>
            <a:r>
              <a:rPr lang="en-US" sz="2000" err="1">
                <a:solidFill>
                  <a:srgbClr val="FFFF00"/>
                </a:solidFill>
                <a:latin typeface="Arial" panose="020B0604020202020204" pitchFamily="34" charset="0"/>
                <a:cs typeface="Arial" panose="020B0604020202020204" pitchFamily="34" charset="0"/>
              </a:rPr>
              <a:t>Type_of_Housing</a:t>
            </a:r>
            <a:r>
              <a:rPr lang="en-US" sz="2000">
                <a:solidFill>
                  <a:srgbClr val="FFFF00"/>
                </a:solidFill>
                <a:latin typeface="Arial" panose="020B0604020202020204" pitchFamily="34" charset="0"/>
                <a:cs typeface="Arial" panose="020B0604020202020204" pitchFamily="34" charset="0"/>
              </a:rPr>
              <a:t>.</a:t>
            </a:r>
            <a:endParaRPr lang="en-IN" sz="2000">
              <a:solidFill>
                <a:srgbClr val="FFFF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BEA0992-3B5B-03B8-1C6F-4D88B255A013}"/>
              </a:ext>
            </a:extLst>
          </p:cNvPr>
          <p:cNvSpPr txBox="1"/>
          <p:nvPr/>
        </p:nvSpPr>
        <p:spPr>
          <a:xfrm>
            <a:off x="10510221" y="165996"/>
            <a:ext cx="623944" cy="830997"/>
          </a:xfrm>
          <a:prstGeom prst="rect">
            <a:avLst/>
          </a:prstGeom>
          <a:noFill/>
        </p:spPr>
        <p:txBody>
          <a:bodyPr wrap="square" rtlCol="0">
            <a:spAutoFit/>
          </a:bodyPr>
          <a:lstStyle/>
          <a:p>
            <a:r>
              <a:rPr lang="en-IN" sz="4800" b="1"/>
              <a:t>7</a:t>
            </a:r>
          </a:p>
        </p:txBody>
      </p:sp>
      <p:pic>
        <p:nvPicPr>
          <p:cNvPr id="7" name="Picture 6">
            <a:extLst>
              <a:ext uri="{FF2B5EF4-FFF2-40B4-BE49-F238E27FC236}">
                <a16:creationId xmlns:a16="http://schemas.microsoft.com/office/drawing/2014/main" id="{3567E28A-1E61-2DBC-83EE-C0920CED5A52}"/>
              </a:ext>
            </a:extLst>
          </p:cNvPr>
          <p:cNvPicPr>
            <a:picLocks noChangeAspect="1"/>
          </p:cNvPicPr>
          <p:nvPr/>
        </p:nvPicPr>
        <p:blipFill>
          <a:blip r:embed="rId2"/>
          <a:stretch>
            <a:fillRect/>
          </a:stretch>
        </p:blipFill>
        <p:spPr>
          <a:xfrm>
            <a:off x="138961" y="996993"/>
            <a:ext cx="5675531" cy="1221070"/>
          </a:xfrm>
          <a:prstGeom prst="rect">
            <a:avLst/>
          </a:prstGeom>
        </p:spPr>
      </p:pic>
      <p:pic>
        <p:nvPicPr>
          <p:cNvPr id="10" name="Picture 9">
            <a:extLst>
              <a:ext uri="{FF2B5EF4-FFF2-40B4-BE49-F238E27FC236}">
                <a16:creationId xmlns:a16="http://schemas.microsoft.com/office/drawing/2014/main" id="{765196A2-73AC-40B0-EB98-DCF2BB7489BD}"/>
              </a:ext>
            </a:extLst>
          </p:cNvPr>
          <p:cNvPicPr>
            <a:picLocks noChangeAspect="1"/>
          </p:cNvPicPr>
          <p:nvPr/>
        </p:nvPicPr>
        <p:blipFill>
          <a:blip r:embed="rId3"/>
          <a:stretch>
            <a:fillRect/>
          </a:stretch>
        </p:blipFill>
        <p:spPr>
          <a:xfrm>
            <a:off x="6974895" y="1864166"/>
            <a:ext cx="3922658" cy="1322756"/>
          </a:xfrm>
          <a:prstGeom prst="rect">
            <a:avLst/>
          </a:prstGeom>
        </p:spPr>
      </p:pic>
      <p:sp>
        <p:nvSpPr>
          <p:cNvPr id="14" name="Rectangle 2">
            <a:extLst>
              <a:ext uri="{FF2B5EF4-FFF2-40B4-BE49-F238E27FC236}">
                <a16:creationId xmlns:a16="http://schemas.microsoft.com/office/drawing/2014/main" id="{A3E80DBD-2D37-4823-1F94-21DE915B36FE}"/>
              </a:ext>
            </a:extLst>
          </p:cNvPr>
          <p:cNvSpPr>
            <a:spLocks noChangeArrowheads="1"/>
          </p:cNvSpPr>
          <p:nvPr/>
        </p:nvSpPr>
        <p:spPr bwMode="auto">
          <a:xfrm>
            <a:off x="486408" y="3833507"/>
            <a:ext cx="9837117"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0" defTabSz="914400" eaLnBrk="0" fontAlgn="base" hangingPunct="0">
              <a:spcBef>
                <a:spcPct val="0"/>
              </a:spcBef>
              <a:spcAft>
                <a:spcPct val="0"/>
              </a:spcAft>
              <a:buFontTx/>
              <a:buNone/>
            </a:pPr>
            <a:r>
              <a:rPr lang="en-US" altLang="en-US" sz="1900">
                <a:latin typeface="Arial" panose="020B0604020202020204" pitchFamily="34" charset="0"/>
              </a:rPr>
              <a:t>Explanation: </a:t>
            </a:r>
          </a:p>
          <a:p>
            <a:pPr indent="0" defTabSz="914400" eaLnBrk="0" fontAlgn="base" hangingPunct="0">
              <a:spcBef>
                <a:spcPct val="0"/>
              </a:spcBef>
              <a:spcAft>
                <a:spcPct val="0"/>
              </a:spcAft>
              <a:buFontTx/>
              <a:buNone/>
            </a:pPr>
            <a:r>
              <a:rPr lang="en-US" altLang="en-US" sz="1900">
                <a:latin typeface="Arial" panose="020B0604020202020204" pitchFamily="34" charset="0"/>
              </a:rPr>
              <a:t>• This query calculates the average household size for each type of housing. </a:t>
            </a:r>
          </a:p>
          <a:p>
            <a:pPr indent="0" defTabSz="914400" eaLnBrk="0" fontAlgn="base" hangingPunct="0">
              <a:spcBef>
                <a:spcPct val="0"/>
              </a:spcBef>
              <a:spcAft>
                <a:spcPct val="0"/>
              </a:spcAft>
              <a:buFontTx/>
              <a:buNone/>
            </a:pPr>
            <a:r>
              <a:rPr lang="en-US" altLang="en-US" sz="1900">
                <a:latin typeface="Arial" panose="020B0604020202020204" pitchFamily="34" charset="0"/>
              </a:rPr>
              <a:t>• The GROUP BY </a:t>
            </a:r>
            <a:r>
              <a:rPr lang="en-US" altLang="en-US" sz="1900" err="1">
                <a:latin typeface="Arial" panose="020B0604020202020204" pitchFamily="34" charset="0"/>
              </a:rPr>
              <a:t>type_of_housing</a:t>
            </a:r>
            <a:r>
              <a:rPr lang="en-US" altLang="en-US" sz="1900">
                <a:latin typeface="Arial" panose="020B0604020202020204" pitchFamily="34" charset="0"/>
              </a:rPr>
              <a:t> groups the records based on housing type. </a:t>
            </a:r>
          </a:p>
          <a:p>
            <a:pPr indent="0" defTabSz="914400" eaLnBrk="0" fontAlgn="base" hangingPunct="0">
              <a:spcBef>
                <a:spcPct val="0"/>
              </a:spcBef>
              <a:spcAft>
                <a:spcPct val="0"/>
              </a:spcAft>
              <a:buFontTx/>
              <a:buNone/>
            </a:pPr>
            <a:r>
              <a:rPr lang="en-US" altLang="en-US" sz="1900">
                <a:latin typeface="Arial" panose="020B0604020202020204" pitchFamily="34" charset="0"/>
              </a:rPr>
              <a:t>• AVG(</a:t>
            </a:r>
            <a:r>
              <a:rPr lang="en-US" altLang="en-US" sz="1900" err="1">
                <a:latin typeface="Arial" panose="020B0604020202020204" pitchFamily="34" charset="0"/>
              </a:rPr>
              <a:t>household_size</a:t>
            </a:r>
            <a:r>
              <a:rPr lang="en-US" altLang="en-US" sz="1900">
                <a:latin typeface="Arial" panose="020B0604020202020204" pitchFamily="34" charset="0"/>
              </a:rPr>
              <a:t>) computes the average household size within each group. </a:t>
            </a:r>
          </a:p>
          <a:p>
            <a:pPr indent="0" defTabSz="914400" eaLnBrk="0" fontAlgn="base" hangingPunct="0">
              <a:spcBef>
                <a:spcPct val="0"/>
              </a:spcBef>
              <a:spcAft>
                <a:spcPct val="0"/>
              </a:spcAft>
              <a:buFontTx/>
              <a:buNone/>
            </a:pPr>
            <a:r>
              <a:rPr lang="en-US" altLang="en-US" sz="1900">
                <a:latin typeface="Arial" panose="020B0604020202020204" pitchFamily="34" charset="0"/>
              </a:rPr>
              <a:t>• The result provides insight into household size variations across different housing types.</a:t>
            </a:r>
          </a:p>
          <a:p>
            <a:pPr indent="0" defTabSz="914400" eaLnBrk="0" fontAlgn="base" hangingPunct="0">
              <a:spcBef>
                <a:spcPct val="0"/>
              </a:spcBef>
              <a:spcAft>
                <a:spcPct val="0"/>
              </a:spcAft>
              <a:buFontTx/>
              <a:buNone/>
            </a:pPr>
            <a:endParaRPr lang="en-US" altLang="en-US" sz="1900">
              <a:latin typeface="Arial" panose="020B0604020202020204" pitchFamily="34" charset="0"/>
            </a:endParaRPr>
          </a:p>
          <a:p>
            <a:pPr indent="0" defTabSz="914400" eaLnBrk="0" fontAlgn="base" hangingPunct="0">
              <a:spcBef>
                <a:spcPct val="0"/>
              </a:spcBef>
              <a:spcAft>
                <a:spcPct val="0"/>
              </a:spcAft>
              <a:buFontTx/>
              <a:buNone/>
            </a:pPr>
            <a:r>
              <a:rPr lang="en-US" altLang="en-US" sz="1900">
                <a:latin typeface="Arial" panose="020B0604020202020204" pitchFamily="34" charset="0"/>
              </a:rPr>
              <a:t> Result Highlight:</a:t>
            </a:r>
          </a:p>
          <a:p>
            <a:pPr indent="0" defTabSz="914400" eaLnBrk="0" fontAlgn="base" hangingPunct="0">
              <a:spcBef>
                <a:spcPct val="0"/>
              </a:spcBef>
              <a:spcAft>
                <a:spcPct val="0"/>
              </a:spcAft>
              <a:buFontTx/>
              <a:buNone/>
            </a:pPr>
            <a:r>
              <a:rPr lang="en-US" altLang="en-US" sz="1900">
                <a:latin typeface="Arial" panose="020B0604020202020204" pitchFamily="34" charset="0"/>
              </a:rPr>
              <a:t> • The average household size for Apartments is 3. </a:t>
            </a:r>
          </a:p>
          <a:p>
            <a:pPr indent="0" defTabSz="914400" eaLnBrk="0" fontAlgn="base" hangingPunct="0">
              <a:spcBef>
                <a:spcPct val="0"/>
              </a:spcBef>
              <a:spcAft>
                <a:spcPct val="0"/>
              </a:spcAft>
              <a:buFontTx/>
              <a:buNone/>
            </a:pPr>
            <a:r>
              <a:rPr lang="en-US" altLang="en-US" sz="1900">
                <a:latin typeface="Arial" panose="020B0604020202020204" pitchFamily="34" charset="0"/>
              </a:rPr>
              <a:t>• The average household size for Townhouses is 4. </a:t>
            </a:r>
          </a:p>
          <a:p>
            <a:pPr indent="0" defTabSz="914400" eaLnBrk="0" fontAlgn="base" hangingPunct="0">
              <a:spcBef>
                <a:spcPct val="0"/>
              </a:spcBef>
              <a:spcAft>
                <a:spcPct val="0"/>
              </a:spcAft>
              <a:buFontTx/>
              <a:buNone/>
            </a:pPr>
            <a:r>
              <a:rPr lang="en-US" altLang="en-US" sz="1900">
                <a:latin typeface="Arial" panose="020B0604020202020204" pitchFamily="34" charset="0"/>
              </a:rPr>
              <a:t>• The average household size for Single-family homes is 3.</a:t>
            </a:r>
          </a:p>
        </p:txBody>
      </p:sp>
    </p:spTree>
    <p:extLst>
      <p:ext uri="{BB962C8B-B14F-4D97-AF65-F5344CB8AC3E}">
        <p14:creationId xmlns:p14="http://schemas.microsoft.com/office/powerpoint/2010/main" val="41927891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1663</TotalTime>
  <Words>1632</Words>
  <Application>Microsoft Office PowerPoint</Application>
  <PresentationFormat>Custom</PresentationFormat>
  <Paragraphs>115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Consolas</vt:lpstr>
      <vt:lpstr>Wingdings 3</vt:lpstr>
      <vt:lpstr>Ion</vt:lpstr>
      <vt:lpstr>“Employee Data Analysis  using SQL” </vt:lpstr>
      <vt:lpstr>Introduction</vt:lpstr>
      <vt:lpstr>Average income for each Education_Level for those who are employed full-time</vt:lpstr>
      <vt:lpstr>Retrieve the top 5 highest earning individuals and their details.</vt:lpstr>
      <vt:lpstr> Count how many people in each Occupation have more than 2   dependents and own a house.</vt:lpstr>
      <vt:lpstr> List all individuals living in Urban locations with an income above the average income.</vt:lpstr>
      <vt:lpstr> Identify how many males and females are in each Employment_Status.</vt:lpstr>
      <vt:lpstr>  What is the total and average income by Location and Occupation?</vt:lpstr>
      <vt:lpstr>Find the average Household_Size grouped by Type_of_Housing.</vt:lpstr>
      <vt:lpstr>Calculate the minimum, maximum, and average Work_Experience for each Marital_Status.</vt:lpstr>
      <vt:lpstr>Write a query to rank individuals by Income within each Education_Level.</vt:lpstr>
      <vt:lpstr>Find the top 3 Occupation types with the highest average income.</vt:lpstr>
      <vt:lpstr>Use a window function to calculate the cumulative income for each Gender.</vt:lpstr>
      <vt:lpstr>List the people whose income is above the median income for the dataset.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Modumpalli Amar shiva sai</dc:creator>
  <cp:lastModifiedBy>Modumpalli Amar shiva sai</cp:lastModifiedBy>
  <cp:revision>28</cp:revision>
  <dcterms:created xsi:type="dcterms:W3CDTF">2025-05-31T17:58:56Z</dcterms:created>
  <dcterms:modified xsi:type="dcterms:W3CDTF">2025-06-03T06:08:56Z</dcterms:modified>
</cp:coreProperties>
</file>