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5" r:id="rId6"/>
    <p:sldId id="278" r:id="rId7"/>
    <p:sldId id="287" r:id="rId8"/>
    <p:sldId id="261" r:id="rId9"/>
    <p:sldId id="260" r:id="rId10"/>
    <p:sldId id="289" r:id="rId11"/>
    <p:sldId id="290" r:id="rId12"/>
    <p:sldId id="291" r:id="rId13"/>
    <p:sldId id="292" r:id="rId14"/>
    <p:sldId id="288" r:id="rId15"/>
    <p:sldId id="295" r:id="rId16"/>
    <p:sldId id="297" r:id="rId17"/>
    <p:sldId id="308" r:id="rId18"/>
    <p:sldId id="298" r:id="rId19"/>
    <p:sldId id="304" r:id="rId20"/>
    <p:sldId id="305" r:id="rId21"/>
    <p:sldId id="302" r:id="rId22"/>
    <p:sldId id="309" r:id="rId23"/>
    <p:sldId id="301" r:id="rId24"/>
    <p:sldId id="311" r:id="rId25"/>
    <p:sldId id="310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958" autoAdjust="0"/>
  </p:normalViewPr>
  <p:slideViewPr>
    <p:cSldViewPr snapToGrid="0">
      <p:cViewPr varScale="1">
        <p:scale>
          <a:sx n="84" d="100"/>
          <a:sy n="84" d="100"/>
        </p:scale>
        <p:origin x="90" y="40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ao\OneDrive\Escritorio\Git\IA\Heuristica\Libro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Hoja1!$A$55</c:f>
              <c:strCache>
                <c:ptCount val="1"/>
                <c:pt idx="0">
                  <c:v>Crossover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72374BC-7C94-41F5-AA0B-33E853B12356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D80-463F-8B86-4F99947934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721176-EB53-4849-8F99-8D45D775399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D80-463F-8B86-4F99947934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A878D4-BC50-43F6-BE28-9E4AE86C59C2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D80-463F-8B86-4F99947934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Hoja1!$B$56:$B$58</c:f>
              <c:numCache>
                <c:formatCode>General</c:formatCode>
                <c:ptCount val="3"/>
                <c:pt idx="0">
                  <c:v>0.28000000000000003</c:v>
                </c:pt>
                <c:pt idx="1">
                  <c:v>0.52</c:v>
                </c:pt>
                <c:pt idx="2">
                  <c:v>0</c:v>
                </c:pt>
              </c:numCache>
            </c:numRef>
          </c:xVal>
          <c:yVal>
            <c:numRef>
              <c:f>Hoja1!$C$56:$C$58</c:f>
              <c:numCache>
                <c:formatCode>General</c:formatCode>
                <c:ptCount val="3"/>
                <c:pt idx="0">
                  <c:v>8.0499815940856898E-3</c:v>
                </c:pt>
                <c:pt idx="1">
                  <c:v>9.16998863220214E-3</c:v>
                </c:pt>
                <c:pt idx="2">
                  <c:v>6.6300153732299803E-3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Hoja1!$A$56:$A$58</c15:f>
                <c15:dlblRangeCache>
                  <c:ptCount val="3"/>
                  <c:pt idx="0">
                    <c:v>One-point</c:v>
                  </c:pt>
                  <c:pt idx="1">
                    <c:v>Two-points</c:v>
                  </c:pt>
                  <c:pt idx="2">
                    <c:v>Uniform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DD80-463F-8B86-4F99947934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04463727"/>
        <c:axId val="2075387407"/>
      </c:scatterChart>
      <c:valAx>
        <c:axId val="30446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75387407"/>
        <c:crosses val="autoZero"/>
        <c:crossBetween val="midCat"/>
      </c:valAx>
      <c:valAx>
        <c:axId val="207538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44637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FD5B5F-FADA-4B1C-A29A-3654B7A96259}" type="datetime1">
              <a:rPr lang="es-ES" smtClean="0"/>
              <a:t>12/11/2023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8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012CA-5A6C-4DE6-8C07-7FDA95265B5A}" type="datetime1">
              <a:rPr lang="es-ES" smtClean="0"/>
              <a:pPr/>
              <a:t>12/11/2023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Interlineado + Números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17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19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05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822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951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7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6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40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33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2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54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34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68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26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fech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F9487C6-9923-4887-BA2D-F9C7EAC62C31}" type="datetime1">
              <a:rPr lang="es-ES" smtClean="0"/>
              <a:t>12/11/2023</a:t>
            </a:fld>
            <a:endParaRPr lang="es-ES" dirty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/>
              <a:t>Haga clic para agregar un título</a:t>
            </a:r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39D812-E1A2-4931-8268-1573D1DD5484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4446F4-CE84-4D2B-86ED-8E1A02666178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fech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38938F-3D5B-4C77-859B-B6E2D8C36DB9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CCEC5A-5F2C-4493-B534-A154CE6B0204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1" name="Marcador de número de diapositiva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5844D1-92D8-422E-BABB-1C64F568AC19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DE95E1F-FE47-4A22-9027-C736D23859DE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pic>
        <p:nvPicPr>
          <p:cNvPr id="4" name="Imagen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B4E6D15-2B09-46BE-81CD-AED8EE916473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1" name="Marcador de número de diapositiva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s-E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Haga clic para modificar los estilos de texto del patrón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7E212A3-528F-433E-A49B-504229037E67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CC6704-5D6E-4D62-9950-A191CC33DE9B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1527" y="3731774"/>
            <a:ext cx="5047845" cy="256202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Grupo 5</a:t>
            </a:r>
          </a:p>
          <a:p>
            <a:pPr rtl="0"/>
            <a:r>
              <a:rPr lang="es-ES" dirty="0"/>
              <a:t>AARÓN GARCÍA MUÑIZ</a:t>
            </a:r>
          </a:p>
          <a:p>
            <a:pPr rtl="0"/>
            <a:r>
              <a:rPr lang="es-ES" dirty="0"/>
              <a:t>JUAN FERNANDEZ DEL POZO ROMERO</a:t>
            </a:r>
          </a:p>
          <a:p>
            <a:pPr rtl="0"/>
            <a:r>
              <a:rPr lang="es-ES" dirty="0"/>
              <a:t>MIGUEL VELASCO PUIG</a:t>
            </a:r>
          </a:p>
          <a:p>
            <a:pPr rtl="0"/>
            <a:endParaRPr lang="es-ES" dirty="0"/>
          </a:p>
        </p:txBody>
      </p:sp>
      <p:sp>
        <p:nvSpPr>
          <p:cNvPr id="27" name="Date Placeholder 5">
            <a:extLst>
              <a:ext uri="{FF2B5EF4-FFF2-40B4-BE49-F238E27FC236}">
                <a16:creationId xmlns:a16="http://schemas.microsoft.com/office/drawing/2014/main" id="{E6ED83C2-D5F9-DF78-0504-5F9D7A08C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F9487C6-9923-4887-BA2D-F9C7EAC62C31}" type="datetime1">
              <a:rPr lang="es-ES" smtClean="0"/>
              <a:pPr rtl="0">
                <a:spcAft>
                  <a:spcPts val="600"/>
                </a:spcAft>
              </a:pPr>
              <a:t>12/11/2023</a:t>
            </a:fld>
            <a:endParaRPr lang="es-ES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D717DF99-09DC-ECD4-EF97-896C793C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smtClean="0"/>
              <a:pPr rtl="0">
                <a:spcAft>
                  <a:spcPts val="600"/>
                </a:spcAft>
              </a:pPr>
              <a:t>1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rtlCol="0" anchor="t">
            <a:normAutofit/>
          </a:bodyPr>
          <a:lstStyle/>
          <a:p>
            <a:pPr rtl="0"/>
            <a:r>
              <a:rPr lang="es-ES"/>
              <a:t>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02645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Mutación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BF97F-FC13-E33B-0F85-A9183E9A6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086" y="2194101"/>
            <a:ext cx="3834426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Consiste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modificar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genes de un </a:t>
            </a:r>
            <a:r>
              <a:rPr lang="en-US" sz="2400" dirty="0" err="1"/>
              <a:t>cromosoma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aleatoria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Inversión</a:t>
            </a:r>
            <a:r>
              <a:rPr lang="en-US" sz="2400" dirty="0"/>
              <a:t> de bit.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Cambio de </a:t>
            </a:r>
            <a:r>
              <a:rPr lang="en-US" sz="2400" dirty="0" err="1"/>
              <a:t>posición</a:t>
            </a:r>
            <a:r>
              <a:rPr lang="en-US" sz="2400" dirty="0"/>
              <a:t> de genes.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Modificación</a:t>
            </a:r>
            <a:r>
              <a:rPr lang="en-US" sz="2400" dirty="0"/>
              <a:t> de valor </a:t>
            </a:r>
            <a:r>
              <a:rPr lang="en-US" sz="2400" dirty="0" err="1"/>
              <a:t>dentro</a:t>
            </a:r>
            <a:r>
              <a:rPr lang="en-US" sz="2400" dirty="0"/>
              <a:t> de </a:t>
            </a:r>
            <a:r>
              <a:rPr lang="en-US" sz="2400" dirty="0" err="1"/>
              <a:t>rango</a:t>
            </a:r>
            <a:r>
              <a:rPr lang="en-US" sz="2400" dirty="0"/>
              <a:t>.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79B1B7-9034-44A4-A870-C5225CDC6DA6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11/12/2023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7613" y="6333362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BDADBD3-3751-98FF-5C00-96DBD1044F18}"/>
              </a:ext>
            </a:extLst>
          </p:cNvPr>
          <p:cNvCxnSpPr/>
          <p:nvPr/>
        </p:nvCxnSpPr>
        <p:spPr>
          <a:xfrm>
            <a:off x="5463251" y="2194100"/>
            <a:ext cx="5890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5BF188D-EB73-48FC-D2FF-FBA30B08D396}"/>
              </a:ext>
            </a:extLst>
          </p:cNvPr>
          <p:cNvCxnSpPr/>
          <p:nvPr/>
        </p:nvCxnSpPr>
        <p:spPr>
          <a:xfrm>
            <a:off x="5463251" y="4271058"/>
            <a:ext cx="5890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A2FA44A-0CE8-A9A2-21EF-1FA2B786CDAA}"/>
              </a:ext>
            </a:extLst>
          </p:cNvPr>
          <p:cNvSpPr/>
          <p:nvPr/>
        </p:nvSpPr>
        <p:spPr>
          <a:xfrm>
            <a:off x="7050013" y="2546696"/>
            <a:ext cx="396000" cy="39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CE31C52-D92B-23DE-1F6C-13747181BA01}"/>
              </a:ext>
            </a:extLst>
          </p:cNvPr>
          <p:cNvSpPr/>
          <p:nvPr/>
        </p:nvSpPr>
        <p:spPr>
          <a:xfrm>
            <a:off x="8599402" y="2566224"/>
            <a:ext cx="396000" cy="39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D310F8A-A121-E36D-7988-1C531D369921}"/>
              </a:ext>
            </a:extLst>
          </p:cNvPr>
          <p:cNvSpPr/>
          <p:nvPr/>
        </p:nvSpPr>
        <p:spPr>
          <a:xfrm>
            <a:off x="8599402" y="3446294"/>
            <a:ext cx="396000" cy="39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67F69E8-4F06-D596-E626-940474A86661}"/>
              </a:ext>
            </a:extLst>
          </p:cNvPr>
          <p:cNvSpPr/>
          <p:nvPr/>
        </p:nvSpPr>
        <p:spPr>
          <a:xfrm>
            <a:off x="7050013" y="3446294"/>
            <a:ext cx="396000" cy="39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2BCDAB-977A-1028-E393-CFFE3EBF6BD6}"/>
              </a:ext>
            </a:extLst>
          </p:cNvPr>
          <p:cNvSpPr txBox="1"/>
          <p:nvPr/>
        </p:nvSpPr>
        <p:spPr>
          <a:xfrm>
            <a:off x="7050013" y="3382684"/>
            <a:ext cx="290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3 2 3 1 2 1 3 1 2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3BAA05-B6D9-11AD-BADE-E9DE5A7E7027}"/>
              </a:ext>
            </a:extLst>
          </p:cNvPr>
          <p:cNvSpPr txBox="1"/>
          <p:nvPr/>
        </p:nvSpPr>
        <p:spPr>
          <a:xfrm>
            <a:off x="7050013" y="2494310"/>
            <a:ext cx="290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1 2 3 1 2 3 3 1 2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7DDE478-0F36-BAE9-C3A8-D0874BE47738}"/>
              </a:ext>
            </a:extLst>
          </p:cNvPr>
          <p:cNvSpPr/>
          <p:nvPr/>
        </p:nvSpPr>
        <p:spPr>
          <a:xfrm>
            <a:off x="7377919" y="4687607"/>
            <a:ext cx="306932" cy="39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1F6E0B2-0CF1-4B87-FA88-A934F0CE37B5}"/>
              </a:ext>
            </a:extLst>
          </p:cNvPr>
          <p:cNvSpPr/>
          <p:nvPr/>
        </p:nvSpPr>
        <p:spPr>
          <a:xfrm>
            <a:off x="8599402" y="4683092"/>
            <a:ext cx="306932" cy="39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B4F7F38B-CA65-95B2-B018-4E8231866FDF}"/>
              </a:ext>
            </a:extLst>
          </p:cNvPr>
          <p:cNvSpPr/>
          <p:nvPr/>
        </p:nvSpPr>
        <p:spPr>
          <a:xfrm>
            <a:off x="9630838" y="4689382"/>
            <a:ext cx="306932" cy="39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67EEE3C-0E60-B435-4BD9-38685E279DD7}"/>
              </a:ext>
            </a:extLst>
          </p:cNvPr>
          <p:cNvSpPr/>
          <p:nvPr/>
        </p:nvSpPr>
        <p:spPr>
          <a:xfrm>
            <a:off x="7377919" y="5539704"/>
            <a:ext cx="306932" cy="39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063995-3F4D-2903-7EE4-60B8CF7F0F63}"/>
              </a:ext>
            </a:extLst>
          </p:cNvPr>
          <p:cNvSpPr/>
          <p:nvPr/>
        </p:nvSpPr>
        <p:spPr>
          <a:xfrm>
            <a:off x="8653566" y="5539704"/>
            <a:ext cx="306932" cy="39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9B4742D-1FFD-1605-6A30-2F9ADE24C89E}"/>
              </a:ext>
            </a:extLst>
          </p:cNvPr>
          <p:cNvSpPr/>
          <p:nvPr/>
        </p:nvSpPr>
        <p:spPr>
          <a:xfrm>
            <a:off x="9658299" y="5524585"/>
            <a:ext cx="306932" cy="39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5E69E1-159A-95E7-8BD8-F22E73D0BCE7}"/>
              </a:ext>
            </a:extLst>
          </p:cNvPr>
          <p:cNvSpPr txBox="1"/>
          <p:nvPr/>
        </p:nvSpPr>
        <p:spPr>
          <a:xfrm>
            <a:off x="6658621" y="4636212"/>
            <a:ext cx="388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 B C D E F A M S E I 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545C76-FF7F-541F-E0B4-EC1C2D802713}"/>
              </a:ext>
            </a:extLst>
          </p:cNvPr>
          <p:cNvSpPr txBox="1"/>
          <p:nvPr/>
        </p:nvSpPr>
        <p:spPr>
          <a:xfrm>
            <a:off x="6636036" y="5444989"/>
            <a:ext cx="3904147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 B N D E F C M S B I A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2838300-6820-82A1-06D4-93BE2F0250A7}"/>
              </a:ext>
            </a:extLst>
          </p:cNvPr>
          <p:cNvSpPr/>
          <p:nvPr/>
        </p:nvSpPr>
        <p:spPr>
          <a:xfrm>
            <a:off x="7953135" y="618899"/>
            <a:ext cx="255459" cy="33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9B400C1-D911-5490-A665-275AE98BD2EA}"/>
              </a:ext>
            </a:extLst>
          </p:cNvPr>
          <p:cNvSpPr/>
          <p:nvPr/>
        </p:nvSpPr>
        <p:spPr>
          <a:xfrm>
            <a:off x="7050013" y="609600"/>
            <a:ext cx="255459" cy="33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18F47BFA-3C0A-98A8-7BBB-6C310678C4C2}"/>
              </a:ext>
            </a:extLst>
          </p:cNvPr>
          <p:cNvSpPr/>
          <p:nvPr/>
        </p:nvSpPr>
        <p:spPr>
          <a:xfrm>
            <a:off x="9503108" y="637248"/>
            <a:ext cx="255459" cy="33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B3079EF-84C7-6F79-31C4-1771C769EAD9}"/>
              </a:ext>
            </a:extLst>
          </p:cNvPr>
          <p:cNvSpPr/>
          <p:nvPr/>
        </p:nvSpPr>
        <p:spPr>
          <a:xfrm>
            <a:off x="7050013" y="1404497"/>
            <a:ext cx="255459" cy="33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7A1002F-FB7E-62CC-38C5-3204EE0D8B13}"/>
              </a:ext>
            </a:extLst>
          </p:cNvPr>
          <p:cNvSpPr/>
          <p:nvPr/>
        </p:nvSpPr>
        <p:spPr>
          <a:xfrm>
            <a:off x="8005705" y="1399507"/>
            <a:ext cx="255459" cy="33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229A45CC-4382-4919-476F-B1D37F1D30EF}"/>
              </a:ext>
            </a:extLst>
          </p:cNvPr>
          <p:cNvSpPr/>
          <p:nvPr/>
        </p:nvSpPr>
        <p:spPr>
          <a:xfrm>
            <a:off x="9556306" y="1413741"/>
            <a:ext cx="255459" cy="33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0693209-7681-860D-05FF-BA7C0010EABF}"/>
              </a:ext>
            </a:extLst>
          </p:cNvPr>
          <p:cNvSpPr txBox="1"/>
          <p:nvPr/>
        </p:nvSpPr>
        <p:spPr>
          <a:xfrm>
            <a:off x="6658621" y="534133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1 0 0 1 1 0 1 0 1 1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230831C-6631-EF7B-2ADB-6B73B1183B9A}"/>
              </a:ext>
            </a:extLst>
          </p:cNvPr>
          <p:cNvSpPr txBox="1"/>
          <p:nvPr/>
        </p:nvSpPr>
        <p:spPr>
          <a:xfrm>
            <a:off x="6687520" y="1318285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1 1 0 1 0 0 1 0 1 0</a:t>
            </a:r>
          </a:p>
        </p:txBody>
      </p:sp>
      <p:sp>
        <p:nvSpPr>
          <p:cNvPr id="41" name="Flecha: curvada hacia la derecha 40">
            <a:extLst>
              <a:ext uri="{FF2B5EF4-FFF2-40B4-BE49-F238E27FC236}">
                <a16:creationId xmlns:a16="http://schemas.microsoft.com/office/drawing/2014/main" id="{32D95643-CD44-407D-4EE5-5924AC1A27B0}"/>
              </a:ext>
            </a:extLst>
          </p:cNvPr>
          <p:cNvSpPr/>
          <p:nvPr/>
        </p:nvSpPr>
        <p:spPr>
          <a:xfrm>
            <a:off x="6252611" y="880347"/>
            <a:ext cx="319491" cy="64957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Flecha: curvada hacia la derecha 41">
            <a:extLst>
              <a:ext uri="{FF2B5EF4-FFF2-40B4-BE49-F238E27FC236}">
                <a16:creationId xmlns:a16="http://schemas.microsoft.com/office/drawing/2014/main" id="{6F3B99DB-08EA-4393-E92E-75BA3930DF6A}"/>
              </a:ext>
            </a:extLst>
          </p:cNvPr>
          <p:cNvSpPr/>
          <p:nvPr/>
        </p:nvSpPr>
        <p:spPr>
          <a:xfrm>
            <a:off x="6316545" y="2857788"/>
            <a:ext cx="319491" cy="64957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Flecha: curvada hacia la derecha 42">
            <a:extLst>
              <a:ext uri="{FF2B5EF4-FFF2-40B4-BE49-F238E27FC236}">
                <a16:creationId xmlns:a16="http://schemas.microsoft.com/office/drawing/2014/main" id="{F86B4DC8-C095-C189-2B29-410581749463}"/>
              </a:ext>
            </a:extLst>
          </p:cNvPr>
          <p:cNvSpPr/>
          <p:nvPr/>
        </p:nvSpPr>
        <p:spPr>
          <a:xfrm>
            <a:off x="6249458" y="5072345"/>
            <a:ext cx="319491" cy="64957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rcador de texto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81381" y="2236305"/>
            <a:ext cx="1903462" cy="1333500"/>
          </a:xfrm>
        </p:spPr>
        <p:txBody>
          <a:bodyPr rtlCol="0"/>
          <a:lstStyle/>
          <a:p>
            <a:pPr rtl="0"/>
            <a:r>
              <a:rPr lang="es-ES" dirty="0"/>
              <a:t>03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2704043"/>
            <a:ext cx="4775308" cy="1005839"/>
          </a:xfrm>
        </p:spPr>
        <p:txBody>
          <a:bodyPr rtlCol="0"/>
          <a:lstStyle/>
          <a:p>
            <a:pPr rtl="0"/>
            <a:r>
              <a:rPr lang="es-ES" dirty="0"/>
              <a:t>Implementación</a:t>
            </a:r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DEBE6F2-7B8E-4CC0-8E1A-61C64BA68EB1}" type="datetime1">
              <a:rPr lang="es-ES" smtClean="0"/>
              <a:t>12/11/2023</a:t>
            </a:fld>
            <a:endParaRPr lang="es-ES"/>
          </a:p>
        </p:txBody>
      </p:sp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Juego de cifras simplificado</a:t>
            </a:r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ED2C2F5-43A0-4A74-BEE4-5D8DEA550446}" type="datetime1">
              <a:rPr lang="es-ES" smtClean="0"/>
              <a:t>12/11/2023</a:t>
            </a:fld>
            <a:endParaRPr lang="es-ES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2B9C2C-9CF5-5B40-3D4F-4CA99854C13F}"/>
              </a:ext>
            </a:extLst>
          </p:cNvPr>
          <p:cNvSpPr txBox="1"/>
          <p:nvPr/>
        </p:nvSpPr>
        <p:spPr>
          <a:xfrm>
            <a:off x="2791668" y="1682885"/>
            <a:ext cx="66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Dada una secuencia de 6 números , obtener una secuencia de operadores (+,-,*) que respetando el orden de los números nos permita aproximarnos lo más posible al valor objetivo.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55B212-A209-6712-095D-6CB3505BD4B0}"/>
              </a:ext>
            </a:extLst>
          </p:cNvPr>
          <p:cNvSpPr txBox="1"/>
          <p:nvPr/>
        </p:nvSpPr>
        <p:spPr>
          <a:xfrm>
            <a:off x="863199" y="3244334"/>
            <a:ext cx="4824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Secuencia: [75,3,1,4,50,6]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Valor objetivo: 852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Codificación: Numérica -&gt; {+:1, -:2, *:3}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B19C96-4D46-3666-4961-49E118863728}"/>
              </a:ext>
            </a:extLst>
          </p:cNvPr>
          <p:cNvSpPr txBox="1"/>
          <p:nvPr/>
        </p:nvSpPr>
        <p:spPr>
          <a:xfrm>
            <a:off x="7832726" y="32443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[2,1,1,3,1] -&gt; [-,+,+,*,+]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813DCE-49FC-8F77-5597-B3C0D657DC8C}"/>
              </a:ext>
            </a:extLst>
          </p:cNvPr>
          <p:cNvSpPr txBox="1"/>
          <p:nvPr/>
        </p:nvSpPr>
        <p:spPr>
          <a:xfrm>
            <a:off x="5824305" y="4361932"/>
            <a:ext cx="47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(75-3)=72+1=73+4=77*50=3850+6=3856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C789C6-6864-3B1E-B28F-4A79A63E2C3E}"/>
              </a:ext>
            </a:extLst>
          </p:cNvPr>
          <p:cNvCxnSpPr/>
          <p:nvPr/>
        </p:nvCxnSpPr>
        <p:spPr>
          <a:xfrm>
            <a:off x="4280170" y="3438603"/>
            <a:ext cx="2869660" cy="74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30EE42E-D7B1-2F6C-C5B8-264D7BEC6315}"/>
              </a:ext>
            </a:extLst>
          </p:cNvPr>
          <p:cNvCxnSpPr/>
          <p:nvPr/>
        </p:nvCxnSpPr>
        <p:spPr>
          <a:xfrm flipH="1">
            <a:off x="7422204" y="3706238"/>
            <a:ext cx="1782122" cy="4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E207BA19-CDD2-93CF-FA05-0BB7C122C20F}"/>
              </a:ext>
            </a:extLst>
          </p:cNvPr>
          <p:cNvSpPr/>
          <p:nvPr/>
        </p:nvSpPr>
        <p:spPr>
          <a:xfrm>
            <a:off x="7711772" y="4844374"/>
            <a:ext cx="488343" cy="6351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AB7F664-1EA8-FEB8-D08E-B84504CA72A9}"/>
              </a:ext>
            </a:extLst>
          </p:cNvPr>
          <p:cNvSpPr txBox="1"/>
          <p:nvPr/>
        </p:nvSpPr>
        <p:spPr>
          <a:xfrm>
            <a:off x="6200100" y="5725033"/>
            <a:ext cx="35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[2,1,1,3,1]: |3856-852|= 3004</a:t>
            </a:r>
          </a:p>
        </p:txBody>
      </p:sp>
    </p:spTree>
    <p:extLst>
      <p:ext uri="{BB962C8B-B14F-4D97-AF65-F5344CB8AC3E}">
        <p14:creationId xmlns:p14="http://schemas.microsoft.com/office/powerpoint/2010/main" val="38494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B6FA6-A3BA-F053-8D91-92249D2D8D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E3FC686-D3E3-1A93-B703-78228687F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2F2B4A-A376-0C11-77F8-F5B1E8F42B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Nº</a:t>
            </a:r>
            <a:r>
              <a:rPr lang="es-ES" dirty="0"/>
              <a:t> de individuos de la población -&gt; ?</a:t>
            </a:r>
          </a:p>
          <a:p>
            <a:r>
              <a:rPr lang="es-ES" dirty="0" err="1"/>
              <a:t>Nº</a:t>
            </a:r>
            <a:r>
              <a:rPr lang="es-ES" dirty="0"/>
              <a:t> de generaciones -&gt; 100</a:t>
            </a:r>
          </a:p>
          <a:p>
            <a:r>
              <a:rPr lang="es-ES" dirty="0"/>
              <a:t>Crossover </a:t>
            </a:r>
            <a:r>
              <a:rPr lang="es-ES" dirty="0" err="1"/>
              <a:t>rate</a:t>
            </a:r>
            <a:r>
              <a:rPr lang="es-ES" dirty="0"/>
              <a:t> -&gt; ?</a:t>
            </a:r>
          </a:p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-&gt; ?</a:t>
            </a:r>
          </a:p>
          <a:p>
            <a:r>
              <a:rPr lang="es-ES" dirty="0"/>
              <a:t>Método de selección -&gt; Selección por torneo</a:t>
            </a:r>
          </a:p>
          <a:p>
            <a:r>
              <a:rPr lang="es-ES" dirty="0"/>
              <a:t>Método de reproducción -&gt; ?</a:t>
            </a:r>
          </a:p>
          <a:p>
            <a:r>
              <a:rPr lang="es-ES" dirty="0"/>
              <a:t>Método de mutación -&gt; </a:t>
            </a:r>
            <a:r>
              <a:rPr lang="en-US" sz="2800" dirty="0" err="1"/>
              <a:t>Modificación</a:t>
            </a:r>
            <a:r>
              <a:rPr lang="en-US" sz="2800" dirty="0"/>
              <a:t> </a:t>
            </a:r>
            <a:r>
              <a:rPr lang="en-US" sz="2800" dirty="0" err="1"/>
              <a:t>aleatoria</a:t>
            </a:r>
            <a:r>
              <a:rPr lang="en-US" sz="2800" dirty="0"/>
              <a:t> de valor </a:t>
            </a:r>
            <a:r>
              <a:rPr lang="en-US" sz="2800" dirty="0" err="1"/>
              <a:t>dentro</a:t>
            </a:r>
            <a:r>
              <a:rPr lang="en-US" sz="2800" dirty="0"/>
              <a:t> de </a:t>
            </a:r>
            <a:r>
              <a:rPr lang="en-US" sz="2800" dirty="0" err="1"/>
              <a:t>rango</a:t>
            </a:r>
            <a:r>
              <a:rPr lang="en-US" sz="2800" dirty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240F4AC-1C06-20B8-EB3A-4342B7E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del algoritmo</a:t>
            </a:r>
          </a:p>
        </p:txBody>
      </p:sp>
    </p:spTree>
    <p:extLst>
      <p:ext uri="{BB962C8B-B14F-4D97-AF65-F5344CB8AC3E}">
        <p14:creationId xmlns:p14="http://schemas.microsoft.com/office/powerpoint/2010/main" val="401332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rcador de texto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93057" y="2580236"/>
            <a:ext cx="3108960" cy="1333500"/>
          </a:xfrm>
        </p:spPr>
        <p:txBody>
          <a:bodyPr rtlCol="0"/>
          <a:lstStyle/>
          <a:p>
            <a:pPr rtl="0"/>
            <a:r>
              <a:rPr lang="es-ES" dirty="0"/>
              <a:t>04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057" y="3084534"/>
            <a:ext cx="3967912" cy="1005839"/>
          </a:xfrm>
        </p:spPr>
        <p:txBody>
          <a:bodyPr rtlCol="0"/>
          <a:lstStyle/>
          <a:p>
            <a:pPr rtl="0"/>
            <a:r>
              <a:rPr lang="es-ES" dirty="0"/>
              <a:t>Optimización</a:t>
            </a:r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DEBE6F2-7B8E-4CC0-8E1A-61C64BA68EB1}" type="datetime1">
              <a:rPr lang="es-ES" smtClean="0"/>
              <a:t>12/11/2023</a:t>
            </a:fld>
            <a:endParaRPr lang="es-ES"/>
          </a:p>
        </p:txBody>
      </p:sp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9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FCA46-C3D2-A3B6-09F8-59CD62924B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85E7E3-11E4-C70A-1D46-4AC3705C9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15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9F80C57-3086-638C-482D-3A369385707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Simulación con 100 ejecuciones por par de valores.</a:t>
                </a:r>
              </a:p>
              <a:p>
                <a:r>
                  <a:rPr lang="es-ES" dirty="0" err="1"/>
                  <a:t>Nº</a:t>
                </a:r>
                <a:r>
                  <a:rPr lang="es-ES" dirty="0"/>
                  <a:t> de individuos = 10</a:t>
                </a:r>
              </a:p>
              <a:p>
                <a:r>
                  <a:rPr lang="es-ES" dirty="0"/>
                  <a:t>Comparación de los distintos métodos de reproducción.</a:t>
                </a:r>
              </a:p>
              <a:p>
                <a:r>
                  <a:rPr lang="es-ES" dirty="0"/>
                  <a:t>Se obtienen medias de tiempo de ejecución y error.</a:t>
                </a:r>
              </a:p>
              <a:p>
                <a:r>
                  <a:rPr lang="es-ES" dirty="0"/>
                  <a:t>Normalización de los valores entre 0 y 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𝐶𝑟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𝑀𝑟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𝐶𝑟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𝑀𝑟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∗0.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𝐶𝑟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𝑀𝑟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∗0.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9F80C57-3086-638C-482D-3A3693857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0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>
            <a:extLst>
              <a:ext uri="{FF2B5EF4-FFF2-40B4-BE49-F238E27FC236}">
                <a16:creationId xmlns:a16="http://schemas.microsoft.com/office/drawing/2014/main" id="{3EEB199C-9051-2790-0E22-8827B1B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Crossover y </a:t>
            </a:r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rate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80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82CD14-75C8-437D-B392-DC1EFE1FCB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2ABD90-A2B0-87C3-F21F-EBD91153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16</a:t>
            </a:fld>
            <a:endParaRPr lang="es-ES" noProof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F14DA1-6847-6BF3-4DAA-9A16A2D8D4C1}"/>
              </a:ext>
            </a:extLst>
          </p:cNvPr>
          <p:cNvCxnSpPr/>
          <p:nvPr/>
        </p:nvCxnSpPr>
        <p:spPr>
          <a:xfrm>
            <a:off x="133350" y="2268000"/>
            <a:ext cx="1192530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3F37DD4-B1D6-0241-C583-E1028EDE6FF4}"/>
              </a:ext>
            </a:extLst>
          </p:cNvPr>
          <p:cNvCxnSpPr/>
          <p:nvPr/>
        </p:nvCxnSpPr>
        <p:spPr>
          <a:xfrm>
            <a:off x="133350" y="4428000"/>
            <a:ext cx="1192530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6E95A4F-0A04-92C0-961D-918F76AB8FE9}"/>
              </a:ext>
            </a:extLst>
          </p:cNvPr>
          <p:cNvSpPr/>
          <p:nvPr/>
        </p:nvSpPr>
        <p:spPr>
          <a:xfrm>
            <a:off x="521795" y="905168"/>
            <a:ext cx="1959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punto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532786-A0FD-2F07-5165-78BD860C1F26}"/>
              </a:ext>
            </a:extLst>
          </p:cNvPr>
          <p:cNvSpPr/>
          <p:nvPr/>
        </p:nvSpPr>
        <p:spPr>
          <a:xfrm>
            <a:off x="402370" y="2903167"/>
            <a:ext cx="21980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s-E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puntos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90A0D36-ACCD-AA32-B702-9372B399E696}"/>
              </a:ext>
            </a:extLst>
          </p:cNvPr>
          <p:cNvSpPr/>
          <p:nvPr/>
        </p:nvSpPr>
        <p:spPr>
          <a:xfrm>
            <a:off x="335044" y="5026326"/>
            <a:ext cx="23326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Uniforme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40162F2-B28C-0928-5F1C-0EBCE660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10" y="215808"/>
            <a:ext cx="7020000" cy="1948379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6A59A749-5FDB-D1BB-9258-0C702DF6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97" y="2379059"/>
            <a:ext cx="7020000" cy="1944336"/>
          </a:xfrm>
          <a:prstGeom prst="rect">
            <a:avLst/>
          </a:prstGeom>
        </p:spPr>
      </p:pic>
      <p:pic>
        <p:nvPicPr>
          <p:cNvPr id="10" name="Imagen 9" descr="Gráfico, Tabla&#10;&#10;Descripción generada automáticamente con confianza media">
            <a:extLst>
              <a:ext uri="{FF2B5EF4-FFF2-40B4-BE49-F238E27FC236}">
                <a16:creationId xmlns:a16="http://schemas.microsoft.com/office/drawing/2014/main" id="{2AA3A98B-A490-71C2-A17E-2AF99678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10" y="4542982"/>
            <a:ext cx="7018787" cy="1944000"/>
          </a:xfrm>
          <a:prstGeom prst="rect">
            <a:avLst/>
          </a:prstGeom>
        </p:spPr>
      </p:pic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1EFED9EB-4728-EA42-6BD1-911588A1056C}"/>
              </a:ext>
            </a:extLst>
          </p:cNvPr>
          <p:cNvSpPr/>
          <p:nvPr/>
        </p:nvSpPr>
        <p:spPr>
          <a:xfrm rot="3255809">
            <a:off x="3956577" y="1011991"/>
            <a:ext cx="301557" cy="4620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24C77C5E-0EFC-213F-55A4-F8093487994C}"/>
              </a:ext>
            </a:extLst>
          </p:cNvPr>
          <p:cNvSpPr/>
          <p:nvPr/>
        </p:nvSpPr>
        <p:spPr>
          <a:xfrm rot="3255809">
            <a:off x="3971993" y="2995331"/>
            <a:ext cx="301557" cy="4620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hacia arriba 25">
            <a:extLst>
              <a:ext uri="{FF2B5EF4-FFF2-40B4-BE49-F238E27FC236}">
                <a16:creationId xmlns:a16="http://schemas.microsoft.com/office/drawing/2014/main" id="{B6574D84-A5FE-94D0-729A-9FA87F9ADC40}"/>
              </a:ext>
            </a:extLst>
          </p:cNvPr>
          <p:cNvSpPr/>
          <p:nvPr/>
        </p:nvSpPr>
        <p:spPr>
          <a:xfrm rot="3255809">
            <a:off x="5177051" y="5797170"/>
            <a:ext cx="301557" cy="4620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82C9FC-1D49-921A-514A-1656818FB0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974AF3-44A6-550A-CAE7-E9B12D4D9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17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F7FC05-2E30-545C-863E-8EDC72E35EF5}"/>
              </a:ext>
            </a:extLst>
          </p:cNvPr>
          <p:cNvSpPr txBox="1"/>
          <p:nvPr/>
        </p:nvSpPr>
        <p:spPr>
          <a:xfrm>
            <a:off x="3297677" y="607756"/>
            <a:ext cx="515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Crossover en 1 punto: Cr = 0.4 &amp;  </a:t>
            </a:r>
            <a:r>
              <a:rPr lang="es-ES" dirty="0" err="1"/>
              <a:t>Mr</a:t>
            </a:r>
            <a:r>
              <a:rPr lang="es-ES" dirty="0"/>
              <a:t>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Crossover en 2 puntos: Cr = 0.3 &amp; </a:t>
            </a:r>
            <a:r>
              <a:rPr lang="es-ES" dirty="0" err="1"/>
              <a:t>Mr</a:t>
            </a:r>
            <a:r>
              <a:rPr lang="es-ES" dirty="0"/>
              <a:t>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Crossover uniforme: Cr = 0.7 &amp; </a:t>
            </a:r>
            <a:r>
              <a:rPr lang="es-ES" dirty="0" err="1"/>
              <a:t>Mr</a:t>
            </a:r>
            <a:r>
              <a:rPr lang="es-ES" dirty="0"/>
              <a:t> = 0.3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90857F6-757A-4D87-16B2-2A9F8806F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113546"/>
              </p:ext>
            </p:extLst>
          </p:nvPr>
        </p:nvGraphicFramePr>
        <p:xfrm>
          <a:off x="2472690" y="1804450"/>
          <a:ext cx="8271510" cy="4445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8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B91A5B-481E-A8A6-FF46-409CFCD0FB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A9BDCA-0B61-E595-B481-B874A21C7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18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E56B78D-EF7E-AE22-4CFF-E27723C9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individuos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D0F25A-B2F5-BFC2-80C8-7FA63A201110}"/>
              </a:ext>
            </a:extLst>
          </p:cNvPr>
          <p:cNvSpPr txBox="1"/>
          <p:nvPr/>
        </p:nvSpPr>
        <p:spPr>
          <a:xfrm>
            <a:off x="590144" y="1477963"/>
            <a:ext cx="53696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Simulación con 100 ejecuciones para cada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Crossover Uniforme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Crossover </a:t>
            </a:r>
            <a:r>
              <a:rPr lang="es-ES" sz="2800" dirty="0" err="1"/>
              <a:t>rate</a:t>
            </a:r>
            <a:r>
              <a:rPr lang="es-ES" sz="2800" dirty="0"/>
              <a:t> =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Mutation</a:t>
            </a:r>
            <a:r>
              <a:rPr lang="es-ES" sz="2800" dirty="0"/>
              <a:t> </a:t>
            </a:r>
            <a:r>
              <a:rPr lang="es-ES" sz="2800" dirty="0" err="1"/>
              <a:t>rate</a:t>
            </a:r>
            <a:r>
              <a:rPr lang="es-ES" sz="2800" dirty="0"/>
              <a:t>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Se obtienen medias de tiempo de ejecución y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Normalización de los valores entre 0 y 1.</a:t>
            </a:r>
          </a:p>
          <a:p>
            <a:pPr marL="0" indent="0">
              <a:buNone/>
            </a:pPr>
            <a:endParaRPr lang="es-ES" sz="2800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8DF5C65-F01A-B9F0-B351-C21E4706A9DD}"/>
                  </a:ext>
                </a:extLst>
              </p:cNvPr>
              <p:cNvSpPr txBox="1"/>
              <p:nvPr/>
            </p:nvSpPr>
            <p:spPr>
              <a:xfrm>
                <a:off x="1550210" y="6086872"/>
                <a:ext cx="913684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𝐶𝑟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𝑀𝑟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𝐶𝑟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𝑀𝑟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∗0.3+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𝐶𝑟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𝑀𝑟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∗0.7</m:t>
                      </m:r>
                    </m:oMath>
                  </m:oMathPara>
                </a14:m>
                <a:endParaRPr lang="es-ES" sz="280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8DF5C65-F01A-B9F0-B351-C21E4706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10" y="6086872"/>
                <a:ext cx="9136840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5F8B0A4F-393D-3DD5-E4A7-4251DC48A981}"/>
                  </a:ext>
                </a:extLst>
              </p14:cNvPr>
              <p14:cNvContentPartPr/>
              <p14:nvPr/>
            </p14:nvContentPartPr>
            <p14:xfrm>
              <a:off x="5982151" y="5776437"/>
              <a:ext cx="360" cy="21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5F8B0A4F-393D-3DD5-E4A7-4251DC48A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3151" y="5767437"/>
                <a:ext cx="18000" cy="198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D262901-7F76-8E1D-2469-A99ECED9D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00" y="1188051"/>
            <a:ext cx="3600000" cy="2399999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3269799-98E8-02D4-2F77-E1FDAF430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000" y="3538663"/>
            <a:ext cx="3600000" cy="23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rcador de texto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44428" y="3319538"/>
            <a:ext cx="3108960" cy="1333500"/>
          </a:xfrm>
        </p:spPr>
        <p:txBody>
          <a:bodyPr rtlCol="0"/>
          <a:lstStyle/>
          <a:p>
            <a:pPr rtl="0"/>
            <a:r>
              <a:rPr lang="es-ES" dirty="0"/>
              <a:t>05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494" y="3647199"/>
            <a:ext cx="3967912" cy="1005839"/>
          </a:xfrm>
        </p:spPr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DEBE6F2-7B8E-4CC0-8E1A-61C64BA68EB1}" type="datetime1">
              <a:rPr lang="es-ES" smtClean="0"/>
              <a:t>12/11/2023</a:t>
            </a:fld>
            <a:endParaRPr lang="es-ES"/>
          </a:p>
        </p:txBody>
      </p:sp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/>
              <a:t>01 Introducción</a:t>
            </a:r>
          </a:p>
          <a:p>
            <a:pPr rtl="0"/>
            <a:r>
              <a:rPr lang="es-ES" dirty="0"/>
              <a:t>02 Fases</a:t>
            </a:r>
          </a:p>
          <a:p>
            <a:pPr rtl="0"/>
            <a:r>
              <a:rPr lang="es-ES" dirty="0"/>
              <a:t>03 Implementación</a:t>
            </a:r>
          </a:p>
          <a:p>
            <a:pPr rtl="0"/>
            <a:r>
              <a:rPr lang="es-ES" dirty="0"/>
              <a:t>04 Optimización</a:t>
            </a:r>
          </a:p>
          <a:p>
            <a:pPr rtl="0"/>
            <a:r>
              <a:rPr lang="es-ES" dirty="0"/>
              <a:t>05 Solución</a:t>
            </a:r>
          </a:p>
          <a:p>
            <a:pPr rtl="0"/>
            <a:r>
              <a:rPr lang="es-ES" dirty="0"/>
              <a:t>06 Conclusiones</a:t>
            </a:r>
          </a:p>
          <a:p>
            <a:pPr rtl="0"/>
            <a:endParaRPr lang="es-E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9EC750B-11DA-476A-B65E-16FD91561901}" type="datetime1">
              <a:rPr lang="es-ES" smtClean="0"/>
              <a:t>12/11/2023</a:t>
            </a:fld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C4ED8C-097D-2EE0-5706-DCB0E8093E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2A5042-C612-8867-B744-7FBC19BB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20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932016-FE67-8D2E-157C-45C777E83BB5}"/>
              </a:ext>
            </a:extLst>
          </p:cNvPr>
          <p:cNvSpPr txBox="1"/>
          <p:nvPr/>
        </p:nvSpPr>
        <p:spPr>
          <a:xfrm>
            <a:off x="626622" y="1015104"/>
            <a:ext cx="4766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Tras hallar los valores óptimos para nuestro problema: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Nº</a:t>
            </a:r>
            <a:r>
              <a:rPr lang="es-ES" sz="2800" dirty="0"/>
              <a:t> de individuos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Crossover </a:t>
            </a:r>
            <a:r>
              <a:rPr lang="es-ES" sz="2800" dirty="0" err="1"/>
              <a:t>rate</a:t>
            </a:r>
            <a:r>
              <a:rPr lang="es-ES" sz="2800" dirty="0"/>
              <a:t> =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Mutation</a:t>
            </a:r>
            <a:r>
              <a:rPr lang="es-ES" sz="2800" dirty="0"/>
              <a:t> </a:t>
            </a:r>
            <a:r>
              <a:rPr lang="es-ES" sz="2800" dirty="0" err="1"/>
              <a:t>rate</a:t>
            </a:r>
            <a:r>
              <a:rPr lang="es-ES" sz="2800" dirty="0"/>
              <a:t> = 0.3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B5B2D00-088B-EAE1-4D5E-D7C0A30D64AD}"/>
              </a:ext>
            </a:extLst>
          </p:cNvPr>
          <p:cNvSpPr/>
          <p:nvPr/>
        </p:nvSpPr>
        <p:spPr>
          <a:xfrm>
            <a:off x="5223955" y="1959962"/>
            <a:ext cx="1744089" cy="787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EFF409-7E25-2299-BB00-EFD177A87B08}"/>
              </a:ext>
            </a:extLst>
          </p:cNvPr>
          <p:cNvSpPr txBox="1"/>
          <p:nvPr/>
        </p:nvSpPr>
        <p:spPr>
          <a:xfrm>
            <a:off x="7506106" y="1015104"/>
            <a:ext cx="3180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[*,-,*,-,+] es la secuencia de operadores, siendo esta una solución óptima global.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2BBC16-2ACB-6505-9F37-8FA398B0E8D7}"/>
              </a:ext>
            </a:extLst>
          </p:cNvPr>
          <p:cNvSpPr/>
          <p:nvPr/>
        </p:nvSpPr>
        <p:spPr>
          <a:xfrm>
            <a:off x="8968902" y="4741905"/>
            <a:ext cx="729575" cy="520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C431D9-6510-93E3-1BF9-634A2C24C6EC}"/>
              </a:ext>
            </a:extLst>
          </p:cNvPr>
          <p:cNvSpPr txBox="1"/>
          <p:nvPr/>
        </p:nvSpPr>
        <p:spPr>
          <a:xfrm>
            <a:off x="2294712" y="4744172"/>
            <a:ext cx="760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(75*3)=225-1=224*4=896-50=846+6=852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89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rcador de texto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30037" y="4602395"/>
            <a:ext cx="3108960" cy="1333500"/>
          </a:xfrm>
        </p:spPr>
        <p:txBody>
          <a:bodyPr rtlCol="0"/>
          <a:lstStyle/>
          <a:p>
            <a:pPr rtl="0"/>
            <a:r>
              <a:rPr lang="es-ES" dirty="0"/>
              <a:t>06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3" y="5116075"/>
            <a:ext cx="3967912" cy="1005839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DEBE6F2-7B8E-4CC0-8E1A-61C64BA68EB1}" type="datetime1">
              <a:rPr lang="es-ES" smtClean="0"/>
              <a:t>12/11/2023</a:t>
            </a:fld>
            <a:endParaRPr lang="es-ES"/>
          </a:p>
        </p:txBody>
      </p:sp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1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C4ED8C-097D-2EE0-5706-DCB0E8093E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48C12B2-E9E7-4DF8-97B3-FB6002745665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2A5042-C612-8867-B744-7FBC19BB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22</a:t>
            </a:fld>
            <a:endParaRPr lang="es-ES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0616A3-078F-0A71-1B27-F59335BC4F77}"/>
              </a:ext>
            </a:extLst>
          </p:cNvPr>
          <p:cNvSpPr txBox="1"/>
          <p:nvPr/>
        </p:nvSpPr>
        <p:spPr>
          <a:xfrm>
            <a:off x="1257301" y="1313234"/>
            <a:ext cx="9429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algoritmos genéticos son una herramienta muy potente para resolver problemas de optimización.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Hay que entender bien el problema que se quiere resolver.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Podemos quedarnos atascados en un óptimo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ajuste de parámetros no es algo trivial.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Tomar decisión entre acercarnos al óptimo global o minimizar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Existen varios trabajos en los que se hace un enfoque dinámico para poder resolver el problema del ajuste de parámetros. </a:t>
            </a:r>
          </a:p>
        </p:txBody>
      </p:sp>
    </p:spTree>
    <p:extLst>
      <p:ext uri="{BB962C8B-B14F-4D97-AF65-F5344CB8AC3E}">
        <p14:creationId xmlns:p14="http://schemas.microsoft.com/office/powerpoint/2010/main" val="37061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01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Tiene sus orígenes en los 60´s con la aportación de John Henry </a:t>
            </a:r>
            <a:r>
              <a:rPr lang="es-ES" dirty="0" err="1"/>
              <a:t>Holland</a:t>
            </a:r>
            <a:r>
              <a:rPr lang="es-ES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Método de búsqueda basado en la teoría evolutiva.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basa en la aplicación de distintas fases presentes en la naturaleza.</a:t>
            </a:r>
          </a:p>
        </p:txBody>
      </p:sp>
      <p:sp>
        <p:nvSpPr>
          <p:cNvPr id="34" name="Marcador de fecha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08C003A-3D37-4B7B-B0D0-F7AAC1271AAA}" type="datetime1">
              <a:rPr lang="es-ES" smtClean="0"/>
              <a:t>12/11/2023</a:t>
            </a:fld>
            <a:endParaRPr lang="es-ES"/>
          </a:p>
        </p:txBody>
      </p:sp>
      <p:sp>
        <p:nvSpPr>
          <p:cNvPr id="35" name="Marcador de número de diapositiva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2" name="Imagen 21" descr="Diagrama&#10;&#10;Descripción generada automáticamente">
            <a:extLst>
              <a:ext uri="{FF2B5EF4-FFF2-40B4-BE49-F238E27FC236}">
                <a16:creationId xmlns:a16="http://schemas.microsoft.com/office/drawing/2014/main" id="{59D7BFF7-8BCB-C27E-52E5-3122BBCC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26" y="145735"/>
            <a:ext cx="6409524" cy="6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5258" y="1113376"/>
            <a:ext cx="2378075" cy="1111250"/>
          </a:xfrm>
        </p:spPr>
        <p:txBody>
          <a:bodyPr rtlCol="0"/>
          <a:lstStyle/>
          <a:p>
            <a:pPr rtl="0"/>
            <a:r>
              <a:rPr lang="es-ES" dirty="0"/>
              <a:t>02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80" y="1341341"/>
            <a:ext cx="1904497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Fases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Población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BF97F-FC13-E33B-0F85-A9183E9A6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540" y="2194101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Población: Conjunto de </a:t>
            </a:r>
            <a:r>
              <a:rPr lang="en-US" sz="2000" dirty="0" err="1"/>
              <a:t>individuos</a:t>
            </a:r>
            <a:r>
              <a:rPr lang="en-US" sz="2000" dirty="0"/>
              <a:t>/</a:t>
            </a:r>
            <a:r>
              <a:rPr lang="en-US" sz="2000" dirty="0" err="1"/>
              <a:t>cromosomas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Cromosoma</a:t>
            </a:r>
            <a:r>
              <a:rPr lang="en-US" sz="2000" dirty="0"/>
              <a:t>: Conjunto de genes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Gen: </a:t>
            </a:r>
            <a:r>
              <a:rPr lang="en-US" sz="2000" dirty="0" err="1"/>
              <a:t>Posición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cadena</a:t>
            </a:r>
            <a:r>
              <a:rPr lang="en-US" sz="2000" dirty="0"/>
              <a:t> de un </a:t>
            </a:r>
            <a:r>
              <a:rPr lang="en-US" sz="2000" dirty="0" err="1"/>
              <a:t>cromosoma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Alelo</a:t>
            </a:r>
            <a:r>
              <a:rPr lang="en-US" sz="2000" dirty="0"/>
              <a:t>: </a:t>
            </a:r>
            <a:r>
              <a:rPr lang="en-US" sz="2000" dirty="0" err="1"/>
              <a:t>Posibles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de un gen.</a:t>
            </a: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F62EA1C-1930-330D-7DD7-89284362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931051"/>
            <a:ext cx="6155141" cy="3019639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79B1B7-9034-44A4-A870-C5225CDC6DA6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11/12/2023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Codificación</a:t>
            </a:r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ED2C2F5-43A0-4A74-BEE4-5D8DEA550446}" type="datetime1">
              <a:rPr lang="es-ES" smtClean="0"/>
              <a:t>12/11/2023</a:t>
            </a:fld>
            <a:endParaRPr lang="es-ES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3CD6E9D-017C-643B-0DC2-87FC4F3ECD21}"/>
              </a:ext>
            </a:extLst>
          </p:cNvPr>
          <p:cNvCxnSpPr/>
          <p:nvPr/>
        </p:nvCxnSpPr>
        <p:spPr>
          <a:xfrm>
            <a:off x="3762042" y="2381962"/>
            <a:ext cx="0" cy="3553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0654F4-B0E8-F153-EB85-CF2DA655F1CC}"/>
              </a:ext>
            </a:extLst>
          </p:cNvPr>
          <p:cNvCxnSpPr/>
          <p:nvPr/>
        </p:nvCxnSpPr>
        <p:spPr>
          <a:xfrm>
            <a:off x="7678368" y="2381962"/>
            <a:ext cx="0" cy="3553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EFD25C-B933-6ADA-5315-743EA06E3D66}"/>
              </a:ext>
            </a:extLst>
          </p:cNvPr>
          <p:cNvSpPr txBox="1"/>
          <p:nvPr/>
        </p:nvSpPr>
        <p:spPr>
          <a:xfrm>
            <a:off x="1208569" y="1570239"/>
            <a:ext cx="1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Binaria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A97F59-6C73-7924-AAD8-06E13569025C}"/>
              </a:ext>
            </a:extLst>
          </p:cNvPr>
          <p:cNvSpPr txBox="1"/>
          <p:nvPr/>
        </p:nvSpPr>
        <p:spPr>
          <a:xfrm>
            <a:off x="8984512" y="1570239"/>
            <a:ext cx="213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Valor directo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094CCC-518C-0141-7FAD-406C5E3A39B4}"/>
              </a:ext>
            </a:extLst>
          </p:cNvPr>
          <p:cNvSpPr txBox="1"/>
          <p:nvPr/>
        </p:nvSpPr>
        <p:spPr>
          <a:xfrm>
            <a:off x="4891825" y="1573288"/>
            <a:ext cx="165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Numérica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35EA76-A3F8-743A-AF3F-DE6B2CC6EBE9}"/>
              </a:ext>
            </a:extLst>
          </p:cNvPr>
          <p:cNvSpPr txBox="1"/>
          <p:nvPr/>
        </p:nvSpPr>
        <p:spPr>
          <a:xfrm>
            <a:off x="854074" y="3759306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1 0 0 1 1 0 1 0 1 1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540CA6-E304-D3DB-BD93-97F05722E0E9}"/>
              </a:ext>
            </a:extLst>
          </p:cNvPr>
          <p:cNvSpPr txBox="1"/>
          <p:nvPr/>
        </p:nvSpPr>
        <p:spPr>
          <a:xfrm>
            <a:off x="4696785" y="3760652"/>
            <a:ext cx="20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1 2 3 1 2 3 3 1 2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9D51FC-F266-9264-6A3D-00C75BD0F9B8}"/>
              </a:ext>
            </a:extLst>
          </p:cNvPr>
          <p:cNvSpPr txBox="1"/>
          <p:nvPr/>
        </p:nvSpPr>
        <p:spPr>
          <a:xfrm>
            <a:off x="8530931" y="32443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3,41 2,47 0,9 1,25 3,14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BF4F0D-A23B-358F-65C3-AF17BA5CDC74}"/>
              </a:ext>
            </a:extLst>
          </p:cNvPr>
          <p:cNvSpPr txBox="1"/>
          <p:nvPr/>
        </p:nvSpPr>
        <p:spPr>
          <a:xfrm>
            <a:off x="8530931" y="435127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B C D E F A M S E I A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ea typeface="+mj-ea"/>
                <a:cs typeface="+mj-cs"/>
              </a:rPr>
              <a:t>Evaluación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BF97F-FC13-E33B-0F85-A9183E9A6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Asignación</a:t>
            </a:r>
            <a:r>
              <a:rPr lang="en-US" sz="2000" dirty="0"/>
              <a:t> de un valor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individuo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Este valor </a:t>
            </a:r>
            <a:r>
              <a:rPr lang="en-US" sz="2000" dirty="0" err="1"/>
              <a:t>vendrá</a:t>
            </a:r>
            <a:r>
              <a:rPr lang="en-US" sz="2000" dirty="0"/>
              <a:t> dado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dirty="0" err="1"/>
              <a:t>matemática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Restricciones</a:t>
            </a:r>
            <a:r>
              <a:rPr lang="en-US" sz="2000" dirty="0"/>
              <a:t> y </a:t>
            </a:r>
            <a:r>
              <a:rPr lang="en-US" sz="2000" dirty="0" err="1"/>
              <a:t>penalizaciones</a:t>
            </a:r>
            <a:endParaRPr lang="en-US" sz="200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79B1B7-9034-44A4-A870-C5225CDC6DA6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11/12/2023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0094E23-DABC-1800-F6E3-3458B5F754DF}"/>
                  </a:ext>
                </a:extLst>
              </p:cNvPr>
              <p:cNvSpPr txBox="1"/>
              <p:nvPr/>
            </p:nvSpPr>
            <p:spPr>
              <a:xfrm>
                <a:off x="5151733" y="2671067"/>
                <a:ext cx="609437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Función fitness: Consistirá en realizar el sumatorio de par de valores con el respectivo operador. El valor asociado a cada secuencia de operadores será la distancia en valor absoluto entre el valor obtenido y el valor objetivo.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𝑂𝑏𝑗𝑒𝑡𝑖𝑣𝑜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0094E23-DABC-1800-F6E3-3458B5F7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33" y="2671067"/>
                <a:ext cx="6094378" cy="2031325"/>
              </a:xfrm>
              <a:prstGeom prst="rect">
                <a:avLst/>
              </a:prstGeom>
              <a:blipFill>
                <a:blip r:embed="rId3"/>
                <a:stretch>
                  <a:fillRect l="-800" t="-1502" r="-1500" b="-18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64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Selección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BF97F-FC13-E33B-0F85-A9183E9A6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Los </a:t>
            </a:r>
            <a:r>
              <a:rPr lang="en-US" sz="2400" dirty="0" err="1"/>
              <a:t>individuos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capacitados</a:t>
            </a:r>
            <a:r>
              <a:rPr lang="en-US" sz="2400" dirty="0"/>
              <a:t> </a:t>
            </a:r>
            <a:r>
              <a:rPr lang="en-US" sz="2400" dirty="0" err="1"/>
              <a:t>serán</a:t>
            </a:r>
            <a:r>
              <a:rPr lang="en-US" sz="2400" dirty="0"/>
              <a:t> </a:t>
            </a:r>
            <a:r>
              <a:rPr lang="en-US" sz="2400" dirty="0" err="1"/>
              <a:t>elegidos</a:t>
            </a:r>
            <a:r>
              <a:rPr lang="en-US" sz="2400" dirty="0"/>
              <a:t> para </a:t>
            </a:r>
            <a:r>
              <a:rPr lang="en-US" sz="2400" dirty="0" err="1"/>
              <a:t>generar</a:t>
            </a:r>
            <a:r>
              <a:rPr lang="en-US" sz="2400" dirty="0"/>
              <a:t> la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generación</a:t>
            </a:r>
            <a:r>
              <a:rPr lang="en-US" sz="2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Ranking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Ruleta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Torneo</a:t>
            </a:r>
            <a:endParaRPr lang="en-US" sz="240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79B1B7-9034-44A4-A870-C5225CDC6DA6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11/12/2023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F634B446-2789-516F-CCA5-AD23011F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24" y="3354036"/>
            <a:ext cx="2374294" cy="2865789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15135A3-8B8D-DCE3-1240-1E4ECF5FD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694" y="3669974"/>
            <a:ext cx="2888892" cy="2553638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0603B1C-38AE-107A-C233-38BDEAAD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19025"/>
              </p:ext>
            </p:extLst>
          </p:nvPr>
        </p:nvGraphicFramePr>
        <p:xfrm>
          <a:off x="6879987" y="634388"/>
          <a:ext cx="32966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342">
                  <a:extLst>
                    <a:ext uri="{9D8B030D-6E8A-4147-A177-3AD203B41FA5}">
                      <a16:colId xmlns:a16="http://schemas.microsoft.com/office/drawing/2014/main" val="2933259863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56714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INDIVIDUO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3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INDIVIDUO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6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INDIVIDUO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INDIVIDUO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2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INDIVIDUO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6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INDIVIDUO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02645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Cruzamiento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BF97F-FC13-E33B-0F85-A9183E9A6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086" y="2194101"/>
            <a:ext cx="3834426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Los </a:t>
            </a:r>
            <a:r>
              <a:rPr lang="en-US" sz="2400" dirty="0" err="1"/>
              <a:t>individuos</a:t>
            </a:r>
            <a:r>
              <a:rPr lang="en-US" sz="2400" dirty="0"/>
              <a:t> </a:t>
            </a:r>
            <a:r>
              <a:rPr lang="en-US" sz="2400" dirty="0" err="1"/>
              <a:t>seleccionados</a:t>
            </a:r>
            <a:r>
              <a:rPr lang="en-US" sz="2400" dirty="0"/>
              <a:t> son cruzados 2 a 2 para </a:t>
            </a:r>
            <a:r>
              <a:rPr lang="en-US" sz="2400" dirty="0" err="1"/>
              <a:t>generar</a:t>
            </a:r>
            <a:r>
              <a:rPr lang="en-US" sz="2400" dirty="0"/>
              <a:t>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descendencia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Crossover </a:t>
            </a:r>
            <a:r>
              <a:rPr lang="en-US" sz="2400" dirty="0" err="1"/>
              <a:t>en</a:t>
            </a:r>
            <a:r>
              <a:rPr lang="en-US" sz="2400" dirty="0"/>
              <a:t> 1 punto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Crossover </a:t>
            </a:r>
            <a:r>
              <a:rPr lang="en-US" sz="2400" dirty="0" err="1"/>
              <a:t>en</a:t>
            </a:r>
            <a:r>
              <a:rPr lang="en-US" sz="2400" dirty="0"/>
              <a:t> N puntos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Crossover </a:t>
            </a:r>
            <a:r>
              <a:rPr lang="en-US" sz="2400" dirty="0" err="1"/>
              <a:t>uniforme</a:t>
            </a:r>
            <a:endParaRPr lang="en-US" sz="240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79B1B7-9034-44A4-A870-C5225CDC6DA6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11/12/2023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8651402-7985-9357-361E-24F8936A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14" y="76771"/>
            <a:ext cx="4776972" cy="2117329"/>
          </a:xfrm>
          <a:prstGeom prst="rect">
            <a:avLst/>
          </a:prstGeom>
        </p:spPr>
      </p:pic>
      <p:pic>
        <p:nvPicPr>
          <p:cNvPr id="12" name="Imagen 11" descr="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6C355FCF-998C-156E-3B12-8E53F264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14" y="2270871"/>
            <a:ext cx="4591691" cy="2000187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9223073-8D53-A86A-25DC-B4CCE1C4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258" y="4262982"/>
            <a:ext cx="4547547" cy="236269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BDADBD3-3751-98FF-5C00-96DBD1044F18}"/>
              </a:ext>
            </a:extLst>
          </p:cNvPr>
          <p:cNvCxnSpPr/>
          <p:nvPr/>
        </p:nvCxnSpPr>
        <p:spPr>
          <a:xfrm>
            <a:off x="5463251" y="2194100"/>
            <a:ext cx="5890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5BF188D-EB73-48FC-D2FF-FBA30B08D396}"/>
              </a:ext>
            </a:extLst>
          </p:cNvPr>
          <p:cNvCxnSpPr/>
          <p:nvPr/>
        </p:nvCxnSpPr>
        <p:spPr>
          <a:xfrm>
            <a:off x="5463251" y="4271058"/>
            <a:ext cx="5890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92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8_TF16411245_Win32.potx" id="{189CD194-6419-462D-82C3-1088254D3918}" vid="{626AA598-97CB-43D1-8F24-C4C5EB153DF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 con colores</Template>
  <TotalTime>272</TotalTime>
  <Words>818</Words>
  <Application>Microsoft Office PowerPoint</Application>
  <PresentationFormat>Panorámica</PresentationFormat>
  <Paragraphs>193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Biome Light</vt:lpstr>
      <vt:lpstr>Calibri</vt:lpstr>
      <vt:lpstr>Cambria Math</vt:lpstr>
      <vt:lpstr>Tema de Office</vt:lpstr>
      <vt:lpstr>Algoritmos Genéticos</vt:lpstr>
      <vt:lpstr>Índice</vt:lpstr>
      <vt:lpstr>Introducción</vt:lpstr>
      <vt:lpstr>Fases</vt:lpstr>
      <vt:lpstr>Población inicial</vt:lpstr>
      <vt:lpstr>Codificación</vt:lpstr>
      <vt:lpstr>Evaluación</vt:lpstr>
      <vt:lpstr>Selección</vt:lpstr>
      <vt:lpstr>Cruzamiento</vt:lpstr>
      <vt:lpstr>Mutación</vt:lpstr>
      <vt:lpstr>Implementación</vt:lpstr>
      <vt:lpstr>Juego de cifras simplificado</vt:lpstr>
      <vt:lpstr>Parámetros del algoritmo</vt:lpstr>
      <vt:lpstr>Optimización</vt:lpstr>
      <vt:lpstr>Crossover y mutation rate</vt:lpstr>
      <vt:lpstr>Presentación de PowerPoint</vt:lpstr>
      <vt:lpstr>Presentación de PowerPoint</vt:lpstr>
      <vt:lpstr>Número de individuos</vt:lpstr>
      <vt:lpstr>Solución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</dc:title>
  <dc:creator>aaron garcia muñiz</dc:creator>
  <cp:lastModifiedBy>aaron garcia muñiz</cp:lastModifiedBy>
  <cp:revision>6</cp:revision>
  <dcterms:created xsi:type="dcterms:W3CDTF">2023-10-17T08:23:37Z</dcterms:created>
  <dcterms:modified xsi:type="dcterms:W3CDTF">2023-11-12T20:02:30Z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