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9" r:id="rId5"/>
    <p:sldId id="272" r:id="rId6"/>
    <p:sldId id="273" r:id="rId7"/>
    <p:sldId id="274" r:id="rId8"/>
    <p:sldId id="262" r:id="rId9"/>
    <p:sldId id="264" r:id="rId10"/>
    <p:sldId id="263" r:id="rId11"/>
    <p:sldId id="267" r:id="rId12"/>
    <p:sldId id="268" r:id="rId13"/>
    <p:sldId id="265" r:id="rId14"/>
    <p:sldId id="270" r:id="rId15"/>
    <p:sldId id="269" r:id="rId16"/>
    <p:sldId id="258" r:id="rId17"/>
    <p:sldId id="276" r:id="rId18"/>
    <p:sldId id="297" r:id="rId19"/>
    <p:sldId id="296" r:id="rId20"/>
    <p:sldId id="280" r:id="rId21"/>
    <p:sldId id="281" r:id="rId22"/>
    <p:sldId id="283" r:id="rId23"/>
    <p:sldId id="284" r:id="rId24"/>
    <p:sldId id="282" r:id="rId25"/>
    <p:sldId id="278" r:id="rId26"/>
    <p:sldId id="271" r:id="rId27"/>
    <p:sldId id="277" r:id="rId28"/>
    <p:sldId id="285" r:id="rId29"/>
    <p:sldId id="286" r:id="rId30"/>
    <p:sldId id="287" r:id="rId31"/>
    <p:sldId id="288" r:id="rId32"/>
    <p:sldId id="289" r:id="rId33"/>
    <p:sldId id="291" r:id="rId34"/>
    <p:sldId id="292" r:id="rId35"/>
    <p:sldId id="293" r:id="rId36"/>
    <p:sldId id="294" r:id="rId37"/>
    <p:sldId id="295" r:id="rId3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>
        <p:scale>
          <a:sx n="125" d="100"/>
          <a:sy n="125" d="100"/>
        </p:scale>
        <p:origin x="-372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B42B-E9C1-4B82-B317-9370D877E5B4}" type="datetimeFigureOut">
              <a:rPr lang="nl-NL" smtClean="0"/>
              <a:t>1-2-2016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50C2-ECEF-4035-BF7A-559540CEDF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42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B42B-E9C1-4B82-B317-9370D877E5B4}" type="datetimeFigureOut">
              <a:rPr lang="nl-NL" smtClean="0"/>
              <a:t>1-2-2016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50C2-ECEF-4035-BF7A-559540CEDF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503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B42B-E9C1-4B82-B317-9370D877E5B4}" type="datetimeFigureOut">
              <a:rPr lang="nl-NL" smtClean="0"/>
              <a:t>1-2-2016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50C2-ECEF-4035-BF7A-559540CEDF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336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B42B-E9C1-4B82-B317-9370D877E5B4}" type="datetimeFigureOut">
              <a:rPr lang="nl-NL" smtClean="0"/>
              <a:t>1-2-2016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50C2-ECEF-4035-BF7A-559540CEDF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285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B42B-E9C1-4B82-B317-9370D877E5B4}" type="datetimeFigureOut">
              <a:rPr lang="nl-NL" smtClean="0"/>
              <a:t>1-2-2016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50C2-ECEF-4035-BF7A-559540CEDF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540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B42B-E9C1-4B82-B317-9370D877E5B4}" type="datetimeFigureOut">
              <a:rPr lang="nl-NL" smtClean="0"/>
              <a:t>1-2-2016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50C2-ECEF-4035-BF7A-559540CEDF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20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B42B-E9C1-4B82-B317-9370D877E5B4}" type="datetimeFigureOut">
              <a:rPr lang="nl-NL" smtClean="0"/>
              <a:t>1-2-2016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50C2-ECEF-4035-BF7A-559540CEDF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549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B42B-E9C1-4B82-B317-9370D877E5B4}" type="datetimeFigureOut">
              <a:rPr lang="nl-NL" smtClean="0"/>
              <a:t>1-2-2016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50C2-ECEF-4035-BF7A-559540CEDF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749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B42B-E9C1-4B82-B317-9370D877E5B4}" type="datetimeFigureOut">
              <a:rPr lang="nl-NL" smtClean="0"/>
              <a:t>1-2-2016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50C2-ECEF-4035-BF7A-559540CEDF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570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B42B-E9C1-4B82-B317-9370D877E5B4}" type="datetimeFigureOut">
              <a:rPr lang="nl-NL" smtClean="0"/>
              <a:t>1-2-2016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50C2-ECEF-4035-BF7A-559540CEDF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737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B42B-E9C1-4B82-B317-9370D877E5B4}" type="datetimeFigureOut">
              <a:rPr lang="nl-NL" smtClean="0"/>
              <a:t>1-2-2016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50C2-ECEF-4035-BF7A-559540CEDF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225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BB42B-E9C1-4B82-B317-9370D877E5B4}" type="datetimeFigureOut">
              <a:rPr lang="nl-NL" smtClean="0"/>
              <a:t>1-2-2016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650C2-ECEF-4035-BF7A-559540CEDF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867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asp.net/web-pag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forms/js34lzdnu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forms/js34lzdnuM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Joris\Desktop\GroepsindelingP3PStudentenversie.xls" TargetMode="Externa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Excel_97-2003-werkblad2.xls"/><Relationship Id="rId5" Type="http://schemas.openxmlformats.org/officeDocument/2006/relationships/image" Target="../media/image9.emf"/><Relationship Id="rId4" Type="http://schemas.openxmlformats.org/officeDocument/2006/relationships/oleObject" Target="../embeddings/Microsoft_Excel_97-2003-werkblad1.xls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-werkblad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5" Type="http://schemas.openxmlformats.org/officeDocument/2006/relationships/oleObject" Target="../embeddings/Microsoft_Excel_97-2003-werkblad4.xls"/><Relationship Id="rId4" Type="http://schemas.openxmlformats.org/officeDocument/2006/relationships/image" Target="../media/image1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-werkblad5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5" Type="http://schemas.openxmlformats.org/officeDocument/2006/relationships/oleObject" Target="../embeddings/Microsoft_Excel_97-2003-werkblad6.xls"/><Relationship Id="rId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-werkblad7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emf"/><Relationship Id="rId5" Type="http://schemas.openxmlformats.org/officeDocument/2006/relationships/oleObject" Target="../embeddings/Microsoft_Excel_97-2003-werkblad8.xls"/><Relationship Id="rId4" Type="http://schemas.openxmlformats.org/officeDocument/2006/relationships/image" Target="../media/image15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-werkblad9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emf"/><Relationship Id="rId5" Type="http://schemas.openxmlformats.org/officeDocument/2006/relationships/oleObject" Target="../embeddings/Microsoft_Excel_97-2003-werkblad10.xls"/><Relationship Id="rId4" Type="http://schemas.openxmlformats.org/officeDocument/2006/relationships/image" Target="../media/image17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-werkblad1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emf"/><Relationship Id="rId5" Type="http://schemas.openxmlformats.org/officeDocument/2006/relationships/oleObject" Target="../embeddings/Microsoft_Excel_97-2003-werkblad12.xls"/><Relationship Id="rId4" Type="http://schemas.openxmlformats.org/officeDocument/2006/relationships/image" Target="../media/image19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-werkblad1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emf"/><Relationship Id="rId5" Type="http://schemas.openxmlformats.org/officeDocument/2006/relationships/oleObject" Target="../embeddings/Microsoft_Excel_97-2003-werkblad14.xls"/><Relationship Id="rId4" Type="http://schemas.openxmlformats.org/officeDocument/2006/relationships/image" Target="../media/image21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-werkblad15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emf"/><Relationship Id="rId5" Type="http://schemas.openxmlformats.org/officeDocument/2006/relationships/oleObject" Target="../embeddings/Microsoft_Excel_97-2003-werkblad16.xls"/><Relationship Id="rId4" Type="http://schemas.openxmlformats.org/officeDocument/2006/relationships/image" Target="../media/image23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-werkblad17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emf"/><Relationship Id="rId5" Type="http://schemas.openxmlformats.org/officeDocument/2006/relationships/oleObject" Target="../embeddings/Microsoft_Excel_97-2003-werkblad18.xls"/><Relationship Id="rId4" Type="http://schemas.openxmlformats.org/officeDocument/2006/relationships/image" Target="../media/image2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-werkblad19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-werkblad20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Aftrap P3P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 smtClean="0"/>
              <a:t>Webdevelopment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1513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 techniek - ASP.NET </a:t>
            </a:r>
            <a:r>
              <a:rPr lang="nl-NL" b="1" dirty="0" smtClean="0"/>
              <a:t>Web Pages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We gaan gebruik maken van ASP.NET </a:t>
            </a:r>
            <a:r>
              <a:rPr lang="nl-NL" b="1" dirty="0" smtClean="0"/>
              <a:t>Web Pages</a:t>
            </a:r>
          </a:p>
          <a:p>
            <a:pPr lvl="1"/>
            <a:r>
              <a:rPr lang="nl-NL" dirty="0" smtClean="0"/>
              <a:t>ASP.NET kent drie smaken. </a:t>
            </a:r>
          </a:p>
          <a:p>
            <a:pPr lvl="2"/>
            <a:r>
              <a:rPr lang="nl-NL" b="1" dirty="0" smtClean="0"/>
              <a:t>Web Pages		(verplicht)</a:t>
            </a:r>
          </a:p>
          <a:p>
            <a:pPr lvl="2"/>
            <a:r>
              <a:rPr lang="nl-NL" dirty="0" smtClean="0"/>
              <a:t>Web Forms 		(niet toegestaan)</a:t>
            </a:r>
          </a:p>
          <a:p>
            <a:pPr lvl="2"/>
            <a:r>
              <a:rPr lang="nl-NL" dirty="0" smtClean="0"/>
              <a:t>Web MVC		(niet toegestaan)</a:t>
            </a:r>
          </a:p>
          <a:p>
            <a:pPr lvl="1"/>
            <a:r>
              <a:rPr lang="nl-NL" dirty="0" smtClean="0"/>
              <a:t>ASP.NET Web Pages = </a:t>
            </a:r>
          </a:p>
          <a:p>
            <a:pPr lvl="2"/>
            <a:r>
              <a:rPr lang="nl-NL" dirty="0" err="1" smtClean="0"/>
              <a:t>Razor</a:t>
            </a:r>
            <a:r>
              <a:rPr lang="nl-NL" dirty="0" smtClean="0"/>
              <a:t> is C# op de webserver</a:t>
            </a:r>
          </a:p>
          <a:p>
            <a:endParaRPr lang="nl-NL" dirty="0" smtClean="0"/>
          </a:p>
          <a:p>
            <a:r>
              <a:rPr lang="nl-NL" dirty="0" smtClean="0"/>
              <a:t>Waarom?</a:t>
            </a:r>
          </a:p>
          <a:p>
            <a:pPr lvl="1"/>
            <a:r>
              <a:rPr lang="nl-NL" dirty="0" smtClean="0"/>
              <a:t>Web Pages is gebaseerd op basis van website-technologie</a:t>
            </a:r>
          </a:p>
          <a:p>
            <a:pPr lvl="1"/>
            <a:r>
              <a:rPr lang="nl-NL" dirty="0" smtClean="0"/>
              <a:t>Andere technologieën zijn complexe abstracties. </a:t>
            </a:r>
          </a:p>
          <a:p>
            <a:pPr lvl="2"/>
            <a:r>
              <a:rPr lang="nl-NL" dirty="0" smtClean="0"/>
              <a:t>En </a:t>
            </a:r>
            <a:r>
              <a:rPr lang="nl-NL" dirty="0" smtClean="0"/>
              <a:t>mogen dus </a:t>
            </a:r>
            <a:r>
              <a:rPr lang="nl-NL" dirty="0" smtClean="0"/>
              <a:t>niet!</a:t>
            </a:r>
          </a:p>
          <a:p>
            <a:pPr marL="914400" lvl="2" indent="0">
              <a:buNone/>
            </a:pPr>
            <a:endParaRPr lang="nl-NL" dirty="0"/>
          </a:p>
          <a:p>
            <a:pPr lvl="1"/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320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 techniek – Web Pages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smtClean="0"/>
              <a:t>Een boek</a:t>
            </a:r>
          </a:p>
          <a:p>
            <a:pPr lvl="1"/>
            <a:r>
              <a:rPr lang="nl-NL" dirty="0" err="1" smtClean="0"/>
              <a:t>Ooh</a:t>
            </a:r>
            <a:r>
              <a:rPr lang="nl-NL" dirty="0" smtClean="0"/>
              <a:t> wat goed boek. Zeker de moeite </a:t>
            </a:r>
            <a:r>
              <a:rPr lang="nl-NL" dirty="0" smtClean="0"/>
              <a:t>waard! </a:t>
            </a:r>
            <a:endParaRPr lang="nl-NL" dirty="0" smtClean="0"/>
          </a:p>
          <a:p>
            <a:pPr lvl="1"/>
            <a:endParaRPr lang="nl-NL" dirty="0"/>
          </a:p>
          <a:p>
            <a:pPr lvl="1"/>
            <a:endParaRPr lang="nl-NL" dirty="0" smtClean="0"/>
          </a:p>
          <a:p>
            <a:r>
              <a:rPr lang="nl-NL" dirty="0" smtClean="0">
                <a:hlinkClick r:id="rId2"/>
              </a:rPr>
              <a:t>http://www.asp.net/web-pages</a:t>
            </a:r>
            <a:endParaRPr lang="nl-NL" dirty="0" smtClean="0"/>
          </a:p>
          <a:p>
            <a:pPr lvl="1"/>
            <a:r>
              <a:rPr lang="nl-NL" dirty="0" smtClean="0"/>
              <a:t>Video’s</a:t>
            </a:r>
          </a:p>
          <a:p>
            <a:pPr lvl="1"/>
            <a:r>
              <a:rPr lang="nl-NL" dirty="0" err="1" smtClean="0"/>
              <a:t>Tutorials</a:t>
            </a:r>
            <a:r>
              <a:rPr lang="nl-NL" dirty="0" smtClean="0"/>
              <a:t> </a:t>
            </a:r>
          </a:p>
          <a:p>
            <a:pPr lvl="1"/>
            <a:endParaRPr lang="nl-NL" dirty="0" smtClean="0"/>
          </a:p>
          <a:p>
            <a:pPr lvl="1"/>
            <a:r>
              <a:rPr lang="nl-NL" dirty="0" smtClean="0"/>
              <a:t>Dit gaan we gebruiken als basis voor de lessen!</a:t>
            </a:r>
          </a:p>
          <a:p>
            <a:pPr lvl="2"/>
            <a:r>
              <a:rPr lang="nl-NL" dirty="0" smtClean="0"/>
              <a:t>Weinig les, dus veel </a:t>
            </a:r>
            <a:r>
              <a:rPr lang="nl-NL" b="1" dirty="0" smtClean="0"/>
              <a:t>zelfstudie</a:t>
            </a:r>
            <a:r>
              <a:rPr lang="nl-NL" dirty="0" smtClean="0"/>
              <a:t>! </a:t>
            </a:r>
          </a:p>
          <a:p>
            <a:pPr lvl="2"/>
            <a:r>
              <a:rPr lang="nl-NL" dirty="0" smtClean="0"/>
              <a:t>Flip-the-classroom</a:t>
            </a:r>
            <a:endParaRPr lang="nl-NL" dirty="0" smtClean="0"/>
          </a:p>
          <a:p>
            <a:pPr lvl="2"/>
            <a:endParaRPr lang="nl-NL" dirty="0"/>
          </a:p>
          <a:p>
            <a:r>
              <a:rPr lang="nl-NL" dirty="0" smtClean="0"/>
              <a:t>http://www.w3schools.com/aspnet/webpages_intro.asp</a:t>
            </a:r>
            <a:endParaRPr lang="nl-NL" dirty="0"/>
          </a:p>
          <a:p>
            <a:pPr lvl="1"/>
            <a:endParaRPr lang="nl-NL" dirty="0"/>
          </a:p>
          <a:p>
            <a:pPr lvl="1"/>
            <a:endParaRPr lang="nl-NL" dirty="0" smtClean="0"/>
          </a:p>
          <a:p>
            <a:endParaRPr lang="nl-NL" dirty="0"/>
          </a:p>
        </p:txBody>
      </p:sp>
      <p:pic>
        <p:nvPicPr>
          <p:cNvPr id="3074" name="Picture 2" descr="http://ecx.images-amazon.com/images/I/51aOpQsr5%2BL._SX395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438" y="648655"/>
            <a:ext cx="1658064" cy="208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77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 techniek - Database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smtClean="0"/>
              <a:t>Eis:</a:t>
            </a:r>
            <a:r>
              <a:rPr lang="nl-NL" dirty="0" smtClean="0"/>
              <a:t> Microsoft SQL Server (Compact of </a:t>
            </a:r>
            <a:r>
              <a:rPr lang="nl-NL" b="1" dirty="0" smtClean="0"/>
              <a:t>Express</a:t>
            </a:r>
            <a:r>
              <a:rPr lang="nl-NL" dirty="0" smtClean="0"/>
              <a:t> editie)</a:t>
            </a:r>
          </a:p>
          <a:p>
            <a:endParaRPr lang="nl-NL" dirty="0"/>
          </a:p>
          <a:p>
            <a:r>
              <a:rPr lang="nl-NL" dirty="0" smtClean="0"/>
              <a:t>SQL is een taal om te werken met een databasesysteem</a:t>
            </a:r>
          </a:p>
          <a:p>
            <a:pPr marL="0" indent="0">
              <a:buNone/>
            </a:pPr>
            <a:endParaRPr lang="nl-NL" dirty="0" smtClean="0"/>
          </a:p>
          <a:p>
            <a:endParaRPr lang="nl-NL" dirty="0" smtClean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575" y="4181475"/>
            <a:ext cx="68294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9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 Techniek - </a:t>
            </a:r>
            <a:r>
              <a:rPr lang="nl-NL" dirty="0" err="1" smtClean="0"/>
              <a:t>WebMatrix</a:t>
            </a:r>
            <a:r>
              <a:rPr lang="nl-NL" dirty="0" smtClean="0"/>
              <a:t> 3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WebMatrix</a:t>
            </a:r>
            <a:r>
              <a:rPr lang="nl-NL" dirty="0" smtClean="0"/>
              <a:t> is een simpele IDE voor het maken van websites</a:t>
            </a:r>
          </a:p>
          <a:p>
            <a:pPr lvl="1"/>
            <a:r>
              <a:rPr lang="nl-NL" dirty="0" smtClean="0"/>
              <a:t>Web Pages</a:t>
            </a:r>
          </a:p>
          <a:p>
            <a:pPr lvl="1"/>
            <a:r>
              <a:rPr lang="nl-NL" dirty="0" smtClean="0"/>
              <a:t>Microsoft SQL Server - SQL</a:t>
            </a:r>
          </a:p>
          <a:p>
            <a:pPr lvl="1"/>
            <a:r>
              <a:rPr lang="nl-NL" dirty="0" smtClean="0"/>
              <a:t>GIT</a:t>
            </a:r>
          </a:p>
          <a:p>
            <a:r>
              <a:rPr lang="nl-NL" dirty="0" smtClean="0"/>
              <a:t>Het werkt een stuk eenvoudiger dan Visual Studio!</a:t>
            </a:r>
          </a:p>
          <a:p>
            <a:endParaRPr lang="nl-NL" b="1" dirty="0" smtClean="0"/>
          </a:p>
          <a:p>
            <a:r>
              <a:rPr lang="nl-NL" b="1" dirty="0" smtClean="0"/>
              <a:t>Eis</a:t>
            </a:r>
            <a:r>
              <a:rPr lang="nl-NL" dirty="0" smtClean="0"/>
              <a:t>: </a:t>
            </a:r>
            <a:r>
              <a:rPr lang="nl-NL" dirty="0" err="1" smtClean="0"/>
              <a:t>WebMatrix</a:t>
            </a:r>
            <a:r>
              <a:rPr lang="nl-NL" dirty="0" smtClean="0"/>
              <a:t> </a:t>
            </a:r>
            <a:r>
              <a:rPr lang="nl-NL" dirty="0" smtClean="0"/>
              <a:t>3 </a:t>
            </a:r>
            <a:r>
              <a:rPr lang="nl-NL" b="1" dirty="0" smtClean="0"/>
              <a:t>en/of</a:t>
            </a:r>
            <a:r>
              <a:rPr lang="nl-NL" dirty="0" smtClean="0"/>
              <a:t> </a:t>
            </a:r>
            <a:r>
              <a:rPr lang="nl-NL" dirty="0" smtClean="0"/>
              <a:t>Visual </a:t>
            </a:r>
            <a:r>
              <a:rPr lang="nl-NL" dirty="0" smtClean="0"/>
              <a:t>Studio 2015. </a:t>
            </a:r>
            <a:endParaRPr lang="nl-NL" dirty="0" smtClean="0"/>
          </a:p>
          <a:p>
            <a:r>
              <a:rPr lang="nl-NL" dirty="0" smtClean="0"/>
              <a:t>Advies: </a:t>
            </a:r>
            <a:r>
              <a:rPr lang="nl-NL" dirty="0" err="1" smtClean="0"/>
              <a:t>WebMatrix</a:t>
            </a:r>
            <a:endParaRPr lang="nl-NL" dirty="0" smtClean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349" y="4282903"/>
            <a:ext cx="4881627" cy="257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9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 Techniek - Git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smtClean="0"/>
              <a:t>Eis:</a:t>
            </a:r>
            <a:r>
              <a:rPr lang="nl-NL" dirty="0" smtClean="0"/>
              <a:t> Git (b.v. </a:t>
            </a:r>
            <a:r>
              <a:rPr lang="nl-NL" dirty="0" err="1" smtClean="0"/>
              <a:t>bitbucket</a:t>
            </a:r>
            <a:r>
              <a:rPr lang="nl-NL" dirty="0" smtClean="0"/>
              <a:t> of </a:t>
            </a:r>
            <a:r>
              <a:rPr lang="nl-NL" dirty="0" err="1" smtClean="0"/>
              <a:t>github</a:t>
            </a:r>
            <a:r>
              <a:rPr lang="nl-NL" dirty="0" smtClean="0"/>
              <a:t>)</a:t>
            </a:r>
          </a:p>
          <a:p>
            <a:r>
              <a:rPr lang="nl-NL" dirty="0" smtClean="0"/>
              <a:t>Simpele integratie met </a:t>
            </a:r>
            <a:r>
              <a:rPr lang="nl-NL" dirty="0" err="1" smtClean="0"/>
              <a:t>WebMatrix</a:t>
            </a:r>
            <a:endParaRPr lang="nl-NL" dirty="0" smtClean="0"/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50" y="3581400"/>
            <a:ext cx="69913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5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Fase 3 - De Beoordeling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smtClean="0"/>
              <a:t>4 Beoordelingscriteria</a:t>
            </a:r>
          </a:p>
          <a:p>
            <a:pPr lvl="1"/>
            <a:r>
              <a:rPr lang="nl-NL" dirty="0" smtClean="0"/>
              <a:t>Proces 				(tutor</a:t>
            </a:r>
            <a:r>
              <a:rPr lang="nl-NL" dirty="0" smtClean="0"/>
              <a:t>)</a:t>
            </a:r>
          </a:p>
          <a:p>
            <a:pPr lvl="2"/>
            <a:r>
              <a:rPr lang="nl-NL" dirty="0" smtClean="0"/>
              <a:t>groepscijfer of individueel</a:t>
            </a:r>
            <a:endParaRPr lang="nl-NL" dirty="0" smtClean="0"/>
          </a:p>
          <a:p>
            <a:pPr lvl="1"/>
            <a:r>
              <a:rPr lang="nl-NL" dirty="0" smtClean="0"/>
              <a:t>Code Assessment		</a:t>
            </a:r>
            <a:r>
              <a:rPr lang="nl-NL" dirty="0" smtClean="0"/>
              <a:t>	(</a:t>
            </a:r>
            <a:r>
              <a:rPr lang="nl-NL" dirty="0" smtClean="0"/>
              <a:t>vakdocenten)</a:t>
            </a:r>
          </a:p>
          <a:p>
            <a:pPr lvl="2"/>
            <a:r>
              <a:rPr lang="nl-NL" dirty="0" smtClean="0"/>
              <a:t>individueel </a:t>
            </a:r>
            <a:endParaRPr lang="nl-NL" dirty="0" smtClean="0"/>
          </a:p>
          <a:p>
            <a:pPr lvl="1"/>
            <a:r>
              <a:rPr lang="nl-NL" dirty="0" smtClean="0"/>
              <a:t>Code van eindproduct		(vakdocenten</a:t>
            </a:r>
            <a:r>
              <a:rPr lang="nl-NL" dirty="0" smtClean="0"/>
              <a:t>)</a:t>
            </a:r>
          </a:p>
          <a:p>
            <a:pPr lvl="2"/>
            <a:r>
              <a:rPr lang="nl-NL" dirty="0" smtClean="0"/>
              <a:t>groepscijfer</a:t>
            </a:r>
            <a:r>
              <a:rPr lang="nl-NL" dirty="0" smtClean="0"/>
              <a:t>				</a:t>
            </a:r>
          </a:p>
          <a:p>
            <a:pPr lvl="1"/>
            <a:r>
              <a:rPr lang="nl-NL" dirty="0" smtClean="0"/>
              <a:t>Demonstratie			(opdrachtgever)</a:t>
            </a:r>
          </a:p>
          <a:p>
            <a:pPr lvl="2"/>
            <a:r>
              <a:rPr lang="nl-NL" dirty="0" smtClean="0"/>
              <a:t>groepscijfer</a:t>
            </a:r>
            <a:endParaRPr lang="nl-NL" dirty="0"/>
          </a:p>
          <a:p>
            <a:endParaRPr lang="nl-NL" b="1" dirty="0" smtClean="0"/>
          </a:p>
          <a:p>
            <a:r>
              <a:rPr lang="nl-NL" b="1" dirty="0" smtClean="0"/>
              <a:t>Vrijdag </a:t>
            </a:r>
            <a:r>
              <a:rPr lang="nl-NL" b="1" dirty="0" smtClean="0"/>
              <a:t>1 April </a:t>
            </a:r>
            <a:r>
              <a:rPr lang="nl-NL" dirty="0" smtClean="0"/>
              <a:t>is de demonstratie voor opdrachtgever(s)</a:t>
            </a:r>
          </a:p>
          <a:p>
            <a:pPr lvl="1"/>
            <a:r>
              <a:rPr lang="nl-NL" dirty="0" smtClean="0"/>
              <a:t>Geen grap!</a:t>
            </a:r>
          </a:p>
          <a:p>
            <a:r>
              <a:rPr lang="nl-NL" dirty="0" smtClean="0"/>
              <a:t>Dit doen we door middel van een </a:t>
            </a:r>
            <a:r>
              <a:rPr lang="nl-NL" dirty="0" smtClean="0"/>
              <a:t>demonstratie voor </a:t>
            </a:r>
            <a:r>
              <a:rPr lang="nl-NL" dirty="0" smtClean="0"/>
              <a:t>o.a. de opdrachtgever. </a:t>
            </a:r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191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Groepsindeling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 groepsindeling is gemaakt</a:t>
            </a:r>
          </a:p>
          <a:p>
            <a:pPr lvl="1"/>
            <a:r>
              <a:rPr lang="nl-NL" dirty="0" smtClean="0"/>
              <a:t>Waarom? </a:t>
            </a:r>
          </a:p>
          <a:p>
            <a:pPr lvl="2"/>
            <a:r>
              <a:rPr lang="nl-NL" dirty="0" smtClean="0"/>
              <a:t>Daarom…. </a:t>
            </a:r>
          </a:p>
          <a:p>
            <a:pPr lvl="3"/>
            <a:r>
              <a:rPr lang="nl-NL" dirty="0" smtClean="0"/>
              <a:t>Leren samenwerken met andere (uit eigen comfort zone)</a:t>
            </a:r>
          </a:p>
          <a:p>
            <a:pPr lvl="3"/>
            <a:r>
              <a:rPr lang="nl-NL" dirty="0" smtClean="0"/>
              <a:t>Iedereen doet bijdrage naar eigen niveau</a:t>
            </a:r>
          </a:p>
          <a:p>
            <a:pPr lvl="4"/>
            <a:r>
              <a:rPr lang="nl-NL" dirty="0" smtClean="0"/>
              <a:t>Iedereen moet voldoende </a:t>
            </a:r>
            <a:r>
              <a:rPr lang="nl-NL" b="1" dirty="0" smtClean="0"/>
              <a:t>programmeren </a:t>
            </a:r>
          </a:p>
          <a:p>
            <a:pPr lvl="3"/>
            <a:r>
              <a:rPr lang="nl-NL" dirty="0"/>
              <a:t>Op eigen niveau: en daardoor meer uitdaging</a:t>
            </a:r>
            <a:r>
              <a:rPr lang="nl-NL" dirty="0" smtClean="0"/>
              <a:t>.</a:t>
            </a:r>
            <a:endParaRPr lang="nl-NL" b="1" dirty="0" smtClean="0"/>
          </a:p>
          <a:p>
            <a:pPr lvl="1"/>
            <a:endParaRPr lang="nl-NL" dirty="0" smtClean="0"/>
          </a:p>
          <a:p>
            <a:r>
              <a:rPr lang="nl-NL" dirty="0" smtClean="0"/>
              <a:t>Wij publiceren de groepsindeling. </a:t>
            </a:r>
          </a:p>
          <a:p>
            <a:pPr lvl="1"/>
            <a:r>
              <a:rPr lang="nl-NL" dirty="0" smtClean="0"/>
              <a:t>Iedere groep krijgt 1 tutor toegewezen. </a:t>
            </a:r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6597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 opdrachten!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smtClean="0"/>
              <a:t>De opdrachtgevers</a:t>
            </a:r>
          </a:p>
          <a:p>
            <a:pPr lvl="1"/>
            <a:r>
              <a:rPr lang="nl-NL" dirty="0" smtClean="0"/>
              <a:t>Wouter</a:t>
            </a:r>
            <a:r>
              <a:rPr lang="nl-NL" dirty="0" smtClean="0"/>
              <a:t>: 	Vioollessen 					niveau 1	</a:t>
            </a:r>
            <a:endParaRPr lang="nl-NL" dirty="0" smtClean="0"/>
          </a:p>
          <a:p>
            <a:pPr lvl="1"/>
            <a:r>
              <a:rPr lang="nl-NL" dirty="0" smtClean="0"/>
              <a:t>Wouter:     CS-058						niveau 2</a:t>
            </a:r>
            <a:endParaRPr lang="nl-NL" dirty="0" smtClean="0"/>
          </a:p>
          <a:p>
            <a:pPr lvl="1"/>
            <a:r>
              <a:rPr lang="nl-NL" dirty="0" smtClean="0"/>
              <a:t>Nynke</a:t>
            </a:r>
            <a:r>
              <a:rPr lang="nl-NL" dirty="0" smtClean="0"/>
              <a:t>:	Koelkast </a:t>
            </a:r>
            <a:r>
              <a:rPr lang="nl-NL" dirty="0" err="1" smtClean="0"/>
              <a:t>webapp</a:t>
            </a:r>
            <a:r>
              <a:rPr lang="nl-NL" dirty="0" smtClean="0"/>
              <a:t>				</a:t>
            </a:r>
            <a:r>
              <a:rPr lang="nl-NL" dirty="0" smtClean="0"/>
              <a:t>	niveau </a:t>
            </a:r>
            <a:r>
              <a:rPr lang="nl-NL" dirty="0" smtClean="0"/>
              <a:t>2	</a:t>
            </a:r>
          </a:p>
          <a:p>
            <a:pPr lvl="1"/>
            <a:r>
              <a:rPr lang="nl-NL" dirty="0" smtClean="0"/>
              <a:t>Albert</a:t>
            </a:r>
            <a:r>
              <a:rPr lang="nl-NL" dirty="0" smtClean="0"/>
              <a:t>:	</a:t>
            </a:r>
            <a:r>
              <a:rPr lang="nl-NL" dirty="0" smtClean="0"/>
              <a:t>Online beoordelingsformulieren </a:t>
            </a:r>
            <a:r>
              <a:rPr lang="nl-NL" dirty="0" smtClean="0"/>
              <a:t>		</a:t>
            </a:r>
            <a:r>
              <a:rPr lang="nl-NL" dirty="0" smtClean="0"/>
              <a:t>	niveau 3</a:t>
            </a:r>
          </a:p>
          <a:p>
            <a:pPr lvl="1"/>
            <a:r>
              <a:rPr lang="nl-NL" dirty="0" smtClean="0"/>
              <a:t>Albert: 	</a:t>
            </a:r>
            <a:r>
              <a:rPr lang="nl-NL" dirty="0" smtClean="0"/>
              <a:t>Studentenoverzicht				niveau 3</a:t>
            </a:r>
            <a:endParaRPr lang="nl-NL" dirty="0" smtClean="0"/>
          </a:p>
          <a:p>
            <a:pPr lvl="1"/>
            <a:r>
              <a:rPr lang="nl-NL" dirty="0" smtClean="0"/>
              <a:t>Jop</a:t>
            </a:r>
            <a:r>
              <a:rPr lang="nl-NL" dirty="0" smtClean="0"/>
              <a:t>: 	</a:t>
            </a:r>
            <a:r>
              <a:rPr lang="nl-NL" dirty="0" err="1" smtClean="0"/>
              <a:t>Fondanti</a:t>
            </a:r>
            <a:r>
              <a:rPr lang="nl-NL" dirty="0" smtClean="0"/>
              <a:t>					</a:t>
            </a:r>
            <a:r>
              <a:rPr lang="nl-NL" dirty="0" smtClean="0"/>
              <a:t>	niveau </a:t>
            </a:r>
            <a:r>
              <a:rPr lang="nl-NL" dirty="0" smtClean="0"/>
              <a:t>4</a:t>
            </a:r>
          </a:p>
          <a:p>
            <a:pPr lvl="1"/>
            <a:r>
              <a:rPr lang="nl-NL" smtClean="0"/>
              <a:t>Jos</a:t>
            </a:r>
            <a:r>
              <a:rPr lang="nl-NL" dirty="0" smtClean="0"/>
              <a:t>: 	Cyberdyne					niveau 5</a:t>
            </a:r>
          </a:p>
          <a:p>
            <a:pPr lvl="1"/>
            <a:r>
              <a:rPr lang="nl-NL" smtClean="0"/>
              <a:t>David</a:t>
            </a:r>
            <a:r>
              <a:rPr lang="nl-NL" dirty="0" smtClean="0"/>
              <a:t>: 	</a:t>
            </a:r>
            <a:r>
              <a:rPr lang="nl-NL" dirty="0" err="1" smtClean="0"/>
              <a:t>Stagehub</a:t>
            </a:r>
            <a:r>
              <a:rPr lang="nl-NL" dirty="0" smtClean="0"/>
              <a:t>					niveau 6</a:t>
            </a:r>
            <a:endParaRPr lang="nl-NL" dirty="0"/>
          </a:p>
          <a:p>
            <a:endParaRPr lang="nl-NL" dirty="0" smtClean="0"/>
          </a:p>
          <a:p>
            <a:r>
              <a:rPr lang="nl-NL" dirty="0" smtClean="0"/>
              <a:t>Maak als groep een keuze:	</a:t>
            </a:r>
            <a:r>
              <a:rPr lang="nl-NL" u="sng" dirty="0">
                <a:hlinkClick r:id="rId2"/>
              </a:rPr>
              <a:t> http://goo.gl/forms/js34lzdnuM</a:t>
            </a:r>
            <a:endParaRPr lang="nl-NL" dirty="0" smtClean="0"/>
          </a:p>
          <a:p>
            <a:pPr lvl="1"/>
            <a:r>
              <a:rPr lang="nl-NL" dirty="0" smtClean="0"/>
              <a:t>1</a:t>
            </a:r>
            <a:r>
              <a:rPr lang="nl-NL" baseline="30000" dirty="0" smtClean="0"/>
              <a:t>ste</a:t>
            </a:r>
            <a:r>
              <a:rPr lang="nl-NL" dirty="0" smtClean="0"/>
              <a:t>, 2</a:t>
            </a:r>
            <a:r>
              <a:rPr lang="nl-NL" baseline="30000" dirty="0" smtClean="0"/>
              <a:t>de</a:t>
            </a:r>
            <a:r>
              <a:rPr lang="nl-NL" dirty="0" smtClean="0"/>
              <a:t> en 3</a:t>
            </a:r>
            <a:r>
              <a:rPr lang="nl-NL" baseline="30000" dirty="0" smtClean="0"/>
              <a:t>de</a:t>
            </a:r>
            <a:r>
              <a:rPr lang="nl-NL" dirty="0" smtClean="0"/>
              <a:t> keus. </a:t>
            </a:r>
          </a:p>
          <a:p>
            <a:r>
              <a:rPr lang="nl-NL" dirty="0" smtClean="0"/>
              <a:t>Doe dit op voor woensdag. </a:t>
            </a:r>
          </a:p>
          <a:p>
            <a:pPr lvl="1"/>
            <a:r>
              <a:rPr lang="nl-NL" dirty="0" smtClean="0"/>
              <a:t>Omschrijving  van opdrachten staan op Blackboard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7186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Wouter: 	Vioollessen 				niveau 1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Doelgroep: leerlingen die viool lessen willen (en hun ouders)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		Inhoud: </a:t>
            </a:r>
          </a:p>
          <a:p>
            <a:r>
              <a:rPr lang="nl-NL" dirty="0" smtClean="0"/>
              <a:t>Informatie (prijzen , manier, soorten lessen </a:t>
            </a:r>
            <a:r>
              <a:rPr lang="nl-NL" dirty="0" err="1" smtClean="0"/>
              <a:t>ed</a:t>
            </a:r>
            <a:r>
              <a:rPr lang="nl-NL" dirty="0" smtClean="0"/>
              <a:t>)</a:t>
            </a:r>
          </a:p>
          <a:p>
            <a:r>
              <a:rPr lang="nl-NL" dirty="0" smtClean="0"/>
              <a:t>Mogelijke lestijden</a:t>
            </a:r>
          </a:p>
          <a:p>
            <a:r>
              <a:rPr lang="nl-NL" dirty="0" smtClean="0"/>
              <a:t>Aan- en afmelden lessen</a:t>
            </a:r>
          </a:p>
          <a:p>
            <a:r>
              <a:rPr lang="nl-NL" dirty="0" smtClean="0"/>
              <a:t>Contact mogelijkheden</a:t>
            </a:r>
          </a:p>
          <a:p>
            <a:r>
              <a:rPr lang="nl-NL" dirty="0" smtClean="0"/>
              <a:t>Foto’s / video</a:t>
            </a:r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3928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Wouter: CS058		-niveau 2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Doelgroep: alle studenten van de NHL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Context: Nederlandse variant van CS50 van </a:t>
            </a:r>
            <a:r>
              <a:rPr lang="nl-NL" dirty="0" err="1"/>
              <a:t>Harvard</a:t>
            </a:r>
            <a:r>
              <a:rPr lang="nl-NL" dirty="0"/>
              <a:t>, computer </a:t>
            </a:r>
            <a:r>
              <a:rPr lang="nl-NL" dirty="0" err="1"/>
              <a:t>science</a:t>
            </a:r>
            <a:r>
              <a:rPr lang="nl-NL" dirty="0"/>
              <a:t> voor niet nerds</a:t>
            </a:r>
          </a:p>
          <a:p>
            <a:r>
              <a:rPr lang="nl-NL" dirty="0"/>
              <a:t>Docentgebruiker moet materiaal kunnen veranderen/toevoegen</a:t>
            </a:r>
          </a:p>
          <a:p>
            <a:r>
              <a:rPr lang="nl-NL" dirty="0"/>
              <a:t>Studenten moeten alle nodige info vinden</a:t>
            </a:r>
          </a:p>
          <a:p>
            <a:r>
              <a:rPr lang="nl-NL" dirty="0"/>
              <a:t>Info is: colleges, practica, opdrachten, inlevermomenten, docenten, en spreekuren.</a:t>
            </a:r>
          </a:p>
          <a:p>
            <a:r>
              <a:rPr lang="nl-NL" dirty="0"/>
              <a:t>Uiterlijk: niet </a:t>
            </a:r>
            <a:r>
              <a:rPr lang="nl-NL" dirty="0" err="1"/>
              <a:t>nerdig</a:t>
            </a:r>
            <a:r>
              <a:rPr lang="nl-NL" dirty="0"/>
              <a:t>!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021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P3P = Maken van een </a:t>
            </a:r>
            <a:r>
              <a:rPr lang="nl-NL" dirty="0" err="1" smtClean="0"/>
              <a:t>webapplicatie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Het doel van het 3</a:t>
            </a:r>
            <a:r>
              <a:rPr lang="nl-NL" baseline="30000" dirty="0" smtClean="0"/>
              <a:t>de</a:t>
            </a:r>
            <a:r>
              <a:rPr lang="nl-NL" dirty="0" smtClean="0"/>
              <a:t> periode project (P3P)</a:t>
            </a:r>
          </a:p>
          <a:p>
            <a:pPr lvl="1"/>
            <a:r>
              <a:rPr lang="nl-NL" dirty="0" smtClean="0"/>
              <a:t>Het maken van een </a:t>
            </a:r>
            <a:r>
              <a:rPr lang="nl-NL" dirty="0" err="1" smtClean="0"/>
              <a:t>webapplicatie</a:t>
            </a:r>
            <a:endParaRPr lang="nl-NL" dirty="0"/>
          </a:p>
          <a:p>
            <a:pPr lvl="1"/>
            <a:endParaRPr lang="nl-NL" dirty="0" smtClean="0"/>
          </a:p>
          <a:p>
            <a:pPr lvl="1"/>
            <a:r>
              <a:rPr lang="nl-NL" dirty="0" smtClean="0"/>
              <a:t>Twee belangrijke onderdelen</a:t>
            </a:r>
          </a:p>
          <a:p>
            <a:pPr lvl="2"/>
            <a:r>
              <a:rPr lang="nl-NL" dirty="0" smtClean="0"/>
              <a:t>De </a:t>
            </a:r>
            <a:r>
              <a:rPr lang="nl-NL" b="1" dirty="0" smtClean="0"/>
              <a:t>klant </a:t>
            </a:r>
            <a:r>
              <a:rPr lang="nl-NL" dirty="0" smtClean="0"/>
              <a:t>(opdrachtgever) heeft eisen en wensen	</a:t>
            </a:r>
          </a:p>
          <a:p>
            <a:pPr lvl="3"/>
            <a:r>
              <a:rPr lang="nl-NL" dirty="0" smtClean="0"/>
              <a:t>Dit leg je vast in een functioneel ontwerp!</a:t>
            </a:r>
          </a:p>
          <a:p>
            <a:pPr lvl="2"/>
            <a:r>
              <a:rPr lang="nl-NL" dirty="0" smtClean="0"/>
              <a:t>De techniek</a:t>
            </a:r>
          </a:p>
          <a:p>
            <a:pPr lvl="3"/>
            <a:r>
              <a:rPr lang="nl-NL" dirty="0" smtClean="0"/>
              <a:t>Bouwen van de </a:t>
            </a:r>
            <a:r>
              <a:rPr lang="nl-NL" dirty="0" smtClean="0"/>
              <a:t>website 	(ASP.NET Web Pages)</a:t>
            </a:r>
            <a:endParaRPr lang="nl-NL" dirty="0" smtClean="0"/>
          </a:p>
          <a:p>
            <a:pPr lvl="3"/>
            <a:r>
              <a:rPr lang="nl-NL" dirty="0" smtClean="0"/>
              <a:t>Databaseontwerp		</a:t>
            </a:r>
            <a:endParaRPr lang="nl-NL" dirty="0" smtClean="0"/>
          </a:p>
          <a:p>
            <a:pPr lvl="2"/>
            <a:endParaRPr lang="nl-NL" dirty="0"/>
          </a:p>
          <a:p>
            <a:pPr marL="914400" lvl="2" indent="0">
              <a:buNone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76877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Nynke:	Koelkast </a:t>
            </a:r>
            <a:r>
              <a:rPr lang="nl-NL" dirty="0" err="1" smtClean="0"/>
              <a:t>webapp</a:t>
            </a:r>
            <a:r>
              <a:rPr lang="nl-NL" dirty="0" smtClean="0"/>
              <a:t>			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niveau 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9152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nl-NL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Albert:	</a:t>
            </a:r>
            <a:r>
              <a:rPr lang="nl-NL" sz="4400" dirty="0" smtClean="0"/>
              <a:t> </a:t>
            </a:r>
            <a:r>
              <a:rPr lang="nl-NL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Studentenoverzicht</a:t>
            </a:r>
            <a:r>
              <a:rPr lang="nl-NL" sz="4400" dirty="0" smtClean="0"/>
              <a:t> </a:t>
            </a:r>
            <a:r>
              <a:rPr lang="nl-NL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&amp; online beoordelingsformulier</a:t>
            </a:r>
            <a:r>
              <a:rPr lang="nl-NL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niveau 3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688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nl-NL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Jop: 	</a:t>
            </a:r>
            <a:r>
              <a:rPr lang="nl-NL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Fondanti</a:t>
            </a:r>
            <a:r>
              <a:rPr lang="nl-NL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			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niveau 4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162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nl-NL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Jos: 	Cyberdyne				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niveau 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308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nl-NL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David: 	</a:t>
            </a:r>
            <a:r>
              <a:rPr lang="nl-NL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Stagehub</a:t>
            </a:r>
            <a:r>
              <a:rPr lang="nl-NL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			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niveau 6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990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Even wat aandachtspunten!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Lever de opdrachten van </a:t>
            </a:r>
            <a:r>
              <a:rPr lang="nl-NL" dirty="0" err="1" smtClean="0"/>
              <a:t>Webdevelopment</a:t>
            </a:r>
            <a:r>
              <a:rPr lang="nl-NL" dirty="0" smtClean="0"/>
              <a:t>, Databases &amp; PPO op tijd in!</a:t>
            </a:r>
          </a:p>
          <a:p>
            <a:pPr lvl="1"/>
            <a:r>
              <a:rPr lang="nl-NL" dirty="0" smtClean="0"/>
              <a:t>PPO functioneel ontwerp 	– deadline </a:t>
            </a:r>
          </a:p>
          <a:p>
            <a:pPr lvl="1"/>
            <a:r>
              <a:rPr lang="nl-NL" dirty="0" err="1" smtClean="0"/>
              <a:t>Webdevelopment</a:t>
            </a:r>
            <a:r>
              <a:rPr lang="nl-NL" dirty="0" smtClean="0"/>
              <a:t> opdrachten 	– eind week 4 </a:t>
            </a:r>
          </a:p>
          <a:p>
            <a:pPr lvl="2"/>
            <a:r>
              <a:rPr lang="nl-NL" dirty="0" smtClean="0"/>
              <a:t>Laten beoordelen door Dick, Jop of Joris. </a:t>
            </a:r>
          </a:p>
          <a:p>
            <a:pPr lvl="1"/>
            <a:r>
              <a:rPr lang="nl-NL" dirty="0" smtClean="0"/>
              <a:t>Database opdrachten		 – eind week 4</a:t>
            </a:r>
          </a:p>
          <a:p>
            <a:r>
              <a:rPr lang="nl-NL" dirty="0" smtClean="0"/>
              <a:t>Het is veel wat jullie moeten leren/doen in korte tijd. </a:t>
            </a:r>
          </a:p>
          <a:p>
            <a:pPr lvl="1"/>
            <a:r>
              <a:rPr lang="nl-NL" dirty="0" smtClean="0"/>
              <a:t>Conclusie: </a:t>
            </a:r>
            <a:r>
              <a:rPr lang="nl-NL" b="1" dirty="0" smtClean="0"/>
              <a:t>aan de bak</a:t>
            </a:r>
            <a:r>
              <a:rPr lang="nl-NL" dirty="0" smtClean="0"/>
              <a:t>!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3170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moeten jullie nu doen?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Inschrijven op </a:t>
            </a:r>
            <a:r>
              <a:rPr lang="nl-NL" b="1" dirty="0" smtClean="0"/>
              <a:t>Blackboard </a:t>
            </a:r>
            <a:r>
              <a:rPr lang="nl-NL" dirty="0" smtClean="0"/>
              <a:t>(P3P WEB-applicatie) en je bij de juiste </a:t>
            </a:r>
            <a:r>
              <a:rPr lang="nl-NL" b="1" dirty="0" smtClean="0"/>
              <a:t>groep</a:t>
            </a:r>
            <a:r>
              <a:rPr lang="nl-NL" dirty="0" smtClean="0"/>
              <a:t> </a:t>
            </a:r>
            <a:r>
              <a:rPr lang="nl-NL" b="1" dirty="0" smtClean="0"/>
              <a:t>aanmelden</a:t>
            </a:r>
            <a:r>
              <a:rPr lang="nl-NL" dirty="0" smtClean="0"/>
              <a:t>!</a:t>
            </a:r>
          </a:p>
          <a:p>
            <a:r>
              <a:rPr lang="nl-NL" dirty="0" smtClean="0"/>
              <a:t>Geef jullie opdrachtkeuze voor dinsdag 16:00</a:t>
            </a:r>
          </a:p>
          <a:p>
            <a:pPr lvl="1"/>
            <a:r>
              <a:rPr lang="nl-NL" u="sng" dirty="0">
                <a:hlinkClick r:id="rId2"/>
              </a:rPr>
              <a:t>http://</a:t>
            </a:r>
            <a:r>
              <a:rPr lang="nl-NL" u="sng" dirty="0" smtClean="0">
                <a:hlinkClick r:id="rId2"/>
              </a:rPr>
              <a:t>goo.gl/forms/js34lzdnuM</a:t>
            </a:r>
            <a:endParaRPr lang="nl-NL" u="sng" dirty="0" smtClean="0"/>
          </a:p>
          <a:p>
            <a:pPr lvl="1"/>
            <a:r>
              <a:rPr lang="nl-NL" dirty="0" smtClean="0"/>
              <a:t>Ook te vinden op Blackboard</a:t>
            </a:r>
          </a:p>
          <a:p>
            <a:pPr lvl="1"/>
            <a:r>
              <a:rPr lang="nl-NL" dirty="0" smtClean="0"/>
              <a:t>Geen opdrachtkeuze dan kiest Jos een opdracht!</a:t>
            </a:r>
          </a:p>
          <a:p>
            <a:pPr lvl="2"/>
            <a:r>
              <a:rPr lang="nl-NL" dirty="0" smtClean="0"/>
              <a:t>Dit doet hij met een dobbelsteen. </a:t>
            </a:r>
          </a:p>
          <a:p>
            <a:pPr lvl="2"/>
            <a:endParaRPr lang="nl-NL" dirty="0" smtClean="0"/>
          </a:p>
          <a:p>
            <a:r>
              <a:rPr lang="nl-NL" dirty="0" smtClean="0"/>
              <a:t>Maak een afspraak met de opdrachtgever &amp; tutor!</a:t>
            </a:r>
          </a:p>
          <a:p>
            <a:pPr lvl="1"/>
            <a:r>
              <a:rPr lang="nl-NL" dirty="0" smtClean="0"/>
              <a:t>Deze worden a.s. woensdag toegewezen</a:t>
            </a:r>
          </a:p>
        </p:txBody>
      </p:sp>
    </p:spTree>
    <p:extLst>
      <p:ext uri="{BB962C8B-B14F-4D97-AF65-F5344CB8AC3E}">
        <p14:creationId xmlns:p14="http://schemas.microsoft.com/office/powerpoint/2010/main" val="100777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Per groep het lokaal verlaten</a:t>
            </a:r>
            <a:r>
              <a:rPr lang="nl-NL" dirty="0" smtClean="0"/>
              <a:t>. (</a:t>
            </a:r>
            <a:r>
              <a:rPr lang="nl-NL" dirty="0" smtClean="0">
                <a:hlinkClick r:id="rId3" action="ppaction://hlinkfile"/>
              </a:rPr>
              <a:t>lijst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Deur Links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				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smtClean="0"/>
              <a:t>Deur Rechts</a:t>
            </a:r>
            <a:endParaRPr lang="nl-NL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86359"/>
              </p:ext>
            </p:extLst>
          </p:nvPr>
        </p:nvGraphicFramePr>
        <p:xfrm>
          <a:off x="839788" y="2656788"/>
          <a:ext cx="5050941" cy="1297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Werkblad" r:id="rId4" imgW="3819393" imgH="981103" progId="Excel.Sheet.8">
                  <p:embed/>
                </p:oleObj>
              </mc:Choice>
              <mc:Fallback>
                <p:oleObj name="Werkblad" r:id="rId4" imgW="3819393" imgH="981103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9788" y="2656788"/>
                        <a:ext cx="5050941" cy="1297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288814"/>
              </p:ext>
            </p:extLst>
          </p:nvPr>
        </p:nvGraphicFramePr>
        <p:xfrm>
          <a:off x="6273232" y="2656788"/>
          <a:ext cx="4371823" cy="1297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Werkblad" r:id="rId6" imgW="3819393" imgH="1133489" progId="Excel.Sheet.8">
                  <p:embed/>
                </p:oleObj>
              </mc:Choice>
              <mc:Fallback>
                <p:oleObj name="Werkblad" r:id="rId6" imgW="3819393" imgH="1133489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73232" y="2656788"/>
                        <a:ext cx="4371823" cy="1297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613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Per groep het lokaal verlaten.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Deur links					Deur rechts</a:t>
            </a:r>
            <a:endParaRPr lang="nl-NL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022151"/>
              </p:ext>
            </p:extLst>
          </p:nvPr>
        </p:nvGraphicFramePr>
        <p:xfrm>
          <a:off x="838200" y="2700452"/>
          <a:ext cx="5064442" cy="1300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Werkblad" r:id="rId3" imgW="3819393" imgH="981103" progId="Excel.Sheet.8">
                  <p:embed/>
                </p:oleObj>
              </mc:Choice>
              <mc:Fallback>
                <p:oleObj name="Werkblad" r:id="rId3" imgW="3819393" imgH="981103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700452"/>
                        <a:ext cx="5064442" cy="1300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448959"/>
              </p:ext>
            </p:extLst>
          </p:nvPr>
        </p:nvGraphicFramePr>
        <p:xfrm>
          <a:off x="6304598" y="2700453"/>
          <a:ext cx="5064443" cy="1300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Werkblad" r:id="rId5" imgW="3819393" imgH="981103" progId="Excel.Sheet.8">
                  <p:embed/>
                </p:oleObj>
              </mc:Choice>
              <mc:Fallback>
                <p:oleObj name="Werkblad" r:id="rId5" imgW="3819393" imgH="981103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04598" y="2700453"/>
                        <a:ext cx="5064443" cy="1300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41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Per groep het lokaal verlaten.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Deur links					Deur rechts</a:t>
            </a:r>
            <a:endParaRPr lang="nl-NL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564639"/>
              </p:ext>
            </p:extLst>
          </p:nvPr>
        </p:nvGraphicFramePr>
        <p:xfrm>
          <a:off x="838200" y="2613660"/>
          <a:ext cx="5112860" cy="1530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Werkblad" r:id="rId3" imgW="3819393" imgH="1143085" progId="Excel.Sheet.8">
                  <p:embed/>
                </p:oleObj>
              </mc:Choice>
              <mc:Fallback>
                <p:oleObj name="Werkblad" r:id="rId3" imgW="3819393" imgH="1143085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613660"/>
                        <a:ext cx="5112860" cy="15300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055537"/>
              </p:ext>
            </p:extLst>
          </p:nvPr>
        </p:nvGraphicFramePr>
        <p:xfrm>
          <a:off x="6235270" y="2613660"/>
          <a:ext cx="5956730" cy="1530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Werkblad" r:id="rId5" imgW="3819393" imgH="981103" progId="Excel.Sheet.8">
                  <p:embed/>
                </p:oleObj>
              </mc:Choice>
              <mc:Fallback>
                <p:oleObj name="Werkblad" r:id="rId5" imgW="3819393" imgH="981103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35270" y="2613660"/>
                        <a:ext cx="5956730" cy="15300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70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P3P Planning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smtClean="0"/>
              <a:t>Het project bestaat uit twee fasen</a:t>
            </a:r>
          </a:p>
          <a:p>
            <a:pPr lvl="1"/>
            <a:endParaRPr lang="nl-NL" dirty="0" smtClean="0"/>
          </a:p>
          <a:p>
            <a:pPr lvl="1"/>
            <a:r>
              <a:rPr lang="nl-NL" dirty="0" smtClean="0"/>
              <a:t>Fase 1 - Voorbereiding					week 1 t/m 4</a:t>
            </a:r>
          </a:p>
          <a:p>
            <a:pPr lvl="2"/>
            <a:r>
              <a:rPr lang="nl-NL" dirty="0" smtClean="0"/>
              <a:t>PPO – Functioneel ontwerp 				eind week 4 inleveren</a:t>
            </a:r>
          </a:p>
          <a:p>
            <a:pPr lvl="2"/>
            <a:endParaRPr lang="nl-NL" dirty="0" smtClean="0"/>
          </a:p>
          <a:p>
            <a:pPr lvl="2"/>
            <a:r>
              <a:rPr lang="nl-NL" dirty="0" err="1" smtClean="0"/>
              <a:t>Webdevelopment</a:t>
            </a:r>
            <a:r>
              <a:rPr lang="nl-NL" dirty="0" smtClean="0"/>
              <a:t> </a:t>
            </a:r>
            <a:r>
              <a:rPr lang="nl-NL" dirty="0" smtClean="0"/>
              <a:t>– technisch voorbereiding		</a:t>
            </a:r>
          </a:p>
          <a:p>
            <a:pPr lvl="3"/>
            <a:r>
              <a:rPr lang="nl-NL" dirty="0" smtClean="0"/>
              <a:t>m.b.v. opdrachten		</a:t>
            </a:r>
            <a:r>
              <a:rPr lang="nl-NL" dirty="0"/>
              <a:t>	</a:t>
            </a:r>
            <a:r>
              <a:rPr lang="nl-NL" dirty="0" smtClean="0"/>
              <a:t>		per week aftekenen</a:t>
            </a:r>
          </a:p>
          <a:p>
            <a:pPr lvl="2"/>
            <a:r>
              <a:rPr lang="nl-NL" dirty="0" smtClean="0"/>
              <a:t>Databases - SQL 					</a:t>
            </a:r>
          </a:p>
          <a:p>
            <a:pPr lvl="3"/>
            <a:r>
              <a:rPr lang="nl-NL" dirty="0" smtClean="0"/>
              <a:t>m.b.v</a:t>
            </a:r>
            <a:r>
              <a:rPr lang="nl-NL" dirty="0" smtClean="0"/>
              <a:t>. </a:t>
            </a:r>
            <a:r>
              <a:rPr lang="nl-NL" dirty="0" smtClean="0"/>
              <a:t>opdrachten</a:t>
            </a:r>
            <a:r>
              <a:rPr lang="nl-NL" dirty="0" smtClean="0"/>
              <a:t>			</a:t>
            </a:r>
            <a:r>
              <a:rPr lang="nl-NL" dirty="0" smtClean="0"/>
              <a:t>		per week aftekenen</a:t>
            </a:r>
            <a:endParaRPr lang="nl-NL" dirty="0" smtClean="0"/>
          </a:p>
          <a:p>
            <a:pPr lvl="3"/>
            <a:endParaRPr lang="nl-NL" dirty="0"/>
          </a:p>
          <a:p>
            <a:pPr lvl="1"/>
            <a:r>
              <a:rPr lang="nl-NL" dirty="0" smtClean="0"/>
              <a:t>Fase 2 - Maken van </a:t>
            </a:r>
            <a:r>
              <a:rPr lang="nl-NL" dirty="0" err="1" smtClean="0"/>
              <a:t>webapp</a:t>
            </a:r>
            <a:r>
              <a:rPr lang="nl-NL" dirty="0" smtClean="0"/>
              <a:t>				week 5 t/m 8</a:t>
            </a:r>
          </a:p>
          <a:p>
            <a:pPr lvl="2"/>
            <a:r>
              <a:rPr lang="nl-NL" b="1" dirty="0" smtClean="0"/>
              <a:t>Ingangseisen</a:t>
            </a:r>
            <a:r>
              <a:rPr lang="nl-NL" dirty="0" smtClean="0"/>
              <a:t>: 	Fase 1 afgerond</a:t>
            </a:r>
          </a:p>
          <a:p>
            <a:pPr lvl="2"/>
            <a:r>
              <a:rPr lang="nl-NL" dirty="0" smtClean="0"/>
              <a:t>Maken van </a:t>
            </a:r>
            <a:r>
              <a:rPr lang="nl-NL" dirty="0" err="1" smtClean="0"/>
              <a:t>webapplicatie</a:t>
            </a:r>
            <a:r>
              <a:rPr lang="nl-NL" dirty="0" smtClean="0"/>
              <a:t> volgens het </a:t>
            </a:r>
            <a:r>
              <a:rPr lang="nl-NL" b="1" dirty="0" smtClean="0"/>
              <a:t>functioneel ontwerp</a:t>
            </a:r>
            <a:r>
              <a:rPr lang="nl-NL" dirty="0" smtClean="0"/>
              <a:t>	</a:t>
            </a:r>
          </a:p>
          <a:p>
            <a:pPr lvl="2"/>
            <a:endParaRPr lang="nl-NL" dirty="0"/>
          </a:p>
          <a:p>
            <a:pPr lvl="1"/>
            <a:r>
              <a:rPr lang="nl-NL" dirty="0" smtClean="0"/>
              <a:t>Fase 3 - Afronding/Beoordeling				vrijdag 1 april, geen grap</a:t>
            </a:r>
          </a:p>
          <a:p>
            <a:pPr lvl="2"/>
            <a:endParaRPr lang="nl-NL" dirty="0" smtClean="0"/>
          </a:p>
          <a:p>
            <a:pPr lvl="3"/>
            <a:endParaRPr lang="nl-NL" dirty="0" smtClean="0"/>
          </a:p>
          <a:p>
            <a:pPr lvl="2"/>
            <a:endParaRPr lang="nl-NL" dirty="0" smtClean="0"/>
          </a:p>
          <a:p>
            <a:pPr lvl="2"/>
            <a:endParaRPr lang="nl-NL" dirty="0" smtClean="0"/>
          </a:p>
          <a:p>
            <a:pPr lvl="2"/>
            <a:endParaRPr lang="nl-NL" dirty="0" smtClean="0"/>
          </a:p>
          <a:p>
            <a:pPr lvl="1"/>
            <a:endParaRPr lang="nl-NL" dirty="0" smtClean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144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Per groep het lokaal verlaten.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Deur links					Deur rechts</a:t>
            </a:r>
            <a:endParaRPr lang="nl-NL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823280"/>
              </p:ext>
            </p:extLst>
          </p:nvPr>
        </p:nvGraphicFramePr>
        <p:xfrm>
          <a:off x="642938" y="2506981"/>
          <a:ext cx="5552526" cy="1426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Werkblad" r:id="rId3" imgW="3819393" imgH="981103" progId="Excel.Sheet.8">
                  <p:embed/>
                </p:oleObj>
              </mc:Choice>
              <mc:Fallback>
                <p:oleObj name="Werkblad" r:id="rId3" imgW="3819393" imgH="981103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938" y="2506981"/>
                        <a:ext cx="5552526" cy="1426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408685"/>
              </p:ext>
            </p:extLst>
          </p:nvPr>
        </p:nvGraphicFramePr>
        <p:xfrm>
          <a:off x="6390726" y="2506981"/>
          <a:ext cx="5552526" cy="1426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Werkblad" r:id="rId5" imgW="3819393" imgH="981103" progId="Excel.Sheet.8">
                  <p:embed/>
                </p:oleObj>
              </mc:Choice>
              <mc:Fallback>
                <p:oleObj name="Werkblad" r:id="rId5" imgW="3819393" imgH="981103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90726" y="2506981"/>
                        <a:ext cx="5552526" cy="1426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395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Per groep het lokaal verlaten.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Deur links					Deur rechts</a:t>
            </a:r>
            <a:endParaRPr lang="nl-NL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253287"/>
              </p:ext>
            </p:extLst>
          </p:nvPr>
        </p:nvGraphicFramePr>
        <p:xfrm>
          <a:off x="838200" y="2586355"/>
          <a:ext cx="5386890" cy="1383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Werkblad" r:id="rId3" imgW="3819393" imgH="981103" progId="Excel.Sheet.8">
                  <p:embed/>
                </p:oleObj>
              </mc:Choice>
              <mc:Fallback>
                <p:oleObj name="Werkblad" r:id="rId3" imgW="3819393" imgH="981103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586355"/>
                        <a:ext cx="5386890" cy="1383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747350"/>
              </p:ext>
            </p:extLst>
          </p:nvPr>
        </p:nvGraphicFramePr>
        <p:xfrm>
          <a:off x="6411277" y="2586355"/>
          <a:ext cx="4623747" cy="1383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Werkblad" r:id="rId5" imgW="3819393" imgH="1143085" progId="Excel.Sheet.8">
                  <p:embed/>
                </p:oleObj>
              </mc:Choice>
              <mc:Fallback>
                <p:oleObj name="Werkblad" r:id="rId5" imgW="3819393" imgH="1143085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11277" y="2586355"/>
                        <a:ext cx="4623747" cy="1383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287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Per groep het lokaal verlaten.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Deur links					Deur rechts</a:t>
            </a:r>
            <a:endParaRPr lang="nl-NL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243279"/>
              </p:ext>
            </p:extLst>
          </p:nvPr>
        </p:nvGraphicFramePr>
        <p:xfrm>
          <a:off x="650558" y="2468880"/>
          <a:ext cx="5240178" cy="1568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Werkblad" r:id="rId3" imgW="3819393" imgH="1143085" progId="Excel.Sheet.8">
                  <p:embed/>
                </p:oleObj>
              </mc:Choice>
              <mc:Fallback>
                <p:oleObj name="Werkblad" r:id="rId3" imgW="3819393" imgH="1143085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0558" y="2468880"/>
                        <a:ext cx="5240178" cy="15681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38132"/>
              </p:ext>
            </p:extLst>
          </p:nvPr>
        </p:nvGraphicFramePr>
        <p:xfrm>
          <a:off x="6228398" y="2468880"/>
          <a:ext cx="5313044" cy="158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Werkblad" r:id="rId5" imgW="3819393" imgH="1143085" progId="Excel.Sheet.8">
                  <p:embed/>
                </p:oleObj>
              </mc:Choice>
              <mc:Fallback>
                <p:oleObj name="Werkblad" r:id="rId5" imgW="3819393" imgH="1143085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28398" y="2468880"/>
                        <a:ext cx="5313044" cy="1589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990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Per groep het lokaal verlaten.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Deur links					Deur rechts</a:t>
            </a:r>
            <a:endParaRPr lang="nl-NL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698749"/>
              </p:ext>
            </p:extLst>
          </p:nvPr>
        </p:nvGraphicFramePr>
        <p:xfrm>
          <a:off x="696278" y="2413952"/>
          <a:ext cx="5199860" cy="1556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Werkblad" r:id="rId3" imgW="3819393" imgH="1143085" progId="Excel.Sheet.8">
                  <p:embed/>
                </p:oleObj>
              </mc:Choice>
              <mc:Fallback>
                <p:oleObj name="Werkblad" r:id="rId3" imgW="3819393" imgH="1143085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6278" y="2413952"/>
                        <a:ext cx="5199860" cy="1556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212889"/>
              </p:ext>
            </p:extLst>
          </p:nvPr>
        </p:nvGraphicFramePr>
        <p:xfrm>
          <a:off x="6322069" y="2413952"/>
          <a:ext cx="5869931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Werkblad" r:id="rId5" imgW="3819393" imgH="819122" progId="Excel.Sheet.8">
                  <p:embed/>
                </p:oleObj>
              </mc:Choice>
              <mc:Fallback>
                <p:oleObj name="Werkblad" r:id="rId5" imgW="3819393" imgH="819122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22069" y="2413952"/>
                        <a:ext cx="5869931" cy="1258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908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Per groep het lokaal verlaten.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Deur links					Deur rechts</a:t>
            </a:r>
            <a:endParaRPr lang="nl-NL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191365"/>
              </p:ext>
            </p:extLst>
          </p:nvPr>
        </p:nvGraphicFramePr>
        <p:xfrm>
          <a:off x="635318" y="2348230"/>
          <a:ext cx="5259978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Werkblad" r:id="rId3" imgW="3819393" imgH="1305067" progId="Excel.Sheet.8">
                  <p:embed/>
                </p:oleObj>
              </mc:Choice>
              <mc:Fallback>
                <p:oleObj name="Werkblad" r:id="rId3" imgW="3819393" imgH="1305067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5318" y="2348230"/>
                        <a:ext cx="5259978" cy="179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151796"/>
              </p:ext>
            </p:extLst>
          </p:nvPr>
        </p:nvGraphicFramePr>
        <p:xfrm>
          <a:off x="6403658" y="2348230"/>
          <a:ext cx="5631636" cy="1446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Werkblad" r:id="rId5" imgW="3819393" imgH="981103" progId="Excel.Sheet.8">
                  <p:embed/>
                </p:oleObj>
              </mc:Choice>
              <mc:Fallback>
                <p:oleObj name="Werkblad" r:id="rId5" imgW="3819393" imgH="981103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3658" y="2348230"/>
                        <a:ext cx="5631636" cy="1446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74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Per groep het lokaal verlaten.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Deur links					Deur rechts</a:t>
            </a:r>
            <a:endParaRPr lang="nl-NL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623718"/>
              </p:ext>
            </p:extLst>
          </p:nvPr>
        </p:nvGraphicFramePr>
        <p:xfrm>
          <a:off x="703898" y="2408238"/>
          <a:ext cx="5292557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Werkblad" r:id="rId3" imgW="3819393" imgH="819122" progId="Excel.Sheet.8">
                  <p:embed/>
                </p:oleObj>
              </mc:Choice>
              <mc:Fallback>
                <p:oleObj name="Werkblad" r:id="rId3" imgW="3819393" imgH="819122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3898" y="2408238"/>
                        <a:ext cx="5292557" cy="1135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992851"/>
              </p:ext>
            </p:extLst>
          </p:nvPr>
        </p:nvGraphicFramePr>
        <p:xfrm>
          <a:off x="6396038" y="2408238"/>
          <a:ext cx="5196532" cy="1334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Werkblad" r:id="rId5" imgW="3819393" imgH="981103" progId="Excel.Sheet.8">
                  <p:embed/>
                </p:oleObj>
              </mc:Choice>
              <mc:Fallback>
                <p:oleObj name="Werkblad" r:id="rId5" imgW="3819393" imgH="981103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96038" y="2408238"/>
                        <a:ext cx="5196532" cy="1334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064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Per groep het lokaal verlaten.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Deur links					Deur rechts</a:t>
            </a:r>
            <a:endParaRPr lang="nl-NL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984731"/>
              </p:ext>
            </p:extLst>
          </p:nvPr>
        </p:nvGraphicFramePr>
        <p:xfrm>
          <a:off x="681038" y="2391092"/>
          <a:ext cx="5250784" cy="1571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Werkblad" r:id="rId3" imgW="3819393" imgH="1143085" progId="Excel.Sheet.8">
                  <p:embed/>
                </p:oleObj>
              </mc:Choice>
              <mc:Fallback>
                <p:oleObj name="Werkblad" r:id="rId3" imgW="3819393" imgH="1143085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1038" y="2391092"/>
                        <a:ext cx="5250784" cy="15713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151578"/>
              </p:ext>
            </p:extLst>
          </p:nvPr>
        </p:nvGraphicFramePr>
        <p:xfrm>
          <a:off x="6259944" y="2391092"/>
          <a:ext cx="5932056" cy="1551726"/>
        </p:xfrm>
        <a:graphic>
          <a:graphicData uri="http://schemas.openxmlformats.org/drawingml/2006/table">
            <a:tbl>
              <a:tblPr/>
              <a:tblGrid>
                <a:gridCol w="1048571"/>
                <a:gridCol w="1398095"/>
                <a:gridCol w="1457169"/>
                <a:gridCol w="2028221"/>
              </a:tblGrid>
              <a:tr h="251275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Groep</a:t>
                      </a:r>
                    </a:p>
                  </a:txBody>
                  <a:tcPr marL="14781" marR="14781" marT="14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Voornaam</a:t>
                      </a:r>
                    </a:p>
                  </a:txBody>
                  <a:tcPr marL="14781" marR="14781" marT="14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Tussenvoegsel</a:t>
                      </a:r>
                    </a:p>
                  </a:txBody>
                  <a:tcPr marL="14781" marR="14781" marT="14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Achternaam</a:t>
                      </a:r>
                    </a:p>
                  </a:txBody>
                  <a:tcPr marL="14781" marR="14781" marT="14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</a:tr>
              <a:tr h="251275"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14781" marR="14781" marT="14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Jaap</a:t>
                      </a:r>
                    </a:p>
                  </a:txBody>
                  <a:tcPr marL="14781" marR="14781" marT="14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6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781" marR="14781" marT="14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Flonk (440620)</a:t>
                      </a:r>
                    </a:p>
                  </a:txBody>
                  <a:tcPr marL="14781" marR="14781" marT="14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251275"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14781" marR="14781" marT="14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Stefan</a:t>
                      </a:r>
                    </a:p>
                  </a:txBody>
                  <a:tcPr marL="14781" marR="14781" marT="14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6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781" marR="14781" marT="14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Visser (387118)</a:t>
                      </a:r>
                    </a:p>
                  </a:txBody>
                  <a:tcPr marL="14781" marR="14781" marT="14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</a:tr>
              <a:tr h="251275"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14781" marR="14781" marT="14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Amir</a:t>
                      </a:r>
                    </a:p>
                  </a:txBody>
                  <a:tcPr marL="14781" marR="14781" marT="14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6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781" marR="14781" marT="14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Nicolai (450790)</a:t>
                      </a:r>
                    </a:p>
                  </a:txBody>
                  <a:tcPr marL="14781" marR="14781" marT="14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  <a:tr h="251275"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14781" marR="14781" marT="14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Jeffrey</a:t>
                      </a:r>
                    </a:p>
                  </a:txBody>
                  <a:tcPr marL="14781" marR="14781" marT="14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6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781" marR="14781" marT="14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Rozendaal (445517)</a:t>
                      </a:r>
                    </a:p>
                  </a:txBody>
                  <a:tcPr marL="14781" marR="14781" marT="14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</a:tr>
              <a:tr h="251275"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14781" marR="14781" marT="14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Jorben</a:t>
                      </a:r>
                    </a:p>
                  </a:txBody>
                  <a:tcPr marL="14781" marR="14781" marT="14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6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781" marR="14781" marT="14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Saaltink (414271)</a:t>
                      </a:r>
                    </a:p>
                  </a:txBody>
                  <a:tcPr marL="14781" marR="14781" marT="14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42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Per groep het lokaal verlaten.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Deur links					</a:t>
            </a:r>
            <a:endParaRPr lang="nl-NL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199221"/>
              </p:ext>
            </p:extLst>
          </p:nvPr>
        </p:nvGraphicFramePr>
        <p:xfrm>
          <a:off x="1043094" y="2529841"/>
          <a:ext cx="7480830" cy="1921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Werkblad" r:id="rId3" imgW="3819393" imgH="981103" progId="Excel.Sheet.8">
                  <p:embed/>
                </p:oleObj>
              </mc:Choice>
              <mc:Fallback>
                <p:oleObj name="Werkblad" r:id="rId3" imgW="3819393" imgH="981103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094" y="2529841"/>
                        <a:ext cx="7480830" cy="1921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05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Fase 1 – Functioneel ontwerp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PPO - Functioneel ontwerp	</a:t>
            </a:r>
          </a:p>
          <a:p>
            <a:pPr lvl="1"/>
            <a:r>
              <a:rPr lang="nl-NL" dirty="0" smtClean="0"/>
              <a:t>Ga met je klant </a:t>
            </a:r>
            <a:r>
              <a:rPr lang="nl-NL" dirty="0" smtClean="0"/>
              <a:t>om </a:t>
            </a:r>
            <a:r>
              <a:rPr lang="nl-NL" dirty="0" smtClean="0"/>
              <a:t>tafel</a:t>
            </a:r>
            <a:endParaRPr lang="nl-NL" dirty="0" smtClean="0"/>
          </a:p>
          <a:p>
            <a:pPr lvl="2"/>
            <a:r>
              <a:rPr lang="nl-NL" dirty="0" smtClean="0"/>
              <a:t>d.m.v</a:t>
            </a:r>
            <a:r>
              <a:rPr lang="nl-NL" dirty="0" smtClean="0"/>
              <a:t>. interviews probeer je erachter te komen wat de klant wil!</a:t>
            </a:r>
          </a:p>
          <a:p>
            <a:pPr lvl="1"/>
            <a:r>
              <a:rPr lang="nl-NL" dirty="0" smtClean="0"/>
              <a:t>Maak hiervan een functioneel </a:t>
            </a:r>
            <a:r>
              <a:rPr lang="nl-NL" dirty="0" smtClean="0"/>
              <a:t>ontwerp</a:t>
            </a:r>
          </a:p>
          <a:p>
            <a:endParaRPr lang="nl-NL" dirty="0" smtClean="0"/>
          </a:p>
          <a:p>
            <a:endParaRPr lang="nl-NL" dirty="0"/>
          </a:p>
        </p:txBody>
      </p:sp>
      <p:pic>
        <p:nvPicPr>
          <p:cNvPr id="2050" name="Picture 2" descr="http://tech.co/wp-content/uploads/2014/03/happy_custom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08645"/>
            <a:ext cx="4882657" cy="324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careeraddict.com/img/candidate-1048868-2014-05-16-07-39-53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242" y="4189626"/>
            <a:ext cx="4736757" cy="266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03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Fase 1 – </a:t>
            </a:r>
            <a:r>
              <a:rPr lang="nl-NL" dirty="0" err="1" smtClean="0"/>
              <a:t>Webdevelopment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Webdevelopment</a:t>
            </a:r>
            <a:r>
              <a:rPr lang="nl-NL" dirty="0" smtClean="0"/>
              <a:t> – technisch voorbereiding</a:t>
            </a:r>
            <a:endParaRPr lang="nl-NL" dirty="0"/>
          </a:p>
          <a:p>
            <a:pPr lvl="1"/>
            <a:r>
              <a:rPr lang="nl-NL" dirty="0" smtClean="0"/>
              <a:t>m.b.v. opdrachten					</a:t>
            </a:r>
          </a:p>
          <a:p>
            <a:r>
              <a:rPr lang="nl-NL" dirty="0" smtClean="0"/>
              <a:t>Deadline:</a:t>
            </a:r>
          </a:p>
          <a:p>
            <a:pPr lvl="1"/>
            <a:r>
              <a:rPr lang="nl-NL" dirty="0" smtClean="0"/>
              <a:t>Eind week 4 moeten alle opdrachten af zijn. De eindopdracht wordt beoordeeld. </a:t>
            </a:r>
          </a:p>
          <a:p>
            <a:pPr lvl="2"/>
            <a:r>
              <a:rPr lang="nl-NL" dirty="0" smtClean="0"/>
              <a:t>Docenten die dit doen: </a:t>
            </a:r>
            <a:endParaRPr lang="nl-NL" dirty="0" smtClean="0"/>
          </a:p>
          <a:p>
            <a:pPr lvl="3"/>
            <a:r>
              <a:rPr lang="nl-NL" dirty="0" smtClean="0"/>
              <a:t>Dick</a:t>
            </a:r>
            <a:r>
              <a:rPr lang="nl-NL" dirty="0" smtClean="0"/>
              <a:t>, Jop en </a:t>
            </a:r>
            <a:r>
              <a:rPr lang="nl-NL" dirty="0" smtClean="0"/>
              <a:t>Joris</a:t>
            </a:r>
          </a:p>
          <a:p>
            <a:pPr lvl="3"/>
            <a:r>
              <a:rPr lang="nl-NL" dirty="0" smtClean="0"/>
              <a:t>Je krijgt er tenslotte </a:t>
            </a:r>
            <a:r>
              <a:rPr lang="nl-NL" dirty="0" err="1" smtClean="0"/>
              <a:t>EC’s</a:t>
            </a:r>
            <a:r>
              <a:rPr lang="nl-NL" dirty="0" smtClean="0"/>
              <a:t>, dus mondelinge toelicht op code is noodzakelijk. </a:t>
            </a:r>
            <a:endParaRPr lang="nl-NL" dirty="0" smtClean="0"/>
          </a:p>
          <a:p>
            <a:pPr lvl="2"/>
            <a:r>
              <a:rPr lang="nl-NL" dirty="0" smtClean="0"/>
              <a:t>Voor de beschikbaarheid zie practicum rooster</a:t>
            </a:r>
          </a:p>
          <a:p>
            <a:pPr lvl="3"/>
            <a:r>
              <a:rPr lang="nl-NL" dirty="0" smtClean="0"/>
              <a:t>Dus niet per mail!</a:t>
            </a:r>
          </a:p>
          <a:p>
            <a:pPr lvl="2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640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Fase 2 – Het ontwikkelen van de </a:t>
            </a:r>
            <a:r>
              <a:rPr lang="nl-NL" dirty="0" err="1" smtClean="0"/>
              <a:t>webapp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Het bouwen van de website volgens het functioneel ontwerp.</a:t>
            </a:r>
          </a:p>
          <a:p>
            <a:endParaRPr lang="nl-NL" dirty="0"/>
          </a:p>
          <a:p>
            <a:r>
              <a:rPr lang="nl-NL" dirty="0" smtClean="0"/>
              <a:t>Ingangseisen:</a:t>
            </a:r>
          </a:p>
          <a:p>
            <a:pPr lvl="1"/>
            <a:r>
              <a:rPr lang="nl-NL" dirty="0" smtClean="0"/>
              <a:t>Functioneel ontwerp </a:t>
            </a:r>
          </a:p>
          <a:p>
            <a:pPr lvl="2"/>
            <a:r>
              <a:rPr lang="nl-NL" dirty="0" smtClean="0"/>
              <a:t>Logisch: anders weet je dus niet wat je moet maken.</a:t>
            </a:r>
          </a:p>
          <a:p>
            <a:pPr lvl="1"/>
            <a:r>
              <a:rPr lang="nl-NL" dirty="0" smtClean="0"/>
              <a:t>De opdrachten van </a:t>
            </a:r>
            <a:r>
              <a:rPr lang="nl-NL" dirty="0" err="1" smtClean="0"/>
              <a:t>webdevelopment</a:t>
            </a:r>
            <a:r>
              <a:rPr lang="nl-NL" dirty="0" smtClean="0"/>
              <a:t> afgetekend</a:t>
            </a:r>
          </a:p>
          <a:p>
            <a:pPr lvl="2"/>
            <a:r>
              <a:rPr lang="nl-NL" dirty="0" smtClean="0"/>
              <a:t>Logisch: technieken die nodig zijn voor het bouwen van een </a:t>
            </a:r>
            <a:r>
              <a:rPr lang="nl-NL" dirty="0" err="1" smtClean="0"/>
              <a:t>webapplicatie</a:t>
            </a:r>
            <a:r>
              <a:rPr lang="nl-NL" dirty="0" smtClean="0"/>
              <a:t>. </a:t>
            </a:r>
          </a:p>
          <a:p>
            <a:pPr lvl="1"/>
            <a:r>
              <a:rPr lang="nl-NL" dirty="0" smtClean="0"/>
              <a:t>De opdrachten van database afgetekend</a:t>
            </a:r>
          </a:p>
          <a:p>
            <a:pPr lvl="2"/>
            <a:r>
              <a:rPr lang="nl-NL" dirty="0" smtClean="0"/>
              <a:t>Logisch: hoe wil je anders gegevens kunnen opslaan/ophalen en bewerken.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7682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Fase 1 – Het Vak </a:t>
            </a:r>
            <a:r>
              <a:rPr lang="nl-NL" dirty="0" err="1" smtClean="0"/>
              <a:t>Webdevelopment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err="1" smtClean="0"/>
              <a:t>Webdevelopment</a:t>
            </a:r>
            <a:r>
              <a:rPr lang="nl-NL" dirty="0" smtClean="0"/>
              <a:t> – technisch voorbereiding</a:t>
            </a:r>
          </a:p>
          <a:p>
            <a:pPr lvl="1"/>
            <a:r>
              <a:rPr lang="nl-NL" dirty="0" smtClean="0"/>
              <a:t>M.b.v. opdrachten, laten afteken/beoordelen. </a:t>
            </a:r>
          </a:p>
          <a:p>
            <a:pPr lvl="1"/>
            <a:r>
              <a:rPr lang="nl-NL" dirty="0" smtClean="0"/>
              <a:t>De </a:t>
            </a:r>
            <a:r>
              <a:rPr lang="nl-NL" dirty="0"/>
              <a:t>e</a:t>
            </a:r>
            <a:r>
              <a:rPr lang="nl-NL" dirty="0" smtClean="0"/>
              <a:t>indopdracht </a:t>
            </a:r>
            <a:r>
              <a:rPr lang="nl-NL" dirty="0" smtClean="0"/>
              <a:t>dient meteen als eindbeoordeling voor </a:t>
            </a:r>
            <a:r>
              <a:rPr lang="nl-NL" dirty="0" err="1" smtClean="0"/>
              <a:t>Webdevelopment</a:t>
            </a:r>
            <a:r>
              <a:rPr lang="nl-NL" dirty="0" smtClean="0"/>
              <a:t>. </a:t>
            </a:r>
          </a:p>
          <a:p>
            <a:pPr lvl="1"/>
            <a:r>
              <a:rPr lang="nl-NL" dirty="0" smtClean="0"/>
              <a:t>Norm:</a:t>
            </a:r>
          </a:p>
          <a:p>
            <a:pPr lvl="2"/>
            <a:r>
              <a:rPr lang="nl-NL" dirty="0" smtClean="0"/>
              <a:t>6 = opdracht af – technisch rommelig</a:t>
            </a:r>
          </a:p>
          <a:p>
            <a:pPr lvl="2"/>
            <a:r>
              <a:rPr lang="nl-NL" dirty="0" smtClean="0"/>
              <a:t>7</a:t>
            </a:r>
            <a:r>
              <a:rPr lang="nl-NL" dirty="0"/>
              <a:t> </a:t>
            </a:r>
            <a:r>
              <a:rPr lang="nl-NL" dirty="0" smtClean="0"/>
              <a:t>= opdracht af – technisch goed</a:t>
            </a:r>
          </a:p>
          <a:p>
            <a:pPr lvl="2"/>
            <a:r>
              <a:rPr lang="nl-NL" dirty="0" smtClean="0"/>
              <a:t>&gt;8 = opdracht af – technisch correct</a:t>
            </a:r>
          </a:p>
          <a:p>
            <a:pPr marL="914400" lvl="2" indent="0">
              <a:buNone/>
            </a:pPr>
            <a:r>
              <a:rPr lang="nl-NL" dirty="0" smtClean="0"/>
              <a:t>Met technisch wordt bedoelt: snap je de concepten, is de code netjes en kan je het uitleggen. </a:t>
            </a:r>
          </a:p>
          <a:p>
            <a:r>
              <a:rPr lang="nl-NL" b="1" dirty="0" smtClean="0"/>
              <a:t>Eis:</a:t>
            </a:r>
          </a:p>
          <a:p>
            <a:pPr lvl="1"/>
            <a:r>
              <a:rPr lang="nl-NL" b="1" dirty="0" smtClean="0"/>
              <a:t>Opdrachten</a:t>
            </a:r>
            <a:r>
              <a:rPr lang="nl-NL" dirty="0" smtClean="0"/>
              <a:t> </a:t>
            </a:r>
            <a:r>
              <a:rPr lang="nl-NL" b="1" dirty="0" smtClean="0"/>
              <a:t>moeten uiterlijk</a:t>
            </a:r>
            <a:r>
              <a:rPr lang="nl-NL" dirty="0" smtClean="0"/>
              <a:t> </a:t>
            </a:r>
            <a:r>
              <a:rPr lang="nl-NL" b="1" dirty="0" smtClean="0"/>
              <a:t>eind week 4 af zijn</a:t>
            </a:r>
            <a:r>
              <a:rPr lang="nl-NL" dirty="0" smtClean="0"/>
              <a:t>. </a:t>
            </a:r>
            <a:endParaRPr lang="nl-NL" dirty="0" smtClean="0"/>
          </a:p>
          <a:p>
            <a:pPr lvl="1"/>
            <a:r>
              <a:rPr lang="nl-NL" dirty="0" smtClean="0"/>
              <a:t>Niet mailen maar laten aftekenen/beoordelen bij practicum. </a:t>
            </a:r>
          </a:p>
          <a:p>
            <a:pPr lvl="2"/>
            <a:r>
              <a:rPr lang="nl-NL" dirty="0" smtClean="0"/>
              <a:t>Dick, Joris &amp; Jop.</a:t>
            </a:r>
          </a:p>
        </p:txBody>
      </p:sp>
    </p:spTree>
    <p:extLst>
      <p:ext uri="{BB962C8B-B14F-4D97-AF65-F5344CB8AC3E}">
        <p14:creationId xmlns:p14="http://schemas.microsoft.com/office/powerpoint/2010/main" val="153924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Fase 1 &amp; 2 - </a:t>
            </a:r>
            <a:r>
              <a:rPr lang="nl-NL" dirty="0" err="1" smtClean="0"/>
              <a:t>Webdevelopment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Picture 2" descr="http://pic004.cnblogs.com/news/201204/20120420_135410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711" y="1825625"/>
            <a:ext cx="9129089" cy="442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867" y="3337245"/>
            <a:ext cx="2041849" cy="178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3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Fase 1 &amp; 2 –De technieken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Picture 2" descr="http://pic004.cnblogs.com/news/201204/20120420_135410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711" y="1825625"/>
            <a:ext cx="9129089" cy="442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867" y="3337245"/>
            <a:ext cx="2041849" cy="1788445"/>
          </a:xfrm>
          <a:prstGeom prst="rect">
            <a:avLst/>
          </a:prstGeom>
        </p:spPr>
      </p:pic>
      <p:sp>
        <p:nvSpPr>
          <p:cNvPr id="4" name="PIJL-RECHTS 3"/>
          <p:cNvSpPr/>
          <p:nvPr/>
        </p:nvSpPr>
        <p:spPr>
          <a:xfrm rot="1907507">
            <a:off x="6003036" y="2015096"/>
            <a:ext cx="2578443" cy="1065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ASP.NET Web Pages</a:t>
            </a:r>
            <a:endParaRPr lang="nl-NL" dirty="0"/>
          </a:p>
        </p:txBody>
      </p:sp>
      <p:sp>
        <p:nvSpPr>
          <p:cNvPr id="7" name="PIJL-RECHTS 6"/>
          <p:cNvSpPr/>
          <p:nvPr/>
        </p:nvSpPr>
        <p:spPr>
          <a:xfrm rot="20653571">
            <a:off x="5962380" y="5237966"/>
            <a:ext cx="2578443" cy="1065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SQL Server compact/</a:t>
            </a:r>
            <a:r>
              <a:rPr lang="nl-NL" dirty="0" err="1" smtClean="0"/>
              <a:t>express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83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769</Words>
  <Application>Microsoft Office PowerPoint</Application>
  <PresentationFormat>Breedbeeld</PresentationFormat>
  <Paragraphs>251</Paragraphs>
  <Slides>37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Kantoorthema</vt:lpstr>
      <vt:lpstr>Microsoft Excel 97-2003-werkblad</vt:lpstr>
      <vt:lpstr>Aftrap P3P</vt:lpstr>
      <vt:lpstr>P3P = Maken van een webapplicatie</vt:lpstr>
      <vt:lpstr>P3P Planning</vt:lpstr>
      <vt:lpstr>Fase 1 – Functioneel ontwerp </vt:lpstr>
      <vt:lpstr>Fase 1 – Webdevelopment</vt:lpstr>
      <vt:lpstr>Fase 2 – Het ontwikkelen van de webapp</vt:lpstr>
      <vt:lpstr>Fase 1 – Het Vak Webdevelopment</vt:lpstr>
      <vt:lpstr>Fase 1 &amp; 2 - Webdevelopment</vt:lpstr>
      <vt:lpstr>Fase 1 &amp; 2 –De technieken</vt:lpstr>
      <vt:lpstr>De techniek - ASP.NET Web Pages</vt:lpstr>
      <vt:lpstr>De techniek – Web Pages</vt:lpstr>
      <vt:lpstr>De techniek - Database</vt:lpstr>
      <vt:lpstr>De Techniek - WebMatrix 3</vt:lpstr>
      <vt:lpstr>De Techniek - Git</vt:lpstr>
      <vt:lpstr>Fase 3 - De Beoordeling</vt:lpstr>
      <vt:lpstr>Groepsindeling</vt:lpstr>
      <vt:lpstr>De opdrachten!</vt:lpstr>
      <vt:lpstr>Wouter:  Vioollessen     niveau 1</vt:lpstr>
      <vt:lpstr>Wouter: CS058  -niveau 2</vt:lpstr>
      <vt:lpstr>Nynke: Koelkast webapp   </vt:lpstr>
      <vt:lpstr>Albert:  Studentenoverzicht &amp; online beoordelingsformulier  </vt:lpstr>
      <vt:lpstr>Jop:  Fondanti     </vt:lpstr>
      <vt:lpstr>Jos:  Cyberdyne     </vt:lpstr>
      <vt:lpstr>David:  Stagehub     </vt:lpstr>
      <vt:lpstr>Even wat aandachtspunten!</vt:lpstr>
      <vt:lpstr>Wat moeten jullie nu doen?</vt:lpstr>
      <vt:lpstr>Per groep het lokaal verlaten. (lijst)</vt:lpstr>
      <vt:lpstr>Per groep het lokaal verlaten.</vt:lpstr>
      <vt:lpstr>Per groep het lokaal verlaten.</vt:lpstr>
      <vt:lpstr>Per groep het lokaal verlaten.</vt:lpstr>
      <vt:lpstr>Per groep het lokaal verlaten.</vt:lpstr>
      <vt:lpstr>Per groep het lokaal verlaten.</vt:lpstr>
      <vt:lpstr>Per groep het lokaal verlaten.</vt:lpstr>
      <vt:lpstr>Per groep het lokaal verlaten.</vt:lpstr>
      <vt:lpstr>Per groep het lokaal verlaten.</vt:lpstr>
      <vt:lpstr>Per groep het lokaal verlaten.</vt:lpstr>
      <vt:lpstr>Per groep het lokaal verlaten.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Aftrap P3P</dc:title>
  <dc:creator>Joris Lops</dc:creator>
  <cp:lastModifiedBy>Joris Lops</cp:lastModifiedBy>
  <cp:revision>84</cp:revision>
  <dcterms:created xsi:type="dcterms:W3CDTF">2016-01-27T09:59:38Z</dcterms:created>
  <dcterms:modified xsi:type="dcterms:W3CDTF">2016-02-01T14:05:16Z</dcterms:modified>
</cp:coreProperties>
</file>