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8" r:id="rId2"/>
    <p:sldId id="257" r:id="rId3"/>
    <p:sldId id="278" r:id="rId4"/>
    <p:sldId id="285" r:id="rId5"/>
    <p:sldId id="279" r:id="rId6"/>
    <p:sldId id="281" r:id="rId7"/>
    <p:sldId id="282" r:id="rId8"/>
    <p:sldId id="283" r:id="rId9"/>
    <p:sldId id="284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Doxey" initials="ED" lastIdx="7" clrIdx="0">
    <p:extLst>
      <p:ext uri="{19B8F6BF-5375-455C-9EA6-DF929625EA0E}">
        <p15:presenceInfo xmlns:p15="http://schemas.microsoft.com/office/powerpoint/2012/main" userId="S-1-5-21-226508970-3071066648-2496781527-17276" providerId="AD"/>
      </p:ext>
    </p:extLst>
  </p:cmAuthor>
  <p:cmAuthor id="2" name="IB" initials="MOU" lastIdx="5" clrIdx="1">
    <p:extLst>
      <p:ext uri="{19B8F6BF-5375-455C-9EA6-DF929625EA0E}">
        <p15:presenceInfo xmlns:p15="http://schemas.microsoft.com/office/powerpoint/2012/main" userId="I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FF40FF"/>
    <a:srgbClr val="FF0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86422"/>
  </p:normalViewPr>
  <p:slideViewPr>
    <p:cSldViewPr snapToObjects="1">
      <p:cViewPr varScale="1">
        <p:scale>
          <a:sx n="81" d="100"/>
          <a:sy n="81" d="100"/>
        </p:scale>
        <p:origin x="86" y="235"/>
      </p:cViewPr>
      <p:guideLst/>
    </p:cSldViewPr>
  </p:slideViewPr>
  <p:outlineViewPr>
    <p:cViewPr>
      <p:scale>
        <a:sx n="33" d="100"/>
        <a:sy n="33" d="100"/>
      </p:scale>
      <p:origin x="0" y="-2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386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7C1157E-F41D-D748-8B69-7140BA26C9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732F0C-C3BE-9347-8A3D-93C7DD35FC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C103C-0C00-5144-B134-6065E402762D}" type="datetime1">
              <a:rPr lang="en-GB" smtClean="0"/>
              <a:t>10/09/2020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1B9C81F-45DF-3942-B5BB-AFF640929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C535E9-87A8-4E42-A7E7-ECCB491EE7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B2214-6F48-7B47-BA9F-4377B0A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34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7CFCD-DFD6-F34D-95F2-86875A23819B}" type="datetime1">
              <a:rPr lang="en-GB" smtClean="0"/>
              <a:t>10/09/2020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C6A4-13EB-334F-862B-598CD5A98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6307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F4EBAA-2F39-3941-B36E-6CA80D201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080000"/>
            <a:ext cx="10080000" cy="23760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D30EB3-3F40-D64C-A1AD-1D8CF2EDB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00000"/>
            <a:ext cx="10080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EF9E7C-27BF-0B47-97CE-96E21ED0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0003F6-9FA2-F04E-AA53-1C0C7743172A}" type="datetime1">
              <a:rPr lang="en-GB" smtClean="0"/>
              <a:pPr/>
              <a:t>10/09/2020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4A26B7-A7B8-0043-9B2B-84EB56AD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AAF09BA4-C874-394D-BD6F-A467115F6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0000" y="576000"/>
            <a:ext cx="5400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D8AC70F3-85B6-F946-A3C7-59F302B3616C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6800" y="504000"/>
            <a:ext cx="1332000" cy="43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90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F4EBAA-2F39-3941-B36E-6CA80D201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080000"/>
            <a:ext cx="10080000" cy="23760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D30EB3-3F40-D64C-A1AD-1D8CF2EDB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00000"/>
            <a:ext cx="10080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EF9E7C-27BF-0B47-97CE-96E21ED0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03F6-9FA2-F04E-AA53-1C0C7743172A}" type="datetime1">
              <a:rPr lang="en-GB" smtClean="0"/>
              <a:t>10/09/2020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4A26B7-A7B8-0043-9B2B-84EB56AD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670887-57E7-3A43-BB1A-5812E952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72196FCD-AF99-A040-BFB2-5769EE97611A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6800" y="504000"/>
            <a:ext cx="1332000" cy="43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34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1DCAF7-AA06-1040-B1E0-8E15D9C5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F5B501-CBFE-104D-BB25-66D22875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404000"/>
            <a:ext cx="10800000" cy="47520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985F08-8E72-9148-82A1-2C591DFB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FFB84F-73DC-4C43-AC13-67A9ADC1B225}" type="datetime1">
              <a:rPr lang="en-GB" smtClean="0"/>
              <a:pPr/>
              <a:t>10/09/2020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4366E4-48A8-C248-8403-C00951EF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EEB4CF7-D339-7A46-8B33-C97F7A447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0000" y="576000"/>
            <a:ext cx="5400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1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F11F1-9EFF-7144-9125-3139B4E1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99" y="576000"/>
            <a:ext cx="3311999" cy="15840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C57E45-EC2E-6A48-999E-8DBA374C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7999" y="1260000"/>
            <a:ext cx="7200001" cy="48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9B9F23F-F468-1142-A98D-597B3EBFA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999" y="2340000"/>
            <a:ext cx="3312000" cy="3816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92037A2-B8BC-4D46-AA82-267CC5E7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C278-FEFB-4949-87C8-2F7B048D5B30}" type="datetime1">
              <a:rPr lang="en-GB" smtClean="0"/>
              <a:t>10/09/2020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1E40FC-CC75-5C49-B153-71011361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6C0EBE3-CD47-DA41-8665-99A541C1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4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2539A8-FECC-1549-9FD2-BB43620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90CBC2C-B15B-964F-ACEE-BEB2DAF7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2DF1-82CB-3949-8DC2-ECE30178A186}" type="datetime1">
              <a:rPr lang="en-GB" smtClean="0"/>
              <a:t>10/09/2020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3B40B73-B3DD-3E49-89F6-7D6344C2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B802C64-D1FE-5E4F-84AE-101D7BAC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0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eencast">
    <p:bg>
      <p:bgPr>
        <a:solidFill>
          <a:srgbClr val="FF4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FFE9E8-50C7-8249-8A2A-C78D5187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E56A25-91D5-724D-A11F-39696A1993AD}"/>
              </a:ext>
            </a:extLst>
          </p:cNvPr>
          <p:cNvSpPr txBox="1"/>
          <p:nvPr userDrawn="1"/>
        </p:nvSpPr>
        <p:spPr>
          <a:xfrm>
            <a:off x="648000" y="2625003"/>
            <a:ext cx="6816803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800" b="0" i="0" u="none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Screencast Placeholder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F77107-76F4-9144-A972-88C0AFF26277}"/>
              </a:ext>
            </a:extLst>
          </p:cNvPr>
          <p:cNvSpPr txBox="1"/>
          <p:nvPr userDrawn="1"/>
        </p:nvSpPr>
        <p:spPr>
          <a:xfrm>
            <a:off x="648000" y="3600000"/>
            <a:ext cx="10080000" cy="9935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sz="22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You should delete this slide before recording, otherwise it will skew your slide numbers.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xmlns="" id="{A0C97EFC-6E59-C249-9F99-21A17B27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8000" y="6336000"/>
            <a:ext cx="21600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3AC278-FEFB-4949-87C8-2F7B048D5B30}" type="datetime1">
              <a:rPr lang="en-GB" smtClean="0"/>
              <a:pPr/>
              <a:t>10/09/2020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xmlns="" id="{6C396A9A-B7C9-0C46-97D1-1DB9C8C8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000" y="6336000"/>
            <a:ext cx="64800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xmlns="" id="{6AE425C8-279E-D14C-A350-756694D4E5A6}"/>
              </a:ext>
            </a:extLst>
          </p:cNvPr>
          <p:cNvPicPr>
            <a:picLocks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flipV="1">
            <a:off x="7872000" y="0"/>
            <a:ext cx="4320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FCD7A0B-833F-2348-AFD5-63C91BB6B1C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160000" y="540000"/>
            <a:ext cx="540000" cy="432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E23A4D2-6AEA-4D4B-A196-57E4312E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360000"/>
            <a:ext cx="10078412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9EFD75-EDA9-4D48-A65C-1E8AAC95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" y="1404000"/>
            <a:ext cx="10800000" cy="47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D0CCB4-FEA3-3F47-9B84-5FF4FDC99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88000" y="6336000"/>
            <a:ext cx="216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A0CEF12D-8022-E647-B033-82324AAEB22F}" type="datetime1">
              <a:rPr lang="en-GB" smtClean="0"/>
              <a:pPr/>
              <a:t>10/09/2020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25BCCB-9CF8-3C41-9007-5D7A97003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000" y="6336000"/>
            <a:ext cx="648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0E48E0-D7D3-694B-B72B-F287A0765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0000" y="576000"/>
            <a:ext cx="5400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1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6" r:id="rId4"/>
    <p:sldLayoutId id="2147483654" r:id="rId5"/>
    <p:sldLayoutId id="2147483660" r:id="rId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8AB66-D8D2-4DF4-BDBF-AEC56F985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02" y="2434388"/>
            <a:ext cx="6096072" cy="891096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Mastering Blockchain</a:t>
            </a:r>
            <a:br>
              <a:rPr lang="en-US" dirty="0"/>
            </a:br>
            <a:r>
              <a:rPr lang="en-US" sz="2700" dirty="0"/>
              <a:t>Third Edition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A91FFD-67C7-4180-AFDC-1468C12B2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02" y="3469484"/>
            <a:ext cx="5607430" cy="1655762"/>
          </a:xfrm>
        </p:spPr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/>
              <a:t>7</a:t>
            </a:r>
            <a:r>
              <a:rPr lang="en-US" dirty="0" smtClean="0"/>
              <a:t>, Bitcoin Network and Payments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87FC14-D109-4717-A57D-E94F100B4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906CE9F-1E24-754E-B851-B3C3A97DA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1316839"/>
            <a:ext cx="3213832" cy="40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F3C941-B222-1A46-AABC-726B68629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3449ADD-5715-2A40-A7B0-7070DA19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83" y="2474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/>
              <a:t>Exercise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399DC44-282F-5842-B2C5-1E0C455E4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0" y="170793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Consider how a Bitcoin ATM </a:t>
            </a:r>
            <a:r>
              <a:rPr lang="en-US" sz="2000" dirty="0" smtClean="0"/>
              <a:t>could be </a:t>
            </a:r>
            <a:r>
              <a:rPr lang="en-US" sz="2000" dirty="0"/>
              <a:t>designed.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16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D967AE-202E-A844-B37A-A400A75DC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DD9C2D0-8E39-DD47-9323-DA75BECC7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29" y="260648"/>
            <a:ext cx="10515600" cy="1079491"/>
          </a:xfrm>
        </p:spPr>
        <p:txBody>
          <a:bodyPr>
            <a:normAutofit/>
          </a:bodyPr>
          <a:lstStyle/>
          <a:p>
            <a:r>
              <a:rPr lang="en-US" sz="3500" dirty="0"/>
              <a:t>Summary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C8DB719C-3090-CF43-A281-BE91384AE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02" y="1628800"/>
            <a:ext cx="10515600" cy="468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 this presentation, we explored:</a:t>
            </a:r>
          </a:p>
          <a:p>
            <a:r>
              <a:rPr lang="en-GB" dirty="0"/>
              <a:t>The Bitcoin network</a:t>
            </a:r>
          </a:p>
          <a:p>
            <a:r>
              <a:rPr lang="en-GB" dirty="0"/>
              <a:t>Bitcoin node discovery </a:t>
            </a:r>
          </a:p>
          <a:p>
            <a:r>
              <a:rPr lang="en-GB" dirty="0"/>
              <a:t>Block synchronization protocols</a:t>
            </a:r>
          </a:p>
          <a:p>
            <a:r>
              <a:rPr lang="en-GB" dirty="0"/>
              <a:t>Network messages</a:t>
            </a:r>
          </a:p>
          <a:p>
            <a:r>
              <a:rPr lang="en-GB" dirty="0"/>
              <a:t>Bitcoin wallets </a:t>
            </a:r>
          </a:p>
          <a:p>
            <a:r>
              <a:rPr lang="en-GB" dirty="0"/>
              <a:t>Bitcoin payments and payment processors</a:t>
            </a:r>
          </a:p>
          <a:p>
            <a:r>
              <a:rPr lang="en-GB" dirty="0"/>
              <a:t>BIPs</a:t>
            </a:r>
          </a:p>
          <a:p>
            <a:r>
              <a:rPr lang="en-GB" dirty="0"/>
              <a:t>Advanced Bitcoin protocols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36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F7E96-FF29-4DC7-B387-5996DACB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DA914D-3136-4D3D-B3B5-0EB7A98E2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The Bitcoin network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Clients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Discovery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Wallets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Bitcoin payments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Innovation in </a:t>
            </a:r>
            <a:r>
              <a:rPr lang="en-US" dirty="0" smtClean="0"/>
              <a:t>Bitcoin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D340E7-101C-484E-B220-BACCA66DC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1CD48-CD7E-864D-8D7E-2B7C41D8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0955EA3-E667-7D41-9153-1B8F7960E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897BF53-B226-F343-B22E-DE0B9265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404000"/>
            <a:ext cx="4439888" cy="4752000"/>
          </a:xfrm>
        </p:spPr>
        <p:txBody>
          <a:bodyPr/>
          <a:lstStyle/>
          <a:p>
            <a:r>
              <a:rPr lang="en-US" dirty="0"/>
              <a:t>Node types</a:t>
            </a:r>
          </a:p>
          <a:p>
            <a:pPr lvl="1"/>
            <a:r>
              <a:rPr lang="en-US" dirty="0"/>
              <a:t>Full nodes</a:t>
            </a:r>
          </a:p>
          <a:p>
            <a:pPr lvl="1"/>
            <a:r>
              <a:rPr lang="en-US" dirty="0" smtClean="0"/>
              <a:t>SPV (Simple </a:t>
            </a:r>
            <a:r>
              <a:rPr lang="en-US" dirty="0"/>
              <a:t>P</a:t>
            </a:r>
            <a:r>
              <a:rPr lang="en-US" dirty="0" smtClean="0"/>
              <a:t>ayment </a:t>
            </a:r>
            <a:r>
              <a:rPr lang="en-US" dirty="0"/>
              <a:t>V</a:t>
            </a:r>
            <a:r>
              <a:rPr lang="en-US" dirty="0" smtClean="0"/>
              <a:t>erification)</a:t>
            </a:r>
            <a:endParaRPr lang="en-US" dirty="0"/>
          </a:p>
          <a:p>
            <a:r>
              <a:rPr lang="en-US" dirty="0"/>
              <a:t>Pool protocols</a:t>
            </a:r>
          </a:p>
          <a:p>
            <a:pPr lvl="1"/>
            <a:r>
              <a:rPr lang="en-US" dirty="0"/>
              <a:t>Stratum</a:t>
            </a:r>
          </a:p>
        </p:txBody>
      </p:sp>
    </p:spTree>
    <p:extLst>
      <p:ext uri="{BB962C8B-B14F-4D97-AF65-F5344CB8AC3E}">
        <p14:creationId xmlns:p14="http://schemas.microsoft.com/office/powerpoint/2010/main" val="29973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806C99-154D-C645-B704-FFC866337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02954F5A-5870-5345-A710-8A7A30AB2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816504"/>
              </p:ext>
            </p:extLst>
          </p:nvPr>
        </p:nvGraphicFramePr>
        <p:xfrm>
          <a:off x="1127448" y="2276872"/>
          <a:ext cx="6125078" cy="20882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62539">
                  <a:extLst>
                    <a:ext uri="{9D8B030D-6E8A-4147-A177-3AD203B41FA5}">
                      <a16:colId xmlns:a16="http://schemas.microsoft.com/office/drawing/2014/main" xmlns="" val="2643208297"/>
                    </a:ext>
                  </a:extLst>
                </a:gridCol>
                <a:gridCol w="3062539">
                  <a:extLst>
                    <a:ext uri="{9D8B030D-6E8A-4147-A177-3AD203B41FA5}">
                      <a16:colId xmlns:a16="http://schemas.microsoft.com/office/drawing/2014/main" xmlns="" val="395549336"/>
                    </a:ext>
                  </a:extLst>
                </a:gridCol>
              </a:tblGrid>
              <a:tr h="522058"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Network </a:t>
                      </a:r>
                      <a:endParaRPr lang="en-GB" sz="1800" b="1" dirty="0">
                        <a:effectLst/>
                        <a:latin typeface="Times" pitchFamily="2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Magic value (in hex) </a:t>
                      </a:r>
                      <a:endParaRPr lang="en-GB" sz="1800" b="1" dirty="0">
                        <a:effectLst/>
                        <a:latin typeface="Times" pitchFamily="2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xmlns="" val="3373913560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main </a:t>
                      </a:r>
                      <a:endParaRPr lang="en-GB" sz="1800" dirty="0">
                        <a:effectLst/>
                        <a:latin typeface="Times" pitchFamily="2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0xD9B4BEF9 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xmlns="" val="3310895847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r>
                        <a:rPr lang="en-GB" sz="1800" dirty="0" err="1">
                          <a:effectLst/>
                        </a:rPr>
                        <a:t>testnet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Times" pitchFamily="2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0xDAB5BFFA 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xmlns="" val="897608110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testnet3 </a:t>
                      </a:r>
                      <a:endParaRPr lang="en-GB" sz="1800" dirty="0">
                        <a:effectLst/>
                        <a:latin typeface="Times" pitchFamily="2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0x0709110B 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xmlns="" val="345435375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xmlns="" id="{FD0618C8-F484-7E46-912B-15AC8BD7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360000"/>
            <a:ext cx="10078412" cy="864000"/>
          </a:xfrm>
        </p:spPr>
        <p:txBody>
          <a:bodyPr/>
          <a:lstStyle/>
          <a:p>
            <a:r>
              <a:rPr lang="en-US" dirty="0"/>
              <a:t>Bitcoin 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5F9C9CA-BA71-A848-A684-FC98FCAC5114}"/>
              </a:ext>
            </a:extLst>
          </p:cNvPr>
          <p:cNvSpPr/>
          <p:nvPr/>
        </p:nvSpPr>
        <p:spPr>
          <a:xfrm>
            <a:off x="784231" y="1238400"/>
            <a:ext cx="91327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A Bitcoin network is identified by its magic value. Magic values are used to indicate the message's origin network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9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30BC3-021A-1E44-858A-C78D1092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115B86-166A-6D4E-8C79-D24E7261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404000"/>
            <a:ext cx="1991616" cy="4752000"/>
          </a:xfrm>
        </p:spPr>
        <p:txBody>
          <a:bodyPr>
            <a:norm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Version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Verack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Lucida Console" panose="020B0609040504020204" pitchFamily="49" charset="0"/>
              </a:rPr>
              <a:t>Inv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Lucida Console" panose="020B0609040504020204" pitchFamily="49" charset="0"/>
              </a:rPr>
              <a:t>Getdata</a:t>
            </a:r>
            <a:r>
              <a:rPr lang="en-GB" dirty="0">
                <a:latin typeface="Lucida Console" panose="020B0609040504020204" pitchFamily="49" charset="0"/>
              </a:rPr>
              <a:t> 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Getblocks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 smtClean="0">
                <a:latin typeface="Lucida Console" panose="020B0609040504020204" pitchFamily="49" charset="0"/>
              </a:rPr>
              <a:t>Getheaders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AF90C6C-2FA9-4C49-BD42-32ABEAEC2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C125C52-4CCF-2943-BEB8-7C7BC5F55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665578"/>
            <a:ext cx="4229100" cy="4889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670465A-CF03-E648-BD20-3AB990EF5B71}"/>
              </a:ext>
            </a:extLst>
          </p:cNvPr>
          <p:cNvSpPr/>
          <p:nvPr/>
        </p:nvSpPr>
        <p:spPr>
          <a:xfrm>
            <a:off x="5234715" y="900834"/>
            <a:ext cx="592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This shows </a:t>
            </a:r>
            <a:r>
              <a:rPr lang="en-GB" dirty="0"/>
              <a:t>the Bitcoin block synchronization process between two nodes on the Bitcoin network. </a:t>
            </a:r>
            <a:r>
              <a:rPr lang="en-GB" dirty="0">
                <a:latin typeface="Times" pitchFamily="2" charset="0"/>
              </a:rPr>
              <a:t> </a:t>
            </a:r>
            <a:endParaRPr lang="en-GB" dirty="0">
              <a:effectLst/>
              <a:latin typeface="Times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4D115B86-166A-6D4E-8C79-D24E7261E7A3}"/>
              </a:ext>
            </a:extLst>
          </p:cNvPr>
          <p:cNvSpPr txBox="1">
            <a:spLocks/>
          </p:cNvSpPr>
          <p:nvPr/>
        </p:nvSpPr>
        <p:spPr>
          <a:xfrm>
            <a:off x="3503712" y="1395551"/>
            <a:ext cx="1631576" cy="47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>
                <a:latin typeface="Lucida Console" panose="020B0609040504020204" pitchFamily="49" charset="0"/>
              </a:rPr>
              <a:t>Tx</a:t>
            </a:r>
            <a:endParaRPr lang="en-GB" dirty="0" smtClean="0">
              <a:latin typeface="Lucida Console" panose="020B0609040504020204" pitchFamily="49" charset="0"/>
            </a:endParaRPr>
          </a:p>
          <a:p>
            <a:r>
              <a:rPr lang="en-GB" dirty="0" smtClean="0">
                <a:latin typeface="Lucida Console" panose="020B0609040504020204" pitchFamily="49" charset="0"/>
              </a:rPr>
              <a:t>Block</a:t>
            </a:r>
          </a:p>
          <a:p>
            <a:r>
              <a:rPr lang="en-GB" dirty="0" smtClean="0">
                <a:latin typeface="Lucida Console" panose="020B0609040504020204" pitchFamily="49" charset="0"/>
              </a:rPr>
              <a:t>Headers</a:t>
            </a:r>
          </a:p>
          <a:p>
            <a:r>
              <a:rPr lang="en-GB" dirty="0" err="1" smtClean="0">
                <a:latin typeface="Lucida Console" panose="020B0609040504020204" pitchFamily="49" charset="0"/>
              </a:rPr>
              <a:t>Getaddr</a:t>
            </a:r>
            <a:endParaRPr lang="en-GB" dirty="0" smtClean="0">
              <a:latin typeface="Lucida Console" panose="020B0609040504020204" pitchFamily="49" charset="0"/>
            </a:endParaRPr>
          </a:p>
          <a:p>
            <a:r>
              <a:rPr lang="en-GB" dirty="0" err="1" smtClean="0">
                <a:latin typeface="Lucida Console" panose="020B0609040504020204" pitchFamily="49" charset="0"/>
              </a:rPr>
              <a:t>Addr</a:t>
            </a:r>
            <a:endParaRPr lang="en-GB" dirty="0" smtClean="0">
              <a:latin typeface="Lucida Console" panose="020B0609040504020204" pitchFamily="49" charset="0"/>
            </a:endParaRPr>
          </a:p>
          <a:p>
            <a:r>
              <a:rPr lang="en-GB" dirty="0" smtClean="0">
                <a:latin typeface="Lucida Console" panose="020B0609040504020204" pitchFamily="49" charset="0"/>
              </a:rPr>
              <a:t>Ping</a:t>
            </a:r>
          </a:p>
          <a:p>
            <a:r>
              <a:rPr lang="en-GB" dirty="0" smtClean="0">
                <a:latin typeface="Lucida Console" panose="020B0609040504020204" pitchFamily="49" charset="0"/>
              </a:rPr>
              <a:t>Pong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2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F9C56-F857-C74C-BFDB-B1849C57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Bloom filters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460C30-E4AC-DC4C-BAF1-429FB553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 Bloom filter is a data structure which is used to find </a:t>
            </a:r>
            <a:r>
              <a:rPr lang="en-GB" dirty="0" smtClean="0"/>
              <a:t>out whether an </a:t>
            </a:r>
            <a:r>
              <a:rPr lang="en-GB" dirty="0"/>
              <a:t>element is present in a set.</a:t>
            </a:r>
          </a:p>
          <a:p>
            <a:r>
              <a:rPr lang="en-GB" dirty="0"/>
              <a:t>Bloom filters are quick and memory efficient. Due to efficiency requirements they are probabilistic in nature.</a:t>
            </a:r>
          </a:p>
          <a:p>
            <a:r>
              <a:rPr lang="en-GB" dirty="0"/>
              <a:t>Bloom filters provide probabilistic lookup with false positives but no false </a:t>
            </a:r>
            <a:r>
              <a:rPr lang="en-GB" dirty="0" smtClean="0"/>
              <a:t>negatives.</a:t>
            </a:r>
            <a:endParaRPr lang="en-GB" dirty="0"/>
          </a:p>
          <a:p>
            <a:r>
              <a:rPr lang="en-GB" dirty="0" err="1">
                <a:latin typeface="Lucida Console" panose="020B0609040504020204" pitchFamily="49" charset="0"/>
              </a:rPr>
              <a:t>fnv</a:t>
            </a:r>
            <a:r>
              <a:rPr lang="en-GB" dirty="0"/>
              <a:t>, </a:t>
            </a:r>
            <a:r>
              <a:rPr lang="en-GB" dirty="0">
                <a:latin typeface="Lucida Console" panose="020B0609040504020204" pitchFamily="49" charset="0"/>
              </a:rPr>
              <a:t>murmur</a:t>
            </a:r>
            <a:r>
              <a:rPr lang="en-GB" dirty="0"/>
              <a:t>, and </a:t>
            </a:r>
            <a:r>
              <a:rPr lang="en-GB" dirty="0">
                <a:latin typeface="Lucida Console" panose="020B0609040504020204" pitchFamily="49" charset="0"/>
              </a:rPr>
              <a:t>Jenkins</a:t>
            </a:r>
            <a:r>
              <a:rPr lang="en-GB" dirty="0"/>
              <a:t> are commonly used hash functions in bloom filters due to their speed and uniformity</a:t>
            </a:r>
            <a:r>
              <a:rPr lang="en-GB" dirty="0" smtClean="0"/>
              <a:t>.</a:t>
            </a:r>
            <a:r>
              <a:rPr lang="en-GB" dirty="0"/>
              <a:t> </a:t>
            </a:r>
          </a:p>
          <a:p>
            <a:r>
              <a:rPr lang="en-GB" dirty="0" smtClean="0"/>
              <a:t>Used in SPV </a:t>
            </a:r>
            <a:r>
              <a:rPr lang="en-GB" dirty="0"/>
              <a:t>Bitcoin </a:t>
            </a:r>
            <a:r>
              <a:rPr lang="en-GB" dirty="0" smtClean="0"/>
              <a:t>clients.</a:t>
            </a:r>
            <a:r>
              <a:rPr lang="en-GB" dirty="0"/>
              <a:t> </a:t>
            </a:r>
          </a:p>
          <a:p>
            <a:r>
              <a:rPr lang="en-GB" dirty="0" smtClean="0"/>
              <a:t>Bitcoin Improvement Proposal 37, implemented </a:t>
            </a:r>
            <a:r>
              <a:rPr lang="en-GB" dirty="0"/>
              <a:t>in Bitcoin as </a:t>
            </a:r>
            <a:r>
              <a:rPr lang="en-GB" dirty="0" smtClean="0"/>
              <a:t>BIP37, introduced </a:t>
            </a:r>
            <a:r>
              <a:rPr lang="en-GB" dirty="0"/>
              <a:t>three new message types : </a:t>
            </a:r>
            <a:r>
              <a:rPr lang="en-GB" dirty="0" err="1">
                <a:latin typeface="Lucida Console" panose="020B0609040504020204" pitchFamily="49" charset="0"/>
              </a:rPr>
              <a:t>filterload</a:t>
            </a:r>
            <a:r>
              <a:rPr lang="en-GB" dirty="0"/>
              <a:t>, </a:t>
            </a:r>
            <a:r>
              <a:rPr lang="en-GB" dirty="0" err="1">
                <a:latin typeface="Lucida Console" panose="020B0609040504020204" pitchFamily="49" charset="0"/>
              </a:rPr>
              <a:t>filteradd</a:t>
            </a:r>
            <a:r>
              <a:rPr lang="en-GB" dirty="0"/>
              <a:t> and  </a:t>
            </a:r>
            <a:r>
              <a:rPr lang="en-GB" dirty="0" err="1" smtClean="0">
                <a:latin typeface="Lucida Console" panose="020B0609040504020204" pitchFamily="49" charset="0"/>
              </a:rPr>
              <a:t>filterclear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29E7CF-29BB-5F4F-A21A-8B1FFF646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1B5E60-9534-1B4E-9FC2-1783848E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D68032-1BEA-BA47-B2A8-8FF54C0E4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Non-deterministic wallets </a:t>
            </a:r>
            <a:endParaRPr lang="en-US" dirty="0"/>
          </a:p>
          <a:p>
            <a:r>
              <a:rPr lang="en-GB" dirty="0"/>
              <a:t>Deterministic wallets </a:t>
            </a:r>
          </a:p>
          <a:p>
            <a:r>
              <a:rPr lang="en-GB" dirty="0"/>
              <a:t>Hierarchical deterministic wallets </a:t>
            </a:r>
          </a:p>
          <a:p>
            <a:r>
              <a:rPr lang="en-GB" dirty="0"/>
              <a:t>Brain wallets </a:t>
            </a:r>
          </a:p>
          <a:p>
            <a:r>
              <a:rPr lang="en-GB" dirty="0"/>
              <a:t>Paper wallets </a:t>
            </a:r>
          </a:p>
          <a:p>
            <a:r>
              <a:rPr lang="en-GB" dirty="0"/>
              <a:t>Hardware wallets </a:t>
            </a:r>
          </a:p>
          <a:p>
            <a:r>
              <a:rPr lang="en-GB" dirty="0"/>
              <a:t>Online wallets </a:t>
            </a:r>
          </a:p>
          <a:p>
            <a:r>
              <a:rPr lang="en-GB" dirty="0"/>
              <a:t>Mobile wallets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38FA58-363E-3544-9911-D707A3D62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8E140A-6610-B74F-87D1-520A0B0E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Bitcoin payments</a:t>
            </a:r>
            <a:r>
              <a:rPr lang="en-GB" b="1" dirty="0"/>
              <a:t> 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38BD7A2-63FD-5F40-AD23-7641099AE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8168" y="703275"/>
            <a:ext cx="3257867" cy="13755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949758-79F8-2D4C-ABF4-17FEA9D45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1D32F73-2473-A34D-9AFF-C3FE0565C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989" y="3280146"/>
            <a:ext cx="2016224" cy="28968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71C1DA-1AA0-8248-954A-C51C9ED700B7}"/>
              </a:ext>
            </a:extLst>
          </p:cNvPr>
          <p:cNvSpPr txBox="1"/>
          <p:nvPr/>
        </p:nvSpPr>
        <p:spPr>
          <a:xfrm>
            <a:off x="7896200" y="6289483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Point of sale terminal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DDF3A2-9090-8543-8E07-B6D547077F54}"/>
              </a:ext>
            </a:extLst>
          </p:cNvPr>
          <p:cNvSpPr txBox="1"/>
          <p:nvPr/>
        </p:nvSpPr>
        <p:spPr>
          <a:xfrm>
            <a:off x="6896841" y="2065359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Bitcoin payment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sign, usually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at stores where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Bitcoin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payments are accepted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3432" y="1391047"/>
            <a:ext cx="53285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Bitcoin can be accepted as payment using various techniques. </a:t>
            </a:r>
            <a:endParaRPr lang="en-GB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Bitcoin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is not recognized as a legal currency in many jurisdictions, but it is increasingly being accepted as a payment method by many online merchants and e-commerce websites. 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8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CA5FC5-91DB-6445-A579-4199ED95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Innovation in Bitcoin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8DDB3B-C78C-7C4E-8670-86E228907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Bitcoin Improvement </a:t>
            </a:r>
            <a:r>
              <a:rPr lang="en-GB" dirty="0" smtClean="0"/>
              <a:t>Proposals (BIPs)</a:t>
            </a:r>
            <a:r>
              <a:rPr lang="en-GB" dirty="0"/>
              <a:t> </a:t>
            </a:r>
          </a:p>
          <a:p>
            <a:pPr lvl="1"/>
            <a:r>
              <a:rPr lang="en-GB" dirty="0"/>
              <a:t>Standard BIP</a:t>
            </a:r>
          </a:p>
          <a:p>
            <a:pPr lvl="1"/>
            <a:r>
              <a:rPr lang="en-GB" dirty="0"/>
              <a:t>Process BIP</a:t>
            </a:r>
          </a:p>
          <a:p>
            <a:pPr lvl="1"/>
            <a:r>
              <a:rPr lang="en-GB" dirty="0"/>
              <a:t>Informational BIP</a:t>
            </a:r>
          </a:p>
          <a:p>
            <a:r>
              <a:rPr lang="en-GB" dirty="0"/>
              <a:t>Advanced protocols </a:t>
            </a:r>
          </a:p>
          <a:p>
            <a:pPr lvl="1"/>
            <a:r>
              <a:rPr lang="en-GB" dirty="0"/>
              <a:t>SegWit</a:t>
            </a:r>
          </a:p>
          <a:p>
            <a:pPr lvl="1"/>
            <a:r>
              <a:rPr lang="en-GB" dirty="0"/>
              <a:t>Bitcoin Cash</a:t>
            </a:r>
          </a:p>
          <a:p>
            <a:pPr lvl="1"/>
            <a:r>
              <a:rPr lang="en-GB" dirty="0"/>
              <a:t>Bitcoin Unlimited</a:t>
            </a:r>
          </a:p>
          <a:p>
            <a:pPr lvl="1"/>
            <a:r>
              <a:rPr lang="en-GB" dirty="0"/>
              <a:t>Bitcoin Gold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0D96E1-14F7-1041-941F-D9DA365F1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 Trai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224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Lucida Console</vt:lpstr>
      <vt:lpstr>Open Sans</vt:lpstr>
      <vt:lpstr>Times</vt:lpstr>
      <vt:lpstr>Packt Training</vt:lpstr>
      <vt:lpstr>Mastering Blockchain Third Edition</vt:lpstr>
      <vt:lpstr>Outline</vt:lpstr>
      <vt:lpstr>Nodes</vt:lpstr>
      <vt:lpstr>Bitcoin network</vt:lpstr>
      <vt:lpstr>Protocol messages</vt:lpstr>
      <vt:lpstr>Bloom filters</vt:lpstr>
      <vt:lpstr>Wallets</vt:lpstr>
      <vt:lpstr>Bitcoin payments </vt:lpstr>
      <vt:lpstr>Innovation in Bitcoin</vt:lpstr>
      <vt:lpstr>Exercise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Edward Doxey</cp:lastModifiedBy>
  <cp:revision>66</cp:revision>
  <cp:lastPrinted>2018-06-05T12:50:25Z</cp:lastPrinted>
  <dcterms:created xsi:type="dcterms:W3CDTF">2018-06-05T09:17:37Z</dcterms:created>
  <dcterms:modified xsi:type="dcterms:W3CDTF">2020-09-10T17:47:33Z</dcterms:modified>
</cp:coreProperties>
</file>