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5" r:id="rId2"/>
    <p:sldId id="257" r:id="rId3"/>
    <p:sldId id="278" r:id="rId4"/>
    <p:sldId id="280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Doxey" initials="ED" lastIdx="1" clrIdx="0">
    <p:extLst>
      <p:ext uri="{19B8F6BF-5375-455C-9EA6-DF929625EA0E}">
        <p15:presenceInfo xmlns:p15="http://schemas.microsoft.com/office/powerpoint/2012/main" userId="S-1-5-21-226508970-3071066648-2496781527-172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FF40FF"/>
    <a:srgbClr val="FF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/>
    <p:restoredTop sz="86422"/>
  </p:normalViewPr>
  <p:slideViewPr>
    <p:cSldViewPr snapToObjects="1">
      <p:cViewPr varScale="1">
        <p:scale>
          <a:sx n="89" d="100"/>
          <a:sy n="89" d="100"/>
        </p:scale>
        <p:origin x="547" y="72"/>
      </p:cViewPr>
      <p:guideLst/>
    </p:cSldViewPr>
  </p:slideViewPr>
  <p:outlineViewPr>
    <p:cViewPr>
      <p:scale>
        <a:sx n="33" d="100"/>
        <a:sy n="33" d="100"/>
      </p:scale>
      <p:origin x="0" y="-2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7C1157E-F41D-D748-8B69-7140BA26C9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732F0C-C3BE-9347-8A3D-93C7DD35F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103C-0C00-5144-B134-6065E402762D}" type="datetime1">
              <a:rPr lang="en-GB" smtClean="0"/>
              <a:t>11/09/2020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1B9C81F-45DF-3942-B5BB-AFF640929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C535E9-87A8-4E42-A7E7-ECCB491EE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2214-6F48-7B47-BA9F-4377B0A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34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7CFCD-DFD6-F34D-95F2-86875A23819B}" type="datetime1">
              <a:rPr lang="en-GB" smtClean="0"/>
              <a:t>11/09/2020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C6A4-13EB-334F-862B-598CD5A9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30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F4EBAA-2F39-3941-B36E-6CA80D20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080000"/>
            <a:ext cx="10080000" cy="23760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D30EB3-3F40-D64C-A1AD-1D8CF2ED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00000"/>
            <a:ext cx="10080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EF9E7C-27BF-0B47-97CE-96E21ED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0003F6-9FA2-F04E-AA53-1C0C7743172A}" type="datetime1">
              <a:rPr lang="en-GB" smtClean="0"/>
              <a:pPr/>
              <a:t>11/09/2020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4A26B7-A7B8-0043-9B2B-84EB56A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AAF09BA4-C874-394D-BD6F-A467115F6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D8AC70F3-85B6-F946-A3C7-59F302B3616C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800" y="504000"/>
            <a:ext cx="1332000" cy="43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0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F4EBAA-2F39-3941-B36E-6CA80D20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080000"/>
            <a:ext cx="10080000" cy="2376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D30EB3-3F40-D64C-A1AD-1D8CF2ED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00000"/>
            <a:ext cx="10080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EF9E7C-27BF-0B47-97CE-96E21ED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03F6-9FA2-F04E-AA53-1C0C7743172A}" type="datetime1">
              <a:rPr lang="en-GB" smtClean="0"/>
              <a:t>11/09/2020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4A26B7-A7B8-0043-9B2B-84EB56A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670887-57E7-3A43-BB1A-5812E952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72196FCD-AF99-A040-BFB2-5769EE97611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800" y="504000"/>
            <a:ext cx="1332000" cy="43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3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1DCAF7-AA06-1040-B1E0-8E15D9C5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F5B501-CBFE-104D-BB25-66D22875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404000"/>
            <a:ext cx="10800000" cy="4752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985F08-8E72-9148-82A1-2C591DFB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FFB84F-73DC-4C43-AC13-67A9ADC1B225}" type="datetime1">
              <a:rPr lang="en-GB" smtClean="0"/>
              <a:pPr/>
              <a:t>11/09/2020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4366E4-48A8-C248-8403-C00951EF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EEB4CF7-D339-7A46-8B33-C97F7A447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1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F11F1-9EFF-7144-9125-3139B4E1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9" y="576000"/>
            <a:ext cx="3311999" cy="1584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C57E45-EC2E-6A48-999E-8DBA374C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999" y="1260000"/>
            <a:ext cx="7200001" cy="48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B9F23F-F468-1142-A98D-597B3EBF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99" y="2340000"/>
            <a:ext cx="3312000" cy="3816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2037A2-B8BC-4D46-AA82-267CC5E7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C278-FEFB-4949-87C8-2F7B048D5B30}" type="datetime1">
              <a:rPr lang="en-GB" smtClean="0"/>
              <a:t>11/09/2020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1E40FC-CC75-5C49-B153-71011361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C0EBE3-CD47-DA41-8665-99A541C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2539A8-FECC-1549-9FD2-BB43620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0CBC2C-B15B-964F-ACEE-BEB2DAF7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2DF1-82CB-3949-8DC2-ECE30178A186}" type="datetime1">
              <a:rPr lang="en-GB" smtClean="0"/>
              <a:t>11/09/2020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B40B73-B3DD-3E49-89F6-7D6344C2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802C64-D1FE-5E4F-84AE-101D7BAC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eenc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FFE9E8-50C7-8249-8A2A-C78D518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E56A25-91D5-724D-A11F-39696A1993AD}"/>
              </a:ext>
            </a:extLst>
          </p:cNvPr>
          <p:cNvSpPr txBox="1"/>
          <p:nvPr userDrawn="1"/>
        </p:nvSpPr>
        <p:spPr>
          <a:xfrm>
            <a:off x="648000" y="2625003"/>
            <a:ext cx="681680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8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Screencast Placeholder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F77107-76F4-9144-A972-88C0AFF26277}"/>
              </a:ext>
            </a:extLst>
          </p:cNvPr>
          <p:cNvSpPr txBox="1"/>
          <p:nvPr userDrawn="1"/>
        </p:nvSpPr>
        <p:spPr>
          <a:xfrm>
            <a:off x="648000" y="3600000"/>
            <a:ext cx="10080000" cy="993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 should delete this slide before recording, otherwise it will skew your slide numbers.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="" xmlns:a16="http://schemas.microsoft.com/office/drawing/2014/main" id="{A0C97EFC-6E59-C249-9F99-21A17B27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8000" y="6336000"/>
            <a:ext cx="216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3AC278-FEFB-4949-87C8-2F7B048D5B30}" type="datetime1">
              <a:rPr lang="en-GB" smtClean="0"/>
              <a:pPr/>
              <a:t>11/09/2020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6C396A9A-B7C9-0C46-97D1-1DB9C8C8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000" y="6336000"/>
            <a:ext cx="648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6AE425C8-279E-D14C-A350-756694D4E5A6}"/>
              </a:ext>
            </a:extLst>
          </p:cNvPr>
          <p:cNvPicPr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7872000" y="0"/>
            <a:ext cx="4320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FCD7A0B-833F-2348-AFD5-63C91BB6B1C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160000" y="540000"/>
            <a:ext cx="540000" cy="432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E23A4D2-6AEA-4D4B-A196-57E4312E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60000"/>
            <a:ext cx="10078412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9EFD75-EDA9-4D48-A65C-1E8AAC9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404000"/>
            <a:ext cx="10800000" cy="47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D0CCB4-FEA3-3F47-9B84-5FF4FDC99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88000" y="6336000"/>
            <a:ext cx="21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A0CEF12D-8022-E647-B033-82324AAEB22F}" type="datetime1">
              <a:rPr lang="en-GB" smtClean="0"/>
              <a:pPr/>
              <a:t>11/09/2020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25BCCB-9CF8-3C41-9007-5D7A9700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000" y="6336000"/>
            <a:ext cx="648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0E48E0-D7D3-694B-B72B-F287A0765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6" r:id="rId4"/>
    <p:sldLayoutId id="2147483654" r:id="rId5"/>
    <p:sldLayoutId id="2147483660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kiss/pycoin" TargetMode="External"/><Relationship Id="rId2" Type="http://schemas.openxmlformats.org/officeDocument/2006/relationships/hyperlink" Target="https://libbitcoin.dyne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coinj.github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8AB66-D8D2-4DF4-BDBF-AEC56F98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2" y="2434388"/>
            <a:ext cx="6096072" cy="891096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Mastering Blockchain</a:t>
            </a:r>
            <a:br>
              <a:rPr lang="en-US" dirty="0"/>
            </a:br>
            <a:r>
              <a:rPr lang="en-US" sz="2700" dirty="0"/>
              <a:t>Third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A91FFD-67C7-4180-AFDC-1468C12B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2" y="3469484"/>
            <a:ext cx="5607430" cy="1655762"/>
          </a:xfrm>
        </p:spPr>
        <p:txBody>
          <a:bodyPr>
            <a:normAutofit/>
          </a:bodyPr>
          <a:lstStyle/>
          <a:p>
            <a:r>
              <a:rPr lang="en-US"/>
              <a:t>Chapter </a:t>
            </a:r>
            <a:r>
              <a:rPr lang="en-US" smtClean="0"/>
              <a:t>8, </a:t>
            </a:r>
            <a:r>
              <a:rPr lang="en-US" dirty="0" smtClean="0"/>
              <a:t>Bitcoin Clients and APIs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87FC14-D109-4717-A57D-E94F100B4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06CE9F-1E24-754E-B851-B3C3A97D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316839"/>
            <a:ext cx="3213832" cy="40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F7E96-FF29-4DC7-B387-5996DACB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DA914D-3136-4D3D-B3B5-0EB7A98E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Bitcoin client installation</a:t>
            </a:r>
          </a:p>
          <a:p>
            <a:r>
              <a:rPr lang="en-GB" dirty="0" smtClean="0"/>
              <a:t>Bitcoin command-line interface</a:t>
            </a:r>
          </a:p>
          <a:p>
            <a:r>
              <a:rPr lang="en-GB" dirty="0" smtClean="0"/>
              <a:t>JSON </a:t>
            </a:r>
            <a:r>
              <a:rPr lang="en-GB" dirty="0"/>
              <a:t>RPC interface </a:t>
            </a:r>
          </a:p>
          <a:p>
            <a:r>
              <a:rPr lang="en-GB" dirty="0"/>
              <a:t>HTTP REST interface</a:t>
            </a:r>
          </a:p>
          <a:p>
            <a:r>
              <a:rPr lang="en-GB" dirty="0"/>
              <a:t>Bitcoin programming 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D340E7-101C-484E-B220-BACCA66DC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81B7D8-41FF-6B42-B344-1A724E2E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client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2162CDF-53F5-F645-82FE-67CA0EAD9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944" y="1732166"/>
            <a:ext cx="6204478" cy="44317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EFC1D9-A10C-5E4E-AA06-229B6819C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EFF0EE-674F-1340-86CD-A3B5CAEE7FA6}"/>
              </a:ext>
            </a:extLst>
          </p:cNvPr>
          <p:cNvSpPr/>
          <p:nvPr/>
        </p:nvSpPr>
        <p:spPr>
          <a:xfrm>
            <a:off x="677507" y="1230003"/>
            <a:ext cx="472748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ome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 the core elements of the Bitcoin Core client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include:</a:t>
            </a:r>
          </a:p>
          <a:p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bitcoind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This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is the core client software that runs as a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daemon,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the JSON-RPC interface  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bitcoin-cli: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This is the command-line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for interacting with the Bitcoin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daemon.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daemon then interacts with the </a:t>
            </a:r>
            <a:r>
              <a:rPr lang="en-GB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bitcoin-</a:t>
            </a:r>
            <a:r>
              <a:rPr lang="en-GB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This is the Bitcoin Core client GUI. </a:t>
            </a:r>
          </a:p>
          <a:p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960C42-943E-BC48-BB1C-82329682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2C5A0C-1A69-FE45-B351-6B0D224B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Bitcoin client provides three methods for interacting with the blockchain, as listed below:</a:t>
            </a:r>
          </a:p>
          <a:p>
            <a:r>
              <a:rPr lang="en-GB" dirty="0"/>
              <a:t>Bitcoin command-line </a:t>
            </a:r>
            <a:r>
              <a:rPr lang="en-GB" dirty="0" smtClean="0"/>
              <a:t>interface (bitcoin-cli)</a:t>
            </a:r>
            <a:endParaRPr lang="en-US" dirty="0"/>
          </a:p>
          <a:p>
            <a:r>
              <a:rPr lang="en-US" dirty="0"/>
              <a:t>JSON RPC interface</a:t>
            </a:r>
          </a:p>
          <a:p>
            <a:r>
              <a:rPr lang="en-US" dirty="0"/>
              <a:t>HTTP REST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64E48C1-E9E6-FE48-A169-4208EF176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D05D5-939D-2A49-A432-D0B85D0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CB84A3-EC02-834B-8EF0-B35630F71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Various libraries are available for Bitcoin programming. Some </a:t>
            </a:r>
            <a:r>
              <a:rPr lang="en-GB" dirty="0" smtClean="0"/>
              <a:t>examples include:</a:t>
            </a:r>
            <a:endParaRPr lang="en-GB" dirty="0"/>
          </a:p>
          <a:p>
            <a:r>
              <a:rPr lang="en-GB" dirty="0" err="1"/>
              <a:t>Libbitcoin</a:t>
            </a:r>
            <a:r>
              <a:rPr lang="en-GB" dirty="0"/>
              <a:t>: Available at </a:t>
            </a:r>
            <a:r>
              <a:rPr lang="en-GB" dirty="0">
                <a:latin typeface="Lucida Console" panose="020B0609040504020204" pitchFamily="49" charset="0"/>
                <a:hlinkClick r:id="rId2"/>
              </a:rPr>
              <a:t>https://</a:t>
            </a:r>
            <a:r>
              <a:rPr lang="en-GB" dirty="0" err="1">
                <a:latin typeface="Lucida Console" panose="020B0609040504020204" pitchFamily="49" charset="0"/>
                <a:hlinkClick r:id="rId2"/>
              </a:rPr>
              <a:t>libbitcoin.dyne.org</a:t>
            </a:r>
            <a:r>
              <a:rPr lang="en-GB" dirty="0">
                <a:latin typeface="Lucida Console" panose="020B0609040504020204" pitchFamily="49" charset="0"/>
                <a:hlinkClick r:id="rId2"/>
              </a:rPr>
              <a:t>/</a:t>
            </a:r>
            <a:r>
              <a:rPr lang="en-GB" dirty="0"/>
              <a:t> and provides powerful command-line utilities and clients.</a:t>
            </a:r>
          </a:p>
          <a:p>
            <a:r>
              <a:rPr lang="en-GB" dirty="0" err="1"/>
              <a:t>Pycoin</a:t>
            </a:r>
            <a:r>
              <a:rPr lang="en-GB" dirty="0"/>
              <a:t>: Available at </a:t>
            </a:r>
            <a:r>
              <a:rPr lang="en-GB" dirty="0">
                <a:latin typeface="Lucida Console" panose="020B0609040504020204" pitchFamily="49" charset="0"/>
                <a:hlinkClick r:id="rId3"/>
              </a:rPr>
              <a:t>https://</a:t>
            </a:r>
            <a:r>
              <a:rPr lang="en-GB" dirty="0" err="1">
                <a:latin typeface="Lucida Console" panose="020B0609040504020204" pitchFamily="49" charset="0"/>
                <a:hlinkClick r:id="rId3"/>
              </a:rPr>
              <a:t>github.com</a:t>
            </a:r>
            <a:r>
              <a:rPr lang="en-GB" dirty="0">
                <a:latin typeface="Lucida Console" panose="020B0609040504020204" pitchFamily="49" charset="0"/>
                <a:hlinkClick r:id="rId3"/>
              </a:rPr>
              <a:t>/</a:t>
            </a:r>
            <a:r>
              <a:rPr lang="en-GB" dirty="0" err="1">
                <a:latin typeface="Lucida Console" panose="020B0609040504020204" pitchFamily="49" charset="0"/>
                <a:hlinkClick r:id="rId3"/>
              </a:rPr>
              <a:t>richardkiss</a:t>
            </a:r>
            <a:r>
              <a:rPr lang="en-GB" dirty="0">
                <a:latin typeface="Lucida Console" panose="020B0609040504020204" pitchFamily="49" charset="0"/>
                <a:hlinkClick r:id="rId3"/>
              </a:rPr>
              <a:t>/</a:t>
            </a:r>
            <a:r>
              <a:rPr lang="en-GB" dirty="0" err="1">
                <a:latin typeface="Lucida Console" panose="020B0609040504020204" pitchFamily="49" charset="0"/>
                <a:hlinkClick r:id="rId3"/>
              </a:rPr>
              <a:t>pycoin</a:t>
            </a:r>
            <a:r>
              <a:rPr lang="en-GB" dirty="0"/>
              <a:t>, this is a library for Python.</a:t>
            </a:r>
          </a:p>
          <a:p>
            <a:r>
              <a:rPr lang="en-GB" dirty="0" err="1"/>
              <a:t>Bitcoinj</a:t>
            </a:r>
            <a:r>
              <a:rPr lang="en-GB" dirty="0"/>
              <a:t>: This library is available at </a:t>
            </a:r>
            <a:r>
              <a:rPr lang="en-GB" dirty="0">
                <a:latin typeface="Lucida Console" panose="020B0609040504020204" pitchFamily="49" charset="0"/>
                <a:hlinkClick r:id="rId4"/>
              </a:rPr>
              <a:t>https://</a:t>
            </a:r>
            <a:r>
              <a:rPr lang="en-GB" dirty="0" err="1">
                <a:latin typeface="Lucida Console" panose="020B0609040504020204" pitchFamily="49" charset="0"/>
                <a:hlinkClick r:id="rId4"/>
              </a:rPr>
              <a:t>bitcoinj.github.io</a:t>
            </a:r>
            <a:r>
              <a:rPr lang="en-GB" dirty="0">
                <a:latin typeface="Lucida Console" panose="020B0609040504020204" pitchFamily="49" charset="0"/>
                <a:hlinkClick r:id="rId4"/>
              </a:rPr>
              <a:t>/ </a:t>
            </a:r>
            <a:r>
              <a:rPr lang="en-GB" dirty="0"/>
              <a:t>and is implemented in Java.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40F372-B013-2C42-9F20-72A6158A2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5F5B2-9C52-F547-90D1-D6FA5872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38B00D-B531-9248-BBB1-A1129BBD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up </a:t>
            </a:r>
            <a:r>
              <a:rPr lang="en-GB" dirty="0"/>
              <a:t>a Bitcoin </a:t>
            </a:r>
            <a:r>
              <a:rPr lang="en-GB" dirty="0" smtClean="0"/>
              <a:t>node, following the steps described in the </a:t>
            </a:r>
            <a:r>
              <a:rPr lang="en-GB" i="1" dirty="0" smtClean="0"/>
              <a:t>Setting up a Bitcoin node </a:t>
            </a:r>
            <a:r>
              <a:rPr lang="en-GB" dirty="0" smtClean="0"/>
              <a:t>section</a:t>
            </a:r>
            <a:r>
              <a:rPr lang="en-GB" i="1" dirty="0" smtClean="0"/>
              <a:t> </a:t>
            </a:r>
            <a:r>
              <a:rPr lang="en-GB" dirty="0" smtClean="0"/>
              <a:t>in the core </a:t>
            </a:r>
            <a:r>
              <a:rPr lang="en-GB" i="1" dirty="0" smtClean="0"/>
              <a:t>Mastering </a:t>
            </a:r>
            <a:r>
              <a:rPr lang="en-GB" i="1" dirty="0" err="1" smtClean="0"/>
              <a:t>Blockchain</a:t>
            </a:r>
            <a:r>
              <a:rPr lang="en-GB" dirty="0" smtClean="0"/>
              <a:t> </a:t>
            </a:r>
            <a:r>
              <a:rPr lang="en-GB" dirty="0"/>
              <a:t>b</a:t>
            </a:r>
            <a:r>
              <a:rPr lang="en-GB" dirty="0" smtClean="0"/>
              <a:t>ook.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8D398A-6830-8D40-A6D5-4823A5E34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8D6C0F-3736-7B44-B7FD-596217B0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A30F0D-6623-544A-9295-10777107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this presentation, we looked at:</a:t>
            </a:r>
          </a:p>
          <a:p>
            <a:r>
              <a:rPr lang="en-GB" dirty="0" smtClean="0"/>
              <a:t>Bitcoin </a:t>
            </a:r>
            <a:r>
              <a:rPr lang="en-GB" dirty="0"/>
              <a:t>client installation</a:t>
            </a:r>
          </a:p>
          <a:p>
            <a:r>
              <a:rPr lang="en-GB" dirty="0"/>
              <a:t>JSON RPC interface </a:t>
            </a:r>
          </a:p>
          <a:p>
            <a:r>
              <a:rPr lang="en-GB" dirty="0"/>
              <a:t>HTTP REST interface</a:t>
            </a:r>
          </a:p>
          <a:p>
            <a:r>
              <a:rPr lang="en-GB" dirty="0"/>
              <a:t>Bitcoin programming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338679-635F-1445-8246-C96BAE3F7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 Trai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Lucida Console</vt:lpstr>
      <vt:lpstr>Open Sans</vt:lpstr>
      <vt:lpstr>Packt Training</vt:lpstr>
      <vt:lpstr>Mastering Blockchain Third Edition</vt:lpstr>
      <vt:lpstr>Outline</vt:lpstr>
      <vt:lpstr>Bitcoin client installation</vt:lpstr>
      <vt:lpstr>Different interfaces</vt:lpstr>
      <vt:lpstr>Programming</vt:lpstr>
      <vt:lpstr>Exercise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Edward Doxey</cp:lastModifiedBy>
  <cp:revision>58</cp:revision>
  <cp:lastPrinted>2018-06-05T12:50:25Z</cp:lastPrinted>
  <dcterms:created xsi:type="dcterms:W3CDTF">2018-06-05T09:17:37Z</dcterms:created>
  <dcterms:modified xsi:type="dcterms:W3CDTF">2020-09-11T08:48:40Z</dcterms:modified>
</cp:coreProperties>
</file>