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8" r:id="rId5"/>
    <p:sldId id="260" r:id="rId6"/>
    <p:sldId id="263" r:id="rId7"/>
    <p:sldId id="264" r:id="rId8"/>
    <p:sldId id="265" r:id="rId9"/>
    <p:sldId id="268" r:id="rId10"/>
    <p:sldId id="274" r:id="rId11"/>
    <p:sldId id="259" r:id="rId12"/>
    <p:sldId id="261" r:id="rId13"/>
    <p:sldId id="272" r:id="rId14"/>
    <p:sldId id="270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7371-37CC-9D4F-A8E6-A8D0C6EBA5F8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3A4BE-7538-8748-ADF5-B8AF2173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A4BE-7538-8748-ADF5-B8AF2173E2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subquery.network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D69AB-4A15-094B-930E-5AC4B2E954A1}"/>
              </a:ext>
            </a:extLst>
          </p:cNvPr>
          <p:cNvSpPr txBox="1"/>
          <p:nvPr/>
        </p:nvSpPr>
        <p:spPr>
          <a:xfrm>
            <a:off x="1884356" y="1951677"/>
            <a:ext cx="7649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Polkadot</a:t>
            </a:r>
            <a:r>
              <a:rPr lang="zh-CN" altLang="en-US" sz="6000" dirty="0"/>
              <a:t> </a:t>
            </a:r>
            <a:r>
              <a:rPr lang="en-US" altLang="zh-CN" sz="6000" dirty="0"/>
              <a:t>JS</a:t>
            </a:r>
            <a:r>
              <a:rPr lang="zh-CN" altLang="en-US" sz="6000" dirty="0"/>
              <a:t> </a:t>
            </a:r>
            <a:endParaRPr lang="en-NZ" altLang="zh-CN" sz="6000" dirty="0"/>
          </a:p>
          <a:p>
            <a:r>
              <a:rPr lang="en-NZ" altLang="zh-CN" sz="6000" dirty="0"/>
              <a:t>										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err="1"/>
              <a:t>Subql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7C4C9-A691-984D-9E54-9913CBF1F74E}"/>
              </a:ext>
            </a:extLst>
          </p:cNvPr>
          <p:cNvSpPr txBox="1"/>
          <p:nvPr/>
        </p:nvSpPr>
        <p:spPr>
          <a:xfrm>
            <a:off x="8413667" y="4757352"/>
            <a:ext cx="241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Ian</a:t>
            </a:r>
            <a:r>
              <a:rPr lang="zh-CN" altLang="en-US" sz="2400" dirty="0"/>
              <a:t> </a:t>
            </a:r>
            <a:r>
              <a:rPr lang="en-US" altLang="zh-CN" sz="2400" dirty="0"/>
              <a:t>He</a:t>
            </a:r>
          </a:p>
          <a:p>
            <a:endParaRPr lang="en-US" sz="2400" dirty="0"/>
          </a:p>
          <a:p>
            <a:r>
              <a:rPr lang="en-US" altLang="zh-CN" sz="2400" dirty="0"/>
              <a:t>		Jan</a:t>
            </a:r>
            <a:r>
              <a:rPr lang="zh-CN" altLang="en-US" sz="2400" dirty="0"/>
              <a:t> </a:t>
            </a:r>
            <a:r>
              <a:rPr lang="en-US" altLang="zh-CN" sz="2400" dirty="0"/>
              <a:t>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52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9FD-1E4F-3144-A76A-2AB49E1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Debug</a:t>
            </a:r>
            <a:r>
              <a:rPr lang="zh-CN" altLang="en-US" cap="none" dirty="0"/>
              <a:t> </a:t>
            </a:r>
            <a:r>
              <a:rPr lang="en-US" altLang="zh-CN" cap="none" dirty="0" err="1"/>
              <a:t>polkadot-api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5926-31ED-BE4B-860A-D927144CF86D}"/>
              </a:ext>
            </a:extLst>
          </p:cNvPr>
          <p:cNvSpPr txBox="1"/>
          <p:nvPr/>
        </p:nvSpPr>
        <p:spPr>
          <a:xfrm>
            <a:off x="1242391" y="2852530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env</a:t>
            </a:r>
            <a:r>
              <a:rPr lang="zh-CN" altLang="en-US" sz="3200" dirty="0"/>
              <a:t> </a:t>
            </a:r>
            <a:r>
              <a:rPr lang="en-US" sz="3200" dirty="0"/>
              <a:t>DEBUG=</a:t>
            </a:r>
            <a:r>
              <a:rPr lang="en-US" sz="3200" dirty="0" err="1"/>
              <a:t>api-ws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7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DFF4-847C-334C-AD15-C502AB4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9643"/>
          </a:xfrm>
        </p:spPr>
        <p:txBody>
          <a:bodyPr anchor="t"/>
          <a:lstStyle/>
          <a:p>
            <a:r>
              <a:rPr lang="en-US" altLang="zh-CN" cap="none" dirty="0"/>
              <a:t>Difference</a:t>
            </a:r>
            <a:r>
              <a:rPr lang="zh-CN" altLang="en-US" cap="none" dirty="0"/>
              <a:t> </a:t>
            </a:r>
            <a:r>
              <a:rPr lang="en-US" altLang="zh-CN" cap="none" dirty="0"/>
              <a:t>between</a:t>
            </a:r>
            <a:r>
              <a:rPr lang="zh-CN" altLang="en-US" cap="none" dirty="0"/>
              <a:t> </a:t>
            </a:r>
            <a:r>
              <a:rPr lang="en-US" altLang="zh-CN" cap="none" dirty="0" err="1"/>
              <a:t>WsProvider</a:t>
            </a:r>
            <a:r>
              <a:rPr lang="zh-CN" altLang="en-US" cap="none" dirty="0"/>
              <a:t> </a:t>
            </a:r>
            <a:r>
              <a:rPr lang="en-US" altLang="zh-CN" cap="none" dirty="0"/>
              <a:t>and</a:t>
            </a:r>
            <a:r>
              <a:rPr lang="zh-CN" altLang="en-US" cap="none" dirty="0"/>
              <a:t> </a:t>
            </a:r>
            <a:r>
              <a:rPr lang="en-US" altLang="zh-CN" cap="none" dirty="0" err="1"/>
              <a:t>HttpProvider</a:t>
            </a:r>
            <a:endParaRPr lang="en-US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7B83B-0E23-0545-B3E7-54ABE94E198B}"/>
              </a:ext>
            </a:extLst>
          </p:cNvPr>
          <p:cNvSpPr txBox="1"/>
          <p:nvPr/>
        </p:nvSpPr>
        <p:spPr>
          <a:xfrm>
            <a:off x="1141413" y="1359243"/>
            <a:ext cx="4952999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WsProvider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hasSubscriptions</a:t>
            </a:r>
            <a:r>
              <a:rPr lang="zh-CN" altLang="en-US" dirty="0"/>
              <a:t>    </a:t>
            </a:r>
            <a:r>
              <a:rPr lang="en-US" altLang="zh-CN" dirty="0"/>
              <a:t>=&gt;</a:t>
            </a:r>
            <a:r>
              <a:rPr lang="zh-CN" altLang="en-US" dirty="0"/>
              <a:t>      </a:t>
            </a:r>
            <a:r>
              <a:rPr lang="en-US" altLang="zh-CN" dirty="0"/>
              <a:t>true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.query</a:t>
            </a:r>
            <a:r>
              <a:rPr lang="zh-CN" altLang="en-US" dirty="0"/>
              <a:t> </a:t>
            </a:r>
            <a:r>
              <a:rPr lang="en-US" altLang="zh-CN" dirty="0"/>
              <a:t>callback</a:t>
            </a:r>
            <a:r>
              <a:rPr lang="zh-CN" altLang="en-US" dirty="0"/>
              <a:t>      </a:t>
            </a:r>
            <a:r>
              <a:rPr lang="en-US" altLang="zh-CN" dirty="0"/>
              <a:t>=&gt;</a:t>
            </a:r>
            <a:r>
              <a:rPr lang="zh-CN" altLang="en-US" dirty="0"/>
              <a:t>     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&gt;=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tx</a:t>
            </a:r>
            <a:r>
              <a:rPr lang="zh-CN" altLang="en-US" dirty="0"/>
              <a:t>  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endParaRPr lang="en-NZ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NZ" dirty="0" err="1"/>
              <a:t>rpc.author</a:t>
            </a:r>
            <a:r>
              <a:rPr lang="en-NZ" dirty="0"/>
              <a:t>. </a:t>
            </a:r>
            <a:r>
              <a:rPr lang="en-NZ" dirty="0" err="1"/>
              <a:t>submitAndWatchExtrinsic</a:t>
            </a:r>
            <a:endParaRPr 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  </a:t>
            </a:r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.multi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query.xxx.yyy.multi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</a:p>
          <a:p>
            <a:r>
              <a:rPr lang="en-US" dirty="0"/>
              <a:t>	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rpc.state</a:t>
            </a:r>
            <a:r>
              <a:rPr lang="en-US" altLang="zh-CN" dirty="0"/>
              <a:t>.</a:t>
            </a:r>
            <a:r>
              <a:rPr lang="en-NZ" dirty="0" err="1"/>
              <a:t>subscribeStorage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4A96B-2269-1C44-9C85-A9547CC33328}"/>
              </a:ext>
            </a:extLst>
          </p:cNvPr>
          <p:cNvSpPr txBox="1"/>
          <p:nvPr/>
        </p:nvSpPr>
        <p:spPr>
          <a:xfrm>
            <a:off x="6094412" y="1359243"/>
            <a:ext cx="4952999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HttpProvider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hasSubscriptions</a:t>
            </a:r>
            <a:r>
              <a:rPr lang="zh-CN" altLang="en-US" dirty="0"/>
              <a:t>   </a:t>
            </a:r>
            <a:r>
              <a:rPr lang="en-US" altLang="zh-CN" dirty="0"/>
              <a:t>=&gt;</a:t>
            </a:r>
            <a:r>
              <a:rPr lang="zh-CN" altLang="en-US" dirty="0"/>
              <a:t>    </a:t>
            </a:r>
            <a:r>
              <a:rPr lang="en-US" altLang="zh-CN" dirty="0"/>
              <a:t>false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.query</a:t>
            </a:r>
            <a:r>
              <a:rPr lang="zh-CN" altLang="en-US" dirty="0"/>
              <a:t> </a:t>
            </a:r>
            <a:r>
              <a:rPr lang="en-US" altLang="zh-CN" dirty="0"/>
              <a:t>callback</a:t>
            </a:r>
            <a:r>
              <a:rPr lang="zh-CN" altLang="en-US" dirty="0"/>
              <a:t>     </a:t>
            </a:r>
            <a:r>
              <a:rPr lang="en-US" altLang="zh-CN" dirty="0"/>
              <a:t>=&gt;</a:t>
            </a:r>
            <a:r>
              <a:rPr lang="zh-CN" altLang="en-US" dirty="0"/>
              <a:t>  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tx</a:t>
            </a:r>
            <a:r>
              <a:rPr lang="zh-CN" altLang="en-US" dirty="0"/>
              <a:t>  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endParaRPr lang="en-NZ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NZ" dirty="0" err="1"/>
              <a:t>rpc.author.submitExtrinsic</a:t>
            </a:r>
            <a:endParaRPr 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   </a:t>
            </a:r>
            <a:endParaRPr lang="en-NZ" altLang="zh-CN" dirty="0"/>
          </a:p>
          <a:p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.multi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query.xxx.yyy.multi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</a:p>
          <a:p>
            <a:r>
              <a:rPr lang="en-US" dirty="0"/>
              <a:t>	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rpc.state</a:t>
            </a:r>
            <a:r>
              <a:rPr lang="en-US" altLang="zh-CN" dirty="0"/>
              <a:t>.</a:t>
            </a:r>
            <a:r>
              <a:rPr lang="en-NZ" dirty="0" err="1"/>
              <a:t>queryStorageAt</a:t>
            </a:r>
            <a:endParaRPr lang="en-US" dirty="0"/>
          </a:p>
          <a:p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0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A8D-0EDF-E148-90D0-DFF6081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Customize </a:t>
            </a:r>
            <a:r>
              <a:rPr lang="en-US" cap="none" dirty="0" err="1"/>
              <a:t>polkadot</a:t>
            </a:r>
            <a:r>
              <a:rPr lang="en-US" cap="none" dirty="0"/>
              <a:t> </a:t>
            </a:r>
            <a:r>
              <a:rPr lang="en-US" cap="none" dirty="0" err="1"/>
              <a:t>api</a:t>
            </a:r>
            <a:r>
              <a:rPr lang="en-US" cap="none" dirty="0"/>
              <a:t> into kitty’s 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E3AA9-CE84-E043-A9F7-D84693CA40A5}"/>
              </a:ext>
            </a:extLst>
          </p:cNvPr>
          <p:cNvSpPr txBox="1"/>
          <p:nvPr/>
        </p:nvSpPr>
        <p:spPr>
          <a:xfrm>
            <a:off x="1141413" y="2694423"/>
            <a:ext cx="4525598" cy="2479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Generate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/>
              <a:t>Metadata</a:t>
            </a:r>
            <a:r>
              <a:rPr lang="zh-CN" altLang="en-US" sz="3600" dirty="0"/>
              <a:t> </a:t>
            </a:r>
            <a:r>
              <a:rPr lang="en-US" altLang="zh-CN" sz="3600" dirty="0"/>
              <a:t>cache</a:t>
            </a:r>
            <a:r>
              <a:rPr lang="en-US" sz="3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Extend derives</a:t>
            </a:r>
          </a:p>
        </p:txBody>
      </p:sp>
    </p:spTree>
    <p:extLst>
      <p:ext uri="{BB962C8B-B14F-4D97-AF65-F5344CB8AC3E}">
        <p14:creationId xmlns:p14="http://schemas.microsoft.com/office/powerpoint/2010/main" val="2833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AC50-AD3F-F541-841C-7FCD5FBE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1D4CE-473D-9A4F-B989-795B5A69F50B}"/>
              </a:ext>
            </a:extLst>
          </p:cNvPr>
          <p:cNvSpPr txBox="1"/>
          <p:nvPr/>
        </p:nvSpPr>
        <p:spPr>
          <a:xfrm>
            <a:off x="1063487" y="2246244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polkadot.js.org</a:t>
            </a:r>
            <a:r>
              <a:rPr lang="en-US" dirty="0"/>
              <a:t>/docs/</a:t>
            </a:r>
            <a:r>
              <a:rPr lang="en-US" dirty="0" err="1"/>
              <a:t>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polkadot.js.org</a:t>
            </a:r>
            <a:r>
              <a:rPr lang="en-US" dirty="0"/>
              <a:t>/docs/substrate</a:t>
            </a:r>
          </a:p>
        </p:txBody>
      </p:sp>
    </p:spTree>
    <p:extLst>
      <p:ext uri="{BB962C8B-B14F-4D97-AF65-F5344CB8AC3E}">
        <p14:creationId xmlns:p14="http://schemas.microsoft.com/office/powerpoint/2010/main" val="42878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CDF-E950-7347-92D7-10C12526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Advanced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1E7E9-77EF-B641-A934-0D517D8E8B20}"/>
              </a:ext>
            </a:extLst>
          </p:cNvPr>
          <p:cNvSpPr txBox="1"/>
          <p:nvPr/>
        </p:nvSpPr>
        <p:spPr>
          <a:xfrm>
            <a:off x="1141413" y="2644344"/>
            <a:ext cx="794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Monaco" pitchFamily="2" charset="77"/>
              </a:rPr>
              <a:t>Q:</a:t>
            </a:r>
            <a:r>
              <a:rPr lang="zh-CN" altLang="en-US" sz="3600" dirty="0">
                <a:latin typeface="Monaco" pitchFamily="2" charset="77"/>
              </a:rPr>
              <a:t> </a:t>
            </a:r>
            <a:r>
              <a:rPr lang="en-US" sz="3600" dirty="0">
                <a:latin typeface="Monaco" pitchFamily="2" charset="77"/>
              </a:rPr>
              <a:t>How to find a kitty</a:t>
            </a:r>
          </a:p>
          <a:p>
            <a:r>
              <a:rPr lang="en-US" sz="3600" dirty="0">
                <a:latin typeface="Monaco" pitchFamily="2" charset="77"/>
              </a:rPr>
              <a:t>     if I only know </a:t>
            </a:r>
            <a:r>
              <a:rPr lang="en-US" sz="3600" dirty="0" err="1">
                <a:latin typeface="Monaco" pitchFamily="2" charset="77"/>
              </a:rPr>
              <a:t>KittyId</a:t>
            </a:r>
            <a:r>
              <a:rPr lang="en-US" sz="3600" dirty="0">
                <a:latin typeface="Monaco" pitchFamily="2" charset="7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D65C6-AD84-D344-A5DA-01C3DEF6521B}"/>
              </a:ext>
            </a:extLst>
          </p:cNvPr>
          <p:cNvSpPr txBox="1"/>
          <p:nvPr/>
        </p:nvSpPr>
        <p:spPr>
          <a:xfrm>
            <a:off x="1141413" y="4132445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Monaco" pitchFamily="2" charset="77"/>
              </a:rPr>
              <a:t>A:</a:t>
            </a:r>
            <a:r>
              <a:rPr lang="zh-CN" altLang="en-US" sz="3600" dirty="0">
                <a:latin typeface="Monaco" pitchFamily="2" charset="77"/>
              </a:rPr>
              <a:t> </a:t>
            </a:r>
            <a:r>
              <a:rPr lang="en-US" altLang="zh-CN" sz="3600" dirty="0">
                <a:latin typeface="Monaco" pitchFamily="2" charset="77"/>
              </a:rPr>
              <a:t>Use</a:t>
            </a:r>
            <a:r>
              <a:rPr lang="zh-CN" altLang="en-US" sz="3600" dirty="0">
                <a:latin typeface="Monaco" pitchFamily="2" charset="77"/>
              </a:rPr>
              <a:t> </a:t>
            </a:r>
            <a:r>
              <a:rPr lang="en-US" altLang="zh-CN" sz="3600" dirty="0">
                <a:latin typeface="Monaco" pitchFamily="2" charset="77"/>
              </a:rPr>
              <a:t>Subquery</a:t>
            </a:r>
            <a:endParaRPr lang="en-US" sz="3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13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DDA-FBB8-204D-B8FE-87C86FB4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Subquery</a:t>
            </a:r>
            <a:r>
              <a:rPr lang="zh-CN" altLang="en-US" cap="none" dirty="0"/>
              <a:t> </a:t>
            </a:r>
            <a:br>
              <a:rPr lang="en-NZ" altLang="zh-CN" cap="none" dirty="0"/>
            </a:br>
            <a:r>
              <a:rPr lang="en-NZ" altLang="zh-CN" cap="none" dirty="0"/>
              <a:t>		</a:t>
            </a:r>
            <a:r>
              <a:rPr lang="en-US" altLang="zh-CN" sz="2800" cap="none" dirty="0"/>
              <a:t>supported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by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web3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foundation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grants</a:t>
            </a:r>
            <a:r>
              <a:rPr lang="zh-CN" altLang="en-US" sz="2800" cap="none" dirty="0"/>
              <a:t> </a:t>
            </a:r>
            <a:r>
              <a:rPr lang="en-US" altLang="zh-CN" sz="2800" cap="none" dirty="0"/>
              <a:t>program</a:t>
            </a:r>
            <a:endParaRPr lang="en-US" sz="28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E13B0-CF4D-D44C-9D02-FDE796565AF9}"/>
              </a:ext>
            </a:extLst>
          </p:cNvPr>
          <p:cNvSpPr txBox="1"/>
          <p:nvPr/>
        </p:nvSpPr>
        <p:spPr>
          <a:xfrm>
            <a:off x="1141413" y="4343401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https://github.com/OnFinality-io/subql</a:t>
            </a:r>
          </a:p>
          <a:p>
            <a:r>
              <a:rPr lang="en-US" dirty="0">
                <a:hlinkClick r:id="rId2"/>
              </a:rPr>
              <a:t>https://github.com/OnFinality-io/subql-examples</a:t>
            </a:r>
          </a:p>
          <a:p>
            <a:r>
              <a:rPr lang="en-US" dirty="0">
                <a:hlinkClick r:id="rId2"/>
              </a:rPr>
              <a:t>https://doc.subquery.network/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386EFF-2263-A44F-B46A-C2221358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0C94-765E-954B-92C5-9A681E8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14" y="68083"/>
            <a:ext cx="9905998" cy="1905000"/>
          </a:xfrm>
        </p:spPr>
        <p:txBody>
          <a:bodyPr/>
          <a:lstStyle/>
          <a:p>
            <a:r>
              <a:rPr lang="en-US" cap="none" dirty="0"/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00B369-7456-EF4F-AC36-1BF7E4A8E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30"/>
          <a:stretch/>
        </p:blipFill>
        <p:spPr bwMode="auto">
          <a:xfrm>
            <a:off x="1141413" y="2369655"/>
            <a:ext cx="983949" cy="8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EFF17-48E3-E844-9746-9C8889C99801}"/>
              </a:ext>
            </a:extLst>
          </p:cNvPr>
          <p:cNvSpPr txBox="1"/>
          <p:nvPr/>
        </p:nvSpPr>
        <p:spPr>
          <a:xfrm>
            <a:off x="1141413" y="4168637"/>
            <a:ext cx="5557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Subquery.network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78D1E-CEC8-774C-AD3E-1B2F28BB7345}"/>
              </a:ext>
            </a:extLst>
          </p:cNvPr>
          <p:cNvSpPr txBox="1"/>
          <p:nvPr/>
        </p:nvSpPr>
        <p:spPr>
          <a:xfrm>
            <a:off x="2125362" y="2428754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OnFinality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D4A22-4203-0440-9314-59F971BE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38" y="147625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A9447-CF50-AD4C-8832-8983CA087C35}"/>
              </a:ext>
            </a:extLst>
          </p:cNvPr>
          <p:cNvSpPr txBox="1"/>
          <p:nvPr/>
        </p:nvSpPr>
        <p:spPr>
          <a:xfrm>
            <a:off x="8342827" y="429613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Ian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3FCA0-0CCF-754C-BAAD-3A33161E204C}"/>
              </a:ext>
            </a:extLst>
          </p:cNvPr>
          <p:cNvSpPr txBox="1"/>
          <p:nvPr/>
        </p:nvSpPr>
        <p:spPr>
          <a:xfrm>
            <a:off x="845624" y="1518268"/>
            <a:ext cx="11346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aco" pitchFamily="2" charset="77"/>
              </a:rPr>
              <a:t>Chain is ready</a:t>
            </a:r>
          </a:p>
          <a:p>
            <a:r>
              <a:rPr lang="en-US" sz="4400" dirty="0">
                <a:latin typeface="Monaco" pitchFamily="2" charset="77"/>
              </a:rPr>
              <a:t>What’s Next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Stop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of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our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Journey</a:t>
            </a:r>
            <a:r>
              <a:rPr lang="en-US" sz="4400" dirty="0">
                <a:latin typeface="Monaco" pitchFamily="2" charset="77"/>
              </a:rPr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94D2-7C7B-2446-91FC-7A9C6255D56C}"/>
              </a:ext>
            </a:extLst>
          </p:cNvPr>
          <p:cNvSpPr txBox="1"/>
          <p:nvPr/>
        </p:nvSpPr>
        <p:spPr>
          <a:xfrm>
            <a:off x="845624" y="3679524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Monaco" pitchFamily="2" charset="77"/>
              </a:rPr>
              <a:t>A: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Build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altLang="zh-CN" sz="4400" dirty="0">
                <a:latin typeface="Monaco" pitchFamily="2" charset="77"/>
              </a:rPr>
              <a:t>your</a:t>
            </a:r>
            <a:r>
              <a:rPr lang="zh-CN" altLang="en-US" sz="4400" dirty="0">
                <a:latin typeface="Monaco" pitchFamily="2" charset="77"/>
              </a:rPr>
              <a:t> </a:t>
            </a:r>
            <a:r>
              <a:rPr lang="en-US" sz="4400" dirty="0">
                <a:latin typeface="Monaco" pitchFamily="2" charset="77"/>
              </a:rPr>
              <a:t>DAPP</a:t>
            </a:r>
          </a:p>
        </p:txBody>
      </p:sp>
    </p:spTree>
    <p:extLst>
      <p:ext uri="{BB962C8B-B14F-4D97-AF65-F5344CB8AC3E}">
        <p14:creationId xmlns:p14="http://schemas.microsoft.com/office/powerpoint/2010/main" val="37193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6EF5-2BC9-8649-8280-0BDD6574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19" y="385458"/>
            <a:ext cx="9905998" cy="1905000"/>
          </a:xfrm>
        </p:spPr>
        <p:txBody>
          <a:bodyPr anchor="t"/>
          <a:lstStyle/>
          <a:p>
            <a:r>
              <a:rPr lang="en-US" altLang="zh-CN" cap="none" dirty="0"/>
              <a:t>Contents</a:t>
            </a:r>
            <a:endParaRPr lang="en-US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DFA56-87DC-174F-A984-C2D0FDDF58E3}"/>
              </a:ext>
            </a:extLst>
          </p:cNvPr>
          <p:cNvSpPr txBox="1"/>
          <p:nvPr/>
        </p:nvSpPr>
        <p:spPr>
          <a:xfrm>
            <a:off x="693417" y="1159845"/>
            <a:ext cx="5279009" cy="58273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Overview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PolkadotJs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rpc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query,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tx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/>
              <a:t>derive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/>
              <a:t>ws</a:t>
            </a:r>
            <a:r>
              <a:rPr lang="en-US" altLang="zh-CN" sz="2800" dirty="0"/>
              <a:t>/http</a:t>
            </a:r>
            <a:r>
              <a:rPr lang="zh-CN" altLang="en-US" sz="2800" dirty="0"/>
              <a:t> </a:t>
            </a:r>
            <a:r>
              <a:rPr lang="en-US" altLang="zh-CN" sz="2800" dirty="0"/>
              <a:t>provider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Connect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own</a:t>
            </a:r>
            <a:r>
              <a:rPr lang="zh-CN" altLang="en-US" sz="2800" dirty="0"/>
              <a:t> </a:t>
            </a:r>
            <a:r>
              <a:rPr lang="en-US" altLang="zh-CN" sz="2800" dirty="0"/>
              <a:t>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injection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Metadata</a:t>
            </a:r>
            <a:r>
              <a:rPr lang="zh-CN" altLang="en-US" sz="2800" dirty="0"/>
              <a:t> </a:t>
            </a:r>
            <a:r>
              <a:rPr lang="en-US" altLang="zh-CN" sz="2800" dirty="0"/>
              <a:t>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Extension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Subquery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1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 fontScale="90000"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api.rpc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cap="none" dirty="0"/>
              <a:t>  </a:t>
            </a:r>
            <a:r>
              <a:rPr lang="en-US" altLang="zh-CN" cap="none" dirty="0"/>
              <a:t>Low-level</a:t>
            </a:r>
            <a:r>
              <a:rPr lang="zh-CN" altLang="en-US" cap="none" dirty="0"/>
              <a:t> </a:t>
            </a:r>
            <a:r>
              <a:rPr lang="en-US" altLang="zh-CN" cap="none" dirty="0"/>
              <a:t>methods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695623"/>
            <a:ext cx="45977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Some</a:t>
            </a:r>
            <a:r>
              <a:rPr lang="zh-CN" altLang="en-US" sz="2800" dirty="0"/>
              <a:t> </a:t>
            </a:r>
            <a:r>
              <a:rPr lang="en-US" altLang="zh-CN" sz="2800" dirty="0"/>
              <a:t>useful</a:t>
            </a:r>
            <a:r>
              <a:rPr lang="zh-CN" altLang="en-US" sz="2800" dirty="0"/>
              <a:t> </a:t>
            </a:r>
            <a:r>
              <a:rPr lang="en-US" altLang="zh-CN" sz="2800" dirty="0" err="1"/>
              <a:t>rpc</a:t>
            </a:r>
            <a:r>
              <a:rPr lang="zh-CN" altLang="en-US" sz="2800" dirty="0"/>
              <a:t> </a:t>
            </a:r>
            <a:r>
              <a:rPr lang="en-US" altLang="zh-CN" sz="2800" dirty="0"/>
              <a:t>methods</a:t>
            </a:r>
          </a:p>
          <a:p>
            <a:endParaRPr lang="en-NZ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800" dirty="0" err="1"/>
              <a:t>rpc.rpc.methods</a:t>
            </a:r>
            <a:r>
              <a:rPr lang="en-NZ" sz="2800" dirty="0"/>
              <a:t>()</a:t>
            </a:r>
          </a:p>
          <a:p>
            <a:endParaRPr lang="en-NZ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rpc.chain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endParaRPr lang="en-NZ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rpc.system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F16C-43B4-6442-885F-36C00ECFBD3F}"/>
              </a:ext>
            </a:extLst>
          </p:cNvPr>
          <p:cNvSpPr txBox="1"/>
          <p:nvPr/>
        </p:nvSpPr>
        <p:spPr>
          <a:xfrm>
            <a:off x="708927" y="5399902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polkadot.js.org</a:t>
            </a:r>
            <a:r>
              <a:rPr lang="en-US" dirty="0"/>
              <a:t>/docs/substrate/</a:t>
            </a:r>
            <a:r>
              <a:rPr lang="en-US" dirty="0" err="1"/>
              <a:t>rpc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6223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 fontScale="90000"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api.query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dirty="0"/>
              <a:t>  </a:t>
            </a:r>
            <a:r>
              <a:rPr lang="en-US" altLang="zh-CN" cap="none" dirty="0"/>
              <a:t>Storage</a:t>
            </a:r>
            <a:r>
              <a:rPr lang="zh-CN" altLang="en-US" cap="none" dirty="0"/>
              <a:t> </a:t>
            </a:r>
            <a:r>
              <a:rPr lang="en-US" altLang="zh-CN" cap="none" dirty="0"/>
              <a:t>queries</a:t>
            </a:r>
            <a:br>
              <a:rPr lang="en-US" dirty="0"/>
            </a:b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Some</a:t>
            </a:r>
            <a:r>
              <a:rPr lang="zh-CN" altLang="en-US" sz="2800" dirty="0"/>
              <a:t> </a:t>
            </a:r>
            <a:r>
              <a:rPr lang="en-US" altLang="zh-CN" sz="2800" dirty="0"/>
              <a:t>tips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api.query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r>
              <a:rPr lang="en-US" altLang="zh-CN" sz="2800" dirty="0"/>
              <a:t>.</a:t>
            </a:r>
            <a:r>
              <a:rPr lang="zh-CN" altLang="en-US" sz="2800" dirty="0"/>
              <a:t>*</a:t>
            </a:r>
            <a:r>
              <a:rPr lang="en-US" altLang="zh-CN" sz="2800" dirty="0"/>
              <a:t>):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 </a:t>
            </a:r>
            <a:r>
              <a:rPr lang="en-US" altLang="zh-CN" sz="2800" dirty="0"/>
              <a:t>query</a:t>
            </a:r>
            <a:r>
              <a:rPr lang="zh-CN" altLang="en-US" sz="2800" dirty="0"/>
              <a:t> </a:t>
            </a:r>
            <a:r>
              <a:rPr lang="en-US" altLang="zh-CN" sz="2800" dirty="0"/>
              <a:t>historical</a:t>
            </a:r>
            <a:r>
              <a:rPr lang="zh-CN" altLang="en-US" sz="2800" dirty="0"/>
              <a:t> </a:t>
            </a:r>
            <a:r>
              <a:rPr lang="en-US" altLang="zh-CN" sz="2800" dirty="0"/>
              <a:t>states</a:t>
            </a:r>
            <a:endParaRPr lang="en-NZ" sz="2800" dirty="0"/>
          </a:p>
          <a:p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.at(hash: Hash, arg1?: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, arg2?: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)</a:t>
            </a:r>
          </a:p>
          <a:p>
            <a:r>
              <a:rPr lang="en-US" altLang="zh-CN" sz="2800" dirty="0"/>
              <a:t>#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storage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  <a:r>
              <a:rPr lang="zh-CN" altLang="en-US" sz="2800" dirty="0"/>
              <a:t> </a:t>
            </a:r>
            <a:r>
              <a:rPr lang="en-US" altLang="zh-CN" sz="2800" dirty="0"/>
              <a:t>(not</a:t>
            </a:r>
            <a:r>
              <a:rPr lang="zh-CN" altLang="en-US" sz="2800" dirty="0"/>
              <a:t> </a:t>
            </a:r>
            <a:r>
              <a:rPr lang="en-US" altLang="zh-CN" sz="2800" dirty="0"/>
              <a:t>perform</a:t>
            </a:r>
            <a:r>
              <a:rPr lang="zh-CN" altLang="en-US" sz="2800" dirty="0"/>
              <a:t> </a:t>
            </a:r>
            <a:r>
              <a:rPr lang="en-US" altLang="zh-CN" sz="2800" dirty="0"/>
              <a:t>query)</a:t>
            </a:r>
            <a:endParaRPr lang="en-NZ" altLang="zh-CN" sz="2800" dirty="0"/>
          </a:p>
          <a:p>
            <a:r>
              <a:rPr lang="en-NZ" sz="2800" dirty="0"/>
              <a:t>	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.key(</a:t>
            </a:r>
            <a:r>
              <a:rPr lang="en-NZ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arg1?: </a:t>
            </a:r>
            <a:r>
              <a:rPr lang="en-NZ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NZ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, arg2?: </a:t>
            </a:r>
            <a:r>
              <a:rPr lang="en-NZ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Arg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)</a:t>
            </a:r>
          </a:p>
          <a:p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#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batch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query</a:t>
            </a:r>
          </a:p>
          <a:p>
            <a:r>
              <a:rPr 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	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.multi()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  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[see</a:t>
            </a:r>
            <a:r>
              <a:rPr lang="zh-CN" altLang="en-US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4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multi.js</a:t>
            </a:r>
            <a:r>
              <a:rPr lang="en-US" altLang="zh-CN" sz="24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]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3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api.tx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dirty="0"/>
              <a:t>  </a:t>
            </a:r>
            <a:r>
              <a:rPr lang="en-US" altLang="zh-CN" cap="none" dirty="0"/>
              <a:t>Submit</a:t>
            </a:r>
            <a:r>
              <a:rPr lang="zh-CN" altLang="en-US" cap="none" dirty="0"/>
              <a:t> </a:t>
            </a:r>
            <a:r>
              <a:rPr lang="en-US" altLang="zh-CN" cap="none" dirty="0"/>
              <a:t>Transaction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Need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to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use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endParaRPr lang="en-NZ" altLang="zh-CN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browsers,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can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use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polkadot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-extension</a:t>
            </a:r>
          </a:p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On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mobile,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you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might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need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to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implement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your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own.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/>
          </a:bodyPr>
          <a:lstStyle/>
          <a:p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&amp;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PolkadotJS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Chrome</a:t>
            </a:r>
            <a:r>
              <a:rPr lang="zh-CN" altLang="en-US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Extension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[see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signer.js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]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5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EEE-31B9-C44B-AA50-A3AAEA4C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27" y="584887"/>
            <a:ext cx="9905998" cy="786713"/>
          </a:xfrm>
        </p:spPr>
        <p:txBody>
          <a:bodyPr anchor="t">
            <a:normAutofit/>
          </a:bodyPr>
          <a:lstStyle/>
          <a:p>
            <a:r>
              <a:rPr lang="en-US" altLang="zh-CN" cap="none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api.derive</a:t>
            </a:r>
            <a:r>
              <a:rPr lang="en-US" altLang="zh-CN" cap="none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.</a:t>
            </a:r>
            <a:r>
              <a:rPr lang="zh-CN" altLang="en-US" cap="none" dirty="0">
                <a:latin typeface="Droid Sans Mono Dotted for Powe" panose="020B0609030804020204" pitchFamily="49" charset="0"/>
                <a:cs typeface="Droid Sans Mono Dotted for Powe" panose="020B0609030804020204" pitchFamily="49" charset="0"/>
              </a:rPr>
              <a:t>*</a:t>
            </a:r>
            <a:r>
              <a:rPr lang="zh-CN" altLang="en-US" cap="none" dirty="0"/>
              <a:t>  </a:t>
            </a:r>
            <a:r>
              <a:rPr lang="en-US" altLang="zh-CN" cap="none" dirty="0"/>
              <a:t>-</a:t>
            </a:r>
            <a:r>
              <a:rPr lang="zh-CN" altLang="en-US" dirty="0"/>
              <a:t> </a:t>
            </a:r>
            <a:r>
              <a:rPr lang="en-NZ" cap="none" dirty="0">
                <a:effectLst/>
              </a:rPr>
              <a:t>Treasure-house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28341-5690-F846-B444-FAB1FC4AD125}"/>
              </a:ext>
            </a:extLst>
          </p:cNvPr>
          <p:cNvSpPr txBox="1"/>
          <p:nvPr/>
        </p:nvSpPr>
        <p:spPr>
          <a:xfrm>
            <a:off x="708927" y="1460845"/>
            <a:ext cx="902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See</a:t>
            </a:r>
            <a:r>
              <a:rPr lang="zh-CN" altLang="en-US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 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[</a:t>
            </a:r>
            <a:r>
              <a:rPr lang="en-US" altLang="zh-CN" sz="2800" dirty="0" err="1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derives.js</a:t>
            </a:r>
            <a:r>
              <a:rPr lang="en-US" altLang="zh-CN" sz="2800" dirty="0">
                <a:latin typeface="Droid Sans Mono Dotted for Powe" panose="020B0609030804020204" pitchFamily="49" charset="0"/>
                <a:ea typeface="Droid Sans Mono Dotted for Powe" panose="020B0609030804020204" pitchFamily="49" charset="0"/>
                <a:cs typeface="Droid Sans Mono Dotted for Powe" panose="020B0609030804020204" pitchFamily="49" charset="0"/>
              </a:rPr>
              <a:t>]</a:t>
            </a:r>
            <a:endParaRPr lang="en-US" sz="2800" dirty="0">
              <a:latin typeface="Droid Sans Mono Dotted for Powe" panose="020B0609030804020204" pitchFamily="49" charset="0"/>
              <a:ea typeface="Droid Sans Mono Dotted for Powe" panose="020B0609030804020204" pitchFamily="49" charset="0"/>
              <a:cs typeface="Droid Sans Mono Dotted for Powe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4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2299</TotalTime>
  <Words>450</Words>
  <Application>Microsoft Macintosh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Droid Sans Mono Dotted for Powe</vt:lpstr>
      <vt:lpstr>Monaco</vt:lpstr>
      <vt:lpstr>Mesh</vt:lpstr>
      <vt:lpstr>PowerPoint Presentation</vt:lpstr>
      <vt:lpstr>Introduction</vt:lpstr>
      <vt:lpstr>PowerPoint Presentation</vt:lpstr>
      <vt:lpstr>Contents</vt:lpstr>
      <vt:lpstr>api.rpc.*  -  Low-level methods </vt:lpstr>
      <vt:lpstr>api.query.*  -  Storage queries </vt:lpstr>
      <vt:lpstr>api.tx.*  -  Submit Transaction</vt:lpstr>
      <vt:lpstr>Signer &amp; PolkadotJS Chrome Extension</vt:lpstr>
      <vt:lpstr>api.derive.*  - Treasure-house</vt:lpstr>
      <vt:lpstr>Debug polkadot-api</vt:lpstr>
      <vt:lpstr>Difference between WsProvider and HttpProvider</vt:lpstr>
      <vt:lpstr>Customize polkadot api into kitty’s own</vt:lpstr>
      <vt:lpstr>Resources</vt:lpstr>
      <vt:lpstr>Advanced Queries</vt:lpstr>
      <vt:lpstr>Subquery    supported by web3 foundation grants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He</dc:creator>
  <cp:lastModifiedBy>Ian He</cp:lastModifiedBy>
  <cp:revision>30</cp:revision>
  <dcterms:created xsi:type="dcterms:W3CDTF">2021-01-13T09:02:39Z</dcterms:created>
  <dcterms:modified xsi:type="dcterms:W3CDTF">2021-01-20T09:09:10Z</dcterms:modified>
</cp:coreProperties>
</file>