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notesMasterIdLst>
    <p:notesMasterId r:id="rId22"/>
  </p:notesMasterIdLst>
  <p:sldIdLst>
    <p:sldId id="256" r:id="rId2"/>
    <p:sldId id="271" r:id="rId3"/>
    <p:sldId id="257" r:id="rId4"/>
    <p:sldId id="258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60" r:id="rId13"/>
    <p:sldId id="262" r:id="rId14"/>
    <p:sldId id="269" r:id="rId15"/>
    <p:sldId id="263" r:id="rId16"/>
    <p:sldId id="279" r:id="rId17"/>
    <p:sldId id="280" r:id="rId18"/>
    <p:sldId id="281" r:id="rId19"/>
    <p:sldId id="265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F04E-A948-4007-9307-99C3CC406E3E}" type="datetimeFigureOut">
              <a:rPr lang="es-CO" smtClean="0"/>
              <a:t>15/11/2017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0D12-61E6-4ACB-9D19-415297324FB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54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00E86-D7BB-46C5-87F7-BC083638731A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905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00E86-D7BB-46C5-87F7-BC083638731A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646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00E86-D7BB-46C5-87F7-BC083638731A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47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00E86-D7BB-46C5-87F7-BC083638731A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014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00E86-D7BB-46C5-87F7-BC083638731A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16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8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88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50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3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87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7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02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6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8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3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3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5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4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45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0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O" b="0" dirty="0" smtClean="0"/>
              <a:t>Multiplicadores de frecuencias analógicos.</a:t>
            </a:r>
            <a:endParaRPr lang="es-CO" b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70401" y="5077647"/>
            <a:ext cx="6251199" cy="156077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CO" dirty="0" smtClean="0"/>
              <a:t>Universidad Santo Tomas Colombia seccional Tunja.</a:t>
            </a:r>
          </a:p>
          <a:p>
            <a:pPr algn="ctr"/>
            <a:r>
              <a:rPr lang="es-CO" dirty="0"/>
              <a:t>Yoli Milena </a:t>
            </a:r>
            <a:r>
              <a:rPr lang="es-CO" dirty="0" err="1"/>
              <a:t>Cely</a:t>
            </a:r>
            <a:r>
              <a:rPr lang="es-CO" dirty="0"/>
              <a:t> </a:t>
            </a:r>
            <a:r>
              <a:rPr lang="es-CO" dirty="0" smtClean="0"/>
              <a:t>Gomez.</a:t>
            </a:r>
            <a:endParaRPr lang="es-CO" dirty="0"/>
          </a:p>
          <a:p>
            <a:pPr algn="ctr"/>
            <a:r>
              <a:rPr lang="es-CO" dirty="0" smtClean="0"/>
              <a:t>Luis Felipe Narvaez Gomez.</a:t>
            </a:r>
          </a:p>
          <a:p>
            <a:pPr algn="ctr"/>
            <a:r>
              <a:rPr lang="es-CO" dirty="0" smtClean="0"/>
              <a:t>Electrónica III .</a:t>
            </a:r>
          </a:p>
          <a:p>
            <a:pPr algn="ctr"/>
            <a:r>
              <a:rPr lang="es-CO" dirty="0" smtClean="0"/>
              <a:t>Tunja Boyacá.</a:t>
            </a:r>
          </a:p>
          <a:p>
            <a:pPr algn="ctr"/>
            <a:r>
              <a:rPr lang="es-CO" dirty="0" smtClean="0"/>
              <a:t>2017.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948" y="6079557"/>
            <a:ext cx="3682303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1812" y="2742050"/>
            <a:ext cx="4383088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Factores de escala:</a:t>
            </a:r>
          </a:p>
          <a:p>
            <a:pPr marL="0" indent="0">
              <a:buNone/>
            </a:pPr>
            <a:r>
              <a:rPr lang="es-CO" dirty="0" smtClean="0"/>
              <a:t>Normalmente suponemos que operadores de tipo general de señales analógicas pueden ser capaces de acomodar señales analógicas con un margen de _+10V;similarmente, su margen de salida es típicamente de -+10V.</a:t>
            </a:r>
          </a:p>
          <a:p>
            <a:pPr marL="0" indent="0">
              <a:buNone/>
            </a:pP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a). X*Y:</a:t>
            </a:r>
          </a:p>
          <a:p>
            <a:pPr marL="0" indent="0">
              <a:buNone/>
            </a:pPr>
            <a:r>
              <a:rPr lang="es-CO" dirty="0" smtClean="0"/>
              <a:t>La elección adecuada para el factor de ganancia el multiplicador es bastante obvia: Si el margen de señal analógica es -+E, entonces el multiplicador debe realizar</a:t>
            </a:r>
          </a:p>
          <a:p>
            <a:pPr marL="0" indent="0">
              <a:buNone/>
            </a:pPr>
            <a:endParaRPr lang="es-CO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18867" t="17928" r="7894" b="47204"/>
          <a:stretch/>
        </p:blipFill>
        <p:spPr>
          <a:xfrm>
            <a:off x="5305918" y="3975761"/>
            <a:ext cx="6573597" cy="1310199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O" dirty="0" smtClean="0"/>
              <a:t>Parámetros y terminología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b).X/Y:</a:t>
            </a:r>
          </a:p>
          <a:p>
            <a:pPr marL="0" indent="0">
              <a:buNone/>
            </a:pPr>
            <a:r>
              <a:rPr lang="es-CO" dirty="0" smtClean="0"/>
              <a:t>En el caso de un divisor, la elección del factor de ganancia </a:t>
            </a:r>
            <a:r>
              <a:rPr lang="es-CO" dirty="0" err="1" smtClean="0"/>
              <a:t>Kd</a:t>
            </a:r>
            <a:r>
              <a:rPr lang="es-CO" dirty="0"/>
              <a:t> </a:t>
            </a:r>
            <a:r>
              <a:rPr lang="es-CO" dirty="0" smtClean="0"/>
              <a:t>no es tan obvio, es independiente del margen anticipado de los valores de las entradas en particular de la magnitud mínima de la señal del divisor v2.</a:t>
            </a:r>
          </a:p>
          <a:p>
            <a:pPr marL="0" indent="0">
              <a:buNone/>
            </a:pPr>
            <a:r>
              <a:rPr lang="es-CO" dirty="0" smtClean="0"/>
              <a:t>Típicamente para un sistema analógico de 10V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47536" t="82401" r="6043" b="7402"/>
          <a:stretch/>
        </p:blipFill>
        <p:spPr>
          <a:xfrm>
            <a:off x="3076072" y="5112840"/>
            <a:ext cx="6039853" cy="745958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01288" y="470048"/>
            <a:ext cx="10571998" cy="970450"/>
          </a:xfrm>
        </p:spPr>
        <p:txBody>
          <a:bodyPr/>
          <a:lstStyle/>
          <a:p>
            <a:r>
              <a:rPr lang="es-CO" dirty="0" smtClean="0"/>
              <a:t>Parámetros y terminología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Métodos de implementación: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73100" y="3035300"/>
            <a:ext cx="1107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 multiplicación analógica se puede hacer de varias formas , des la multiplicación en un solo cuadrante  que utiliza  la técnica  de implementación  logarítmica , la cual es la mas sencilla  , y el uso de técnicas mas complejas :</a:t>
            </a:r>
          </a:p>
          <a:p>
            <a:endParaRPr lang="es-CO" dirty="0"/>
          </a:p>
          <a:p>
            <a:endParaRPr lang="es-CO" dirty="0" smtClean="0"/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Método de cuadrante  cuadrado (generación  de funciones mediante diodos).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Método de modulación  de altura y anchura del pulso con división temporal 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Método de cociente de corrientes (</a:t>
            </a:r>
            <a:r>
              <a:rPr lang="es-CO" dirty="0" err="1" smtClean="0"/>
              <a:t>transconductancia</a:t>
            </a:r>
            <a:r>
              <a:rPr lang="es-CO" dirty="0" smtClean="0"/>
              <a:t> variable)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372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Métodos de implementación: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" y="2616200"/>
            <a:ext cx="5157071" cy="381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6936998" y="2871807"/>
                <a:ext cx="3670300" cy="8079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𝑽𝒐</m:t>
                      </m:r>
                      <m:r>
                        <a:rPr lang="es-CO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O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s-CO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CO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𝑳𝒏</m:t>
                      </m:r>
                      <m:r>
                        <a:rPr lang="es-CO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s-CO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s-CO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s-CO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O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s-CO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s-CO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998" y="2871807"/>
                <a:ext cx="3670300" cy="8079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6936998" y="4368800"/>
            <a:ext cx="444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s-CO" dirty="0" smtClean="0"/>
              <a:t>Factor de escala de salida (voltios /década) </a:t>
            </a:r>
          </a:p>
          <a:p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V1</a:t>
            </a:r>
            <a:r>
              <a:rPr lang="es-CO" dirty="0" smtClean="0"/>
              <a:t> = entrada 1 </a:t>
            </a:r>
          </a:p>
          <a:p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V2 </a:t>
            </a:r>
            <a:r>
              <a:rPr lang="es-CO" dirty="0" smtClean="0"/>
              <a:t>= entrada 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23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Métodos de implementación: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88"/>
          <a:stretch/>
        </p:blipFill>
        <p:spPr>
          <a:xfrm>
            <a:off x="1191000" y="3441700"/>
            <a:ext cx="6749886" cy="28067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7940886" y="2541369"/>
            <a:ext cx="374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Década :</a:t>
            </a:r>
            <a:r>
              <a:rPr lang="es-CO" dirty="0" smtClean="0"/>
              <a:t> banda de frecuencias entre f0 y 10fo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62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Métodos de implementación: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2371073"/>
            <a:ext cx="6142038" cy="4085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711698" y="3966887"/>
                <a:ext cx="3858002" cy="511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𝑽𝒐</m:t>
                      </m:r>
                      <m:r>
                        <a:rPr lang="es-CO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O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s-CO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CO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s-CO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CO" sz="32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s-CO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s-CO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s-CO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CO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O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s-CO" sz="3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698" y="3966887"/>
                <a:ext cx="3858002" cy="5111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Métodos de implementación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0000" y="2878218"/>
            <a:ext cx="4291664" cy="2440806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2.Muliplicador por modulación de ancho de pulso:</a:t>
            </a:r>
          </a:p>
          <a:p>
            <a:pPr marL="0" indent="0">
              <a:buNone/>
            </a:pPr>
            <a:r>
              <a:rPr lang="es-CO" dirty="0" smtClean="0"/>
              <a:t>Es </a:t>
            </a:r>
            <a:r>
              <a:rPr lang="es-CO" dirty="0"/>
              <a:t>una técnica que logra producir el efecto de una señal analógica sobre una carga, a partir de la variación de la frecuencia y ciclo de trabajo de una señal digital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9621" t="45559" r="47657" b="11678"/>
          <a:stretch/>
        </p:blipFill>
        <p:spPr>
          <a:xfrm>
            <a:off x="6095999" y="2450559"/>
            <a:ext cx="5856957" cy="32961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Metodos</a:t>
            </a:r>
            <a:r>
              <a:rPr lang="es-CO" dirty="0"/>
              <a:t> de implementación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0471" y="2601629"/>
            <a:ext cx="44577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3.Multiplicador de </a:t>
            </a: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transconductancia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s-CO" dirty="0" smtClean="0"/>
              <a:t> En él</a:t>
            </a:r>
            <a:r>
              <a:rPr lang="es-CO" dirty="0"/>
              <a:t>, un pareja de transistores apareados </a:t>
            </a:r>
            <a:r>
              <a:rPr lang="es-CO" dirty="0" smtClean="0"/>
              <a:t>Q3</a:t>
            </a:r>
            <a:r>
              <a:rPr lang="es-CO" dirty="0"/>
              <a:t> </a:t>
            </a:r>
            <a:r>
              <a:rPr lang="es-CO" dirty="0" smtClean="0"/>
              <a:t>y</a:t>
            </a:r>
            <a:r>
              <a:rPr lang="es-CO" dirty="0"/>
              <a:t> </a:t>
            </a:r>
            <a:r>
              <a:rPr lang="es-CO" dirty="0" smtClean="0"/>
              <a:t>Q4</a:t>
            </a:r>
            <a:r>
              <a:rPr lang="es-CO" dirty="0"/>
              <a:t> </a:t>
            </a:r>
            <a:r>
              <a:rPr lang="es-CO" dirty="0" smtClean="0"/>
              <a:t>interconectados </a:t>
            </a:r>
            <a:r>
              <a:rPr lang="es-CO" dirty="0"/>
              <a:t>como un circuito </a:t>
            </a:r>
            <a:r>
              <a:rPr lang="es-CO" dirty="0" smtClean="0"/>
              <a:t>diferencial, constituye </a:t>
            </a:r>
            <a:r>
              <a:rPr lang="es-CO" dirty="0"/>
              <a:t>una etapa de </a:t>
            </a:r>
            <a:r>
              <a:rPr lang="es-CO" dirty="0" err="1"/>
              <a:t>transconductancia</a:t>
            </a:r>
            <a:r>
              <a:rPr lang="es-CO" dirty="0"/>
              <a:t> variable, y el par de transistores </a:t>
            </a:r>
            <a:r>
              <a:rPr lang="es-CO" dirty="0" smtClean="0"/>
              <a:t>Q1</a:t>
            </a:r>
            <a:r>
              <a:rPr lang="es-CO" dirty="0"/>
              <a:t> </a:t>
            </a:r>
            <a:r>
              <a:rPr lang="es-CO" dirty="0" smtClean="0"/>
              <a:t>y Q2</a:t>
            </a:r>
            <a:endParaRPr lang="es-CO" dirty="0"/>
          </a:p>
          <a:p>
            <a:pPr marL="0" indent="0">
              <a:buNone/>
            </a:pPr>
            <a:r>
              <a:rPr lang="es-CO" dirty="0"/>
              <a:t>constituye </a:t>
            </a:r>
            <a:r>
              <a:rPr lang="es-CO" dirty="0" smtClean="0"/>
              <a:t>el circuito </a:t>
            </a:r>
            <a:r>
              <a:rPr lang="es-CO" dirty="0"/>
              <a:t>de polarización de las bases del primero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47417" t="41187" r="29532" b="27563"/>
          <a:stretch/>
        </p:blipFill>
        <p:spPr>
          <a:xfrm>
            <a:off x="5826033" y="2418322"/>
            <a:ext cx="5985367" cy="350923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4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Métodos de implementación 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8775" y="2333845"/>
            <a:ext cx="5470526" cy="179978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1" y="2333845"/>
            <a:ext cx="6007101" cy="33514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Métodos de implementación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990600" y="2476500"/>
                <a:ext cx="7569200" cy="320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Inconvenientes:</a:t>
                </a:r>
              </a:p>
              <a:p>
                <a:endParaRPr lang="es-CO" dirty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s-CO" dirty="0" smtClean="0"/>
                  <a:t>La señal de entrada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dirty="0" smtClean="0"/>
                  <a:t> no puede ser  muy pequeña.</a:t>
                </a:r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C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|≫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𝐵𝐸</m:t>
                        </m:r>
                      </m:sub>
                    </m:sSub>
                  </m:oMath>
                </a14:m>
                <a:endParaRPr lang="es-CO" dirty="0" smtClean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s-CO" dirty="0" smtClean="0"/>
                  <a:t>La corriente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 smtClean="0"/>
                  <a:t>debe ser grande para permitir mayor margen dinámico de las corrientes de colector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dirty="0" smtClean="0"/>
                  <a:t> 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s-CO" dirty="0" smtClean="0"/>
                  <a:t>Para que el amplificador operacional diferencia se comparte  lo mas ideal posible , es mejor conectar  el emisor  a una fuente de corriente .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s-CO" dirty="0" smtClean="0"/>
                  <a:t>La entrada Y es decir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dirty="0" smtClean="0"/>
                  <a:t> debe ser negativa  para polarizar  correctamente  el circuito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s-CO" dirty="0" smtClean="0"/>
                  <a:t>.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endParaRPr lang="es-CO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76500"/>
                <a:ext cx="7569200" cy="3205108"/>
              </a:xfrm>
              <a:prstGeom prst="rect">
                <a:avLst/>
              </a:prstGeom>
              <a:blipFill rotWithShape="0">
                <a:blip r:embed="rId4"/>
                <a:stretch>
                  <a:fillRect l="-725" t="-9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6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252" y="240302"/>
            <a:ext cx="8911687" cy="1280890"/>
          </a:xfrm>
        </p:spPr>
        <p:txBody>
          <a:bodyPr/>
          <a:lstStyle/>
          <a:p>
            <a:r>
              <a:rPr lang="es-CO" b="1" dirty="0" smtClean="0"/>
              <a:t>Definición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1212" y="2292261"/>
            <a:ext cx="7672388" cy="3003640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/>
              <a:t>Es un dispositivo que toma dos señales eléctricas analógicas y produce una salida cuyo valor es el producto de las entradas. Dichos circuitos pueden ser utilizados para implementar funciones relacionadas tales como los cuadrados (aplica la señal a ambas entradas) y las raíces cuadradas.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49176" t="50484" r="27167" b="31382"/>
          <a:stretch/>
        </p:blipFill>
        <p:spPr>
          <a:xfrm>
            <a:off x="6014435" y="4439763"/>
            <a:ext cx="4357632" cy="209351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28785" t="56294" r="55081" b="36840"/>
          <a:stretch/>
        </p:blipFill>
        <p:spPr>
          <a:xfrm>
            <a:off x="1815920" y="5295901"/>
            <a:ext cx="2099257" cy="5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1288" y="470048"/>
            <a:ext cx="10571998" cy="970450"/>
          </a:xfrm>
        </p:spPr>
        <p:txBody>
          <a:bodyPr/>
          <a:lstStyle/>
          <a:p>
            <a:r>
              <a:rPr lang="es-CO" dirty="0" smtClean="0"/>
              <a:t>Reference: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 https://</a:t>
            </a:r>
            <a:r>
              <a:rPr lang="es-CO" dirty="0" smtClean="0"/>
              <a:t>es.slideshare.net/zaiidalozano/amplificadores-multiplicadores</a:t>
            </a:r>
          </a:p>
          <a:p>
            <a:r>
              <a:rPr lang="es-CO" dirty="0"/>
              <a:t>https://</a:t>
            </a:r>
            <a:r>
              <a:rPr lang="es-CO" dirty="0" smtClean="0"/>
              <a:t>es.scribd.com/document/63595770/Multiplicadores-analogicos</a:t>
            </a:r>
          </a:p>
          <a:p>
            <a:r>
              <a:rPr lang="es-CO" dirty="0"/>
              <a:t>https://</a:t>
            </a:r>
            <a:r>
              <a:rPr lang="es-CO" dirty="0" smtClean="0"/>
              <a:t>es.scribd.com/document/63595770/Multiplicadores-analogicos</a:t>
            </a:r>
          </a:p>
          <a:p>
            <a:r>
              <a:rPr lang="es-CO" dirty="0"/>
              <a:t>http://electronica.ugr.es/~amroldan/asignaturas/curso10-11/analisis_circuitos/complementos/BODE.pdf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5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Multiplicadores:</a:t>
            </a:r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393700" y="3276600"/>
            <a:ext cx="37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Son muy importantes en diferentes campos de la electrónica destacando en el área de instrumentación por sus aplicaciones en control y procesamiento de señales.</a:t>
            </a:r>
            <a:endParaRPr lang="es-CO" dirty="0"/>
          </a:p>
        </p:txBody>
      </p:sp>
      <p:sp>
        <p:nvSpPr>
          <p:cNvPr id="6" name="CuadroTexto 5"/>
          <p:cNvSpPr txBox="1"/>
          <p:nvPr/>
        </p:nvSpPr>
        <p:spPr>
          <a:xfrm>
            <a:off x="4165600" y="2076271"/>
            <a:ext cx="755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Ejemplo : las ondas sinodales pueden modular variables físicas mediante la amplitud de una segunda señal.</a:t>
            </a:r>
          </a:p>
          <a:p>
            <a:r>
              <a:rPr lang="es-CO" dirty="0" smtClean="0"/>
              <a:t>“atenuadores de tención controlados o también llamados atenuadores de volumen.”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13" y="3410851"/>
            <a:ext cx="2833688" cy="90436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715" y="4269146"/>
            <a:ext cx="3374536" cy="90389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313" y="5030926"/>
            <a:ext cx="2833688" cy="102289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165600" y="4355652"/>
            <a:ext cx="438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Señales de resonancia magnética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664715" y="517304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Pruebas de respuesta al ruido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4258470" y="6032500"/>
            <a:ext cx="390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Tono musical de música electrónica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319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Aplicaciones: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20040" y="2795660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Espectrofotómetro : </a:t>
            </a:r>
          </a:p>
          <a:p>
            <a:endParaRPr lang="es-CO" dirty="0"/>
          </a:p>
          <a:p>
            <a:r>
              <a:rPr lang="es-CO" dirty="0" smtClean="0"/>
              <a:t>En la medida de la absorción  de la luz transmitida debe ser regulada  por la intensidad de la luz incidente en las fluctuaciones .Un multiplicador puede hacer esta regulación.</a:t>
            </a:r>
            <a:endParaRPr lang="es-CO" dirty="0"/>
          </a:p>
        </p:txBody>
      </p:sp>
      <p:sp>
        <p:nvSpPr>
          <p:cNvPr id="9" name="CuadroTexto 8"/>
          <p:cNvSpPr txBox="1"/>
          <p:nvPr/>
        </p:nvSpPr>
        <p:spPr>
          <a:xfrm>
            <a:off x="5146298" y="2657160"/>
            <a:ext cx="6235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Vector de Tención:</a:t>
            </a:r>
          </a:p>
          <a:p>
            <a:endParaRPr lang="es-CO" dirty="0"/>
          </a:p>
          <a:p>
            <a:r>
              <a:rPr lang="es-CO" dirty="0" smtClean="0"/>
              <a:t>Cuando la red posee elementos almacenadores de energía  , su función de transferencia no es un numero real , siendo un vector de dos componentes .</a:t>
            </a:r>
          </a:p>
          <a:p>
            <a:endParaRPr lang="es-CO" dirty="0"/>
          </a:p>
          <a:p>
            <a:r>
              <a:rPr lang="es-CO" dirty="0" smtClean="0"/>
              <a:t>Los multiplicadores pueden ser usados para para obtener las fases de la señal de entrada y salida , o medir el valor del modulo de la señal.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0719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Aplicaciones: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281681" y="2380162"/>
                <a:ext cx="777011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Conversor </a:t>
                </a:r>
                <a:r>
                  <a:rPr lang="es-CO" dirty="0" err="1" smtClean="0">
                    <a:solidFill>
                      <a:schemeClr val="accent1">
                        <a:lumMod val="75000"/>
                      </a:schemeClr>
                    </a:solidFill>
                  </a:rPr>
                  <a:t>rms</a:t>
                </a:r>
                <a:r>
                  <a:rPr lang="es-CO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de precisión: </a:t>
                </a:r>
              </a:p>
              <a:p>
                <a:endParaRPr lang="es-CO" dirty="0" smtClean="0"/>
              </a:p>
              <a:p>
                <a:r>
                  <a:rPr lang="es-CO" dirty="0" smtClean="0"/>
                  <a:t>La mayoría de circuitos que miden la corriente AC , rectifican la señal y miden un valor medio (|v|).</a:t>
                </a:r>
              </a:p>
              <a:p>
                <a:r>
                  <a:rPr lang="es-CO" dirty="0" smtClean="0"/>
                  <a:t>Este no es el valor real eficaz </a:t>
                </a:r>
                <a:r>
                  <a:rPr lang="es-CO" dirty="0" err="1" smtClean="0"/>
                  <a:t>rms</a:t>
                </a:r>
                <a:r>
                  <a:rPr lang="es-CO" dirty="0" smtClean="0"/>
                  <a:t> el cual es igual a la raíz cuadrada de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 smtClean="0"/>
                  <a:t>) , puesto que solo coinciden en señales sinodales simples.</a:t>
                </a:r>
              </a:p>
              <a:p>
                <a:r>
                  <a:rPr lang="es-CO" dirty="0" smtClean="0"/>
                  <a:t>Este error esta dado  por los medidores tradicionales , los cuales están basados en la ley de Joule por ser proporcional a </a:t>
                </a:r>
                <a:r>
                  <a:rPr lang="es-CO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s-CO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/>
                  <a:t>) </a:t>
                </a:r>
                <a:r>
                  <a:rPr lang="es-CO" dirty="0" smtClean="0"/>
                  <a:t>, usando transductores  y </a:t>
                </a:r>
                <a:r>
                  <a:rPr lang="es-CO" dirty="0" smtClean="0"/>
                  <a:t>termo acopladores </a:t>
                </a:r>
                <a:r>
                  <a:rPr lang="es-CO" dirty="0" smtClean="0"/>
                  <a:t>, terminando en un circuito muy caro .</a:t>
                </a:r>
              </a:p>
              <a:p>
                <a:r>
                  <a:rPr lang="es-CO" dirty="0" smtClean="0"/>
                  <a:t>Se puede obtener el valor verdadero </a:t>
                </a:r>
                <a:r>
                  <a:rPr lang="es-CO" dirty="0" err="1" smtClean="0"/>
                  <a:t>rms</a:t>
                </a:r>
                <a:r>
                  <a:rPr lang="es-CO" dirty="0" smtClean="0"/>
                  <a:t> si se implementa un circuito analógico echo con multiplicadores que si den el cuadrado y la raíz cuadrada.</a:t>
                </a:r>
              </a:p>
              <a:p>
                <a:endParaRPr lang="es-CO" dirty="0" smtClean="0"/>
              </a:p>
              <a:p>
                <a:endParaRPr lang="es-CO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81" y="2380162"/>
                <a:ext cx="7770119" cy="4247317"/>
              </a:xfrm>
              <a:prstGeom prst="rect">
                <a:avLst/>
              </a:prstGeom>
              <a:blipFill rotWithShape="0">
                <a:blip r:embed="rId4"/>
                <a:stretch>
                  <a:fillRect l="-627" t="-7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8408502" y="2908300"/>
                <a:ext cx="3248646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O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𝑒𝑓</m:t>
                          </m:r>
                        </m:sub>
                      </m:sSub>
                      <m:r>
                        <a:rPr lang="es-CO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CO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s-CO" sz="24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</m:sub>
                            <m:sup>
                              <m:r>
                                <a:rPr lang="es-CO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s-CO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sz="24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CO" sz="24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CO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s-CO" sz="2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s-CO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502" y="2908300"/>
                <a:ext cx="3248646" cy="10911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8240026" y="4537088"/>
                <a:ext cx="3585597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O" sz="2400" b="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𝑒𝑓</m:t>
                          </m:r>
                        </m:sub>
                      </m:sSub>
                      <m:r>
                        <a:rPr lang="es-CO" sz="2400" b="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s-CO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O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s-CO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O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es-CO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s-CO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O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CO" sz="240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s-CO" sz="24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s-CO" sz="240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sz="2400" b="0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CO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s-CO" sz="2400" b="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rad>
                    </m:oMath>
                  </m:oMathPara>
                </a14:m>
                <a:endParaRPr lang="es-CO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026" y="4537088"/>
                <a:ext cx="3585597" cy="11835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65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Parámetros y terminología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640169"/>
            <a:ext cx="5247237" cy="3218629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Numero de cuadrantes</a:t>
            </a:r>
          </a:p>
          <a:p>
            <a:pPr marL="0" indent="0">
              <a:buNone/>
            </a:pPr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Este termino indica el signo permitido de las variables de entrada:</a:t>
            </a:r>
          </a:p>
          <a:p>
            <a:pPr marL="0" indent="0">
              <a:buNone/>
            </a:pPr>
            <a:r>
              <a:rPr lang="es-CO" dirty="0" smtClean="0"/>
              <a:t>1 </a:t>
            </a:r>
            <a:r>
              <a:rPr lang="es-CO" dirty="0" smtClean="0"/>
              <a:t>cuadrante: </a:t>
            </a:r>
            <a:r>
              <a:rPr lang="es-CO" dirty="0" err="1" smtClean="0"/>
              <a:t>Vx</a:t>
            </a:r>
            <a:r>
              <a:rPr lang="es-CO" dirty="0" smtClean="0"/>
              <a:t>&gt;0 y </a:t>
            </a:r>
            <a:r>
              <a:rPr lang="es-CO" dirty="0" err="1" smtClean="0"/>
              <a:t>Vy</a:t>
            </a:r>
            <a:r>
              <a:rPr lang="es-CO" dirty="0" smtClean="0"/>
              <a:t>&gt;0.</a:t>
            </a:r>
          </a:p>
          <a:p>
            <a:pPr marL="0" indent="0">
              <a:buNone/>
            </a:pPr>
            <a:r>
              <a:rPr lang="es-CO" dirty="0" smtClean="0"/>
              <a:t>2 </a:t>
            </a:r>
            <a:r>
              <a:rPr lang="es-CO" dirty="0" smtClean="0"/>
              <a:t>cuadrantes: </a:t>
            </a:r>
            <a:r>
              <a:rPr lang="es-CO" dirty="0" err="1" smtClean="0"/>
              <a:t>Vx</a:t>
            </a:r>
            <a:r>
              <a:rPr lang="es-CO" dirty="0" smtClean="0"/>
              <a:t>&gt;&lt;0 y </a:t>
            </a:r>
            <a:r>
              <a:rPr lang="es-CO" dirty="0" err="1" smtClean="0"/>
              <a:t>Vy</a:t>
            </a:r>
            <a:r>
              <a:rPr lang="es-CO" dirty="0" smtClean="0"/>
              <a:t>&gt;0,ó,Vx&gt;&lt;0 y </a:t>
            </a:r>
            <a:r>
              <a:rPr lang="es-CO" dirty="0" err="1" smtClean="0"/>
              <a:t>Vy</a:t>
            </a:r>
            <a:r>
              <a:rPr lang="es-CO" dirty="0" smtClean="0"/>
              <a:t>&lt;0.</a:t>
            </a:r>
          </a:p>
          <a:p>
            <a:pPr marL="0" indent="0">
              <a:buNone/>
            </a:pPr>
            <a:r>
              <a:rPr lang="es-CO" dirty="0" smtClean="0"/>
              <a:t>4 cuadrantes</a:t>
            </a:r>
            <a:r>
              <a:rPr lang="es-CO" dirty="0" smtClean="0"/>
              <a:t>: </a:t>
            </a:r>
            <a:r>
              <a:rPr lang="es-CO" dirty="0" err="1" smtClean="0"/>
              <a:t>Vx</a:t>
            </a:r>
            <a:r>
              <a:rPr lang="es-CO" dirty="0" smtClean="0"/>
              <a:t>&gt;&lt;0 y </a:t>
            </a:r>
            <a:r>
              <a:rPr lang="es-CO" dirty="0" err="1" smtClean="0"/>
              <a:t>Vy</a:t>
            </a:r>
            <a:r>
              <a:rPr lang="es-CO" dirty="0" smtClean="0"/>
              <a:t>&gt;&lt;0.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 l="34426" t="24956" r="35779" b="35431"/>
          <a:stretch/>
        </p:blipFill>
        <p:spPr>
          <a:xfrm>
            <a:off x="7281929" y="3201408"/>
            <a:ext cx="3876542" cy="28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4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Parámetros y terminología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18712" y="2222287"/>
            <a:ext cx="5023288" cy="3636511"/>
          </a:xfrm>
        </p:spPr>
        <p:txBody>
          <a:bodyPr/>
          <a:lstStyle/>
          <a:p>
            <a:pPr marL="0" indent="0">
              <a:buNone/>
            </a:pP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Linealidad</a:t>
            </a:r>
          </a:p>
          <a:p>
            <a:pPr marL="0" indent="0">
              <a:buNone/>
            </a:pPr>
            <a:r>
              <a:rPr lang="es-CO" dirty="0" smtClean="0"/>
              <a:t>Hay que tener en cuenta que existen dos tipos de linealidad o exactitud:</a:t>
            </a:r>
          </a:p>
          <a:p>
            <a:pPr marL="0" indent="0">
              <a:buNone/>
            </a:pPr>
            <a:r>
              <a:rPr lang="es-CO" dirty="0" smtClean="0"/>
              <a:t>Exactitud estática y exactitud dinámica o respuesta en frecuencia.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6279" t="44243" r="52651" b="26151"/>
          <a:stretch/>
        </p:blipFill>
        <p:spPr>
          <a:xfrm>
            <a:off x="6816567" y="2957699"/>
            <a:ext cx="4042612" cy="216568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Parámetros y terminología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Exactitud estática: este termino nos indica el porcentaje del margen en el que diferirá la respuesta del multiplicador real de la ideal, mientras las entradas estén dentro de los limites normales; dicho porcentaje se especifica sobre el valor del fondo de escala o el rango de y.</a:t>
            </a:r>
          </a:p>
          <a:p>
            <a:pPr marL="0" indent="0">
              <a:buNone/>
            </a:pPr>
            <a:endParaRPr lang="es-CO" dirty="0" smtClean="0"/>
          </a:p>
          <a:p>
            <a:r>
              <a:rPr lang="es-CO" dirty="0" smtClean="0"/>
              <a:t>Exactitud dinámica: Este termino especifica el ancho de banda del multiplicador, limitado por la frecuencia donde la respuesta de salida cae  3 </a:t>
            </a:r>
            <a:r>
              <a:rPr lang="es-CO" dirty="0" err="1" smtClean="0"/>
              <a:t>Db</a:t>
            </a:r>
            <a:r>
              <a:rPr lang="es-CO" dirty="0" smtClean="0"/>
              <a:t> respecto a la nominal.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6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63232" y="2486593"/>
            <a:ext cx="4177348" cy="3777622"/>
          </a:xfrm>
        </p:spPr>
        <p:txBody>
          <a:bodyPr/>
          <a:lstStyle/>
          <a:p>
            <a:pPr marL="0" indent="0">
              <a:buNone/>
            </a:pPr>
            <a:r>
              <a:rPr lang="es-CO" dirty="0" err="1" smtClean="0">
                <a:solidFill>
                  <a:schemeClr val="accent1">
                    <a:lumMod val="75000"/>
                  </a:schemeClr>
                </a:solidFill>
              </a:rPr>
              <a:t>Feedthrough</a:t>
            </a:r>
            <a:r>
              <a:rPr lang="es-CO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s-CO" dirty="0" smtClean="0"/>
              <a:t>Por este termino se entiende la fuga o perdida de la señal de entrada de paso a la salida, cuando la otra señal de entrada es cero.</a:t>
            </a:r>
          </a:p>
          <a:p>
            <a:endParaRPr lang="es-CO" dirty="0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 rotWithShape="1">
          <a:blip r:embed="rId2"/>
          <a:srcRect l="60272" t="28235" r="7364" b="48494"/>
          <a:stretch/>
        </p:blipFill>
        <p:spPr>
          <a:xfrm>
            <a:off x="5349659" y="3204972"/>
            <a:ext cx="5790359" cy="2340864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Parámetros y terminología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6258209"/>
            <a:ext cx="2819051" cy="5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1458</TotalTime>
  <Words>842</Words>
  <Application>Microsoft Office PowerPoint</Application>
  <PresentationFormat>Panorámica</PresentationFormat>
  <Paragraphs>102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Courier New</vt:lpstr>
      <vt:lpstr>Wingdings 2</vt:lpstr>
      <vt:lpstr>Citable</vt:lpstr>
      <vt:lpstr>Multiplicadores de frecuencias analógicos.</vt:lpstr>
      <vt:lpstr>Definición</vt:lpstr>
      <vt:lpstr>Multiplicadores:</vt:lpstr>
      <vt:lpstr>Aplicaciones:</vt:lpstr>
      <vt:lpstr>Aplicaciones:</vt:lpstr>
      <vt:lpstr>Parámetros y terminología</vt:lpstr>
      <vt:lpstr>Parámetros y terminología</vt:lpstr>
      <vt:lpstr>Parámetros y terminología</vt:lpstr>
      <vt:lpstr>Parámetros y terminología</vt:lpstr>
      <vt:lpstr>Parámetros y terminología</vt:lpstr>
      <vt:lpstr>Parámetros y terminología</vt:lpstr>
      <vt:lpstr>Métodos de implementación:</vt:lpstr>
      <vt:lpstr>Métodos de implementación:</vt:lpstr>
      <vt:lpstr>Métodos de implementación:</vt:lpstr>
      <vt:lpstr>Métodos de implementación:</vt:lpstr>
      <vt:lpstr>Métodos de implementación </vt:lpstr>
      <vt:lpstr>Metodos de implementación </vt:lpstr>
      <vt:lpstr>Métodos de implementación </vt:lpstr>
      <vt:lpstr>Métodos de implementación </vt:lpstr>
      <vt:lpstr>Reference: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Narvaez Gomez</dc:creator>
  <cp:lastModifiedBy>Luis Felipe Narvaez Gomez</cp:lastModifiedBy>
  <cp:revision>20</cp:revision>
  <dcterms:created xsi:type="dcterms:W3CDTF">2017-11-15T00:51:48Z</dcterms:created>
  <dcterms:modified xsi:type="dcterms:W3CDTF">2017-11-16T01:24:24Z</dcterms:modified>
</cp:coreProperties>
</file>