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4" r:id="rId2"/>
    <p:sldId id="309" r:id="rId3"/>
    <p:sldId id="315" r:id="rId4"/>
    <p:sldId id="316" r:id="rId5"/>
    <p:sldId id="317" r:id="rId6"/>
    <p:sldId id="318" r:id="rId7"/>
    <p:sldId id="319" r:id="rId8"/>
    <p:sldId id="331" r:id="rId9"/>
    <p:sldId id="322" r:id="rId10"/>
    <p:sldId id="324" r:id="rId11"/>
    <p:sldId id="321" r:id="rId12"/>
    <p:sldId id="325" r:id="rId13"/>
    <p:sldId id="326" r:id="rId14"/>
    <p:sldId id="327" r:id="rId15"/>
    <p:sldId id="328" r:id="rId16"/>
    <p:sldId id="329" r:id="rId17"/>
    <p:sldId id="332" r:id="rId18"/>
    <p:sldId id="333" r:id="rId19"/>
    <p:sldId id="334" r:id="rId20"/>
    <p:sldId id="335" r:id="rId21"/>
    <p:sldId id="336" r:id="rId2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2265" autoAdjust="0"/>
  </p:normalViewPr>
  <p:slideViewPr>
    <p:cSldViewPr>
      <p:cViewPr>
        <p:scale>
          <a:sx n="100" d="100"/>
          <a:sy n="100" d="100"/>
        </p:scale>
        <p:origin x="18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0106-F87A-5347-B994-D3A2F8233BE3}" type="datetime1">
              <a:rPr lang="es-CO" smtClean="0"/>
              <a:t>2/08/17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40B2C-26D3-814D-8F13-1CEC00E7829D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22212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EE66-8BA9-0B4C-B9CC-D0BEA200CEE9}" type="datetime1">
              <a:rPr lang="es-CO" smtClean="0"/>
              <a:t>2/08/17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3A7B7-96B5-2342-9472-EED99DA6B25D}" type="slidenum">
              <a:rPr lang="es-CO" smtClean="0"/>
              <a:t>‹Nr.›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283809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Poner primero la parte en discreto.</a:t>
            </a:r>
          </a:p>
          <a:p>
            <a:r>
              <a:rPr lang="es-ES_tradnl" dirty="0" smtClean="0"/>
              <a:t>Agregar</a:t>
            </a:r>
            <a:r>
              <a:rPr lang="es-ES_tradnl" baseline="0" dirty="0" smtClean="0"/>
              <a:t> la parte de </a:t>
            </a:r>
            <a:r>
              <a:rPr lang="es-ES_tradnl" baseline="0" dirty="0" err="1" smtClean="0"/>
              <a:t>Aruitectura</a:t>
            </a:r>
            <a:r>
              <a:rPr lang="es-ES_tradnl" baseline="0" dirty="0" smtClean="0"/>
              <a:t>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Explicacion</a:t>
            </a:r>
            <a:r>
              <a:rPr lang="es-ES_tradnl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que el Amplificador se satura mas o menos dos voltios por debajo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s-ES_trad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tension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_tradnl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alimentacion</a:t>
            </a:r>
            <a:r>
              <a:rPr lang="es-ES_tradnl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ES_tradnl" dirty="0" smtClean="0"/>
          </a:p>
          <a:p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420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8907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C3A7B7-96B5-2342-9472-EED99DA6B25D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781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uario\Desktop\Portada presentacione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81390"/>
            <a:ext cx="9289032" cy="696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800" y="2107704"/>
            <a:ext cx="7772400" cy="14700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71600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3755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75856" y="58614"/>
            <a:ext cx="5760640" cy="706090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908720"/>
            <a:ext cx="8928992" cy="532859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CO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107504" y="6492875"/>
            <a:ext cx="5472608" cy="365125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s-ES" smtClean="0"/>
              <a:t>Electrónica III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826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Electrónica III</a:t>
            </a:r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E5286-D88B-414E-A1DA-C6F6E16FBB7C}" type="slidenum">
              <a:rPr lang="es-CO" smtClean="0"/>
              <a:t>‹Nr.›</a:t>
            </a:fld>
            <a:endParaRPr lang="es-CO"/>
          </a:p>
        </p:txBody>
      </p:sp>
      <p:pic>
        <p:nvPicPr>
          <p:cNvPr id="3074" name="Picture 2" descr="C:\Users\Usuario\Desktop\Fondo presentacion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84" y="-27384"/>
            <a:ext cx="9180513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43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ctrTitle"/>
          </p:nvPr>
        </p:nvSpPr>
        <p:spPr>
          <a:xfrm>
            <a:off x="251520" y="2996952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s-CO" sz="4800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I. </a:t>
            </a:r>
            <a:r>
              <a:rPr lang="es-ES" sz="4800" dirty="0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Introducción a los </a:t>
            </a:r>
            <a:r>
              <a:rPr lang="es-ES" sz="4800" dirty="0" err="1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Op</a:t>
            </a:r>
            <a:r>
              <a:rPr lang="es-ES" sz="4800" dirty="0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. </a:t>
            </a:r>
            <a:r>
              <a:rPr lang="es-ES" sz="4800" dirty="0" err="1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Amp</a:t>
            </a:r>
            <a:r>
              <a:rPr lang="es-ES" sz="4800" dirty="0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.</a:t>
            </a:r>
            <a:endParaRPr lang="es-CO" sz="4800" dirty="0">
              <a:solidFill>
                <a:schemeClr val="bg1">
                  <a:lumMod val="85000"/>
                </a:schemeClr>
              </a:solidFill>
              <a:latin typeface="Franklin Gothic Demi" pitchFamily="34" charset="0"/>
            </a:endParaRPr>
          </a:p>
        </p:txBody>
      </p:sp>
      <p:sp>
        <p:nvSpPr>
          <p:cNvPr id="7" name="2 Subtítulo"/>
          <p:cNvSpPr>
            <a:spLocks noGrp="1"/>
          </p:cNvSpPr>
          <p:nvPr>
            <p:ph type="subTitle" idx="1"/>
          </p:nvPr>
        </p:nvSpPr>
        <p:spPr>
          <a:xfrm>
            <a:off x="1987624" y="5661248"/>
            <a:ext cx="6400800" cy="1101824"/>
          </a:xfrm>
        </p:spPr>
        <p:txBody>
          <a:bodyPr>
            <a:normAutofit fontScale="92500" lnSpcReduction="20000"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CO" sz="2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Ing. Andrés Álvarez </a:t>
            </a:r>
            <a:r>
              <a:rPr lang="es-CO" sz="28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Camargo MS.c(c)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CO" sz="28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Universidad Santo Tomás </a:t>
            </a:r>
            <a:endParaRPr lang="es-CO" sz="2800" dirty="0" smtClean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s-CO" sz="2800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itchFamily="34" charset="0"/>
              </a:rPr>
              <a:t>Seccional Tunja </a:t>
            </a:r>
            <a:endParaRPr lang="es-CO" sz="2800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itchFamily="34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139952" y="44624"/>
            <a:ext cx="4248472" cy="1412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  <a:latin typeface="Franklin Gothic Demi" pitchFamily="34" charset="0"/>
              </a:rPr>
              <a:t>Electrónica III y Laboratorio</a:t>
            </a:r>
            <a:endParaRPr lang="es-CO" dirty="0">
              <a:solidFill>
                <a:schemeClr val="bg1">
                  <a:lumMod val="85000"/>
                </a:schemeClr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7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80112" y="908720"/>
            <a:ext cx="3456384" cy="5328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 smtClean="0"/>
              <a:t>LM741C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TL081I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 smtClean="0"/>
              <a:t>LT339M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35496" y="987798"/>
            <a:ext cx="4248472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_tradnl" sz="7400" dirty="0" smtClean="0"/>
              <a:t>Prefijo</a:t>
            </a:r>
          </a:p>
          <a:p>
            <a:pPr marL="0" indent="0">
              <a:buFont typeface="Arial" pitchFamily="34" charset="0"/>
              <a:buNone/>
            </a:pPr>
            <a:endParaRPr lang="es-ES_tradnl" sz="49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5200" dirty="0" smtClean="0"/>
              <a:t>AD                    	</a:t>
            </a:r>
            <a:r>
              <a:rPr lang="es-ES_tradnl" sz="5200" dirty="0" err="1" smtClean="0"/>
              <a:t>Analog</a:t>
            </a:r>
            <a:r>
              <a:rPr lang="es-ES_tradnl" sz="5200" dirty="0" smtClean="0"/>
              <a:t> </a:t>
            </a:r>
            <a:r>
              <a:rPr lang="es-ES_tradnl" sz="5200" dirty="0" err="1" smtClean="0"/>
              <a:t>Devices</a:t>
            </a: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5200" dirty="0" smtClean="0"/>
              <a:t>CA		Harris</a:t>
            </a:r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5200" dirty="0" smtClean="0"/>
              <a:t>LM		</a:t>
            </a:r>
            <a:r>
              <a:rPr lang="es-ES_tradnl" sz="5200" dirty="0" err="1" smtClean="0"/>
              <a:t>National</a:t>
            </a:r>
            <a:r>
              <a:rPr lang="es-ES_tradnl" sz="5200" dirty="0" smtClean="0"/>
              <a:t> Semiconductor</a:t>
            </a:r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5200" dirty="0" smtClean="0"/>
              <a:t>LT 		Linear </a:t>
            </a:r>
            <a:r>
              <a:rPr lang="es-ES_tradnl" sz="5200" dirty="0" err="1" smtClean="0"/>
              <a:t>Technology</a:t>
            </a: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5200" dirty="0" smtClean="0"/>
              <a:t>MAX		</a:t>
            </a:r>
            <a:r>
              <a:rPr lang="es-ES_tradnl" sz="5200" dirty="0" err="1" smtClean="0"/>
              <a:t>Maxim</a:t>
            </a: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5200" dirty="0" smtClean="0"/>
              <a:t>MC		Motorola</a:t>
            </a:r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5200" dirty="0" smtClean="0"/>
              <a:t>OPA		</a:t>
            </a:r>
            <a:r>
              <a:rPr lang="es-ES_tradnl" sz="5200" dirty="0" err="1" smtClean="0"/>
              <a:t>Burr</a:t>
            </a:r>
            <a:r>
              <a:rPr lang="es-ES_tradnl" sz="5200" dirty="0" smtClean="0"/>
              <a:t>-Brown</a:t>
            </a:r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5200" dirty="0" smtClean="0"/>
              <a:t>TL		Texas Instruments</a:t>
            </a:r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None/>
            </a:pPr>
            <a:r>
              <a:rPr lang="es-ES_tradnl" sz="5200" dirty="0" smtClean="0"/>
              <a:t>UA(</a:t>
            </a:r>
            <a:r>
              <a:rPr lang="es-ES" sz="5200" b="1" dirty="0">
                <a:sym typeface="Symbol" charset="2"/>
              </a:rPr>
              <a:t></a:t>
            </a:r>
            <a:r>
              <a:rPr lang="es-ES_tradnl" sz="5200" dirty="0"/>
              <a:t> </a:t>
            </a:r>
            <a:r>
              <a:rPr lang="es-ES_tradnl" sz="5200" dirty="0" smtClean="0"/>
              <a:t>A)		Fairchild</a:t>
            </a:r>
            <a:endParaRPr lang="es-ES_tradnl" sz="5200" dirty="0"/>
          </a:p>
        </p:txBody>
      </p:sp>
      <p:cxnSp>
        <p:nvCxnSpPr>
          <p:cNvPr id="12" name="Conector recto de flecha 11"/>
          <p:cNvCxnSpPr/>
          <p:nvPr/>
        </p:nvCxnSpPr>
        <p:spPr>
          <a:xfrm flipV="1">
            <a:off x="5865440" y="1438813"/>
            <a:ext cx="0" cy="541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 flipV="1">
            <a:off x="5876652" y="4941168"/>
            <a:ext cx="0" cy="541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5843488" y="3243842"/>
            <a:ext cx="0" cy="541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611560" y="1709316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>
            <a:off x="611560" y="2213372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611560" y="2742828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611560" y="3246884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>
            <a:off x="611560" y="4301604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611560" y="4805660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11560" y="5347816"/>
            <a:ext cx="122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874192" y="5851872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/>
          <p:nvPr/>
        </p:nvCxnSpPr>
        <p:spPr>
          <a:xfrm>
            <a:off x="625370" y="3784848"/>
            <a:ext cx="11881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 flipV="1">
            <a:off x="6444208" y="1438813"/>
            <a:ext cx="0" cy="541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 flipV="1">
            <a:off x="6455420" y="4941168"/>
            <a:ext cx="0" cy="541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 flipV="1">
            <a:off x="6422256" y="3243842"/>
            <a:ext cx="0" cy="541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/>
          <p:cNvCxnSpPr/>
          <p:nvPr/>
        </p:nvCxnSpPr>
        <p:spPr>
          <a:xfrm flipV="1">
            <a:off x="6982172" y="1438813"/>
            <a:ext cx="0" cy="541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V="1">
            <a:off x="6903144" y="4924276"/>
            <a:ext cx="0" cy="541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 flipV="1">
            <a:off x="6838156" y="3243842"/>
            <a:ext cx="0" cy="54100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rcador de contenido 2"/>
          <p:cNvSpPr txBox="1">
            <a:spLocks/>
          </p:cNvSpPr>
          <p:nvPr/>
        </p:nvSpPr>
        <p:spPr>
          <a:xfrm>
            <a:off x="35323" y="987798"/>
            <a:ext cx="4860032" cy="518457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_tradnl" sz="6000" dirty="0" smtClean="0"/>
              <a:t>Numero de parte</a:t>
            </a:r>
          </a:p>
          <a:p>
            <a:pPr marL="0" indent="0">
              <a:buFont typeface="Arial" pitchFamily="34" charset="0"/>
              <a:buNone/>
            </a:pPr>
            <a:endParaRPr lang="es-ES_tradnl" sz="49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5200" dirty="0" smtClean="0"/>
              <a:t>Uso general 	       741, 301, 081, 082.                    	</a:t>
            </a:r>
          </a:p>
          <a:p>
            <a:pPr marL="0" indent="0">
              <a:buFont typeface="Arial" pitchFamily="34" charset="0"/>
              <a:buNone/>
            </a:pPr>
            <a:r>
              <a:rPr lang="es-ES_tradnl" sz="5200" dirty="0" smtClean="0"/>
              <a:t>Alta Frecuencia	       318, 715.</a:t>
            </a:r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5200" dirty="0" err="1" smtClean="0"/>
              <a:t>Instrumentaci</a:t>
            </a:r>
            <a:r>
              <a:rPr lang="es-ES" sz="5200" dirty="0" err="1" smtClean="0"/>
              <a:t>ón</a:t>
            </a:r>
            <a:r>
              <a:rPr lang="es-ES" sz="5200" dirty="0" smtClean="0"/>
              <a:t>      321, 725, 620, 623.</a:t>
            </a:r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r>
              <a:rPr lang="es-ES" sz="5200" dirty="0" smtClean="0"/>
              <a:t>Precisión</a:t>
            </a:r>
            <a:r>
              <a:rPr lang="es-ES_tradnl" sz="5200" dirty="0"/>
              <a:t> </a:t>
            </a:r>
            <a:r>
              <a:rPr lang="es-ES_tradnl" sz="5200" dirty="0" smtClean="0"/>
              <a:t>                  714, 321.</a:t>
            </a:r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5200" dirty="0" smtClean="0"/>
              <a:t>Potencia	       791.</a:t>
            </a:r>
          </a:p>
          <a:p>
            <a:pPr marL="0" indent="0">
              <a:buFont typeface="Arial" pitchFamily="34" charset="0"/>
              <a:buNone/>
            </a:pPr>
            <a:endParaRPr lang="es-ES_tradnl" sz="5200" dirty="0"/>
          </a:p>
          <a:p>
            <a:pPr marL="0" indent="0">
              <a:buNone/>
            </a:pPr>
            <a:r>
              <a:rPr lang="es-ES" sz="5200" dirty="0" smtClean="0"/>
              <a:t>Alta Tensión</a:t>
            </a:r>
            <a:r>
              <a:rPr lang="es-ES_tradnl" sz="5200" dirty="0"/>
              <a:t>	</a:t>
            </a:r>
            <a:r>
              <a:rPr lang="es-ES_tradnl" sz="5200" dirty="0" smtClean="0"/>
              <a:t>       004.</a:t>
            </a:r>
          </a:p>
          <a:p>
            <a:pPr marL="0" indent="0">
              <a:buNone/>
            </a:pPr>
            <a:endParaRPr lang="es-ES_tradnl" sz="5200" dirty="0" smtClean="0"/>
          </a:p>
          <a:p>
            <a:pPr marL="0" indent="0">
              <a:buNone/>
            </a:pPr>
            <a:r>
              <a:rPr lang="es-ES" sz="5200" dirty="0" smtClean="0"/>
              <a:t>Comparadores</a:t>
            </a:r>
            <a:r>
              <a:rPr lang="es-ES_tradnl" sz="5200" dirty="0"/>
              <a:t>	</a:t>
            </a:r>
            <a:r>
              <a:rPr lang="es-ES_tradnl" sz="5200" dirty="0" smtClean="0"/>
              <a:t>       311, 339, 393.</a:t>
            </a:r>
            <a:endParaRPr lang="es-ES_tradnl" sz="5200" dirty="0"/>
          </a:p>
          <a:p>
            <a:pPr marL="0" indent="0">
              <a:buNone/>
            </a:pPr>
            <a:endParaRPr lang="es-ES_tradnl" sz="5200" dirty="0"/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</p:txBody>
      </p:sp>
      <p:cxnSp>
        <p:nvCxnSpPr>
          <p:cNvPr id="32" name="Conector recto de flecha 31"/>
          <p:cNvCxnSpPr/>
          <p:nvPr/>
        </p:nvCxnSpPr>
        <p:spPr>
          <a:xfrm>
            <a:off x="1619499" y="1827932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>
            <a:off x="1281126" y="3657848"/>
            <a:ext cx="10116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1187451" y="4297412"/>
            <a:ext cx="111285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>
            <a:off x="1873623" y="5572348"/>
            <a:ext cx="4719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1550641" y="4924276"/>
            <a:ext cx="8115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/>
          <p:cNvCxnSpPr/>
          <p:nvPr/>
        </p:nvCxnSpPr>
        <p:spPr>
          <a:xfrm>
            <a:off x="1930103" y="2365896"/>
            <a:ext cx="43204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2051547" y="3013968"/>
            <a:ext cx="26826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Marcador de contenido 2"/>
          <p:cNvSpPr txBox="1">
            <a:spLocks/>
          </p:cNvSpPr>
          <p:nvPr/>
        </p:nvSpPr>
        <p:spPr>
          <a:xfrm>
            <a:off x="60897" y="918618"/>
            <a:ext cx="4896544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_tradnl" sz="2400" dirty="0" smtClean="0"/>
              <a:t>Intervalo de Temperatura</a:t>
            </a:r>
          </a:p>
          <a:p>
            <a:pPr marL="0" indent="0">
              <a:buFont typeface="Arial" pitchFamily="34" charset="0"/>
              <a:buNone/>
            </a:pPr>
            <a:endParaRPr lang="es-ES_tradnl" sz="49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2400" dirty="0" smtClean="0"/>
              <a:t>C: Comercial	 	0 a 70 </a:t>
            </a:r>
            <a:r>
              <a:rPr lang="es-ES_tradnl" sz="2400" dirty="0" err="1" smtClean="0"/>
              <a:t>ºC</a:t>
            </a:r>
            <a:r>
              <a:rPr lang="es-ES_tradnl" sz="24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s-ES_tradnl" sz="24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2400" dirty="0" smtClean="0"/>
              <a:t>I: Industrial</a:t>
            </a:r>
            <a:r>
              <a:rPr lang="es-ES_tradnl" sz="2400" dirty="0"/>
              <a:t>	</a:t>
            </a:r>
            <a:r>
              <a:rPr lang="es-ES_tradnl" sz="2400" dirty="0" smtClean="0"/>
              <a:t>	-25 a 85 </a:t>
            </a:r>
            <a:r>
              <a:rPr lang="es-ES_tradnl" sz="2400" dirty="0" err="1" smtClean="0"/>
              <a:t>ºC</a:t>
            </a:r>
            <a:r>
              <a:rPr lang="es-ES_tradnl" sz="24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s-ES_tradnl" sz="2400" dirty="0" smtClean="0"/>
          </a:p>
          <a:p>
            <a:pPr marL="0" indent="0">
              <a:buFont typeface="Arial" pitchFamily="34" charset="0"/>
              <a:buNone/>
            </a:pPr>
            <a:r>
              <a:rPr lang="es-ES_tradnl" sz="2400" dirty="0" smtClean="0"/>
              <a:t>M: Militar		-55 a 125 </a:t>
            </a:r>
            <a:r>
              <a:rPr lang="es-ES_tradnl" sz="2400" dirty="0" err="1" smtClean="0"/>
              <a:t>ºC</a:t>
            </a:r>
            <a:r>
              <a:rPr lang="es-ES_tradnl" sz="2400" dirty="0" smtClean="0"/>
              <a:t>.</a:t>
            </a:r>
          </a:p>
          <a:p>
            <a:pPr marL="0" indent="0">
              <a:buFont typeface="Arial" pitchFamily="34" charset="0"/>
              <a:buNone/>
            </a:pPr>
            <a:endParaRPr lang="es-ES_tradnl" sz="5200" dirty="0" smtClean="0"/>
          </a:p>
        </p:txBody>
      </p:sp>
      <p:cxnSp>
        <p:nvCxnSpPr>
          <p:cNvPr id="40" name="Conector recto de flecha 39"/>
          <p:cNvCxnSpPr/>
          <p:nvPr/>
        </p:nvCxnSpPr>
        <p:spPr>
          <a:xfrm>
            <a:off x="1861097" y="2495724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1827189" y="3368328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1827189" y="4245124"/>
            <a:ext cx="6480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44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Nomenclatura de los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Op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Amp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8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1" grpId="0"/>
      <p:bldP spid="31" grpId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9" name="Rectángulo 8"/>
          <p:cNvSpPr/>
          <p:nvPr/>
        </p:nvSpPr>
        <p:spPr>
          <a:xfrm>
            <a:off x="3640494" y="1052736"/>
            <a:ext cx="16594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3200" dirty="0" smtClean="0">
                <a:solidFill>
                  <a:prstClr val="black"/>
                </a:solidFill>
              </a:rPr>
              <a:t>AD620C</a:t>
            </a:r>
            <a:endParaRPr lang="es-ES_tradnl" sz="3200" dirty="0">
              <a:solidFill>
                <a:prstClr val="black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703894" y="2706069"/>
            <a:ext cx="1499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3200">
                <a:solidFill>
                  <a:prstClr val="black"/>
                </a:solidFill>
              </a:rPr>
              <a:t>LM741</a:t>
            </a:r>
            <a:r>
              <a:rPr lang="es-ES_tradnl" sz="3200" smtClean="0">
                <a:solidFill>
                  <a:prstClr val="black"/>
                </a:solidFill>
              </a:rPr>
              <a:t>I</a:t>
            </a:r>
            <a:endParaRPr lang="es-ES_tradnl" sz="3200" dirty="0">
              <a:solidFill>
                <a:prstClr val="black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657993" y="4547949"/>
            <a:ext cx="16148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3200" dirty="0" smtClean="0">
                <a:solidFill>
                  <a:prstClr val="black"/>
                </a:solidFill>
              </a:rPr>
              <a:t>LT339M</a:t>
            </a:r>
            <a:endParaRPr lang="es-ES_tradnl" sz="3200" dirty="0">
              <a:solidFill>
                <a:prstClr val="black"/>
              </a:solidFill>
            </a:endParaRPr>
          </a:p>
        </p:txBody>
      </p:sp>
      <p:cxnSp>
        <p:nvCxnSpPr>
          <p:cNvPr id="19" name="Conector recto 18"/>
          <p:cNvCxnSpPr/>
          <p:nvPr/>
        </p:nvCxnSpPr>
        <p:spPr>
          <a:xfrm>
            <a:off x="3730305" y="1585922"/>
            <a:ext cx="5145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3829357" y="3237671"/>
            <a:ext cx="42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3730305" y="5085184"/>
            <a:ext cx="3865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4327015" y="1585922"/>
            <a:ext cx="5659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4972263" y="1585922"/>
            <a:ext cx="1826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292933" y="3238376"/>
            <a:ext cx="6225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4961946" y="3238376"/>
            <a:ext cx="1983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4182542" y="5080346"/>
            <a:ext cx="6305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4843749" y="5080346"/>
            <a:ext cx="32357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>
            <a:off x="2997289" y="1637511"/>
            <a:ext cx="990270" cy="502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>
          <a:xfrm>
            <a:off x="5063587" y="1637511"/>
            <a:ext cx="990269" cy="445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>
            <a:off x="4596322" y="1627308"/>
            <a:ext cx="7888" cy="521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>
          <a:xfrm flipH="1">
            <a:off x="2989401" y="3300252"/>
            <a:ext cx="990270" cy="502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093799" y="3300252"/>
            <a:ext cx="990269" cy="445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588434" y="3290049"/>
            <a:ext cx="7888" cy="521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>
            <a:off x="2910424" y="5142927"/>
            <a:ext cx="990270" cy="5024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4976722" y="5142927"/>
            <a:ext cx="990269" cy="445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>
            <a:off x="4509457" y="5132724"/>
            <a:ext cx="7888" cy="5214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/>
          <p:cNvSpPr txBox="1"/>
          <p:nvPr/>
        </p:nvSpPr>
        <p:spPr>
          <a:xfrm>
            <a:off x="3645379" y="2172672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Instrumentaci</a:t>
            </a:r>
            <a:r>
              <a:rPr lang="es-ES" dirty="0" err="1" smtClean="0"/>
              <a:t>ón</a:t>
            </a:r>
            <a:endParaRPr lang="es-ES_tradnl" dirty="0"/>
          </a:p>
        </p:txBody>
      </p:sp>
      <p:sp>
        <p:nvSpPr>
          <p:cNvPr id="47" name="CuadroTexto 46"/>
          <p:cNvSpPr txBox="1"/>
          <p:nvPr/>
        </p:nvSpPr>
        <p:spPr>
          <a:xfrm>
            <a:off x="1413113" y="2172672"/>
            <a:ext cx="16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Analog</a:t>
            </a:r>
            <a:r>
              <a:rPr lang="es-ES_tradnl" dirty="0" smtClean="0"/>
              <a:t> </a:t>
            </a:r>
            <a:r>
              <a:rPr lang="es-ES_tradnl" dirty="0" err="1" smtClean="0"/>
              <a:t>Devices</a:t>
            </a:r>
            <a:endParaRPr lang="es-ES_tradnl" dirty="0"/>
          </a:p>
        </p:txBody>
      </p:sp>
      <p:sp>
        <p:nvSpPr>
          <p:cNvPr id="48" name="CuadroTexto 47"/>
          <p:cNvSpPr txBox="1"/>
          <p:nvPr/>
        </p:nvSpPr>
        <p:spPr>
          <a:xfrm>
            <a:off x="6053856" y="2172672"/>
            <a:ext cx="11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Comercial</a:t>
            </a:r>
            <a:endParaRPr lang="es-ES_tradnl" dirty="0"/>
          </a:p>
        </p:txBody>
      </p:sp>
      <p:sp>
        <p:nvSpPr>
          <p:cNvPr id="50" name="CuadroTexto 49"/>
          <p:cNvSpPr txBox="1"/>
          <p:nvPr/>
        </p:nvSpPr>
        <p:spPr>
          <a:xfrm>
            <a:off x="976198" y="3841450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 smtClean="0"/>
              <a:t>National</a:t>
            </a:r>
            <a:r>
              <a:rPr lang="es-ES_tradnl" dirty="0" smtClean="0"/>
              <a:t> Semiconductor</a:t>
            </a:r>
            <a:endParaRPr lang="es-ES_tradnl" dirty="0"/>
          </a:p>
        </p:txBody>
      </p:sp>
      <p:sp>
        <p:nvSpPr>
          <p:cNvPr id="51" name="CuadroTexto 50"/>
          <p:cNvSpPr txBox="1"/>
          <p:nvPr/>
        </p:nvSpPr>
        <p:spPr>
          <a:xfrm>
            <a:off x="3858578" y="3846415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Uso General</a:t>
            </a:r>
            <a:endParaRPr lang="es-ES_tradnl" dirty="0"/>
          </a:p>
        </p:txBody>
      </p:sp>
      <p:sp>
        <p:nvSpPr>
          <p:cNvPr id="52" name="CuadroTexto 51"/>
          <p:cNvSpPr txBox="1"/>
          <p:nvPr/>
        </p:nvSpPr>
        <p:spPr>
          <a:xfrm>
            <a:off x="6053856" y="384145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Industrial</a:t>
            </a:r>
            <a:endParaRPr lang="es-ES_tradnl" dirty="0"/>
          </a:p>
        </p:txBody>
      </p:sp>
      <p:sp>
        <p:nvSpPr>
          <p:cNvPr id="53" name="CuadroTexto 52"/>
          <p:cNvSpPr txBox="1"/>
          <p:nvPr/>
        </p:nvSpPr>
        <p:spPr>
          <a:xfrm>
            <a:off x="1146913" y="5715424"/>
            <a:ext cx="196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Linear </a:t>
            </a:r>
            <a:r>
              <a:rPr lang="es-ES_tradnl" dirty="0" err="1" smtClean="0"/>
              <a:t>Technology</a:t>
            </a:r>
            <a:endParaRPr lang="es-ES_tradnl" dirty="0"/>
          </a:p>
        </p:txBody>
      </p:sp>
      <p:sp>
        <p:nvSpPr>
          <p:cNvPr id="55" name="CuadroTexto 54"/>
          <p:cNvSpPr txBox="1"/>
          <p:nvPr/>
        </p:nvSpPr>
        <p:spPr>
          <a:xfrm>
            <a:off x="3823312" y="571542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Comparador</a:t>
            </a:r>
            <a:endParaRPr lang="es-ES_tradnl" dirty="0"/>
          </a:p>
        </p:txBody>
      </p:sp>
      <p:sp>
        <p:nvSpPr>
          <p:cNvPr id="56" name="CuadroTexto 55"/>
          <p:cNvSpPr txBox="1"/>
          <p:nvPr/>
        </p:nvSpPr>
        <p:spPr>
          <a:xfrm>
            <a:off x="5950201" y="571542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Militar</a:t>
            </a:r>
            <a:endParaRPr lang="es-ES_tradnl" dirty="0"/>
          </a:p>
        </p:txBody>
      </p:sp>
      <p:sp>
        <p:nvSpPr>
          <p:cNvPr id="57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58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Nomenclatura de los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Op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Amp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49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_tradnl" dirty="0" smtClean="0"/>
              <a:t>Los amplificadores operacionales de uso común</a:t>
            </a:r>
            <a:r>
              <a:rPr lang="es-ES" dirty="0" smtClean="0"/>
              <a:t> requieren alimentación mediante fuentes bipolares.</a:t>
            </a:r>
          </a:p>
          <a:p>
            <a:pPr marL="0" indent="0" algn="just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Polarización de los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Op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Amp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18354" r="41277" b="13080"/>
          <a:stretch/>
        </p:blipFill>
        <p:spPr>
          <a:xfrm>
            <a:off x="2996224" y="4446347"/>
            <a:ext cx="1101667" cy="142392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t="7498" r="41277" b="29210"/>
          <a:stretch/>
        </p:blipFill>
        <p:spPr>
          <a:xfrm>
            <a:off x="2987824" y="2529521"/>
            <a:ext cx="1101667" cy="131439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83" y="3782914"/>
            <a:ext cx="423312" cy="724434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1436" y="3482178"/>
            <a:ext cx="425001" cy="1294645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4681260" y="3972826"/>
            <a:ext cx="952427" cy="280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Referencia</a:t>
            </a:r>
            <a:endParaRPr lang="es-ES_tradnl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8045" y="1914058"/>
            <a:ext cx="425001" cy="1294645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677868" y="2396212"/>
            <a:ext cx="299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Terminal de Tensión</a:t>
            </a:r>
            <a:r>
              <a:rPr lang="es-ES" dirty="0" smtClean="0"/>
              <a:t> Positiva</a:t>
            </a:r>
            <a:endParaRPr lang="es-ES_tradnl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27863" y="5216954"/>
            <a:ext cx="425001" cy="129464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4677868" y="5675792"/>
            <a:ext cx="309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Terminal de Tensión</a:t>
            </a:r>
            <a:r>
              <a:rPr lang="es-ES" dirty="0" smtClean="0"/>
              <a:t> Negativa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1636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608" y="932384"/>
            <a:ext cx="8928992" cy="5328592"/>
          </a:xfrm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La razón de rechazo en modo común o CMRR (</a:t>
            </a:r>
            <a:r>
              <a:rPr lang="es-ES_tradnl" dirty="0" err="1" smtClean="0"/>
              <a:t>Common</a:t>
            </a:r>
            <a:r>
              <a:rPr lang="es-ES_tradnl" dirty="0" smtClean="0"/>
              <a:t> </a:t>
            </a:r>
            <a:r>
              <a:rPr lang="es-ES_tradnl" dirty="0" err="1" smtClean="0"/>
              <a:t>Mode</a:t>
            </a:r>
            <a:r>
              <a:rPr lang="es-ES_tradnl" dirty="0" smtClean="0"/>
              <a:t> </a:t>
            </a:r>
            <a:r>
              <a:rPr lang="es-ES_tradnl" dirty="0" err="1"/>
              <a:t>R</a:t>
            </a:r>
            <a:r>
              <a:rPr lang="es-ES_tradnl" dirty="0" err="1" smtClean="0"/>
              <a:t>ejection</a:t>
            </a:r>
            <a:r>
              <a:rPr lang="es-ES_tradnl" dirty="0" smtClean="0"/>
              <a:t> Ratio), es uno de los parámetros de un </a:t>
            </a:r>
            <a:r>
              <a:rPr lang="es-ES_tradnl" dirty="0" err="1" smtClean="0"/>
              <a:t>Op</a:t>
            </a:r>
            <a:r>
              <a:rPr lang="es-ES_tradnl" dirty="0" smtClean="0"/>
              <a:t>. </a:t>
            </a:r>
            <a:r>
              <a:rPr lang="es-ES_tradnl" dirty="0" err="1" smtClean="0"/>
              <a:t>Amp</a:t>
            </a:r>
            <a:r>
              <a:rPr lang="es-ES_tradnl" dirty="0" smtClean="0"/>
              <a:t>. 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Cuando las dos entradas del </a:t>
            </a:r>
            <a:r>
              <a:rPr lang="es-ES_tradnl" dirty="0" err="1" smtClean="0"/>
              <a:t>Op</a:t>
            </a:r>
            <a:r>
              <a:rPr lang="es-ES_tradnl" dirty="0" smtClean="0"/>
              <a:t>. </a:t>
            </a:r>
            <a:r>
              <a:rPr lang="es-ES_tradnl" dirty="0" err="1" smtClean="0"/>
              <a:t>Amp</a:t>
            </a:r>
            <a:r>
              <a:rPr lang="es-ES_tradnl" dirty="0" smtClean="0"/>
              <a:t>. Tienen un valor igual, la señal de salida debería ser cero. Sim embargo esto no sucede.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La CMRR es la medida de rechazo que ofrece la configuración en entrada común.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Razón de Rechazo en Modo Común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AutoShape 6" descr="\displaystyle V_{-}}"/>
          <p:cNvSpPr>
            <a:spLocks noChangeAspect="1" noChangeArrowheads="1"/>
          </p:cNvSpPr>
          <p:nvPr/>
        </p:nvSpPr>
        <p:spPr bwMode="auto">
          <a:xfrm>
            <a:off x="107504" y="1760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" name="AutoShape 7" descr="\displaystyle V_{+}}"/>
          <p:cNvSpPr>
            <a:spLocks noChangeAspect="1" noChangeArrowheads="1"/>
          </p:cNvSpPr>
          <p:nvPr/>
        </p:nvSpPr>
        <p:spPr bwMode="auto">
          <a:xfrm>
            <a:off x="107504" y="1760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99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608" y="932384"/>
            <a:ext cx="8928992" cy="5328592"/>
          </a:xfrm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CMRR</a:t>
            </a:r>
            <a:r>
              <a:rPr lang="es-ES_tradnl" dirty="0"/>
              <a:t> </a:t>
            </a:r>
            <a:r>
              <a:rPr lang="es-ES_tradnl" dirty="0" smtClean="0"/>
              <a:t>= 20log</a:t>
            </a:r>
            <a:r>
              <a:rPr lang="es-ES_tradnl" baseline="-25000" dirty="0" smtClean="0"/>
              <a:t>10</a:t>
            </a:r>
            <a:r>
              <a:rPr lang="es-ES_tradnl" dirty="0" smtClean="0"/>
              <a:t>(A</a:t>
            </a:r>
            <a:r>
              <a:rPr lang="es-ES_tradnl" baseline="-25000" dirty="0" smtClean="0"/>
              <a:t>d</a:t>
            </a:r>
            <a:r>
              <a:rPr lang="es-ES_tradnl" dirty="0" smtClean="0"/>
              <a:t>/A</a:t>
            </a:r>
            <a:r>
              <a:rPr lang="es-ES_tradnl" baseline="-25000" dirty="0" smtClean="0"/>
              <a:t>s</a:t>
            </a:r>
            <a:r>
              <a:rPr lang="es-ES_tradnl" dirty="0" smtClean="0"/>
              <a:t>)</a:t>
            </a:r>
            <a:endParaRPr lang="es-ES_tradnl" baseline="-25000" dirty="0" smtClean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lvl="0" indent="0" algn="just">
              <a:spcBef>
                <a:spcPts val="0"/>
              </a:spcBef>
              <a:buNone/>
            </a:pPr>
            <a:r>
              <a:rPr lang="es-ES_tradnl" dirty="0" smtClean="0"/>
              <a:t>En donde A</a:t>
            </a:r>
            <a:r>
              <a:rPr lang="es-ES_tradnl" baseline="-25000" dirty="0" smtClean="0"/>
              <a:t>d </a:t>
            </a:r>
            <a:r>
              <a:rPr lang="es-ES_tradnl" dirty="0" smtClean="0"/>
              <a:t>es la ganancia diferencial</a:t>
            </a:r>
            <a:endParaRPr lang="es-ES_tradnl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 smtClean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A</a:t>
            </a:r>
            <a:r>
              <a:rPr lang="es-ES_tradnl" baseline="-25000" dirty="0" smtClean="0"/>
              <a:t>d</a:t>
            </a:r>
            <a:r>
              <a:rPr lang="es-ES_tradnl" dirty="0" smtClean="0"/>
              <a:t> = </a:t>
            </a:r>
            <a:r>
              <a:rPr lang="es-ES_tradnl" dirty="0" err="1" smtClean="0"/>
              <a:t>V</a:t>
            </a:r>
            <a:r>
              <a:rPr lang="es-ES_tradnl" baseline="-25000" dirty="0" err="1" smtClean="0"/>
              <a:t>o</a:t>
            </a:r>
            <a:r>
              <a:rPr lang="es-ES_tradnl" dirty="0" smtClean="0"/>
              <a:t>/V</a:t>
            </a:r>
            <a:r>
              <a:rPr lang="es-ES_tradnl" baseline="-25000" dirty="0" smtClean="0"/>
              <a:t>+</a:t>
            </a:r>
            <a:r>
              <a:rPr lang="es-ES_tradnl" dirty="0" smtClean="0"/>
              <a:t> - V</a:t>
            </a:r>
            <a:r>
              <a:rPr lang="es-ES_tradnl" baseline="-25000" dirty="0" smtClean="0"/>
              <a:t>-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Y A</a:t>
            </a:r>
            <a:r>
              <a:rPr lang="es-ES_tradnl" baseline="-25000" dirty="0" smtClean="0"/>
              <a:t>s</a:t>
            </a:r>
            <a:r>
              <a:rPr lang="es-ES_tradnl" dirty="0" smtClean="0"/>
              <a:t> es la ganancia en modo común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smtClean="0"/>
              <a:t>A</a:t>
            </a:r>
            <a:r>
              <a:rPr lang="es-ES_tradnl" baseline="-25000" dirty="0" smtClean="0"/>
              <a:t>s</a:t>
            </a:r>
            <a:r>
              <a:rPr lang="es-ES_tradnl" dirty="0" smtClean="0"/>
              <a:t> = </a:t>
            </a:r>
            <a:r>
              <a:rPr lang="es-ES_tradnl" dirty="0" err="1" smtClean="0"/>
              <a:t>V</a:t>
            </a:r>
            <a:r>
              <a:rPr lang="es-ES_tradnl" baseline="-25000" dirty="0" err="1" smtClean="0"/>
              <a:t>o</a:t>
            </a:r>
            <a:r>
              <a:rPr lang="es-ES_tradnl" dirty="0" smtClean="0"/>
              <a:t>/V</a:t>
            </a:r>
            <a:r>
              <a:rPr lang="es-ES_tradnl" baseline="-25000" dirty="0" smtClean="0"/>
              <a:t>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Razón de Rechazo en Modo Común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AutoShape 6" descr="\displaystyle V_{-}}"/>
          <p:cNvSpPr>
            <a:spLocks noChangeAspect="1" noChangeArrowheads="1"/>
          </p:cNvSpPr>
          <p:nvPr/>
        </p:nvSpPr>
        <p:spPr bwMode="auto">
          <a:xfrm>
            <a:off x="107504" y="1760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2" name="AutoShape 7" descr="\displaystyle V_{+}}"/>
          <p:cNvSpPr>
            <a:spLocks noChangeAspect="1" noChangeArrowheads="1"/>
          </p:cNvSpPr>
          <p:nvPr/>
        </p:nvSpPr>
        <p:spPr bwMode="auto">
          <a:xfrm>
            <a:off x="107504" y="17606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400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4914900" cy="32512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96" y="3169667"/>
            <a:ext cx="457200" cy="584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196" y="4008388"/>
            <a:ext cx="4953000" cy="21209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>
                <a:solidFill>
                  <a:schemeClr val="bg1">
                    <a:lumMod val="85000"/>
                  </a:schemeClr>
                </a:solidFill>
              </a:rPr>
              <a:t>Modo Diferencial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07504" y="5603196"/>
            <a:ext cx="34563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s-ES_tradnl" sz="4000" dirty="0"/>
              <a:t>A</a:t>
            </a:r>
            <a:r>
              <a:rPr lang="es-ES_tradnl" sz="4000" baseline="-25000" dirty="0"/>
              <a:t>d</a:t>
            </a:r>
            <a:r>
              <a:rPr lang="es-ES_tradnl" sz="4000" dirty="0"/>
              <a:t> = </a:t>
            </a:r>
            <a:r>
              <a:rPr lang="es-ES_tradnl" sz="4000" dirty="0" err="1"/>
              <a:t>V</a:t>
            </a:r>
            <a:r>
              <a:rPr lang="es-ES_tradnl" sz="4000" baseline="-25000" dirty="0" err="1"/>
              <a:t>o</a:t>
            </a:r>
            <a:r>
              <a:rPr lang="es-ES_tradnl" sz="4000" dirty="0"/>
              <a:t>/V</a:t>
            </a:r>
            <a:r>
              <a:rPr lang="es-ES_tradnl" sz="4000" baseline="-25000" dirty="0"/>
              <a:t>+</a:t>
            </a:r>
            <a:r>
              <a:rPr lang="es-ES_tradnl" sz="4000" dirty="0"/>
              <a:t> - V</a:t>
            </a:r>
            <a:r>
              <a:rPr lang="es-ES_tradnl" sz="4000" baseline="-25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49879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32" y="836712"/>
            <a:ext cx="5003800" cy="3238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836" y="3182367"/>
            <a:ext cx="381000" cy="406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700" y="3182367"/>
            <a:ext cx="4813300" cy="30988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Modo Común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4684" y="5595729"/>
            <a:ext cx="23274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defRPr/>
            </a:pPr>
            <a:r>
              <a:rPr lang="es-ES_tradnl" sz="4000" dirty="0"/>
              <a:t>A</a:t>
            </a:r>
            <a:r>
              <a:rPr lang="es-ES_tradnl" sz="4000" baseline="-25000" dirty="0"/>
              <a:t>s</a:t>
            </a:r>
            <a:r>
              <a:rPr lang="es-ES_tradnl" sz="4000" dirty="0"/>
              <a:t> = </a:t>
            </a:r>
            <a:r>
              <a:rPr lang="es-ES_tradnl" sz="4000" dirty="0" err="1"/>
              <a:t>V</a:t>
            </a:r>
            <a:r>
              <a:rPr lang="es-ES_tradnl" sz="4000" baseline="-25000" dirty="0" err="1"/>
              <a:t>o</a:t>
            </a:r>
            <a:r>
              <a:rPr lang="es-ES_tradnl" sz="4000" dirty="0"/>
              <a:t>/V</a:t>
            </a:r>
            <a:r>
              <a:rPr lang="es-ES_tradnl" sz="4000" baseline="-250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7318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Op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Amp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Ideal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8712968" cy="5437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 smtClean="0"/>
              <a:t>El </a:t>
            </a:r>
            <a:r>
              <a:rPr lang="es-ES_tradnl" dirty="0" err="1" smtClean="0"/>
              <a:t>Op</a:t>
            </a:r>
            <a:r>
              <a:rPr lang="es-ES_tradnl" dirty="0" smtClean="0"/>
              <a:t>. </a:t>
            </a:r>
            <a:r>
              <a:rPr lang="es-ES_tradnl" dirty="0" err="1" smtClean="0"/>
              <a:t>Amp</a:t>
            </a:r>
            <a:r>
              <a:rPr lang="es-ES_tradnl" dirty="0" smtClean="0"/>
              <a:t>. Ideal, </a:t>
            </a:r>
            <a:r>
              <a:rPr lang="es-ES_tradnl" dirty="0"/>
              <a:t>Es un dispositivo de acoplo directo con entrada diferencial, y un único terminal de salida. El amplificador sólo responde a la diferencia de tensión entre los dos terminales de entrada, no a su potencial común. </a:t>
            </a:r>
            <a:endParaRPr lang="es-ES_tradnl" dirty="0" smtClean="0"/>
          </a:p>
          <a:p>
            <a:pPr marL="0" indent="0" algn="just">
              <a:buNone/>
            </a:pPr>
            <a:endParaRPr lang="es-ES_tradnl" dirty="0"/>
          </a:p>
          <a:p>
            <a:pPr marL="0" indent="0" algn="just">
              <a:buNone/>
            </a:pPr>
            <a:r>
              <a:rPr lang="es-ES_tradnl" dirty="0"/>
              <a:t>Una señal positiva en la entrada inversora (-), produce una señal negativa a la salida, mientras que la misma señal en la entrada no inversora (+) produce una señal positiva en la salida.</a:t>
            </a:r>
            <a:endParaRPr lang="es-CO" dirty="0" smtClean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5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1845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/>
              <a:t>V0 = </a:t>
            </a:r>
            <a:r>
              <a:rPr lang="es-ES_tradnl" dirty="0" err="1" smtClean="0"/>
              <a:t>aVd</a:t>
            </a:r>
            <a:r>
              <a:rPr lang="es-ES_tradnl" dirty="0"/>
              <a:t> 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a = </a:t>
            </a:r>
            <a:r>
              <a:rPr lang="es-ES_tradnl" sz="3900" dirty="0"/>
              <a:t>∞</a:t>
            </a:r>
            <a:r>
              <a:rPr lang="es-ES_tradnl" dirty="0"/>
              <a:t> </a:t>
            </a:r>
          </a:p>
          <a:p>
            <a:pPr marL="0" indent="0">
              <a:buNone/>
            </a:pPr>
            <a:r>
              <a:rPr lang="es-ES_tradnl" dirty="0"/>
              <a:t/>
            </a:r>
            <a:br>
              <a:rPr lang="es-ES_tradnl" dirty="0"/>
            </a:br>
            <a:r>
              <a:rPr lang="es-ES_tradnl" dirty="0" err="1"/>
              <a:t>Ri</a:t>
            </a:r>
            <a:r>
              <a:rPr lang="es-ES_tradnl" dirty="0"/>
              <a:t> </a:t>
            </a:r>
            <a:r>
              <a:rPr lang="es-ES_tradnl" dirty="0" smtClean="0"/>
              <a:t>=</a:t>
            </a:r>
            <a:r>
              <a:rPr lang="es-ES_tradnl" dirty="0"/>
              <a:t> </a:t>
            </a:r>
            <a:r>
              <a:rPr lang="es-ES_tradnl" sz="3900" dirty="0" smtClean="0"/>
              <a:t>∞</a:t>
            </a:r>
          </a:p>
          <a:p>
            <a:pPr marL="0" indent="0">
              <a:buNone/>
            </a:pPr>
            <a:r>
              <a:rPr lang="es-ES_tradnl" dirty="0" smtClean="0"/>
              <a:t> </a:t>
            </a: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Ro = 0 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BW (ancho de banda) =</a:t>
            </a:r>
            <a:r>
              <a:rPr lang="es-ES_tradnl" sz="4200" dirty="0"/>
              <a:t> ∞ </a:t>
            </a:r>
            <a:r>
              <a:rPr lang="es-ES_tradnl" dirty="0"/>
              <a:t> </a:t>
            </a:r>
            <a:endParaRPr lang="es-ES_tradnl" dirty="0" smtClean="0"/>
          </a:p>
          <a:p>
            <a:pPr marL="0" indent="0">
              <a:buNone/>
            </a:pP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V0 = 0 sí </a:t>
            </a:r>
            <a:r>
              <a:rPr lang="es-ES_tradnl" dirty="0" err="1"/>
              <a:t>Vd</a:t>
            </a:r>
            <a:r>
              <a:rPr lang="es-ES_tradnl" dirty="0"/>
              <a:t> = 0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Op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Amp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Ideal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836711"/>
            <a:ext cx="5796137" cy="3739785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1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dirty="0"/>
              <a:t>La ganancia </a:t>
            </a:r>
            <a:r>
              <a:rPr lang="es-ES_tradnl" dirty="0" smtClean="0"/>
              <a:t>a lazo </a:t>
            </a:r>
            <a:r>
              <a:rPr lang="es-ES_tradnl" dirty="0"/>
              <a:t>abierto es aquella que tiene el amplificador operacional cuando no existe ningún camino de realimentación entre la salida y </a:t>
            </a:r>
            <a:r>
              <a:rPr lang="es-ES_tradnl" dirty="0" smtClean="0"/>
              <a:t>alguna </a:t>
            </a:r>
            <a:r>
              <a:rPr lang="es-ES_tradnl" dirty="0"/>
              <a:t>de las dos entradas</a:t>
            </a:r>
            <a:r>
              <a:rPr lang="es-ES_tradnl" dirty="0" smtClean="0"/>
              <a:t>.</a:t>
            </a:r>
          </a:p>
          <a:p>
            <a:pPr marL="0" indent="0" algn="just">
              <a:buNone/>
            </a:pPr>
            <a:endParaRPr lang="es-ES_tradnl" dirty="0"/>
          </a:p>
          <a:p>
            <a:pPr marL="0" indent="0" algn="just">
              <a:buNone/>
            </a:pPr>
            <a:endParaRPr lang="es-ES_tradnl" dirty="0" smtClean="0"/>
          </a:p>
          <a:p>
            <a:pPr marL="0" indent="0" algn="just">
              <a:buNone/>
            </a:pPr>
            <a:endParaRPr lang="es-ES_tradnl" dirty="0"/>
          </a:p>
          <a:p>
            <a:pPr marL="0" indent="0" algn="just">
              <a:buNone/>
            </a:pPr>
            <a:endParaRPr lang="es-ES_tradnl" dirty="0" smtClean="0"/>
          </a:p>
          <a:p>
            <a:pPr marL="0" indent="0" algn="just">
              <a:buNone/>
            </a:pPr>
            <a:r>
              <a:rPr lang="es-ES_tradnl" dirty="0"/>
              <a:t>AV = </a:t>
            </a:r>
            <a:r>
              <a:rPr lang="es-ES_tradnl" dirty="0" err="1"/>
              <a:t>Vsal</a:t>
            </a:r>
            <a:r>
              <a:rPr lang="es-ES_tradnl" dirty="0"/>
              <a:t>/</a:t>
            </a:r>
            <a:r>
              <a:rPr lang="es-ES_tradnl" dirty="0" err="1"/>
              <a:t>Vent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Ganancia en lazo abierto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12" y="3197820"/>
            <a:ext cx="3302000" cy="31115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8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6648"/>
            <a:ext cx="6156176" cy="404664"/>
          </a:xfrm>
        </p:spPr>
        <p:txBody>
          <a:bodyPr/>
          <a:lstStyle/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El Amplificador operacional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179512" y="98072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CO" dirty="0"/>
          </a:p>
        </p:txBody>
      </p:sp>
      <p:sp>
        <p:nvSpPr>
          <p:cNvPr id="12" name="Marcador de contenido 2"/>
          <p:cNvSpPr txBox="1">
            <a:spLocks/>
          </p:cNvSpPr>
          <p:nvPr/>
        </p:nvSpPr>
        <p:spPr>
          <a:xfrm>
            <a:off x="107504" y="871488"/>
            <a:ext cx="8712968" cy="54378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_tradnl" dirty="0"/>
              <a:t>Un </a:t>
            </a:r>
            <a:r>
              <a:rPr lang="es-ES_tradnl" b="1" dirty="0"/>
              <a:t>amplificador operacional</a:t>
            </a:r>
            <a:r>
              <a:rPr lang="es-ES_tradnl" dirty="0"/>
              <a:t>, a menudo conocido </a:t>
            </a:r>
            <a:r>
              <a:rPr lang="es-ES_tradnl" b="1" dirty="0" err="1"/>
              <a:t>op-amp</a:t>
            </a:r>
            <a:r>
              <a:rPr lang="es-ES_tradnl" dirty="0"/>
              <a:t> por sus siglas en inglés (</a:t>
            </a:r>
            <a:r>
              <a:rPr lang="es-ES_tradnl" i="1" dirty="0" err="1"/>
              <a:t>operational</a:t>
            </a:r>
            <a:r>
              <a:rPr lang="es-ES_tradnl" i="1" dirty="0"/>
              <a:t> </a:t>
            </a:r>
            <a:r>
              <a:rPr lang="es-ES_tradnl" i="1" dirty="0" err="1"/>
              <a:t>amplifier</a:t>
            </a:r>
            <a:r>
              <a:rPr lang="es-ES_tradnl" dirty="0"/>
              <a:t>) es un dispositivo amplificador electrónico de alta ganancia acoplado en corriente continua que tiene dos entradas y una salida. </a:t>
            </a:r>
            <a:endParaRPr lang="es-ES_tradnl" dirty="0" smtClean="0"/>
          </a:p>
          <a:p>
            <a:pPr marL="0" indent="0" algn="just">
              <a:buNone/>
            </a:pPr>
            <a:endParaRPr lang="es-ES_tradnl" dirty="0" smtClean="0"/>
          </a:p>
          <a:p>
            <a:pPr marL="0" indent="0" algn="just">
              <a:buNone/>
            </a:pPr>
            <a:r>
              <a:rPr lang="es-ES_tradnl" dirty="0" smtClean="0"/>
              <a:t>En </a:t>
            </a:r>
            <a:r>
              <a:rPr lang="es-ES_tradnl" dirty="0"/>
              <a:t>esta configuración, la salida del dispositivo es, generalmente, de cientos de miles de veces mayor que la diferencia de potencial entre sus entradas.</a:t>
            </a:r>
            <a:endParaRPr lang="es-CO" dirty="0" smtClean="0"/>
          </a:p>
        </p:txBody>
      </p:sp>
    </p:spTree>
    <p:extLst>
      <p:ext uri="{BB962C8B-B14F-4D97-AF65-F5344CB8AC3E}">
        <p14:creationId xmlns:p14="http://schemas.microsoft.com/office/powerpoint/2010/main" val="136143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dirty="0"/>
              <a:t>Para poder controlar la ganancia de tensión que tiene un amplificador operacional, se le provee de una realimentación negativa, que hará que este circuito sea mucho más estable.</a:t>
            </a:r>
          </a:p>
          <a:p>
            <a:pPr marL="0" indent="0" algn="just">
              <a:buNone/>
            </a:pPr>
            <a:endParaRPr lang="es-ES_tradnl" dirty="0" smtClean="0"/>
          </a:p>
          <a:p>
            <a:pPr marL="0" indent="0" algn="just">
              <a:buNone/>
            </a:pPr>
            <a:endParaRPr lang="es-ES_tradnl" dirty="0"/>
          </a:p>
          <a:p>
            <a:pPr marL="0" indent="0" algn="just">
              <a:buNone/>
            </a:pPr>
            <a:endParaRPr lang="es-ES_tradnl" dirty="0" smtClean="0"/>
          </a:p>
          <a:p>
            <a:pPr marL="0" indent="0" algn="just">
              <a:buNone/>
            </a:pPr>
            <a:r>
              <a:rPr lang="es-ES_tradnl" dirty="0"/>
              <a:t>AV = </a:t>
            </a:r>
            <a:r>
              <a:rPr lang="es-ES_tradnl" dirty="0" smtClean="0"/>
              <a:t>- </a:t>
            </a:r>
            <a:r>
              <a:rPr lang="es-ES_tradnl" dirty="0" err="1" smtClean="0"/>
              <a:t>Vo</a:t>
            </a:r>
            <a:r>
              <a:rPr lang="es-ES_tradnl" dirty="0" smtClean="0"/>
              <a:t>/</a:t>
            </a:r>
            <a:r>
              <a:rPr lang="es-ES_tradnl" dirty="0" err="1" smtClean="0"/>
              <a:t>Vin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Ganancia en lazo cerrado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912" y="3241675"/>
            <a:ext cx="3302000" cy="3251200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9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 algn="just">
              <a:buAutoNum type="romanUcPeriod"/>
            </a:pPr>
            <a:r>
              <a:rPr lang="es-ES_tradnl" dirty="0" smtClean="0"/>
              <a:t>La </a:t>
            </a:r>
            <a:r>
              <a:rPr lang="es-ES_tradnl" dirty="0"/>
              <a:t>salida se ajusta (automáticamente) a un valor tal que hace nula la diferencia de voltaje entre ambas entradas; en consecuencia </a:t>
            </a:r>
            <a:r>
              <a:rPr lang="es-ES_tradnl" dirty="0" smtClean="0"/>
              <a:t>se puede </a:t>
            </a:r>
            <a:r>
              <a:rPr lang="es-ES_tradnl" dirty="0"/>
              <a:t>asumir ganancia </a:t>
            </a:r>
            <a:r>
              <a:rPr lang="es-ES_tradnl" dirty="0" smtClean="0"/>
              <a:t>infinita.</a:t>
            </a:r>
          </a:p>
          <a:p>
            <a:pPr marL="571500" indent="-571500" algn="just">
              <a:buAutoNum type="romanUcPeriod"/>
            </a:pPr>
            <a:endParaRPr lang="es-ES_tradnl" dirty="0"/>
          </a:p>
          <a:p>
            <a:pPr marL="571500" indent="-571500" algn="just">
              <a:buAutoNum type="romanUcPeriod"/>
            </a:pPr>
            <a:r>
              <a:rPr lang="es-ES_tradnl" dirty="0" smtClean="0"/>
              <a:t>No </a:t>
            </a:r>
            <a:r>
              <a:rPr lang="es-ES_tradnl" dirty="0"/>
              <a:t>circula corriente por las entradas (equivalente a la característica de impedancias infinitas en las entradas). 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Reglas de Oro de los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Op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Amp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4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s-ES_tradnl" dirty="0" smtClean="0"/>
              <a:t>Bajo Costo.</a:t>
            </a:r>
          </a:p>
          <a:p>
            <a:pPr>
              <a:buFontTx/>
              <a:buChar char="-"/>
            </a:pPr>
            <a:endParaRPr lang="es-ES_tradnl" dirty="0"/>
          </a:p>
          <a:p>
            <a:pPr>
              <a:buFontTx/>
              <a:buChar char="-"/>
            </a:pPr>
            <a:r>
              <a:rPr lang="es-ES_tradnl" dirty="0" smtClean="0"/>
              <a:t>Facilidad de uso.</a:t>
            </a:r>
          </a:p>
          <a:p>
            <a:pPr>
              <a:buFontTx/>
              <a:buChar char="-"/>
            </a:pPr>
            <a:endParaRPr lang="es-ES_tradnl" dirty="0"/>
          </a:p>
          <a:p>
            <a:pPr algn="just">
              <a:buFontTx/>
              <a:buChar char="-"/>
            </a:pPr>
            <a:r>
              <a:rPr lang="es-ES_tradnl" dirty="0" smtClean="0"/>
              <a:t>Permite la construcción</a:t>
            </a:r>
            <a:r>
              <a:rPr lang="es-ES" dirty="0" smtClean="0"/>
              <a:t> de circuitos sin necesidad de conocer la circuitería interna.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r>
              <a:rPr lang="es-ES" dirty="0" smtClean="0"/>
              <a:t>Están provistos de circuitos de autoprotección.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Ventajas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953344"/>
            <a:ext cx="1224136" cy="5760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_tradnl" smtClean="0"/>
              <a:t>1948</a:t>
            </a:r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Reseña Histórica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411760" y="953344"/>
            <a:ext cx="2808312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_tradnl" dirty="0" smtClean="0"/>
              <a:t>George </a:t>
            </a:r>
            <a:r>
              <a:rPr lang="es-ES_tradnl" dirty="0" err="1" smtClean="0"/>
              <a:t>Philbrick</a:t>
            </a:r>
            <a:endParaRPr lang="es-ES_tradnl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063580" y="1092274"/>
            <a:ext cx="2808312" cy="19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_tradnl" dirty="0" smtClean="0"/>
              <a:t>Intervino en el diseño</a:t>
            </a:r>
            <a:r>
              <a:rPr lang="es-ES" dirty="0" smtClean="0"/>
              <a:t> de un amplificador operacional con un solo tubo de vacío, destinado a funcionar en las computadoras analógicas.</a:t>
            </a:r>
            <a:endParaRPr lang="es-ES_tradnl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6063580" y="3900587"/>
            <a:ext cx="2808312" cy="2336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dirty="0" smtClean="0"/>
              <a:t>Estaban destinados a operaciones matemáticas como sumar, restar, multiplicar, dividir e incluso desarrollar ecuaciones diferenciales.</a:t>
            </a:r>
            <a:endParaRPr lang="es-ES_tradnl" dirty="0"/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1331640" y="1190576"/>
            <a:ext cx="10801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5131172" y="1190576"/>
            <a:ext cx="8435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2"/>
            <a:endCxn id="9" idx="0"/>
          </p:cNvCxnSpPr>
          <p:nvPr/>
        </p:nvCxnSpPr>
        <p:spPr>
          <a:xfrm>
            <a:off x="7467736" y="3063874"/>
            <a:ext cx="0" cy="8367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7504" y="1385392"/>
            <a:ext cx="1728192" cy="3874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_tradnl" dirty="0" smtClean="0"/>
              <a:t>1964 - 1967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Reseña Histórica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2411760" y="953344"/>
            <a:ext cx="2520280" cy="1251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_tradnl" dirty="0" smtClean="0"/>
              <a:t>- Fairchild</a:t>
            </a:r>
          </a:p>
          <a:p>
            <a:pPr marL="0" indent="0">
              <a:buFont typeface="Arial" pitchFamily="34" charset="0"/>
              <a:buNone/>
            </a:pPr>
            <a:r>
              <a:rPr lang="es-ES_tradnl" dirty="0" smtClean="0"/>
              <a:t>- </a:t>
            </a:r>
            <a:r>
              <a:rPr lang="es-ES_tradnl" dirty="0" err="1" smtClean="0"/>
              <a:t>National</a:t>
            </a:r>
            <a:r>
              <a:rPr lang="es-ES_tradnl" dirty="0" smtClean="0"/>
              <a:t> Semiconductor</a:t>
            </a:r>
            <a:endParaRPr lang="es-ES_tradnl" dirty="0"/>
          </a:p>
        </p:txBody>
      </p:sp>
      <p:sp>
        <p:nvSpPr>
          <p:cNvPr id="8" name="Marcador de contenido 2"/>
          <p:cNvSpPr txBox="1">
            <a:spLocks/>
          </p:cNvSpPr>
          <p:nvPr/>
        </p:nvSpPr>
        <p:spPr>
          <a:xfrm>
            <a:off x="6063580" y="953344"/>
            <a:ext cx="2808312" cy="19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es-ES" dirty="0" smtClean="0"/>
              <a:t>Desarrollaron </a:t>
            </a:r>
            <a:r>
              <a:rPr lang="es-ES" dirty="0" err="1" smtClean="0"/>
              <a:t>Op</a:t>
            </a:r>
            <a:r>
              <a:rPr lang="es-ES" dirty="0" smtClean="0"/>
              <a:t>. </a:t>
            </a:r>
            <a:r>
              <a:rPr lang="es-ES" dirty="0" err="1" smtClean="0"/>
              <a:t>Amp</a:t>
            </a:r>
            <a:r>
              <a:rPr lang="es-ES" dirty="0" smtClean="0"/>
              <a:t>. Integrados, de tamaño pequeño y bajo costo.</a:t>
            </a:r>
            <a:endParaRPr lang="es-ES_tradnl" dirty="0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6063580" y="3429000"/>
            <a:ext cx="2808312" cy="2808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Char char="-"/>
            </a:pPr>
            <a:r>
              <a:rPr lang="es-ES" dirty="0" smtClean="0"/>
              <a:t>Generadores y acondicionadores de señales.</a:t>
            </a:r>
          </a:p>
          <a:p>
            <a:pPr algn="just">
              <a:buFontTx/>
              <a:buChar char="-"/>
            </a:pPr>
            <a:r>
              <a:rPr lang="es-ES" dirty="0" smtClean="0"/>
              <a:t>Temporizadores.</a:t>
            </a:r>
          </a:p>
          <a:p>
            <a:pPr algn="just">
              <a:buFontTx/>
              <a:buChar char="-"/>
            </a:pPr>
            <a:r>
              <a:rPr lang="es-ES" dirty="0" smtClean="0"/>
              <a:t>Detectores de nivel de voltaje.</a:t>
            </a:r>
          </a:p>
          <a:p>
            <a:pPr algn="just">
              <a:buFontTx/>
              <a:buChar char="-"/>
            </a:pPr>
            <a:r>
              <a:rPr lang="es-ES" dirty="0" smtClean="0"/>
              <a:t>Dispositivos de modulación.</a:t>
            </a:r>
          </a:p>
          <a:p>
            <a:pPr algn="just">
              <a:buFontTx/>
              <a:buChar char="-"/>
            </a:pPr>
            <a:r>
              <a:rPr lang="es-ES" dirty="0" smtClean="0"/>
              <a:t>Etc.</a:t>
            </a:r>
            <a:endParaRPr lang="es-ES_tradnl" dirty="0"/>
          </a:p>
        </p:txBody>
      </p:sp>
      <p:cxnSp>
        <p:nvCxnSpPr>
          <p:cNvPr id="11" name="Conector recto de flecha 10"/>
          <p:cNvCxnSpPr>
            <a:stCxn id="3" idx="3"/>
            <a:endCxn id="7" idx="1"/>
          </p:cNvCxnSpPr>
          <p:nvPr/>
        </p:nvCxnSpPr>
        <p:spPr>
          <a:xfrm>
            <a:off x="1835696" y="1579104"/>
            <a:ext cx="5760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>
            <a:off x="4932040" y="1579104"/>
            <a:ext cx="1131540" cy="86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7452320" y="2780928"/>
            <a:ext cx="0" cy="57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Tx/>
              <a:buChar char="-"/>
            </a:pPr>
            <a:r>
              <a:rPr lang="es-ES_tradnl" dirty="0" smtClean="0"/>
              <a:t>Capacidad de alta corriente, alto voltaje o ambos.</a:t>
            </a:r>
          </a:p>
          <a:p>
            <a:pPr algn="just">
              <a:buFontTx/>
              <a:buChar char="-"/>
            </a:pPr>
            <a:endParaRPr lang="es-ES_tradnl" dirty="0" smtClean="0"/>
          </a:p>
          <a:p>
            <a:pPr algn="just">
              <a:buFontTx/>
              <a:buChar char="-"/>
            </a:pPr>
            <a:r>
              <a:rPr lang="es-ES_tradnl" dirty="0" smtClean="0"/>
              <a:t>Módulos</a:t>
            </a:r>
            <a:r>
              <a:rPr lang="es-ES" dirty="0" smtClean="0"/>
              <a:t> para emisión y recepción.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Amplificaciones múltiples.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Amplificaciones de ganancias programables.</a:t>
            </a:r>
          </a:p>
          <a:p>
            <a:pPr algn="just">
              <a:buFontTx/>
              <a:buChar char="-"/>
            </a:pPr>
            <a:endParaRPr lang="es-ES" dirty="0" smtClean="0"/>
          </a:p>
          <a:p>
            <a:pPr algn="just">
              <a:buFontTx/>
              <a:buChar char="-"/>
            </a:pPr>
            <a:r>
              <a:rPr lang="es-ES" dirty="0" smtClean="0"/>
              <a:t>Aplicaciones en control automotriz, comunicaciones, radio, audio, video, etc.</a:t>
            </a:r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987824" y="0"/>
            <a:ext cx="6156176" cy="404664"/>
          </a:xfrm>
        </p:spPr>
        <p:txBody>
          <a:bodyPr/>
          <a:lstStyle/>
          <a:p>
            <a:r>
              <a:rPr lang="es-CO" dirty="0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>
                    <a:lumMod val="85000"/>
                  </a:schemeClr>
                </a:solidFill>
              </a:rPr>
              <a:t>C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aracterísticas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09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Op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Amp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De propósito general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060848"/>
            <a:ext cx="2930624" cy="2930624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115616" y="270637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Entrada no Inversora</a:t>
            </a:r>
            <a:endParaRPr lang="es-ES_tradnl" dirty="0"/>
          </a:p>
        </p:txBody>
      </p:sp>
      <p:sp>
        <p:nvSpPr>
          <p:cNvPr id="13" name="CuadroTexto 12"/>
          <p:cNvSpPr txBox="1"/>
          <p:nvPr/>
        </p:nvSpPr>
        <p:spPr>
          <a:xfrm>
            <a:off x="1475656" y="3779071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mtClean="0"/>
              <a:t>Entrada Inversora</a:t>
            </a:r>
            <a:endParaRPr lang="es-ES_tradnl"/>
          </a:p>
        </p:txBody>
      </p:sp>
      <p:sp>
        <p:nvSpPr>
          <p:cNvPr id="16" name="CuadroTexto 15"/>
          <p:cNvSpPr txBox="1"/>
          <p:nvPr/>
        </p:nvSpPr>
        <p:spPr>
          <a:xfrm>
            <a:off x="3419872" y="18761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Polarización</a:t>
            </a:r>
            <a:r>
              <a:rPr lang="es-ES" dirty="0" smtClean="0"/>
              <a:t> Positiva</a:t>
            </a:r>
            <a:endParaRPr lang="es-ES_tradnl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419872" y="472985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smtClean="0"/>
              <a:t>Polarización</a:t>
            </a:r>
            <a:r>
              <a:rPr lang="es-ES" dirty="0" smtClean="0"/>
              <a:t> Negativa</a:t>
            </a:r>
            <a:endParaRPr lang="es-ES_tradnl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012036" y="3316094"/>
            <a:ext cx="864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Salida</a:t>
            </a:r>
            <a:endParaRPr lang="es-ES_tradnl" dirty="0"/>
          </a:p>
        </p:txBody>
      </p:sp>
      <p:cxnSp>
        <p:nvCxnSpPr>
          <p:cNvPr id="21" name="Conector recto de flecha 20"/>
          <p:cNvCxnSpPr/>
          <p:nvPr/>
        </p:nvCxnSpPr>
        <p:spPr>
          <a:xfrm flipH="1">
            <a:off x="4572000" y="2245514"/>
            <a:ext cx="1872146" cy="1173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444146" y="2010048"/>
            <a:ext cx="151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Identificación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6855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17" grpId="0"/>
      <p:bldP spid="18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Op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Amp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De propósito general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7879793" cy="484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5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Electrónica III</a:t>
            </a:r>
            <a:endParaRPr lang="es-C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987824" y="0"/>
            <a:ext cx="6156176" cy="404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mtClean="0">
                <a:solidFill>
                  <a:srgbClr val="FFFF00"/>
                </a:solidFill>
              </a:rPr>
              <a:t>Introducción a los Op. Amp.</a:t>
            </a:r>
            <a:endParaRPr lang="es-CO" dirty="0">
              <a:solidFill>
                <a:srgbClr val="FFFF00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987824" y="404664"/>
            <a:ext cx="61561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Encapsulados del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Op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es-ES" dirty="0" err="1" smtClean="0">
                <a:solidFill>
                  <a:schemeClr val="bg1">
                    <a:lumMod val="85000"/>
                  </a:schemeClr>
                </a:solidFill>
              </a:rPr>
              <a:t>Amp</a:t>
            </a:r>
            <a:r>
              <a:rPr lang="es-ES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es-CO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17" t="2449" r="9568" b="22091"/>
          <a:stretch/>
        </p:blipFill>
        <p:spPr>
          <a:xfrm>
            <a:off x="701824" y="836712"/>
            <a:ext cx="1224136" cy="208823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4" r="11866" b="15147"/>
          <a:stretch/>
        </p:blipFill>
        <p:spPr>
          <a:xfrm>
            <a:off x="6675038" y="1094880"/>
            <a:ext cx="2160240" cy="187220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4" r="21911" b="13692"/>
          <a:stretch/>
        </p:blipFill>
        <p:spPr>
          <a:xfrm>
            <a:off x="3496233" y="4450258"/>
            <a:ext cx="1656184" cy="165618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2697"/>
            <a:ext cx="2627784" cy="241188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99" y="4149080"/>
            <a:ext cx="2765919" cy="20955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83" b="18537"/>
          <a:stretch/>
        </p:blipFill>
        <p:spPr>
          <a:xfrm>
            <a:off x="2438375" y="1268760"/>
            <a:ext cx="3771900" cy="1224136"/>
          </a:xfrm>
          <a:prstGeom prst="rect">
            <a:avLst/>
          </a:prstGeom>
        </p:spPr>
      </p:pic>
      <p:cxnSp>
        <p:nvCxnSpPr>
          <p:cNvPr id="14" name="Conector recto de flecha 13"/>
          <p:cNvCxnSpPr>
            <a:stCxn id="2" idx="2"/>
            <a:endCxn id="9" idx="0"/>
          </p:cNvCxnSpPr>
          <p:nvPr/>
        </p:nvCxnSpPr>
        <p:spPr>
          <a:xfrm>
            <a:off x="1313892" y="2924945"/>
            <a:ext cx="0" cy="9077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8" idx="0"/>
            <a:endCxn id="12" idx="2"/>
          </p:cNvCxnSpPr>
          <p:nvPr/>
        </p:nvCxnSpPr>
        <p:spPr>
          <a:xfrm flipV="1">
            <a:off x="4324325" y="2492896"/>
            <a:ext cx="0" cy="1957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>
            <a:stCxn id="3" idx="2"/>
            <a:endCxn id="11" idx="0"/>
          </p:cNvCxnSpPr>
          <p:nvPr/>
        </p:nvCxnSpPr>
        <p:spPr>
          <a:xfrm>
            <a:off x="7755158" y="2967088"/>
            <a:ext cx="1" cy="1181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1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adrícula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9169</TotalTime>
  <Words>772</Words>
  <Application>Microsoft Macintosh PowerPoint</Application>
  <PresentationFormat>Presentación en pantalla (4:3)</PresentationFormat>
  <Paragraphs>214</Paragraphs>
  <Slides>21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Demi</vt:lpstr>
      <vt:lpstr>Franklin Gothic Medium</vt:lpstr>
      <vt:lpstr>Symbol</vt:lpstr>
      <vt:lpstr>Tema de Office</vt:lpstr>
      <vt:lpstr>I. Introducción a los Op. Amp.</vt:lpstr>
      <vt:lpstr>Introducción a los Op. Amp.</vt:lpstr>
      <vt:lpstr>Introducción a los Op. Amp.</vt:lpstr>
      <vt:lpstr>Introducción a los Op. Amp.</vt:lpstr>
      <vt:lpstr>Introducción a los Op. Amp.</vt:lpstr>
      <vt:lpstr>Introducción a los Op. Amp.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 de Microsoft Office</cp:lastModifiedBy>
  <cp:revision>242</cp:revision>
  <cp:lastPrinted>2016-01-06T23:15:15Z</cp:lastPrinted>
  <dcterms:created xsi:type="dcterms:W3CDTF">2014-06-12T16:33:53Z</dcterms:created>
  <dcterms:modified xsi:type="dcterms:W3CDTF">2017-08-02T20:41:54Z</dcterms:modified>
</cp:coreProperties>
</file>