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4" r:id="rId2"/>
    <p:sldId id="309" r:id="rId3"/>
    <p:sldId id="354" r:id="rId4"/>
    <p:sldId id="355" r:id="rId5"/>
    <p:sldId id="356" r:id="rId6"/>
    <p:sldId id="363" r:id="rId7"/>
    <p:sldId id="357" r:id="rId8"/>
    <p:sldId id="382" r:id="rId9"/>
    <p:sldId id="358" r:id="rId10"/>
    <p:sldId id="359" r:id="rId11"/>
    <p:sldId id="360" r:id="rId12"/>
    <p:sldId id="361" r:id="rId13"/>
    <p:sldId id="362" r:id="rId14"/>
    <p:sldId id="364" r:id="rId15"/>
    <p:sldId id="365" r:id="rId16"/>
    <p:sldId id="366" r:id="rId17"/>
    <p:sldId id="368" r:id="rId18"/>
    <p:sldId id="370" r:id="rId19"/>
    <p:sldId id="371" r:id="rId20"/>
    <p:sldId id="383" r:id="rId21"/>
    <p:sldId id="372" r:id="rId22"/>
    <p:sldId id="373" r:id="rId23"/>
    <p:sldId id="375" r:id="rId24"/>
    <p:sldId id="374" r:id="rId25"/>
    <p:sldId id="377" r:id="rId26"/>
    <p:sldId id="378" r:id="rId27"/>
    <p:sldId id="380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2081" autoAdjust="0"/>
  </p:normalViewPr>
  <p:slideViewPr>
    <p:cSldViewPr>
      <p:cViewPr>
        <p:scale>
          <a:sx n="100" d="100"/>
          <a:sy n="100" d="100"/>
        </p:scale>
        <p:origin x="17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0106-F87A-5347-B994-D3A2F8233BE3}" type="datetime1">
              <a:rPr lang="es-CO" smtClean="0"/>
              <a:t>6/09/17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0B2C-26D3-814D-8F13-1CEC00E7829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2212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EE66-8BA9-0B4C-B9CC-D0BEA200CEE9}" type="datetime1">
              <a:rPr lang="es-CO" smtClean="0"/>
              <a:t>6/09/17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A7B7-96B5-2342-9472-EED99DA6B25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8380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90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44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73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7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605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8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628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21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3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287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00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41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131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954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18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52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606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07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9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0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23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32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73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ortada presentacion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800" y="2107704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7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58614"/>
            <a:ext cx="5760640" cy="70609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32859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7504" y="6492875"/>
            <a:ext cx="5472608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5286-D88B-414E-A1DA-C6F6E16FBB7C}" type="slidenum">
              <a:rPr lang="es-CO" smtClean="0"/>
              <a:t>‹Nr.›</a:t>
            </a:fld>
            <a:endParaRPr lang="es-CO"/>
          </a:p>
        </p:txBody>
      </p:sp>
      <p:pic>
        <p:nvPicPr>
          <p:cNvPr id="3074" name="Picture 2" descr="C:\Users\Usuario\Desktop\Fondo presentaci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4" y="-27384"/>
            <a:ext cx="918051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1520" y="2996952"/>
            <a:ext cx="7924800" cy="1368152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V. Aplicaciones no lineales</a:t>
            </a:r>
            <a:endParaRPr lang="es-CO" sz="4800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  <p:sp>
        <p:nvSpPr>
          <p:cNvPr id="7" name="2 Subtítulo"/>
          <p:cNvSpPr>
            <a:spLocks noGrp="1"/>
          </p:cNvSpPr>
          <p:nvPr>
            <p:ph type="subTitle" idx="1"/>
          </p:nvPr>
        </p:nvSpPr>
        <p:spPr>
          <a:xfrm>
            <a:off x="1987624" y="5661248"/>
            <a:ext cx="6400800" cy="1101824"/>
          </a:xfrm>
        </p:spPr>
        <p:txBody>
          <a:bodyPr>
            <a:normAutofit fontScale="92500" lnSpcReduction="2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Ing. Andrés Álvarez </a:t>
            </a: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Camargo MS.c(c)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Universidad Santo Tomás </a:t>
            </a:r>
            <a:endParaRPr lang="es-CO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Seccional Tunja </a:t>
            </a:r>
            <a:endParaRPr lang="es-CO" sz="2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139952" y="44624"/>
            <a:ext cx="4248472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Electrónica III y Laboratorio</a:t>
            </a:r>
            <a:endParaRPr lang="es-CO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completa positiva: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" y="2100164"/>
            <a:ext cx="4321472" cy="18131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9"/>
          <a:stretch/>
        </p:blipFill>
        <p:spPr>
          <a:xfrm>
            <a:off x="3883091" y="4081612"/>
            <a:ext cx="5009389" cy="17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completa negativa:</a:t>
            </a:r>
            <a:endParaRPr lang="es-CO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15"/>
          <a:stretch/>
        </p:blipFill>
        <p:spPr>
          <a:xfrm>
            <a:off x="111079" y="2348880"/>
            <a:ext cx="4460921" cy="37444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5"/>
          <a:stretch/>
        </p:blipFill>
        <p:spPr>
          <a:xfrm>
            <a:off x="4572000" y="2348880"/>
            <a:ext cx="4572000" cy="37444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21012" y="2132856"/>
            <a:ext cx="415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Rectificador de Media Onda Positiva</a:t>
            </a:r>
            <a:endParaRPr lang="es-ES_tradnl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36096" y="2611016"/>
            <a:ext cx="212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Sumador </a:t>
            </a:r>
            <a:r>
              <a:rPr lang="es-ES_tradnl" sz="2000" dirty="0" smtClean="0"/>
              <a:t>inversor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048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completa negativa: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2" y="1948519"/>
            <a:ext cx="4456236" cy="18088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04" y="4224177"/>
            <a:ext cx="4257471" cy="1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Detectores de Pico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6" y="1268810"/>
            <a:ext cx="4305300" cy="1841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20" y="3275905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Detectores de Pico con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20" y="3275905"/>
            <a:ext cx="4254500" cy="2794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1330"/>
            <a:ext cx="4676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Circuitos limitadores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" r="5363"/>
          <a:stretch/>
        </p:blipFill>
        <p:spPr>
          <a:xfrm>
            <a:off x="107504" y="1613880"/>
            <a:ext cx="4023800" cy="34360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3"/>
          <a:stretch/>
        </p:blipFill>
        <p:spPr>
          <a:xfrm>
            <a:off x="4473624" y="1052736"/>
            <a:ext cx="4394200" cy="22791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7"/>
          <a:stretch/>
        </p:blipFill>
        <p:spPr>
          <a:xfrm>
            <a:off x="4473624" y="3834233"/>
            <a:ext cx="4394200" cy="21150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9"/>
          <a:stretch/>
        </p:blipFill>
        <p:spPr>
          <a:xfrm>
            <a:off x="6516216" y="4047847"/>
            <a:ext cx="1371600" cy="4601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16"/>
          <a:stretch/>
        </p:blipFill>
        <p:spPr>
          <a:xfrm>
            <a:off x="5580112" y="5586020"/>
            <a:ext cx="1371600" cy="4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Circuitos limitadores con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3"/>
          <a:stretch/>
        </p:blipFill>
        <p:spPr>
          <a:xfrm>
            <a:off x="4473624" y="1052736"/>
            <a:ext cx="4394200" cy="22791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7"/>
          <a:stretch/>
        </p:blipFill>
        <p:spPr>
          <a:xfrm>
            <a:off x="4473624" y="3834233"/>
            <a:ext cx="4394200" cy="21150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8" y="1065076"/>
            <a:ext cx="4028480" cy="225447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7504" y="3386763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Si       V</a:t>
            </a:r>
            <a:r>
              <a:rPr lang="es-ES_tradnl" sz="2400" baseline="-25000" dirty="0" smtClean="0"/>
              <a:t>E </a:t>
            </a:r>
            <a:r>
              <a:rPr lang="es-ES_tradnl" sz="2400" dirty="0" smtClean="0"/>
              <a:t>&lt; V</a:t>
            </a:r>
            <a:r>
              <a:rPr lang="es-ES_tradnl" sz="2400" baseline="-25000" dirty="0" smtClean="0"/>
              <a:t>REF</a:t>
            </a:r>
            <a:endParaRPr lang="es-ES_tradnl" sz="2400" baseline="-25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48436" y="41843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mtClean="0"/>
              <a:t>V</a:t>
            </a:r>
            <a:r>
              <a:rPr lang="es-ES_tradnl" sz="2400" baseline="-25000" smtClean="0"/>
              <a:t>REF</a:t>
            </a:r>
            <a:endParaRPr lang="es-ES_tradnl" sz="2400" baseline="-25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937460" y="338676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V</a:t>
            </a:r>
            <a:r>
              <a:rPr lang="es-ES_tradnl" sz="2400" baseline="-25000" dirty="0" smtClean="0"/>
              <a:t>s </a:t>
            </a:r>
            <a:r>
              <a:rPr lang="es-ES_tradnl" sz="2400" dirty="0" smtClean="0"/>
              <a:t>= 0</a:t>
            </a:r>
            <a:endParaRPr lang="es-ES_tradnl" sz="2400" baseline="-25000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486732" y="3848428"/>
            <a:ext cx="0" cy="47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83763" y="4349460"/>
            <a:ext cx="3617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smtClean="0"/>
              <a:t>La corriente no puede ser </a:t>
            </a:r>
          </a:p>
          <a:p>
            <a:pPr algn="ctr"/>
            <a:r>
              <a:rPr lang="es-ES_tradnl" sz="2400" dirty="0" smtClean="0"/>
              <a:t>conducida por el diodo</a:t>
            </a:r>
            <a:endParaRPr lang="es-ES_tradnl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37460" y="5616834"/>
            <a:ext cx="134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V</a:t>
            </a:r>
            <a:r>
              <a:rPr lang="es-ES_tradnl" sz="2400" baseline="-25000" dirty="0"/>
              <a:t>S</a:t>
            </a:r>
            <a:r>
              <a:rPr lang="es-ES_tradnl" sz="2400" baseline="-25000" dirty="0" smtClean="0"/>
              <a:t> </a:t>
            </a:r>
            <a:r>
              <a:rPr lang="es-ES_tradnl" sz="2400" dirty="0" smtClean="0"/>
              <a:t>= V</a:t>
            </a:r>
            <a:r>
              <a:rPr lang="es-ES_tradnl" sz="2400" baseline="-25000" dirty="0" smtClean="0"/>
              <a:t>REF </a:t>
            </a:r>
            <a:endParaRPr lang="es-ES_tradnl" sz="2400" baseline="-250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2208551" y="3642995"/>
            <a:ext cx="632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79512" y="556090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Si       V</a:t>
            </a:r>
            <a:r>
              <a:rPr lang="es-ES_tradnl" sz="2400" baseline="-25000" dirty="0" smtClean="0"/>
              <a:t>E</a:t>
            </a:r>
            <a:r>
              <a:rPr lang="es-ES_tradnl" sz="2400" dirty="0" smtClean="0"/>
              <a:t> &gt; V</a:t>
            </a:r>
            <a:r>
              <a:rPr lang="es-ES_tradnl" sz="2400" baseline="-25000" dirty="0" smtClean="0"/>
              <a:t>REF</a:t>
            </a:r>
            <a:endParaRPr lang="es-ES_tradnl" sz="2400" baseline="-25000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269583" y="5847680"/>
            <a:ext cx="632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7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Comparadores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/>
              <a:t>Un </a:t>
            </a:r>
            <a:r>
              <a:rPr lang="es-ES_tradnl" b="1" dirty="0"/>
              <a:t>Amplificador Operacional</a:t>
            </a:r>
            <a:r>
              <a:rPr lang="es-ES_tradnl" dirty="0"/>
              <a:t> puede ser utilizado para determinar cual de </a:t>
            </a:r>
            <a:r>
              <a:rPr lang="es-ES_tradnl" dirty="0" smtClean="0"/>
              <a:t>las dos</a:t>
            </a:r>
            <a:r>
              <a:rPr lang="es-ES_tradnl" dirty="0"/>
              <a:t> señales en </a:t>
            </a:r>
            <a:r>
              <a:rPr lang="es-ES_tradnl" dirty="0" smtClean="0"/>
              <a:t>sus entradas</a:t>
            </a:r>
            <a:r>
              <a:rPr lang="es-ES_tradnl" dirty="0"/>
              <a:t> es </a:t>
            </a:r>
            <a:r>
              <a:rPr lang="es-ES_tradnl" dirty="0" smtClean="0"/>
              <a:t>mayor.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 smtClean="0"/>
              <a:t>Basta </a:t>
            </a:r>
            <a:r>
              <a:rPr lang="es-ES_tradnl" dirty="0"/>
              <a:t>con que una de estas señales sea ligeramente mayor para que cause que la salida </a:t>
            </a:r>
            <a:r>
              <a:rPr lang="es-ES_tradnl" dirty="0" smtClean="0"/>
              <a:t>del amplificador</a:t>
            </a:r>
            <a:r>
              <a:rPr lang="es-ES_tradnl" dirty="0"/>
              <a:t> operacional sea máxima, ya sea positiva (+</a:t>
            </a:r>
            <a:r>
              <a:rPr lang="es-ES_tradnl" dirty="0" err="1"/>
              <a:t>Vsat</a:t>
            </a:r>
            <a:r>
              <a:rPr lang="es-ES_tradnl" dirty="0"/>
              <a:t>) o negativa (-</a:t>
            </a:r>
            <a:r>
              <a:rPr lang="es-ES_tradnl" dirty="0" err="1"/>
              <a:t>Vsat</a:t>
            </a:r>
            <a:r>
              <a:rPr lang="es-ES_tradnl" dirty="0"/>
              <a:t>).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2649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Comparadores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11076" y="2190229"/>
            <a:ext cx="4032448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4000" dirty="0" err="1" smtClean="0"/>
              <a:t>V</a:t>
            </a:r>
            <a:r>
              <a:rPr lang="es-ES_tradnl" sz="4000" baseline="-25000" dirty="0" err="1" smtClean="0"/>
              <a:t>out</a:t>
            </a:r>
            <a:r>
              <a:rPr lang="es-ES_tradnl" sz="4000" dirty="0" smtClean="0"/>
              <a:t> </a:t>
            </a:r>
            <a:r>
              <a:rPr lang="es-ES_tradnl" sz="4000" dirty="0"/>
              <a:t>= AOL (V</a:t>
            </a:r>
            <a:r>
              <a:rPr lang="es-ES_tradnl" sz="4000" baseline="-25000" dirty="0"/>
              <a:t>1</a:t>
            </a:r>
            <a:r>
              <a:rPr lang="es-ES_tradnl" sz="4000" dirty="0"/>
              <a:t> – V</a:t>
            </a:r>
            <a:r>
              <a:rPr lang="es-ES_tradnl" sz="4000" baseline="-25000" dirty="0"/>
              <a:t>2</a:t>
            </a:r>
            <a:r>
              <a:rPr lang="es-ES_tradnl" sz="4000" dirty="0" smtClean="0"/>
              <a:t>)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/>
              <a:t>D</a:t>
            </a:r>
            <a:r>
              <a:rPr lang="es-ES_tradnl" dirty="0" smtClean="0"/>
              <a:t>onde</a:t>
            </a:r>
            <a:r>
              <a:rPr lang="es-ES_tradnl" dirty="0"/>
              <a:t>: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r>
              <a:rPr lang="es-ES_tradnl" dirty="0" err="1" smtClean="0"/>
              <a:t>V</a:t>
            </a:r>
            <a:r>
              <a:rPr lang="es-ES_tradnl" baseline="-25000" dirty="0" err="1" smtClean="0"/>
              <a:t>out</a:t>
            </a:r>
            <a:r>
              <a:rPr lang="es-ES_tradnl" dirty="0" smtClean="0"/>
              <a:t> </a:t>
            </a:r>
            <a:r>
              <a:rPr lang="es-ES_tradnl" dirty="0"/>
              <a:t>= tensión de </a:t>
            </a:r>
            <a:r>
              <a:rPr lang="es-ES_tradnl" dirty="0" smtClean="0"/>
              <a:t>salida.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/>
              <a:t>AOL = ganancia de amplificador operacional en lazo </a:t>
            </a:r>
            <a:r>
              <a:rPr lang="es-ES_tradnl" dirty="0" smtClean="0"/>
              <a:t>abierto.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r>
              <a:rPr lang="es-ES_tradnl" dirty="0" smtClean="0"/>
              <a:t>V1 </a:t>
            </a:r>
            <a:r>
              <a:rPr lang="es-ES_tradnl" dirty="0"/>
              <a:t>y V2 = tensiones de </a:t>
            </a:r>
            <a:r>
              <a:rPr lang="es-ES_tradnl" dirty="0" smtClean="0"/>
              <a:t>entrada.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41" y="2025806"/>
            <a:ext cx="4670747" cy="4052855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07504" y="1020267"/>
            <a:ext cx="8784976" cy="397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400" dirty="0" smtClean="0"/>
              <a:t>La </a:t>
            </a:r>
            <a:r>
              <a:rPr lang="es-ES_tradnl" sz="2400" dirty="0"/>
              <a:t>ganancia de un amplificador operacional es de 200,000 o </a:t>
            </a:r>
            <a:r>
              <a:rPr lang="es-ES_tradnl" sz="2400" u="sng" dirty="0" smtClean="0"/>
              <a:t>más.</a:t>
            </a:r>
            <a:r>
              <a:rPr lang="es-ES_tradnl" sz="2400" dirty="0"/>
              <a:t> </a:t>
            </a: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9578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Comparadores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2196" y="1913633"/>
            <a:ext cx="4274120" cy="53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2800" dirty="0" smtClean="0"/>
              <a:t>Comparador </a:t>
            </a:r>
            <a:r>
              <a:rPr lang="es-ES_tradnl" sz="2800" dirty="0" err="1" smtClean="0"/>
              <a:t>Invesor</a:t>
            </a:r>
            <a:endParaRPr lang="es-ES_tradnl" sz="28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07504" y="977529"/>
            <a:ext cx="8928992" cy="7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4000" smtClean="0"/>
              <a:t>Tipos de Comparadores</a:t>
            </a:r>
            <a:endParaRPr lang="es-ES_tradnl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02196" y="2564904"/>
            <a:ext cx="4274120" cy="367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000" dirty="0"/>
              <a:t>En este comparador la tensión de referencia se aplica a la entrada </a:t>
            </a:r>
            <a:r>
              <a:rPr lang="es-ES_tradnl" sz="2000" dirty="0" smtClean="0"/>
              <a:t>inversora</a:t>
            </a:r>
            <a:r>
              <a:rPr lang="es-ES_tradnl" sz="2000" dirty="0"/>
              <a:t>, y la señal a detectar será aplicada a la entrada </a:t>
            </a:r>
            <a:r>
              <a:rPr lang="es-ES_tradnl" sz="2000" dirty="0" smtClean="0"/>
              <a:t>no inversora</a:t>
            </a:r>
            <a:r>
              <a:rPr lang="es-ES_tradnl" sz="2000" dirty="0"/>
              <a:t>. </a:t>
            </a:r>
            <a:endParaRPr lang="es-ES_tradnl" sz="2000" dirty="0" smtClean="0"/>
          </a:p>
          <a:p>
            <a:pPr marL="0" indent="0" algn="just">
              <a:buNone/>
            </a:pPr>
            <a:endParaRPr lang="es-ES_tradnl" sz="2000" dirty="0" smtClean="0"/>
          </a:p>
          <a:p>
            <a:pPr marL="0" indent="0" algn="just">
              <a:buNone/>
            </a:pPr>
            <a:r>
              <a:rPr lang="es-ES_tradnl" sz="2000" dirty="0" smtClean="0"/>
              <a:t>Si </a:t>
            </a:r>
            <a:r>
              <a:rPr lang="es-ES_tradnl" sz="2000" dirty="0"/>
              <a:t>la señal a detectar </a:t>
            </a:r>
            <a:r>
              <a:rPr lang="es-ES_tradnl" sz="2000" dirty="0" smtClean="0"/>
              <a:t>tiene</a:t>
            </a:r>
            <a:r>
              <a:rPr lang="es-ES_tradnl" sz="2000" dirty="0"/>
              <a:t> una tensión superior a la tensión de referencia, la salida será una tensión igual a </a:t>
            </a:r>
            <a:r>
              <a:rPr lang="es-ES_tradnl" sz="2000" dirty="0" smtClean="0"/>
              <a:t>+</a:t>
            </a:r>
            <a:r>
              <a:rPr lang="es-ES_tradnl" sz="2000" dirty="0" err="1" smtClean="0"/>
              <a:t>Vsat</a:t>
            </a:r>
            <a:r>
              <a:rPr lang="es-ES_tradnl" sz="2000" dirty="0" smtClean="0"/>
              <a:t>.</a:t>
            </a:r>
          </a:p>
          <a:p>
            <a:pPr marL="0" indent="0" algn="just">
              <a:buNone/>
            </a:pPr>
            <a:endParaRPr lang="es-ES_tradnl" sz="2000" dirty="0"/>
          </a:p>
          <a:p>
            <a:pPr marL="0" indent="0" algn="just">
              <a:buNone/>
            </a:pPr>
            <a:r>
              <a:rPr lang="es-ES_tradnl" sz="2000" dirty="0" smtClean="0"/>
              <a:t>Si </a:t>
            </a:r>
            <a:r>
              <a:rPr lang="es-ES_tradnl" sz="2000" dirty="0"/>
              <a:t>la señal de entrada tiene una tensión inferior a la señal de referencia, la salida será igual a </a:t>
            </a:r>
            <a:r>
              <a:rPr lang="es-ES_tradnl" sz="2000" dirty="0" smtClean="0"/>
              <a:t>-</a:t>
            </a:r>
            <a:r>
              <a:rPr lang="es-ES_tradnl" sz="2000" dirty="0" err="1" smtClean="0"/>
              <a:t>Vsat</a:t>
            </a:r>
            <a:r>
              <a:rPr lang="es-ES_tradnl" sz="2000" dirty="0" smtClean="0"/>
              <a:t>.</a:t>
            </a:r>
            <a:endParaRPr lang="es-ES_tradnl" sz="40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5"/>
          <a:stretch/>
        </p:blipFill>
        <p:spPr>
          <a:xfrm>
            <a:off x="4509852" y="1943101"/>
            <a:ext cx="4438848" cy="40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6912768" cy="82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media onda positiva:</a:t>
            </a:r>
            <a:endParaRPr lang="es-CO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0" y="2714228"/>
            <a:ext cx="3708400" cy="1866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4"/>
          <a:stretch/>
        </p:blipFill>
        <p:spPr>
          <a:xfrm>
            <a:off x="4942780" y="1799952"/>
            <a:ext cx="3949700" cy="17662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2" b="-773"/>
          <a:stretch/>
        </p:blipFill>
        <p:spPr>
          <a:xfrm>
            <a:off x="4942780" y="4237446"/>
            <a:ext cx="3949700" cy="17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Comparadores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762376" y="1913633"/>
            <a:ext cx="4130104" cy="65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2800" dirty="0" smtClean="0"/>
              <a:t>Comparador no </a:t>
            </a:r>
            <a:r>
              <a:rPr lang="es-ES_tradnl" sz="2800" dirty="0" err="1" smtClean="0"/>
              <a:t>Invesor</a:t>
            </a:r>
            <a:endParaRPr lang="es-ES_tradnl" sz="28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07504" y="977529"/>
            <a:ext cx="8928992" cy="7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4000" smtClean="0"/>
              <a:t>Tipos de Comparadores</a:t>
            </a:r>
            <a:endParaRPr lang="es-ES_tradnl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4762376" y="2564904"/>
            <a:ext cx="4274120" cy="367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000" dirty="0"/>
              <a:t>En este comparador la tensión de referencia se aplica a la entrada no inversora, y la señal a detectar será aplicada a la entrada inversora. </a:t>
            </a:r>
            <a:endParaRPr lang="es-ES_tradnl" sz="2000" dirty="0" smtClean="0"/>
          </a:p>
          <a:p>
            <a:pPr marL="0" indent="0" algn="just">
              <a:buNone/>
            </a:pPr>
            <a:endParaRPr lang="es-ES_tradnl" sz="2000" dirty="0" smtClean="0"/>
          </a:p>
          <a:p>
            <a:pPr marL="0" indent="0" algn="just">
              <a:buNone/>
            </a:pPr>
            <a:r>
              <a:rPr lang="es-ES_tradnl" sz="2000" dirty="0" smtClean="0"/>
              <a:t>Si </a:t>
            </a:r>
            <a:r>
              <a:rPr lang="es-ES_tradnl" sz="2000" dirty="0"/>
              <a:t>la señal a detectar </a:t>
            </a:r>
            <a:r>
              <a:rPr lang="es-ES_tradnl" sz="2000" dirty="0" smtClean="0"/>
              <a:t>tiene</a:t>
            </a:r>
            <a:r>
              <a:rPr lang="es-ES_tradnl" sz="2000" dirty="0"/>
              <a:t> una tensión superior a la tensión de referencia, la salida será una tensión igual a </a:t>
            </a:r>
            <a:r>
              <a:rPr lang="es-ES_tradnl" sz="2000" dirty="0" smtClean="0"/>
              <a:t>–</a:t>
            </a:r>
            <a:r>
              <a:rPr lang="es-ES_tradnl" sz="2000" dirty="0" err="1" smtClean="0"/>
              <a:t>Vsat</a:t>
            </a:r>
            <a:r>
              <a:rPr lang="es-ES_tradnl" sz="2000" dirty="0" smtClean="0"/>
              <a:t>.</a:t>
            </a:r>
          </a:p>
          <a:p>
            <a:pPr marL="0" indent="0" algn="just">
              <a:buNone/>
            </a:pPr>
            <a:endParaRPr lang="es-ES_tradnl" sz="2000" dirty="0"/>
          </a:p>
          <a:p>
            <a:pPr marL="0" indent="0" algn="just">
              <a:buNone/>
            </a:pPr>
            <a:r>
              <a:rPr lang="es-ES_tradnl" sz="2000" dirty="0" smtClean="0"/>
              <a:t>Si </a:t>
            </a:r>
            <a:r>
              <a:rPr lang="es-ES_tradnl" sz="2000" dirty="0"/>
              <a:t>la señal de entrada tiene una tensión inferior a la señal de referencia, la salida será igual a +</a:t>
            </a:r>
            <a:r>
              <a:rPr lang="es-ES_tradnl" sz="2000" dirty="0" err="1" smtClean="0"/>
              <a:t>Vsat</a:t>
            </a:r>
            <a:r>
              <a:rPr lang="es-ES_tradnl" sz="2000" dirty="0" smtClean="0"/>
              <a:t>.</a:t>
            </a:r>
            <a:endParaRPr lang="es-ES_tradnl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9"/>
          <a:stretch/>
        </p:blipFill>
        <p:spPr>
          <a:xfrm>
            <a:off x="179513" y="2045272"/>
            <a:ext cx="4392487" cy="39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23728" y="404664"/>
            <a:ext cx="70202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Comparador co</a:t>
            </a:r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 Histéresis (Schmitt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Trigger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5056856" cy="510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800" dirty="0" smtClean="0"/>
              <a:t>Es un comparador con </a:t>
            </a:r>
            <a:r>
              <a:rPr lang="es-ES_tradnl" sz="2800" dirty="0" err="1" smtClean="0"/>
              <a:t>realimentaci</a:t>
            </a:r>
            <a:r>
              <a:rPr lang="es-ES" sz="2800" dirty="0" err="1" smtClean="0"/>
              <a:t>ón</a:t>
            </a:r>
            <a:r>
              <a:rPr lang="es-ES" sz="2800" dirty="0" smtClean="0"/>
              <a:t> positiva, por lo que la tensión de salida oscilará entre los dos estados de saturación, por lo que </a:t>
            </a:r>
            <a:r>
              <a:rPr lang="es-ES" sz="2800" dirty="0" err="1" smtClean="0"/>
              <a:t>podra</a:t>
            </a:r>
            <a:r>
              <a:rPr lang="es-ES" sz="2800" dirty="0" smtClean="0"/>
              <a:t> tomar dos valores entre +</a:t>
            </a:r>
            <a:r>
              <a:rPr lang="es-ES" sz="2800" dirty="0" err="1" smtClean="0"/>
              <a:t>Vcc</a:t>
            </a:r>
            <a:r>
              <a:rPr lang="es-ES" sz="2800" dirty="0" smtClean="0"/>
              <a:t> y –</a:t>
            </a:r>
            <a:r>
              <a:rPr lang="es-ES" sz="2800" dirty="0" err="1" smtClean="0"/>
              <a:t>Vcc</a:t>
            </a:r>
            <a:r>
              <a:rPr lang="es-ES" sz="2800" dirty="0" smtClean="0"/>
              <a:t>.</a:t>
            </a:r>
            <a:endParaRPr lang="es-ES_tradn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59" y="2636912"/>
            <a:ext cx="3903843" cy="34503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23528" y="4506094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dirty="0" smtClean="0"/>
              <a:t>Si Vi &lt; </a:t>
            </a:r>
            <a:r>
              <a:rPr lang="nb-NO" sz="2800" dirty="0"/>
              <a:t>0</a:t>
            </a:r>
            <a:endParaRPr lang="es-ES_tradnl" sz="2800" dirty="0"/>
          </a:p>
        </p:txBody>
      </p:sp>
      <p:sp>
        <p:nvSpPr>
          <p:cNvPr id="7" name="Rectángulo 6"/>
          <p:cNvSpPr/>
          <p:nvPr/>
        </p:nvSpPr>
        <p:spPr>
          <a:xfrm>
            <a:off x="3203848" y="4506094"/>
            <a:ext cx="1562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Vo = -</a:t>
            </a:r>
            <a:r>
              <a:rPr lang="sk-SK" sz="2800" dirty="0" err="1" smtClean="0"/>
              <a:t>Vcc</a:t>
            </a:r>
            <a:endParaRPr lang="es-ES_tradnl" sz="2800" dirty="0"/>
          </a:p>
        </p:txBody>
      </p:sp>
      <p:sp>
        <p:nvSpPr>
          <p:cNvPr id="8" name="Rectángulo 7"/>
          <p:cNvSpPr/>
          <p:nvPr/>
        </p:nvSpPr>
        <p:spPr>
          <a:xfrm>
            <a:off x="3203848" y="5296669"/>
            <a:ext cx="168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Vo = +</a:t>
            </a:r>
            <a:r>
              <a:rPr lang="sk-SK" sz="2800" dirty="0" err="1" smtClean="0"/>
              <a:t>Vcc</a:t>
            </a:r>
            <a:endParaRPr lang="es-ES_tradnl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23528" y="5296669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dirty="0" smtClean="0"/>
              <a:t>Si Vi &gt; </a:t>
            </a:r>
            <a:r>
              <a:rPr lang="nb-NO" sz="2800" dirty="0"/>
              <a:t>0</a:t>
            </a:r>
            <a:endParaRPr lang="es-ES_tradnl" sz="2800" dirty="0"/>
          </a:p>
        </p:txBody>
      </p:sp>
      <p:cxnSp>
        <p:nvCxnSpPr>
          <p:cNvPr id="16" name="Conector recto de flecha 15"/>
          <p:cNvCxnSpPr>
            <a:stCxn id="3" idx="3"/>
            <a:endCxn id="7" idx="1"/>
          </p:cNvCxnSpPr>
          <p:nvPr/>
        </p:nvCxnSpPr>
        <p:spPr>
          <a:xfrm>
            <a:off x="1772964" y="4767704"/>
            <a:ext cx="14308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1763688" y="5563840"/>
            <a:ext cx="14308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>
                    <a:lumMod val="85000"/>
                  </a:schemeClr>
                </a:solidFill>
              </a:rPr>
              <a:t>Detector de Ventana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48965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800" dirty="0" smtClean="0"/>
              <a:t>Permite saber </a:t>
            </a:r>
            <a:r>
              <a:rPr lang="es-ES_tradnl" sz="2800" dirty="0"/>
              <a:t>si </a:t>
            </a:r>
            <a:r>
              <a:rPr lang="es-ES_tradnl" sz="2800" dirty="0" smtClean="0"/>
              <a:t>una señal o </a:t>
            </a:r>
            <a:r>
              <a:rPr lang="es-ES_tradnl" sz="2800" dirty="0"/>
              <a:t>nivel de tensión </a:t>
            </a:r>
            <a:r>
              <a:rPr lang="es-ES_tradnl" sz="2800" dirty="0" smtClean="0"/>
              <a:t>está </a:t>
            </a:r>
            <a:r>
              <a:rPr lang="es-ES_tradnl" sz="2800" dirty="0"/>
              <a:t>dentro o fuera de un límite aceptable </a:t>
            </a:r>
            <a:r>
              <a:rPr lang="es-ES_tradnl" sz="2800" dirty="0" smtClean="0"/>
              <a:t>previamente </a:t>
            </a:r>
            <a:r>
              <a:rPr lang="es-ES_tradnl" sz="2800" dirty="0"/>
              <a:t>definido. </a:t>
            </a:r>
            <a:endParaRPr lang="es-ES_tradnl" sz="2800" dirty="0" smtClean="0"/>
          </a:p>
          <a:p>
            <a:pPr marL="0" indent="0" algn="just">
              <a:buNone/>
            </a:pPr>
            <a:endParaRPr lang="es-ES_tradnl" sz="2800" dirty="0" smtClean="0"/>
          </a:p>
          <a:p>
            <a:pPr marL="0" indent="0" algn="just">
              <a:buNone/>
            </a:pPr>
            <a:r>
              <a:rPr lang="es-ES_tradnl" sz="2800" dirty="0" smtClean="0"/>
              <a:t>Se implementa con un amplificador que </a:t>
            </a:r>
            <a:r>
              <a:rPr lang="es-ES_tradnl" sz="2800" dirty="0"/>
              <a:t>controle el nivel de voltaje superior y otro </a:t>
            </a:r>
            <a:r>
              <a:rPr lang="es-ES_tradnl" sz="2800" dirty="0" smtClean="0"/>
              <a:t>que </a:t>
            </a:r>
            <a:r>
              <a:rPr lang="es-ES_tradnl" sz="2800" dirty="0"/>
              <a:t>controle el nivel de voltaje </a:t>
            </a:r>
            <a:r>
              <a:rPr lang="es-ES_tradnl" sz="2800" dirty="0" smtClean="0"/>
              <a:t>inferior.</a:t>
            </a:r>
            <a:endParaRPr lang="es-ES_tradnl" sz="28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3" b="8280"/>
          <a:stretch/>
        </p:blipFill>
        <p:spPr>
          <a:xfrm>
            <a:off x="5364088" y="1275036"/>
            <a:ext cx="3528392" cy="4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>
                    <a:lumMod val="85000"/>
                  </a:schemeClr>
                </a:solidFill>
              </a:rPr>
              <a:t>Detector de Ventana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5040560" cy="532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800" dirty="0"/>
              <a:t>El nivel de tensión </a:t>
            </a:r>
            <a:r>
              <a:rPr lang="es-ES_tradnl" sz="2800" dirty="0" smtClean="0"/>
              <a:t>a censar </a:t>
            </a:r>
            <a:r>
              <a:rPr lang="es-ES_tradnl" sz="2800" dirty="0"/>
              <a:t>(</a:t>
            </a:r>
            <a:r>
              <a:rPr lang="es-ES_tradnl" sz="2800" dirty="0" err="1" smtClean="0"/>
              <a:t>Vin</a:t>
            </a:r>
            <a:r>
              <a:rPr lang="es-ES_tradnl" sz="2800" dirty="0" smtClean="0"/>
              <a:t>) </a:t>
            </a:r>
            <a:r>
              <a:rPr lang="es-ES_tradnl" sz="2800" dirty="0"/>
              <a:t>se aplica a la entrada inversora del amplificador operacional que controla el límite superior </a:t>
            </a:r>
            <a:r>
              <a:rPr lang="es-ES_tradnl" sz="2800" dirty="0" smtClean="0"/>
              <a:t>VTH </a:t>
            </a:r>
            <a:r>
              <a:rPr lang="es-ES_tradnl" sz="2800" dirty="0"/>
              <a:t>y también a la entrada no inversora del amplificador operacional que controla el límite inferior </a:t>
            </a:r>
            <a:r>
              <a:rPr lang="es-ES_tradnl" sz="2800" dirty="0" smtClean="0"/>
              <a:t>VTL. </a:t>
            </a:r>
          </a:p>
          <a:p>
            <a:pPr marL="0" indent="0" algn="just">
              <a:buNone/>
            </a:pPr>
            <a:endParaRPr lang="es-ES_tradnl" sz="2800" dirty="0"/>
          </a:p>
          <a:p>
            <a:pPr marL="0" indent="0" algn="just">
              <a:buNone/>
            </a:pPr>
            <a:r>
              <a:rPr lang="es-ES_tradnl" sz="2800" dirty="0" smtClean="0"/>
              <a:t>Estableciendo </a:t>
            </a:r>
            <a:r>
              <a:rPr lang="es-ES_tradnl" sz="2800" dirty="0"/>
              <a:t>el voltaje límite superior y el voltaje límite inferior en los terminales </a:t>
            </a:r>
            <a:r>
              <a:rPr lang="es-ES_tradnl" sz="2800" dirty="0" smtClean="0"/>
              <a:t>VTH </a:t>
            </a:r>
            <a:r>
              <a:rPr lang="es-ES_tradnl" sz="2800" dirty="0"/>
              <a:t>y </a:t>
            </a:r>
            <a:r>
              <a:rPr lang="es-ES_tradnl" sz="2800" dirty="0" smtClean="0"/>
              <a:t>VTL, </a:t>
            </a:r>
            <a:r>
              <a:rPr lang="es-ES_tradnl" sz="2800" dirty="0"/>
              <a:t>se define el rango de voltajes en el cual la salida del comparador de ventana estará </a:t>
            </a:r>
            <a:r>
              <a:rPr lang="es-ES_tradnl" sz="2800" dirty="0" smtClean="0"/>
              <a:t>activa.</a:t>
            </a:r>
            <a:endParaRPr lang="es-ES_tradnl" sz="28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3" b="8280"/>
          <a:stretch/>
        </p:blipFill>
        <p:spPr>
          <a:xfrm>
            <a:off x="5364088" y="1275036"/>
            <a:ext cx="3528392" cy="4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>
                    <a:lumMod val="85000"/>
                  </a:schemeClr>
                </a:solidFill>
              </a:rPr>
              <a:t>Detector de Ventana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460851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_tradn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" b="50316"/>
          <a:stretch/>
        </p:blipFill>
        <p:spPr>
          <a:xfrm>
            <a:off x="1763688" y="836712"/>
            <a:ext cx="5112568" cy="25184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" t="49683"/>
          <a:stretch/>
        </p:blipFill>
        <p:spPr>
          <a:xfrm>
            <a:off x="1763688" y="3717032"/>
            <a:ext cx="5112568" cy="2550561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699792" y="1779348"/>
            <a:ext cx="0" cy="36118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949724" y="1779348"/>
            <a:ext cx="12700" cy="36118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419872" y="2530471"/>
            <a:ext cx="0" cy="28607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3654953" y="2497145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114552" y="1747605"/>
            <a:ext cx="0" cy="37948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5770736" y="1747605"/>
            <a:ext cx="25400" cy="37134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508104" y="1768833"/>
            <a:ext cx="0" cy="37948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364096" y="1794403"/>
            <a:ext cx="0" cy="379483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4813431" y="2497145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5066812" y="2492342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6226494" y="2568571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Detector de cruce por cero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107504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800" dirty="0"/>
              <a:t>Es utilizado para </a:t>
            </a:r>
            <a:r>
              <a:rPr lang="es-ES_tradnl" sz="2800" dirty="0" smtClean="0"/>
              <a:t>detectar cuando </a:t>
            </a:r>
            <a:r>
              <a:rPr lang="es-ES_tradnl" sz="2800" dirty="0"/>
              <a:t>una señal </a:t>
            </a:r>
            <a:r>
              <a:rPr lang="es-ES_tradnl" sz="2800" dirty="0" err="1"/>
              <a:t>senoidal</a:t>
            </a:r>
            <a:r>
              <a:rPr lang="es-ES_tradnl" sz="2800" dirty="0"/>
              <a:t> pasa del ciclo positivo al negativo</a:t>
            </a:r>
            <a:r>
              <a:rPr lang="es-ES_tradnl" sz="2800" dirty="0" smtClean="0"/>
              <a:t>.</a:t>
            </a:r>
            <a:endParaRPr lang="es-ES_tradnl" sz="2800" dirty="0"/>
          </a:p>
          <a:p>
            <a:pPr marL="0" indent="0" algn="just">
              <a:buNone/>
            </a:pPr>
            <a:r>
              <a:rPr lang="es-ES_tradnl" sz="2800" dirty="0" smtClean="0"/>
              <a:t>Puede ser:</a:t>
            </a:r>
          </a:p>
          <a:p>
            <a:pPr marL="0" indent="0" algn="just">
              <a:buNone/>
            </a:pPr>
            <a:endParaRPr lang="es-ES_tradnl" sz="2800" dirty="0"/>
          </a:p>
          <a:p>
            <a:pPr marL="0" indent="0" algn="just">
              <a:buNone/>
            </a:pPr>
            <a:r>
              <a:rPr lang="es-ES_tradnl" sz="2800" dirty="0" smtClean="0"/>
              <a:t>	      Inversor            	    No Inversor</a:t>
            </a:r>
            <a:endParaRPr lang="es-ES_tradnl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94934"/>
            <a:ext cx="2595364" cy="26933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0" y="3539574"/>
            <a:ext cx="2686496" cy="26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Detector de cruce por cero inversor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0" y="1412776"/>
            <a:ext cx="4222846" cy="41389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72" y="903461"/>
            <a:ext cx="3435176" cy="27554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72" y="3885873"/>
            <a:ext cx="3435176" cy="2351300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 flipH="1">
            <a:off x="6769742" y="2281198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7325408" y="2247632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7892400" y="2255798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228395" y="2281198"/>
            <a:ext cx="25936" cy="20973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32" y="836713"/>
            <a:ext cx="3024336" cy="28803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32" y="3379555"/>
            <a:ext cx="3024336" cy="286071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Detector de cruce por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cero no inversor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677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712107"/>
            <a:ext cx="4222846" cy="3893655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6300192" y="2330899"/>
            <a:ext cx="0" cy="3402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6812494" y="2375931"/>
            <a:ext cx="16102" cy="25660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7286088" y="2396101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7780382" y="2396101"/>
            <a:ext cx="16102" cy="28226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6984776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media onda negativa: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2" y="2757730"/>
            <a:ext cx="3695700" cy="1866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96"/>
          <a:stretch/>
        </p:blipFill>
        <p:spPr>
          <a:xfrm>
            <a:off x="4942780" y="1927294"/>
            <a:ext cx="3949700" cy="16969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8" b="3010"/>
          <a:stretch/>
        </p:blipFill>
        <p:spPr>
          <a:xfrm>
            <a:off x="4942780" y="4303451"/>
            <a:ext cx="3949700" cy="15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</a:t>
            </a:r>
            <a:r>
              <a:rPr lang="es-ES_tradnl" smtClean="0"/>
              <a:t>completa positiva:</a:t>
            </a:r>
            <a:endParaRPr lang="es-CO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0" y="2378138"/>
            <a:ext cx="3787576" cy="30103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39"/>
          <a:stretch/>
        </p:blipFill>
        <p:spPr>
          <a:xfrm>
            <a:off x="4232226" y="1700808"/>
            <a:ext cx="4783310" cy="208823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1"/>
          <a:stretch/>
        </p:blipFill>
        <p:spPr>
          <a:xfrm>
            <a:off x="4232226" y="4173982"/>
            <a:ext cx="4783310" cy="17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con Diodos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completa negativa: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0" y="2348880"/>
            <a:ext cx="3787576" cy="30103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6"/>
          <a:stretch/>
        </p:blipFill>
        <p:spPr>
          <a:xfrm>
            <a:off x="4211960" y="1700808"/>
            <a:ext cx="4781376" cy="21602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25"/>
          <a:stretch/>
        </p:blipFill>
        <p:spPr>
          <a:xfrm>
            <a:off x="4211960" y="4293096"/>
            <a:ext cx="4781376" cy="17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La principal desventaja de los rectificadores con diodos es que no pueden rectificar señales pequeñas debido a: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 smtClean="0"/>
              <a:t>V</a:t>
            </a:r>
            <a:r>
              <a:rPr lang="es-ES_tradnl" baseline="-25000" dirty="0" smtClean="0"/>
              <a:t>D </a:t>
            </a:r>
            <a:r>
              <a:rPr lang="es-ES_tradnl" dirty="0" smtClean="0"/>
              <a:t>= 0,7V.</a:t>
            </a:r>
          </a:p>
          <a:p>
            <a:pPr marL="0" indent="0" algn="just">
              <a:buNone/>
            </a:pPr>
            <a:endParaRPr lang="es-ES_tradnl" baseline="-25000" dirty="0"/>
          </a:p>
          <a:p>
            <a:pPr marL="0" indent="0" algn="just">
              <a:buNone/>
            </a:pPr>
            <a:r>
              <a:rPr lang="es-ES_tradnl" dirty="0" smtClean="0"/>
              <a:t>Por lo que el </a:t>
            </a:r>
            <a:r>
              <a:rPr lang="es-ES_tradnl" dirty="0" smtClean="0"/>
              <a:t>rectificador </a:t>
            </a:r>
            <a:r>
              <a:rPr lang="es-ES_tradnl" dirty="0" smtClean="0"/>
              <a:t>con diodos no funciona con niveles de </a:t>
            </a:r>
            <a:r>
              <a:rPr lang="es-ES_tradnl" dirty="0" err="1" smtClean="0"/>
              <a:t>tensi</a:t>
            </a:r>
            <a:r>
              <a:rPr lang="es-ES" dirty="0" err="1" smtClean="0"/>
              <a:t>ón</a:t>
            </a:r>
            <a:r>
              <a:rPr lang="es-ES" dirty="0" smtClean="0"/>
              <a:t> menores a 1V.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con Diodos - Desventaja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media Onda positiva:</a:t>
            </a:r>
            <a:endParaRPr lang="es-CO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13992"/>
            <a:ext cx="4176463" cy="27711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3"/>
          <a:stretch/>
        </p:blipFill>
        <p:spPr>
          <a:xfrm>
            <a:off x="4524320" y="3950500"/>
            <a:ext cx="4440168" cy="214279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52"/>
          <a:stretch/>
        </p:blipFill>
        <p:spPr>
          <a:xfrm>
            <a:off x="4524320" y="1539348"/>
            <a:ext cx="4440168" cy="21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media Onda negativa: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1" y="2348880"/>
            <a:ext cx="4177083" cy="27711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59"/>
          <a:stretch/>
        </p:blipFill>
        <p:spPr>
          <a:xfrm>
            <a:off x="4639071" y="1700808"/>
            <a:ext cx="4342692" cy="194421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2"/>
          <a:stretch/>
        </p:blipFill>
        <p:spPr>
          <a:xfrm>
            <a:off x="4639071" y="4149080"/>
            <a:ext cx="434269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Aplicaciones no lineales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Rectificadores de precisión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7920880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Rectificador de onda completa positiva:</a:t>
            </a:r>
            <a:endParaRPr lang="es-CO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64988" b="37206"/>
          <a:stretch/>
        </p:blipFill>
        <p:spPr>
          <a:xfrm>
            <a:off x="328728" y="2282214"/>
            <a:ext cx="4387287" cy="391740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2" r="30701" b="37206"/>
          <a:stretch/>
        </p:blipFill>
        <p:spPr>
          <a:xfrm>
            <a:off x="4716015" y="2277959"/>
            <a:ext cx="4248473" cy="392166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70229" y="2204864"/>
            <a:ext cx="426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Rectificador de Media Onda Negativa</a:t>
            </a:r>
            <a:endParaRPr lang="es-ES_tradnl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556200" y="2687657"/>
            <a:ext cx="212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Sumador </a:t>
            </a:r>
            <a:r>
              <a:rPr lang="es-ES_tradnl" sz="2000" dirty="0" smtClean="0"/>
              <a:t>inverso</a:t>
            </a:r>
            <a:r>
              <a:rPr lang="es-ES_tradnl" sz="2000" dirty="0" smtClean="0"/>
              <a:t>r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2104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654</Words>
  <Application>Microsoft Macintosh PowerPoint</Application>
  <PresentationFormat>Presentación en pantalla (4:3)</PresentationFormat>
  <Paragraphs>176</Paragraphs>
  <Slides>27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Calibri</vt:lpstr>
      <vt:lpstr>Franklin Gothic Demi</vt:lpstr>
      <vt:lpstr>Franklin Gothic Medium</vt:lpstr>
      <vt:lpstr>Arial</vt:lpstr>
      <vt:lpstr>Tema de Office</vt:lpstr>
      <vt:lpstr>V. 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  <vt:lpstr>Aplicaciones no lineales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de Microsoft Office</cp:lastModifiedBy>
  <cp:revision>356</cp:revision>
  <cp:lastPrinted>2016-01-06T23:15:15Z</cp:lastPrinted>
  <dcterms:created xsi:type="dcterms:W3CDTF">2014-06-12T16:33:53Z</dcterms:created>
  <dcterms:modified xsi:type="dcterms:W3CDTF">2017-09-06T14:28:02Z</dcterms:modified>
</cp:coreProperties>
</file>