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4" r:id="rId2"/>
    <p:sldId id="309" r:id="rId3"/>
    <p:sldId id="391" r:id="rId4"/>
    <p:sldId id="354" r:id="rId5"/>
    <p:sldId id="355" r:id="rId6"/>
    <p:sldId id="394" r:id="rId7"/>
    <p:sldId id="357" r:id="rId8"/>
    <p:sldId id="395" r:id="rId9"/>
    <p:sldId id="382" r:id="rId10"/>
    <p:sldId id="389" r:id="rId11"/>
    <p:sldId id="358" r:id="rId12"/>
    <p:sldId id="390" r:id="rId13"/>
    <p:sldId id="392" r:id="rId14"/>
    <p:sldId id="396" r:id="rId15"/>
    <p:sldId id="393" r:id="rId16"/>
    <p:sldId id="397" r:id="rId17"/>
    <p:sldId id="356" r:id="rId18"/>
    <p:sldId id="363" r:id="rId19"/>
    <p:sldId id="384" r:id="rId20"/>
    <p:sldId id="385" r:id="rId21"/>
    <p:sldId id="386" r:id="rId22"/>
    <p:sldId id="387" r:id="rId2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2081" autoAdjust="0"/>
  </p:normalViewPr>
  <p:slideViewPr>
    <p:cSldViewPr>
      <p:cViewPr>
        <p:scale>
          <a:sx n="90" d="100"/>
          <a:sy n="90" d="100"/>
        </p:scale>
        <p:origin x="22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0106-F87A-5347-B994-D3A2F8233BE3}" type="datetime1">
              <a:rPr lang="es-CO" smtClean="0"/>
              <a:t>25/09/17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40B2C-26D3-814D-8F13-1CEC00E7829D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22212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EE66-8BA9-0B4C-B9CC-D0BEA200CEE9}" type="datetime1">
              <a:rPr lang="es-CO" smtClean="0"/>
              <a:t>25/09/17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3A7B7-96B5-2342-9472-EED99DA6B25D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8380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90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891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42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41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071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30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723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32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474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9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ortada presentacion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81390"/>
            <a:ext cx="9289032" cy="696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800" y="2107704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755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75856" y="58614"/>
            <a:ext cx="5760640" cy="70609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32859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7504" y="6492875"/>
            <a:ext cx="5472608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s-ES" smtClean="0"/>
              <a:t>Electrónica III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2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Electrónica III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5286-D88B-414E-A1DA-C6F6E16FBB7C}" type="slidenum">
              <a:rPr lang="es-CO" smtClean="0"/>
              <a:t>‹Nr.›</a:t>
            </a:fld>
            <a:endParaRPr lang="es-CO"/>
          </a:p>
        </p:txBody>
      </p:sp>
      <p:pic>
        <p:nvPicPr>
          <p:cNvPr id="3074" name="Picture 2" descr="C:\Users\Usuario\Desktop\Fondo presentaci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84" y="-27384"/>
            <a:ext cx="9180513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3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251520" y="2996952"/>
            <a:ext cx="7924800" cy="1368152"/>
          </a:xfrm>
        </p:spPr>
        <p:txBody>
          <a:bodyPr>
            <a:normAutofit/>
          </a:bodyPr>
          <a:lstStyle/>
          <a:p>
            <a:r>
              <a:rPr lang="es-ES" sz="4800" smtClean="0">
                <a:solidFill>
                  <a:schemeClr val="bg1">
                    <a:lumMod val="85000"/>
                  </a:schemeClr>
                </a:solidFill>
                <a:latin typeface="Franklin Gothic Demi" pitchFamily="34" charset="0"/>
              </a:rPr>
              <a:t>IV. </a:t>
            </a:r>
            <a:r>
              <a:rPr lang="es-ES" sz="4800" dirty="0" smtClean="0">
                <a:solidFill>
                  <a:schemeClr val="bg1">
                    <a:lumMod val="85000"/>
                  </a:schemeClr>
                </a:solidFill>
                <a:latin typeface="Franklin Gothic Demi" pitchFamily="34" charset="0"/>
              </a:rPr>
              <a:t>Filtros Activos</a:t>
            </a:r>
            <a:endParaRPr lang="es-CO" sz="4800" dirty="0">
              <a:solidFill>
                <a:schemeClr val="bg1">
                  <a:lumMod val="85000"/>
                </a:schemeClr>
              </a:solidFill>
              <a:latin typeface="Franklin Gothic Demi" pitchFamily="34" charset="0"/>
            </a:endParaRPr>
          </a:p>
        </p:txBody>
      </p:sp>
      <p:sp>
        <p:nvSpPr>
          <p:cNvPr id="7" name="2 Subtítulo"/>
          <p:cNvSpPr>
            <a:spLocks noGrp="1"/>
          </p:cNvSpPr>
          <p:nvPr>
            <p:ph type="subTitle" idx="1"/>
          </p:nvPr>
        </p:nvSpPr>
        <p:spPr>
          <a:xfrm>
            <a:off x="1987624" y="5661248"/>
            <a:ext cx="6400800" cy="1101824"/>
          </a:xfrm>
        </p:spPr>
        <p:txBody>
          <a:bodyPr>
            <a:normAutofit fontScale="92500" lnSpcReduction="20000"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CO" sz="2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</a:rPr>
              <a:t>Ing. Andrés Álvarez </a:t>
            </a:r>
            <a:r>
              <a:rPr lang="es-CO" sz="28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</a:rPr>
              <a:t>Camargo MS.c(c)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CO" sz="28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</a:rPr>
              <a:t>Universidad Santo Tomás </a:t>
            </a:r>
            <a:endParaRPr lang="es-CO" sz="28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CO" sz="2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</a:rPr>
              <a:t>Seccional Tunja </a:t>
            </a:r>
            <a:endParaRPr lang="es-CO" sz="28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139952" y="44624"/>
            <a:ext cx="4248472" cy="141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  <a:latin typeface="Franklin Gothic Demi" pitchFamily="34" charset="0"/>
              </a:rPr>
              <a:t>Electrónica III y Laboratorio</a:t>
            </a:r>
            <a:endParaRPr lang="es-CO" dirty="0">
              <a:solidFill>
                <a:schemeClr val="bg1">
                  <a:lumMod val="85000"/>
                </a:schemeClr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13022" cy="348548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pasa banda ancha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771800" y="0"/>
            <a:ext cx="63722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Básicos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8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pasa banda angosta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80258"/>
            <a:ext cx="4369061" cy="26679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32" y="970806"/>
            <a:ext cx="1460500" cy="762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32" y="2108721"/>
            <a:ext cx="952500" cy="914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32" y="3339926"/>
            <a:ext cx="2603500" cy="10922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32" y="4893717"/>
            <a:ext cx="1765300" cy="97790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771800" y="0"/>
            <a:ext cx="63722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Básicos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3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191344" y="1848977"/>
            <a:ext cx="3516560" cy="3528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La </a:t>
            </a:r>
            <a:r>
              <a:rPr lang="es-ES_tradnl" dirty="0"/>
              <a:t>resistencia </a:t>
            </a:r>
            <a:r>
              <a:rPr lang="es-ES_tradnl" dirty="0" err="1"/>
              <a:t>Rr</a:t>
            </a:r>
            <a:r>
              <a:rPr lang="es-ES_tradnl" dirty="0"/>
              <a:t> permite el desplazamiento de la frecuencia de resonancia, sin variar el ancho de banda o la ganancia del filtro Filtro Pasa Banda de Banda </a:t>
            </a:r>
            <a:r>
              <a:rPr lang="es-ES_tradnl" dirty="0" smtClean="0"/>
              <a:t>Angosta.</a:t>
            </a:r>
          </a:p>
          <a:p>
            <a:pPr marL="0" indent="0" algn="just">
              <a:buNone/>
            </a:pPr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41" y="1952218"/>
            <a:ext cx="4849983" cy="3041515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pasa banda angosta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71800" y="0"/>
            <a:ext cx="63722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Básicos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0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rechaza banda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420888"/>
            <a:ext cx="4731422" cy="26642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9" y="1539205"/>
            <a:ext cx="4111207" cy="12961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" y="4851573"/>
            <a:ext cx="3402378" cy="648072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771800" y="0"/>
            <a:ext cx="63722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Básicos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1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48"/>
          <a:stretch/>
        </p:blipFill>
        <p:spPr>
          <a:xfrm>
            <a:off x="1475656" y="1911598"/>
            <a:ext cx="5688632" cy="3434383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rechaza banda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71800" y="0"/>
            <a:ext cx="63722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Básicos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rechaza banda -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Notch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42103"/>
            <a:ext cx="3527028" cy="24708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5298"/>
            <a:ext cx="3840240" cy="8736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60" y="4664589"/>
            <a:ext cx="2865424" cy="53190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771800" y="0"/>
            <a:ext cx="63722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Básicos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3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1238250"/>
            <a:ext cx="5397500" cy="43815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rechaza banda -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Notch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771800" y="0"/>
            <a:ext cx="63722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Básicos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pasa bajas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34" y="1941736"/>
            <a:ext cx="5057466" cy="3359472"/>
          </a:xfrm>
          <a:prstGeom prst="rect">
            <a:avLst/>
          </a:prstGeom>
        </p:spPr>
      </p:pic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107504" y="980728"/>
            <a:ext cx="3727510" cy="5256584"/>
          </a:xfrm>
        </p:spPr>
        <p:txBody>
          <a:bodyPr>
            <a:normAutofit fontScale="85000" lnSpcReduction="20000"/>
          </a:bodyPr>
          <a:lstStyle/>
          <a:p>
            <a:pPr algn="just">
              <a:buFontTx/>
              <a:buChar char="-"/>
            </a:pPr>
            <a:r>
              <a:rPr lang="es-ES" dirty="0" smtClean="0"/>
              <a:t>Definir la frecuencia de corte wc o fc.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>
              <a:buFontTx/>
              <a:buChar char="-"/>
            </a:pPr>
            <a:r>
              <a:rPr lang="es-ES" dirty="0" smtClean="0"/>
              <a:t>Definir C1 entre 100pF y 0,1uF.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>
              <a:buFontTx/>
              <a:buChar char="-"/>
            </a:pPr>
            <a:r>
              <a:rPr lang="es-ES" dirty="0" smtClean="0"/>
              <a:t>Definir C2=2C1.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>
              <a:buFontTx/>
              <a:buChar char="-"/>
            </a:pPr>
            <a:r>
              <a:rPr lang="es-ES" dirty="0" smtClean="0"/>
              <a:t>Definir Rf=2R.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>
              <a:buFontTx/>
              <a:buChar char="-"/>
            </a:pPr>
            <a:r>
              <a:rPr lang="es-ES" dirty="0" smtClean="0"/>
              <a:t>Calcular R como: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    R= 0,707/</a:t>
            </a:r>
            <a:r>
              <a:rPr lang="es-ES" dirty="0" err="1" smtClean="0"/>
              <a:t>wc</a:t>
            </a:r>
            <a:r>
              <a:rPr lang="es-ES" dirty="0" smtClean="0"/>
              <a:t>*C1.</a:t>
            </a:r>
            <a:endParaRPr lang="es-ES_tradnl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294787" y="0"/>
            <a:ext cx="6849213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- </a:t>
            </a:r>
            <a:r>
              <a:rPr lang="es-ES" dirty="0" err="1" smtClean="0">
                <a:solidFill>
                  <a:srgbClr val="FFFF00"/>
                </a:solidFill>
              </a:rPr>
              <a:t>Butterworth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04" y="957102"/>
            <a:ext cx="8784976" cy="720080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dirty="0" smtClean="0"/>
              <a:t>Diferencia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Diferencia entre Básico y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Butterworth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403648" y="1682924"/>
            <a:ext cx="136815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_tradnl" dirty="0"/>
              <a:t>B</a:t>
            </a:r>
            <a:r>
              <a:rPr lang="es-ES" dirty="0" err="1" smtClean="0"/>
              <a:t>ásico</a:t>
            </a:r>
            <a:endParaRPr lang="es-ES_tradnl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724128" y="1682924"/>
            <a:ext cx="223224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_tradnl" dirty="0" err="1" smtClean="0"/>
              <a:t>Butterworth</a:t>
            </a:r>
            <a:endParaRPr lang="es-ES_tradnl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251520" y="2636912"/>
            <a:ext cx="3744416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_tradnl" dirty="0" smtClean="0"/>
              <a:t>Caída: -20dB por </a:t>
            </a:r>
            <a:r>
              <a:rPr lang="es-ES" dirty="0" smtClean="0"/>
              <a:t>década.</a:t>
            </a:r>
          </a:p>
          <a:p>
            <a:pPr marL="0" indent="0" algn="just">
              <a:buFont typeface="Arial" pitchFamily="34" charset="0"/>
              <a:buNone/>
            </a:pPr>
            <a:endParaRPr lang="es-ES" dirty="0"/>
          </a:p>
          <a:p>
            <a:pPr marL="0" indent="0" algn="just">
              <a:buFont typeface="Arial" pitchFamily="34" charset="0"/>
              <a:buNone/>
            </a:pPr>
            <a:r>
              <a:rPr lang="es-ES" dirty="0" smtClean="0"/>
              <a:t>Angulo: 45º a </a:t>
            </a:r>
            <a:r>
              <a:rPr lang="es-ES" dirty="0" err="1" smtClean="0"/>
              <a:t>partír</a:t>
            </a:r>
            <a:r>
              <a:rPr lang="es-ES" dirty="0" smtClean="0"/>
              <a:t> de la frecuencia de corte.</a:t>
            </a:r>
            <a:endParaRPr lang="es-ES_tradnl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4968044" y="2636912"/>
            <a:ext cx="3744416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_tradnl" dirty="0" smtClean="0"/>
              <a:t>Caída: -40dB por </a:t>
            </a:r>
            <a:r>
              <a:rPr lang="es-ES" dirty="0" smtClean="0"/>
              <a:t>década.</a:t>
            </a:r>
          </a:p>
          <a:p>
            <a:pPr marL="0" indent="0" algn="just">
              <a:buFont typeface="Arial" pitchFamily="34" charset="0"/>
              <a:buNone/>
            </a:pPr>
            <a:endParaRPr lang="es-ES" dirty="0"/>
          </a:p>
          <a:p>
            <a:pPr marL="0" indent="0" algn="just">
              <a:buFont typeface="Arial" pitchFamily="34" charset="0"/>
              <a:buNone/>
            </a:pPr>
            <a:r>
              <a:rPr lang="es-ES" dirty="0" smtClean="0"/>
              <a:t>Angulo: 90º a </a:t>
            </a:r>
            <a:r>
              <a:rPr lang="es-ES" dirty="0" err="1" smtClean="0"/>
              <a:t>partír</a:t>
            </a:r>
            <a:r>
              <a:rPr lang="es-ES" dirty="0" smtClean="0"/>
              <a:t> de la frecuencia de corte.</a:t>
            </a:r>
            <a:endParaRPr lang="es-ES_tradnl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294787" y="0"/>
            <a:ext cx="6849213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- </a:t>
            </a:r>
            <a:r>
              <a:rPr lang="es-ES" dirty="0" err="1" smtClean="0">
                <a:solidFill>
                  <a:srgbClr val="FFFF00"/>
                </a:solidFill>
              </a:rPr>
              <a:t>Butterworth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04" y="957102"/>
            <a:ext cx="8784976" cy="720080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dirty="0" smtClean="0"/>
              <a:t>Diferencia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97572"/>
            <a:ext cx="6375010" cy="4094342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Diferencia entre Básico y </a:t>
            </a:r>
            <a:r>
              <a:rPr lang="es-ES" smtClean="0">
                <a:solidFill>
                  <a:schemeClr val="bg1">
                    <a:lumMod val="85000"/>
                  </a:schemeClr>
                </a:solidFill>
              </a:rPr>
              <a:t>Butterworth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294787" y="0"/>
            <a:ext cx="6849213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- </a:t>
            </a:r>
            <a:r>
              <a:rPr lang="es-ES" dirty="0" err="1" smtClean="0">
                <a:solidFill>
                  <a:srgbClr val="FFFF00"/>
                </a:solidFill>
              </a:rPr>
              <a:t>Butterworth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9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smtClean="0">
                <a:solidFill>
                  <a:srgbClr val="FFFF00"/>
                </a:solidFill>
              </a:rPr>
              <a:t>Filtros Activos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Definición de filtro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8784976" cy="1621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Es un circuito diseñado para dejar pasar una banda de frecuencias especificada, mientras aten</a:t>
            </a:r>
            <a:r>
              <a:rPr lang="es-ES" dirty="0" err="1" smtClean="0"/>
              <a:t>úa</a:t>
            </a:r>
            <a:r>
              <a:rPr lang="es-ES" dirty="0" smtClean="0"/>
              <a:t> las señales fuera de esa banda.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CO" dirty="0" smtClean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107504" y="2602136"/>
            <a:ext cx="4536504" cy="334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 smtClean="0"/>
              <a:t>Los filtros pueden ser:</a:t>
            </a:r>
          </a:p>
          <a:p>
            <a:pPr marL="0" indent="0" algn="just">
              <a:buNone/>
            </a:pPr>
            <a:endParaRPr lang="es-ES" dirty="0"/>
          </a:p>
          <a:p>
            <a:pPr algn="just">
              <a:buFontTx/>
              <a:buChar char="-"/>
            </a:pPr>
            <a:r>
              <a:rPr lang="es-ES" dirty="0" smtClean="0"/>
              <a:t>Pasivos</a:t>
            </a:r>
          </a:p>
          <a:p>
            <a:pPr algn="just">
              <a:buFontTx/>
              <a:buChar char="-"/>
            </a:pPr>
            <a:r>
              <a:rPr lang="es-ES" dirty="0" smtClean="0"/>
              <a:t>Activos</a:t>
            </a:r>
            <a:endParaRPr lang="es-ES" dirty="0"/>
          </a:p>
          <a:p>
            <a:pPr marL="0" indent="0" algn="just">
              <a:buNone/>
            </a:pPr>
            <a:endParaRPr lang="es-CO" dirty="0" smtClean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5580112" y="2602136"/>
            <a:ext cx="3384376" cy="334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R, L, C.</a:t>
            </a:r>
          </a:p>
          <a:p>
            <a:pPr marL="0" indent="0" algn="just">
              <a:buNone/>
            </a:pPr>
            <a:r>
              <a:rPr lang="es-ES" dirty="0" smtClean="0"/>
              <a:t>R, L, C y </a:t>
            </a:r>
            <a:r>
              <a:rPr lang="es-ES" dirty="0" err="1" smtClean="0"/>
              <a:t>Op</a:t>
            </a:r>
            <a:r>
              <a:rPr lang="es-ES" dirty="0" smtClean="0"/>
              <a:t>. </a:t>
            </a:r>
            <a:r>
              <a:rPr lang="es-ES" dirty="0" err="1" smtClean="0"/>
              <a:t>Amp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s-CO" dirty="0" smtClean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2205556" y="4077072"/>
            <a:ext cx="3076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2205556" y="4653136"/>
            <a:ext cx="3076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106682" y="3758867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Circuitos III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80024" y="432334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Electr</a:t>
            </a:r>
            <a:r>
              <a:rPr lang="es-ES" dirty="0" err="1" smtClean="0"/>
              <a:t>ónica</a:t>
            </a:r>
            <a:r>
              <a:rPr lang="es-ES" dirty="0" smtClean="0"/>
              <a:t> III</a:t>
            </a:r>
            <a:endParaRPr lang="es-ES_tradnl" dirty="0"/>
          </a:p>
        </p:txBody>
      </p:sp>
      <p:sp>
        <p:nvSpPr>
          <p:cNvPr id="19" name="Marco 18"/>
          <p:cNvSpPr/>
          <p:nvPr/>
        </p:nvSpPr>
        <p:spPr>
          <a:xfrm>
            <a:off x="0" y="4297942"/>
            <a:ext cx="9144000" cy="71078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7" grpId="0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pasa altas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Butterworth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107504" y="980728"/>
            <a:ext cx="3727510" cy="5256584"/>
          </a:xfrm>
        </p:spPr>
        <p:txBody>
          <a:bodyPr>
            <a:normAutofit fontScale="70000" lnSpcReduction="20000"/>
          </a:bodyPr>
          <a:lstStyle/>
          <a:p>
            <a:pPr algn="just">
              <a:buFontTx/>
              <a:buChar char="-"/>
            </a:pPr>
            <a:r>
              <a:rPr lang="es-ES" dirty="0" smtClean="0"/>
              <a:t>Definir la frecuencia de corte wc o fc.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>
              <a:buFontTx/>
              <a:buChar char="-"/>
            </a:pPr>
            <a:r>
              <a:rPr lang="es-ES" dirty="0" smtClean="0"/>
              <a:t>Definir C1 entre 1pF y 0,01uF.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>
              <a:buFontTx/>
              <a:buChar char="-"/>
            </a:pPr>
            <a:r>
              <a:rPr lang="es-ES" dirty="0" smtClean="0"/>
              <a:t>Definir C2=C1=C.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>
              <a:buFontTx/>
              <a:buChar char="-"/>
            </a:pPr>
            <a:r>
              <a:rPr lang="es-ES" dirty="0" smtClean="0"/>
              <a:t>Definir Rf=R.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>
              <a:buFontTx/>
              <a:buChar char="-"/>
            </a:pPr>
            <a:r>
              <a:rPr lang="es-ES" dirty="0" smtClean="0"/>
              <a:t>Definir R1=2R2.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>
              <a:buFontTx/>
              <a:buChar char="-"/>
            </a:pPr>
            <a:r>
              <a:rPr lang="es-ES" dirty="0" smtClean="0"/>
              <a:t>Calcular R1 como: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    R1= 1,414/wc*C.</a:t>
            </a:r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93" y="2132856"/>
            <a:ext cx="4817407" cy="332121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94787" y="0"/>
            <a:ext cx="6849213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- </a:t>
            </a:r>
            <a:r>
              <a:rPr lang="es-ES" dirty="0" err="1" smtClean="0">
                <a:solidFill>
                  <a:srgbClr val="FFFF00"/>
                </a:solidFill>
              </a:rPr>
              <a:t>Butterworth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5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04" y="957102"/>
            <a:ext cx="8784976" cy="720080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dirty="0" smtClean="0"/>
              <a:t>Diferencia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Diferencia entre Básico y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Butterworth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403648" y="1682924"/>
            <a:ext cx="136815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_tradnl" dirty="0"/>
              <a:t>B</a:t>
            </a:r>
            <a:r>
              <a:rPr lang="es-ES" dirty="0" err="1" smtClean="0"/>
              <a:t>ásico</a:t>
            </a:r>
            <a:endParaRPr lang="es-ES_tradnl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724128" y="1682924"/>
            <a:ext cx="223224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_tradnl" dirty="0" err="1" smtClean="0"/>
              <a:t>Butterworth</a:t>
            </a:r>
            <a:endParaRPr lang="es-ES_tradnl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251520" y="2636912"/>
            <a:ext cx="3744416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_tradnl" dirty="0" smtClean="0"/>
              <a:t>Caída: -20dB por </a:t>
            </a:r>
            <a:r>
              <a:rPr lang="es-ES" dirty="0" smtClean="0"/>
              <a:t>década.</a:t>
            </a:r>
          </a:p>
          <a:p>
            <a:pPr marL="0" indent="0" algn="just">
              <a:buFont typeface="Arial" pitchFamily="34" charset="0"/>
              <a:buNone/>
            </a:pPr>
            <a:endParaRPr lang="es-ES" dirty="0"/>
          </a:p>
          <a:p>
            <a:pPr marL="0" indent="0" algn="just">
              <a:buFont typeface="Arial" pitchFamily="34" charset="0"/>
              <a:buNone/>
            </a:pPr>
            <a:r>
              <a:rPr lang="es-ES" dirty="0" smtClean="0"/>
              <a:t>Angulo: 45º a </a:t>
            </a:r>
            <a:r>
              <a:rPr lang="es-ES" dirty="0" err="1" smtClean="0"/>
              <a:t>partír</a:t>
            </a:r>
            <a:r>
              <a:rPr lang="es-ES" dirty="0" smtClean="0"/>
              <a:t> de la frecuencia de corte.</a:t>
            </a:r>
            <a:endParaRPr lang="es-ES_tradnl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4968044" y="2636912"/>
            <a:ext cx="3744416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_tradnl" dirty="0" smtClean="0"/>
              <a:t>Caída: -40dB por </a:t>
            </a:r>
            <a:r>
              <a:rPr lang="es-ES" dirty="0" smtClean="0"/>
              <a:t>década.</a:t>
            </a:r>
          </a:p>
          <a:p>
            <a:pPr marL="0" indent="0" algn="just">
              <a:buFont typeface="Arial" pitchFamily="34" charset="0"/>
              <a:buNone/>
            </a:pPr>
            <a:endParaRPr lang="es-ES" dirty="0"/>
          </a:p>
          <a:p>
            <a:pPr marL="0" indent="0" algn="just">
              <a:buFont typeface="Arial" pitchFamily="34" charset="0"/>
              <a:buNone/>
            </a:pPr>
            <a:r>
              <a:rPr lang="es-ES" dirty="0" smtClean="0"/>
              <a:t>Angulo: 90º a </a:t>
            </a:r>
            <a:r>
              <a:rPr lang="es-ES" dirty="0" err="1" smtClean="0"/>
              <a:t>partír</a:t>
            </a:r>
            <a:r>
              <a:rPr lang="es-ES" dirty="0" smtClean="0"/>
              <a:t> de la frecuencia de corte.</a:t>
            </a:r>
            <a:endParaRPr lang="es-ES_tradnl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294787" y="0"/>
            <a:ext cx="6849213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- </a:t>
            </a:r>
            <a:r>
              <a:rPr lang="es-ES" dirty="0" err="1" smtClean="0">
                <a:solidFill>
                  <a:srgbClr val="FFFF00"/>
                </a:solidFill>
              </a:rPr>
              <a:t>Butterworth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04" y="957102"/>
            <a:ext cx="8784976" cy="720080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dirty="0" smtClean="0"/>
              <a:t>Diferencia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Diferencia entre Básico y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Butterworth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2" y="1988840"/>
            <a:ext cx="7404100" cy="40005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94787" y="0"/>
            <a:ext cx="6849213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- </a:t>
            </a:r>
            <a:r>
              <a:rPr lang="es-ES" dirty="0" err="1" smtClean="0">
                <a:solidFill>
                  <a:srgbClr val="FFFF00"/>
                </a:solidFill>
              </a:rPr>
              <a:t>Butterworth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3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smtClean="0">
                <a:solidFill>
                  <a:srgbClr val="FFFF00"/>
                </a:solidFill>
              </a:rPr>
              <a:t>Filtros Activos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Definición de filtro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Marcador de contenido 2"/>
          <p:cNvSpPr>
            <a:spLocks noGrp="1"/>
          </p:cNvSpPr>
          <p:nvPr>
            <p:ph idx="1"/>
          </p:nvPr>
        </p:nvSpPr>
        <p:spPr>
          <a:xfrm>
            <a:off x="107504" y="957102"/>
            <a:ext cx="8784976" cy="720080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dirty="0" smtClean="0"/>
              <a:t>Diferencia</a:t>
            </a:r>
            <a:endParaRPr lang="es-ES_tradnl" dirty="0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1439652" y="1682924"/>
            <a:ext cx="158417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dirty="0" smtClean="0"/>
              <a:t>Pasivos</a:t>
            </a:r>
            <a:endParaRPr lang="es-ES_tradnl" dirty="0"/>
          </a:p>
        </p:txBody>
      </p:sp>
      <p:sp>
        <p:nvSpPr>
          <p:cNvPr id="20" name="Marcador de contenido 2"/>
          <p:cNvSpPr txBox="1">
            <a:spLocks/>
          </p:cNvSpPr>
          <p:nvPr/>
        </p:nvSpPr>
        <p:spPr>
          <a:xfrm>
            <a:off x="6156176" y="1682924"/>
            <a:ext cx="14401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_tradnl" dirty="0" smtClean="0"/>
              <a:t>Activos</a:t>
            </a:r>
            <a:endParaRPr lang="es-ES_tradnl" dirty="0"/>
          </a:p>
        </p:txBody>
      </p:sp>
      <p:sp>
        <p:nvSpPr>
          <p:cNvPr id="21" name="Marcador de contenido 2"/>
          <p:cNvSpPr txBox="1">
            <a:spLocks/>
          </p:cNvSpPr>
          <p:nvPr/>
        </p:nvSpPr>
        <p:spPr>
          <a:xfrm>
            <a:off x="251520" y="2348880"/>
            <a:ext cx="396044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_tradnl" sz="1900" dirty="0"/>
              <a:t>P</a:t>
            </a:r>
            <a:r>
              <a:rPr lang="es-ES_tradnl" sz="1900" dirty="0" smtClean="0"/>
              <a:t>otencia: </a:t>
            </a:r>
            <a:r>
              <a:rPr lang="es-ES" sz="1900" dirty="0" smtClean="0"/>
              <a:t>Entregan una potencia menor que la de entrada debido al consumo de los elementos pasivos.</a:t>
            </a:r>
          </a:p>
          <a:p>
            <a:pPr marL="0" indent="0" algn="just">
              <a:buFont typeface="Arial" pitchFamily="34" charset="0"/>
              <a:buNone/>
            </a:pPr>
            <a:endParaRPr lang="es-ES" sz="1900" dirty="0"/>
          </a:p>
          <a:p>
            <a:pPr marL="0" indent="0" algn="just">
              <a:buFont typeface="Arial" pitchFamily="34" charset="0"/>
              <a:buNone/>
            </a:pPr>
            <a:r>
              <a:rPr lang="es-ES" sz="1900" dirty="0" smtClean="0"/>
              <a:t>Alimentación: No requiere alimentación adicional.</a:t>
            </a:r>
          </a:p>
          <a:p>
            <a:pPr marL="0" indent="0" algn="just">
              <a:buFont typeface="Arial" pitchFamily="34" charset="0"/>
              <a:buNone/>
            </a:pPr>
            <a:endParaRPr lang="es-ES" sz="1900" dirty="0"/>
          </a:p>
          <a:p>
            <a:pPr marL="0" indent="0" algn="just">
              <a:buFont typeface="Arial" pitchFamily="34" charset="0"/>
              <a:buNone/>
            </a:pPr>
            <a:r>
              <a:rPr lang="es-ES" sz="1900" dirty="0" smtClean="0"/>
              <a:t>Calidad: El factor de calidad es menor.</a:t>
            </a:r>
          </a:p>
          <a:p>
            <a:pPr marL="0" indent="0" algn="just">
              <a:buFont typeface="Arial" pitchFamily="34" charset="0"/>
              <a:buNone/>
            </a:pPr>
            <a:endParaRPr lang="es-ES" sz="1900" dirty="0" smtClean="0"/>
          </a:p>
          <a:p>
            <a:pPr marL="0" indent="0" algn="just">
              <a:buFont typeface="Arial" pitchFamily="34" charset="0"/>
              <a:buNone/>
            </a:pPr>
            <a:r>
              <a:rPr lang="es-ES" sz="1900" dirty="0" smtClean="0"/>
              <a:t>Frecuencia: Responden bien a cualquier frecuencia.</a:t>
            </a:r>
            <a:endParaRPr lang="es-ES_tradnl" sz="1900" dirty="0"/>
          </a:p>
        </p:txBody>
      </p:sp>
      <p:sp>
        <p:nvSpPr>
          <p:cNvPr id="24" name="Marcador de contenido 2"/>
          <p:cNvSpPr txBox="1">
            <a:spLocks/>
          </p:cNvSpPr>
          <p:nvPr/>
        </p:nvSpPr>
        <p:spPr>
          <a:xfrm>
            <a:off x="4860032" y="2348880"/>
            <a:ext cx="4032448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_tradnl" sz="1900" dirty="0"/>
              <a:t>P</a:t>
            </a:r>
            <a:r>
              <a:rPr lang="es-ES_tradnl" sz="1900" dirty="0" smtClean="0"/>
              <a:t>otencia: </a:t>
            </a:r>
            <a:r>
              <a:rPr lang="es-ES" sz="1900" dirty="0" smtClean="0"/>
              <a:t>Entregan una potencia mayor que la de entrada debido al consumo de los elementos pasivos.</a:t>
            </a:r>
          </a:p>
          <a:p>
            <a:pPr marL="0" indent="0" algn="just">
              <a:buFont typeface="Arial" pitchFamily="34" charset="0"/>
              <a:buNone/>
            </a:pPr>
            <a:endParaRPr lang="es-ES" sz="1900" dirty="0"/>
          </a:p>
          <a:p>
            <a:pPr marL="0" indent="0" algn="just">
              <a:buFont typeface="Arial" pitchFamily="34" charset="0"/>
              <a:buNone/>
            </a:pPr>
            <a:r>
              <a:rPr lang="es-ES" sz="1900" dirty="0" smtClean="0"/>
              <a:t>Alimentación: Requiere alimentación adicional.</a:t>
            </a:r>
          </a:p>
          <a:p>
            <a:pPr marL="0" indent="0" algn="just">
              <a:buFont typeface="Arial" pitchFamily="34" charset="0"/>
              <a:buNone/>
            </a:pPr>
            <a:endParaRPr lang="es-ES" sz="1900" dirty="0"/>
          </a:p>
          <a:p>
            <a:pPr marL="0" indent="0" algn="just">
              <a:buFont typeface="Arial" pitchFamily="34" charset="0"/>
              <a:buNone/>
            </a:pPr>
            <a:r>
              <a:rPr lang="es-ES" sz="1900" dirty="0" smtClean="0"/>
              <a:t>Calidad: El factor de calidad es mayor.</a:t>
            </a:r>
          </a:p>
          <a:p>
            <a:pPr marL="0" indent="0" algn="just">
              <a:buFont typeface="Arial" pitchFamily="34" charset="0"/>
              <a:buNone/>
            </a:pPr>
            <a:endParaRPr lang="es-ES" sz="1900" dirty="0" smtClean="0"/>
          </a:p>
          <a:p>
            <a:pPr marL="0" indent="0" algn="just">
              <a:buFont typeface="Arial" pitchFamily="34" charset="0"/>
              <a:buNone/>
            </a:pPr>
            <a:r>
              <a:rPr lang="es-ES" sz="1900" dirty="0" smtClean="0"/>
              <a:t>Frecuencia: Se limitan a la </a:t>
            </a:r>
            <a:r>
              <a:rPr lang="es-ES" sz="1900" dirty="0" err="1" smtClean="0"/>
              <a:t>frec</a:t>
            </a:r>
            <a:r>
              <a:rPr lang="es-ES" sz="1900" dirty="0" smtClean="0"/>
              <a:t>. de respuesta del </a:t>
            </a:r>
            <a:r>
              <a:rPr lang="es-ES" sz="1900" dirty="0" err="1" smtClean="0"/>
              <a:t>Op</a:t>
            </a:r>
            <a:r>
              <a:rPr lang="es-ES" sz="1900" dirty="0" smtClean="0"/>
              <a:t>. </a:t>
            </a:r>
            <a:r>
              <a:rPr lang="es-ES" sz="1900" dirty="0" err="1" smtClean="0"/>
              <a:t>Amp</a:t>
            </a:r>
            <a:r>
              <a:rPr lang="es-ES" sz="1900" dirty="0" smtClean="0"/>
              <a:t>.</a:t>
            </a:r>
            <a:endParaRPr lang="es-ES_tradnl" sz="1900" dirty="0"/>
          </a:p>
        </p:txBody>
      </p:sp>
    </p:spTree>
    <p:extLst>
      <p:ext uri="{BB962C8B-B14F-4D97-AF65-F5344CB8AC3E}">
        <p14:creationId xmlns:p14="http://schemas.microsoft.com/office/powerpoint/2010/main" val="1009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 build="p"/>
      <p:bldP spid="20" grpId="0" build="p"/>
      <p:bldP spid="2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6984776" cy="68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Existen 4 tipos </a:t>
            </a:r>
            <a:r>
              <a:rPr lang="es-ES_tradnl" smtClean="0"/>
              <a:t>de Filtros</a:t>
            </a:r>
            <a:endParaRPr lang="es-CO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31741"/>
            <a:ext cx="3384376" cy="1917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680" y="1666032"/>
            <a:ext cx="3733800" cy="18349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66032"/>
            <a:ext cx="3937000" cy="18349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6" y="4031741"/>
            <a:ext cx="3705188" cy="19304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436373" y="3458998"/>
            <a:ext cx="127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Pasa Bajos</a:t>
            </a:r>
            <a:endParaRPr lang="es-ES_tradnl"/>
          </a:p>
        </p:txBody>
      </p:sp>
      <p:sp>
        <p:nvSpPr>
          <p:cNvPr id="15" name="CuadroTexto 14"/>
          <p:cNvSpPr txBox="1"/>
          <p:nvPr/>
        </p:nvSpPr>
        <p:spPr>
          <a:xfrm>
            <a:off x="6588393" y="3458998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Pasa Altos</a:t>
            </a:r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1389885" y="5947083"/>
            <a:ext cx="137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Pasa Banda</a:t>
            </a:r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6160728" y="5944062"/>
            <a:ext cx="17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Rechaza Banda</a:t>
            </a:r>
            <a:endParaRPr lang="es-ES_tradnl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rgbClr val="FFFF00"/>
                </a:solidFill>
              </a:rPr>
              <a:t>Filtros Activos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Tipos de filtro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8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pasa bajas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31778"/>
            <a:ext cx="5256584" cy="34052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7" y="2131778"/>
            <a:ext cx="2847763" cy="1189360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2771800" y="0"/>
            <a:ext cx="63722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Básicos</a:t>
            </a:r>
            <a:endParaRPr lang="es-CO" dirty="0">
              <a:solidFill>
                <a:srgbClr val="FFFF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0" y="4399006"/>
            <a:ext cx="2692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5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pasa bajas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651000"/>
            <a:ext cx="8280400" cy="3556000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2771800" y="0"/>
            <a:ext cx="63722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Básicos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pasa altas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88840"/>
            <a:ext cx="5223712" cy="34303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2" y="1988840"/>
            <a:ext cx="3057421" cy="162371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8" y="4476651"/>
            <a:ext cx="3194930" cy="91283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771800" y="0"/>
            <a:ext cx="63722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Básicos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pasa altas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778000"/>
            <a:ext cx="8420100" cy="32893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771800" y="0"/>
            <a:ext cx="63722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Básicos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Filtro pasa banda ancha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32" y="2252712"/>
            <a:ext cx="4898132" cy="2223939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191344" y="1848977"/>
            <a:ext cx="3744416" cy="35283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dirty="0" smtClean="0"/>
              <a:t>Filtros pasa altos y pasa bajos en cascada.</a:t>
            </a:r>
          </a:p>
          <a:p>
            <a:pPr marL="0" indent="0" algn="just">
              <a:buFont typeface="Arial" pitchFamily="34" charset="0"/>
              <a:buNone/>
            </a:pPr>
            <a:endParaRPr lang="es-ES" dirty="0"/>
          </a:p>
          <a:p>
            <a:pPr marL="0" indent="0" algn="just">
              <a:buFont typeface="Arial" pitchFamily="34" charset="0"/>
              <a:buNone/>
            </a:pPr>
            <a:r>
              <a:rPr lang="es-ES" dirty="0" smtClean="0"/>
              <a:t>Deben tener la misma ganancia unitaria.</a:t>
            </a:r>
            <a:endParaRPr lang="es-ES_tradnl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71800" y="0"/>
            <a:ext cx="63722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FFFF00"/>
                </a:solidFill>
              </a:rPr>
              <a:t>Filtros Activos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Primer Orden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s-ES" dirty="0" smtClean="0">
                <a:solidFill>
                  <a:srgbClr val="FFFF00"/>
                </a:solidFill>
              </a:rPr>
              <a:t> Básicos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12076</TotalTime>
  <Words>634</Words>
  <Application>Microsoft Macintosh PowerPoint</Application>
  <PresentationFormat>Presentación en pantalla (4:3)</PresentationFormat>
  <Paragraphs>159</Paragraphs>
  <Slides>22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Demi</vt:lpstr>
      <vt:lpstr>Franklin Gothic Medium</vt:lpstr>
      <vt:lpstr>Mangal</vt:lpstr>
      <vt:lpstr>Tema de Office</vt:lpstr>
      <vt:lpstr>IV. Filtros Activos</vt:lpstr>
      <vt:lpstr>Filtros Activos</vt:lpstr>
      <vt:lpstr>Filtros Activos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 de Microsoft Office</cp:lastModifiedBy>
  <cp:revision>398</cp:revision>
  <cp:lastPrinted>2016-01-06T23:15:15Z</cp:lastPrinted>
  <dcterms:created xsi:type="dcterms:W3CDTF">2014-06-12T16:33:53Z</dcterms:created>
  <dcterms:modified xsi:type="dcterms:W3CDTF">2017-09-26T03:02:26Z</dcterms:modified>
</cp:coreProperties>
</file>