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11"/>
  </p:notesMasterIdLst>
  <p:sldIdLst>
    <p:sldId id="256" r:id="rId2"/>
    <p:sldId id="257" r:id="rId3"/>
    <p:sldId id="258" r:id="rId4"/>
    <p:sldId id="259" r:id="rId5"/>
    <p:sldId id="262"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6512" autoAdjust="0"/>
  </p:normalViewPr>
  <p:slideViewPr>
    <p:cSldViewPr snapToGrid="0">
      <p:cViewPr varScale="1">
        <p:scale>
          <a:sx n="65" d="100"/>
          <a:sy n="65" d="100"/>
        </p:scale>
        <p:origin x="22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D8633-D99B-43D6-B541-0BC9661DE7E4}" type="datetimeFigureOut">
              <a:rPr lang="es-CO" smtClean="0"/>
              <a:t>12/08/2019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FAF73-CDA7-453A-BC4C-AA46F686002E}" type="slidenum">
              <a:rPr lang="es-CO" smtClean="0"/>
              <a:t>‹Nº›</a:t>
            </a:fld>
            <a:endParaRPr lang="es-CO"/>
          </a:p>
        </p:txBody>
      </p:sp>
    </p:spTree>
    <p:extLst>
      <p:ext uri="{BB962C8B-B14F-4D97-AF65-F5344CB8AC3E}">
        <p14:creationId xmlns:p14="http://schemas.microsoft.com/office/powerpoint/2010/main" val="55753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ieeexplore.ieee.org.crai-ustadigital.usantotomas.edu.co/stamp/stamp.jsp?tp=&amp;arnumber=6834598&amp;isnumber=683457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Luis</a:t>
            </a:r>
            <a:r>
              <a:rPr lang="es-CO" baseline="0" dirty="0" smtClean="0"/>
              <a:t> Felipe </a:t>
            </a:r>
            <a:r>
              <a:rPr lang="es-CO" baseline="0" smtClean="0"/>
              <a:t>Narvaez Gomez</a:t>
            </a:r>
            <a:endParaRPr lang="es-CO"/>
          </a:p>
        </p:txBody>
      </p:sp>
      <p:sp>
        <p:nvSpPr>
          <p:cNvPr id="4" name="Marcador de número de diapositiva 3"/>
          <p:cNvSpPr>
            <a:spLocks noGrp="1"/>
          </p:cNvSpPr>
          <p:nvPr>
            <p:ph type="sldNum" sz="quarter" idx="10"/>
          </p:nvPr>
        </p:nvSpPr>
        <p:spPr/>
        <p:txBody>
          <a:bodyPr/>
          <a:lstStyle/>
          <a:p>
            <a:fld id="{A1FFAF73-CDA7-453A-BC4C-AA46F686002E}" type="slidenum">
              <a:rPr lang="es-CO" smtClean="0"/>
              <a:t>1</a:t>
            </a:fld>
            <a:endParaRPr lang="es-CO"/>
          </a:p>
        </p:txBody>
      </p:sp>
    </p:spTree>
    <p:extLst>
      <p:ext uri="{BB962C8B-B14F-4D97-AF65-F5344CB8AC3E}">
        <p14:creationId xmlns:p14="http://schemas.microsoft.com/office/powerpoint/2010/main" val="210287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Es</a:t>
            </a:r>
            <a:r>
              <a:rPr lang="es-CO" baseline="0" dirty="0" smtClean="0"/>
              <a:t> una imagen captada mediante el uso de </a:t>
            </a:r>
            <a:r>
              <a:rPr lang="es-CO" baseline="0" dirty="0" smtClean="0"/>
              <a:t>ondas </a:t>
            </a:r>
            <a:r>
              <a:rPr lang="es-CO" baseline="0" dirty="0" smtClean="0"/>
              <a:t>acústicas por enzima del de la capacidad de audición humana  20KHz , utilizando frecuencias según el tejido y área a examinar entre </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1MHz 3MHz ( aliviar dolor e inflamación) </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2MHz  5MHz (abdomen) </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8MHz 16MHz ( mama , musculo , esqueleto, tiroides)</a:t>
            </a:r>
          </a:p>
          <a:p>
            <a:pPr marL="0" marR="0" indent="0" algn="l" defTabSz="914400" rtl="0" eaLnBrk="1" fontAlgn="auto" latinLnBrk="0" hangingPunct="1">
              <a:lnSpc>
                <a:spcPct val="100000"/>
              </a:lnSpc>
              <a:spcBef>
                <a:spcPts val="0"/>
              </a:spcBef>
              <a:spcAft>
                <a:spcPts val="0"/>
              </a:spcAft>
              <a:buClrTx/>
              <a:buSzTx/>
              <a:buFontTx/>
              <a:buNone/>
              <a:tabLst/>
              <a:defRPr/>
            </a:pPr>
            <a:endParaRPr lang="es-C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Mientras mas alta sea la frecuencia mayor definición para las estructuras pequeñas.</a:t>
            </a:r>
          </a:p>
          <a:p>
            <a:pPr marL="0" marR="0" indent="0" algn="l" defTabSz="914400" rtl="0" eaLnBrk="1" fontAlgn="auto" latinLnBrk="0" hangingPunct="1">
              <a:lnSpc>
                <a:spcPct val="100000"/>
              </a:lnSpc>
              <a:spcBef>
                <a:spcPts val="0"/>
              </a:spcBef>
              <a:spcAft>
                <a:spcPts val="0"/>
              </a:spcAft>
              <a:buClrTx/>
              <a:buSzTx/>
              <a:buFontTx/>
              <a:buNone/>
              <a:tabLst/>
              <a:defRPr/>
            </a:pPr>
            <a:endParaRPr lang="es-C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La técnica de observar el tejido mediante estas ondas acústicas se denomina ecografía o fonografía.</a:t>
            </a:r>
          </a:p>
        </p:txBody>
      </p:sp>
      <p:sp>
        <p:nvSpPr>
          <p:cNvPr id="4" name="Marcador de número de diapositiva 3"/>
          <p:cNvSpPr>
            <a:spLocks noGrp="1"/>
          </p:cNvSpPr>
          <p:nvPr>
            <p:ph type="sldNum" sz="quarter" idx="10"/>
          </p:nvPr>
        </p:nvSpPr>
        <p:spPr/>
        <p:txBody>
          <a:bodyPr/>
          <a:lstStyle/>
          <a:p>
            <a:fld id="{A1FFAF73-CDA7-453A-BC4C-AA46F686002E}" type="slidenum">
              <a:rPr lang="es-CO" smtClean="0"/>
              <a:t>2</a:t>
            </a:fld>
            <a:endParaRPr lang="es-CO"/>
          </a:p>
        </p:txBody>
      </p:sp>
    </p:spTree>
    <p:extLst>
      <p:ext uri="{BB962C8B-B14F-4D97-AF65-F5344CB8AC3E}">
        <p14:creationId xmlns:p14="http://schemas.microsoft.com/office/powerpoint/2010/main" val="91642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Es un componente esencial en las aplicaciones medicas las cuales actualmente poseen </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filtrado adaptativo ,</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 cálculos de segmentación  y registro.</a:t>
            </a:r>
          </a:p>
          <a:p>
            <a:pPr marL="0" marR="0" indent="0" algn="l" defTabSz="914400" rtl="0" eaLnBrk="1" fontAlgn="auto" latinLnBrk="0" hangingPunct="1">
              <a:lnSpc>
                <a:spcPct val="100000"/>
              </a:lnSpc>
              <a:spcBef>
                <a:spcPts val="0"/>
              </a:spcBef>
              <a:spcAft>
                <a:spcPts val="0"/>
              </a:spcAft>
              <a:buClrTx/>
              <a:buSzTx/>
              <a:buFontTx/>
              <a:buNone/>
              <a:tabLst/>
              <a:defRPr/>
            </a:pPr>
            <a:r>
              <a:rPr lang="es-CO" baseline="0" dirty="0" smtClean="0"/>
              <a:t>Las imágenes de un ultrasonido tienen ruido moteado,</a:t>
            </a:r>
            <a:r>
              <a:rPr lang="es-ES" sz="1200" b="0" i="0" kern="1200" dirty="0" smtClean="0">
                <a:solidFill>
                  <a:schemeClr val="tx1"/>
                </a:solidFill>
                <a:effectLst/>
                <a:latin typeface="+mn-lt"/>
                <a:ea typeface="+mn-ea"/>
                <a:cs typeface="+mn-cs"/>
              </a:rPr>
              <a:t> que es un patrón aleatorio disruptivo que oscurece las características de interés.</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baseline="0" dirty="0" smtClean="0">
                <a:solidFill>
                  <a:schemeClr val="tx1"/>
                </a:solidFill>
                <a:effectLst/>
                <a:latin typeface="+mn-lt"/>
                <a:ea typeface="+mn-ea"/>
                <a:cs typeface="+mn-cs"/>
              </a:rPr>
              <a:t>Se utiliza funciones teóricas de densidad de probabilidad de las distribuciones de intensidad de moteado, </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baseline="0" dirty="0" smtClean="0">
                <a:solidFill>
                  <a:schemeClr val="tx1"/>
                </a:solidFill>
                <a:effectLst/>
                <a:latin typeface="+mn-lt"/>
                <a:ea typeface="+mn-ea"/>
                <a:cs typeface="+mn-cs"/>
              </a:rPr>
              <a:t>derivamos expresiones analíticas que miden la distancia entre distribuciones tomadas de diferentes regiones en una imagen de ultrasonido y usamos estas distancias para detectar características</a:t>
            </a:r>
            <a:endParaRPr lang="es-CO" baseline="0" dirty="0" smtClean="0"/>
          </a:p>
          <a:p>
            <a:endParaRPr lang="es-CO" dirty="0" smtClean="0"/>
          </a:p>
          <a:p>
            <a:endParaRPr lang="es-C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O" sz="1200" dirty="0" smtClean="0">
                <a:solidFill>
                  <a:schemeClr val="accent6">
                    <a:lumMod val="60000"/>
                    <a:lumOff val="40000"/>
                  </a:schemeClr>
                </a:solidFill>
              </a:rPr>
              <a:t>http://ieeexplore.ieee.org.crai-ustadigital.usantotomas.edu.co/stamp/stamp.jsp?tp=&amp;arnumber=4462338&amp;isnumber=4461641</a:t>
            </a:r>
          </a:p>
          <a:p>
            <a:endParaRPr lang="es-CO" dirty="0" smtClean="0"/>
          </a:p>
          <a:p>
            <a:r>
              <a:rPr lang="es-ES" dirty="0" smtClean="0"/>
              <a:t/>
            </a:r>
            <a:br>
              <a:rPr lang="es-ES" dirty="0" smtClean="0"/>
            </a:br>
            <a:r>
              <a:rPr lang="es-ES" sz="1200" b="0" i="0" kern="1200" dirty="0" smtClean="0">
                <a:solidFill>
                  <a:schemeClr val="tx1"/>
                </a:solidFill>
                <a:effectLst/>
                <a:latin typeface="+mn-lt"/>
                <a:ea typeface="+mn-ea"/>
                <a:cs typeface="+mn-cs"/>
              </a:rPr>
              <a:t>Detección de características teóricas de la información en imágenes de ultrasonido.</a:t>
            </a:r>
            <a:endParaRPr lang="es-CO" dirty="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3</a:t>
            </a:fld>
            <a:endParaRPr lang="es-CO"/>
          </a:p>
        </p:txBody>
      </p:sp>
    </p:spTree>
    <p:extLst>
      <p:ext uri="{BB962C8B-B14F-4D97-AF65-F5344CB8AC3E}">
        <p14:creationId xmlns:p14="http://schemas.microsoft.com/office/powerpoint/2010/main" val="81651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La información medica se ha vuelto muy importante</a:t>
            </a:r>
            <a:r>
              <a:rPr lang="es-CO" baseline="0" dirty="0" smtClean="0"/>
              <a:t> en tecnologías como Instrumentación medica y fuentes de </a:t>
            </a:r>
            <a:r>
              <a:rPr lang="es-CO" baseline="0" dirty="0" err="1" smtClean="0"/>
              <a:t>adquision</a:t>
            </a:r>
            <a:r>
              <a:rPr lang="es-CO" baseline="0" dirty="0" smtClean="0"/>
              <a:t> de datos.</a:t>
            </a:r>
          </a:p>
          <a:p>
            <a:r>
              <a:rPr lang="es-CO" baseline="0" dirty="0" smtClean="0"/>
              <a:t>Existe la creciente necesidad de parámetros de fusión de imagen y procesamiento para la extracción de datos que ayuden a la toma de decisiones.</a:t>
            </a:r>
            <a:endParaRPr lang="es-CO" dirty="0" smtClean="0"/>
          </a:p>
          <a:p>
            <a:r>
              <a:rPr lang="es-CO" baseline="0" dirty="0" smtClean="0"/>
              <a:t>Define tasas de sensibilidad de contraste visual a través de espacios de frecuencia.</a:t>
            </a:r>
          </a:p>
          <a:p>
            <a:r>
              <a:rPr lang="es-CO" baseline="0" dirty="0" smtClean="0"/>
              <a:t>Existe un múltiples desarrollos en la toma de imágenes medicas destacando tres técnicas</a:t>
            </a:r>
          </a:p>
          <a:p>
            <a:r>
              <a:rPr lang="es-CO" baseline="0" dirty="0" smtClean="0"/>
              <a:t>1.Basadas en algoritmos espaciales</a:t>
            </a:r>
          </a:p>
          <a:p>
            <a:r>
              <a:rPr lang="es-CO" baseline="0" dirty="0" smtClean="0"/>
              <a:t>2.Basadas en algoritmos de descomposición </a:t>
            </a:r>
            <a:r>
              <a:rPr lang="es-CO" baseline="0" dirty="0" err="1" smtClean="0"/>
              <a:t>multiresolucion</a:t>
            </a:r>
            <a:endParaRPr lang="es-CO" baseline="0" dirty="0" smtClean="0"/>
          </a:p>
          <a:p>
            <a:r>
              <a:rPr lang="es-CO" baseline="0" dirty="0" smtClean="0"/>
              <a:t>3.Basadas en algoritmos probabilísticos</a:t>
            </a:r>
          </a:p>
          <a:p>
            <a:endParaRPr lang="es-C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 </a:t>
            </a:r>
            <a:r>
              <a:rPr lang="es-CO" dirty="0" smtClean="0">
                <a:hlinkClick r:id="rId3"/>
              </a:rPr>
              <a:t>http://ieeexplore.ieee.org.crai-ustadigital.usantotomas.edu.co/stamp/stamp.jsp?tp=&amp;arnumber=6834598&amp;isnumber=6834578</a:t>
            </a:r>
            <a:endParaRPr lang="es-CO" dirty="0" smtClean="0"/>
          </a:p>
          <a:p>
            <a:endParaRPr lang="es-CO" baseline="0" dirty="0" smtClean="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4</a:t>
            </a:fld>
            <a:endParaRPr lang="es-CO"/>
          </a:p>
        </p:txBody>
      </p:sp>
    </p:spTree>
    <p:extLst>
      <p:ext uri="{BB962C8B-B14F-4D97-AF65-F5344CB8AC3E}">
        <p14:creationId xmlns:p14="http://schemas.microsoft.com/office/powerpoint/2010/main" val="205966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indent="-342900">
              <a:buFont typeface="+mj-lt"/>
              <a:buAutoNum type="arabicPeriod"/>
            </a:pPr>
            <a:r>
              <a:rPr lang="es-CO" dirty="0" smtClean="0"/>
              <a:t>Existe una relación matemática entre la tasa de sensibilidad al contraste visual y las frecuencia espaciales , en el cual podemos ver que la visión humana esta basado.</a:t>
            </a:r>
          </a:p>
          <a:p>
            <a:pPr marL="342900" indent="-342900">
              <a:buFont typeface="+mj-lt"/>
              <a:buAutoNum type="arabicPeriod"/>
            </a:pPr>
            <a:r>
              <a:rPr lang="es-CO" dirty="0" smtClean="0"/>
              <a:t>Se puede imitar con el sistema visual humano </a:t>
            </a:r>
            <a:r>
              <a:rPr lang="es-CO" dirty="0" err="1" smtClean="0"/>
              <a:t>HVS</a:t>
            </a:r>
            <a:r>
              <a:rPr lang="es-CO" dirty="0" smtClean="0"/>
              <a:t> por la función de sensibilidad  de contraste CSF.</a:t>
            </a:r>
          </a:p>
          <a:p>
            <a:pPr marL="342900" indent="-342900">
              <a:buFont typeface="+mj-lt"/>
              <a:buAutoNum type="arabicPeriod"/>
            </a:pPr>
            <a:r>
              <a:rPr lang="es-ES" dirty="0" smtClean="0"/>
              <a:t>El CSF ha sido bien explotado en la optimización de métodos de tratamiento, análisis, compresión de datos, etc.</a:t>
            </a:r>
          </a:p>
          <a:p>
            <a:pPr marL="342900" indent="-342900">
              <a:buFont typeface="+mj-lt"/>
              <a:buAutoNum type="arabicPeriod"/>
            </a:pPr>
            <a:r>
              <a:rPr lang="es-ES" dirty="0" smtClean="0"/>
              <a:t>Es posible modelar</a:t>
            </a:r>
            <a:r>
              <a:rPr lang="en-US" dirty="0" smtClean="0"/>
              <a:t> el CSF e integral el </a:t>
            </a:r>
            <a:r>
              <a:rPr lang="en-US" dirty="0" err="1" smtClean="0"/>
              <a:t>HVS</a:t>
            </a:r>
            <a:r>
              <a:rPr lang="en-US" dirty="0" smtClean="0"/>
              <a:t> </a:t>
            </a:r>
            <a:r>
              <a:rPr lang="en-US" dirty="0" err="1" smtClean="0"/>
              <a:t>en</a:t>
            </a:r>
            <a:r>
              <a:rPr lang="en-US" dirty="0" smtClean="0"/>
              <a:t> el </a:t>
            </a:r>
            <a:r>
              <a:rPr lang="en-US" dirty="0" err="1" smtClean="0"/>
              <a:t>proceso</a:t>
            </a:r>
            <a:r>
              <a:rPr lang="en-US" dirty="0" smtClean="0"/>
              <a:t> de </a:t>
            </a:r>
            <a:r>
              <a:rPr lang="en-US" dirty="0" err="1" smtClean="0"/>
              <a:t>fusión</a:t>
            </a:r>
            <a:r>
              <a:rPr lang="en-US" dirty="0" smtClean="0"/>
              <a:t> de </a:t>
            </a:r>
            <a:r>
              <a:rPr lang="en-US" dirty="0" err="1" smtClean="0"/>
              <a:t>imágenes</a:t>
            </a:r>
            <a:r>
              <a:rPr lang="en-US" dirty="0" smtClean="0"/>
              <a:t> </a:t>
            </a:r>
            <a:r>
              <a:rPr lang="en-US" dirty="0" err="1" smtClean="0"/>
              <a:t>médicas</a:t>
            </a:r>
            <a:r>
              <a:rPr lang="en-US" dirty="0" smtClean="0"/>
              <a:t> </a:t>
            </a:r>
            <a:r>
              <a:rPr lang="en-US" dirty="0" err="1" smtClean="0"/>
              <a:t>basadas</a:t>
            </a:r>
            <a:r>
              <a:rPr lang="en-US" dirty="0" smtClean="0"/>
              <a:t> </a:t>
            </a:r>
            <a:r>
              <a:rPr lang="en-US" dirty="0" err="1" smtClean="0"/>
              <a:t>en</a:t>
            </a:r>
            <a:r>
              <a:rPr lang="en-US" dirty="0" smtClean="0"/>
              <a:t> la </a:t>
            </a:r>
            <a:r>
              <a:rPr lang="en-US" dirty="0" err="1" smtClean="0"/>
              <a:t>tecnica</a:t>
            </a:r>
            <a:r>
              <a:rPr lang="en-US" dirty="0" smtClean="0"/>
              <a:t> de </a:t>
            </a:r>
            <a:r>
              <a:rPr lang="en-US" dirty="0" err="1" smtClean="0"/>
              <a:t>transformacion</a:t>
            </a:r>
            <a:r>
              <a:rPr lang="en-US" dirty="0" smtClean="0"/>
              <a:t> de </a:t>
            </a:r>
            <a:r>
              <a:rPr lang="en-US" dirty="0" err="1" smtClean="0"/>
              <a:t>ondas</a:t>
            </a:r>
            <a:r>
              <a:rPr lang="en-US" dirty="0" smtClean="0"/>
              <a:t>.</a:t>
            </a:r>
            <a:endParaRPr lang="es-CO" dirty="0" smtClean="0"/>
          </a:p>
          <a:p>
            <a:endParaRPr lang="es-CO" dirty="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5</a:t>
            </a:fld>
            <a:endParaRPr lang="es-CO"/>
          </a:p>
        </p:txBody>
      </p:sp>
    </p:spTree>
    <p:extLst>
      <p:ext uri="{BB962C8B-B14F-4D97-AF65-F5344CB8AC3E}">
        <p14:creationId xmlns:p14="http://schemas.microsoft.com/office/powerpoint/2010/main" val="387859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t>El análisis de imagen de</a:t>
            </a:r>
            <a:r>
              <a:rPr lang="es-CO" baseline="0" dirty="0" smtClean="0"/>
              <a:t> una ecografía </a:t>
            </a:r>
            <a:r>
              <a:rPr lang="es-CO" baseline="0" dirty="0" err="1" smtClean="0"/>
              <a:t>estanadar</a:t>
            </a:r>
            <a:r>
              <a:rPr lang="es-CO" baseline="0" dirty="0" smtClean="0"/>
              <a:t> permite al medico </a:t>
            </a:r>
            <a:r>
              <a:rPr lang="es-CO" baseline="0" dirty="0" err="1" smtClean="0"/>
              <a:t>indentificar</a:t>
            </a:r>
            <a:r>
              <a:rPr lang="es-CO" baseline="0" dirty="0" smtClean="0"/>
              <a:t> patologías mediante las técnicas de:</a:t>
            </a:r>
          </a:p>
          <a:p>
            <a:r>
              <a:rPr lang="es-CO" baseline="0" dirty="0" smtClean="0"/>
              <a:t>1.Adquision estándar Tipo B</a:t>
            </a:r>
          </a:p>
          <a:p>
            <a:r>
              <a:rPr lang="es-CO" baseline="0" dirty="0" smtClean="0"/>
              <a:t>2. </a:t>
            </a:r>
            <a:r>
              <a:rPr lang="es-CO" baseline="0" dirty="0" err="1" smtClean="0"/>
              <a:t>Adquision</a:t>
            </a:r>
            <a:r>
              <a:rPr lang="es-CO" baseline="0" dirty="0" smtClean="0"/>
              <a:t> </a:t>
            </a:r>
            <a:r>
              <a:rPr lang="es-CO" baseline="0" dirty="0" err="1" smtClean="0"/>
              <a:t>armonica</a:t>
            </a:r>
            <a:endParaRPr lang="es-CO" baseline="0" dirty="0" smtClean="0"/>
          </a:p>
          <a:p>
            <a:r>
              <a:rPr lang="es-CO" baseline="0" dirty="0" smtClean="0"/>
              <a:t>La estándar tiene buena </a:t>
            </a:r>
            <a:r>
              <a:rPr lang="es-CO" baseline="0" dirty="0" err="1" smtClean="0"/>
              <a:t>reolucion</a:t>
            </a:r>
            <a:r>
              <a:rPr lang="es-CO" baseline="0" dirty="0" smtClean="0"/>
              <a:t> en profundidad , baja resolución lateral y bajo contraste ; en comparación con la imagen armónica.</a:t>
            </a:r>
          </a:p>
          <a:p>
            <a:r>
              <a:rPr lang="es-CO" baseline="0" dirty="0" smtClean="0"/>
              <a:t>Las diferencias entre ambas pueden ser complementarias al fusionarlas para la obtención de datos</a:t>
            </a:r>
          </a:p>
          <a:p>
            <a:r>
              <a:rPr lang="es-CO" baseline="0" dirty="0" smtClean="0"/>
              <a:t>Sin embargo la calidad del ultrasonido se puede mejorar teniendo </a:t>
            </a:r>
            <a:r>
              <a:rPr lang="es-CO" baseline="0" dirty="0" err="1" smtClean="0"/>
              <a:t>encuenta</a:t>
            </a:r>
            <a:r>
              <a:rPr lang="es-CO" baseline="0" dirty="0" smtClean="0"/>
              <a:t> las habilidades humanas.</a:t>
            </a:r>
          </a:p>
          <a:p>
            <a:endParaRPr lang="es-CO" dirty="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6</a:t>
            </a:fld>
            <a:endParaRPr lang="es-CO"/>
          </a:p>
        </p:txBody>
      </p:sp>
    </p:spTree>
    <p:extLst>
      <p:ext uri="{BB962C8B-B14F-4D97-AF65-F5344CB8AC3E}">
        <p14:creationId xmlns:p14="http://schemas.microsoft.com/office/powerpoint/2010/main" val="1714709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Font typeface="+mj-lt"/>
              <a:buAutoNum type="arabicPeriod"/>
            </a:pPr>
            <a:r>
              <a:rPr lang="es-CO" sz="1200" kern="1200" noProof="0" dirty="0" smtClean="0">
                <a:solidFill>
                  <a:schemeClr val="tx1"/>
                </a:solidFill>
                <a:effectLst/>
                <a:latin typeface="+mn-lt"/>
                <a:ea typeface="+mn-ea"/>
                <a:cs typeface="+mn-cs"/>
              </a:rPr>
              <a:t>Tomar la imagen de ultrasonido</a:t>
            </a:r>
          </a:p>
          <a:p>
            <a:pPr marL="228600" indent="-228600">
              <a:buFont typeface="+mj-lt"/>
              <a:buAutoNum type="arabicPeriod"/>
            </a:pPr>
            <a:r>
              <a:rPr lang="es-CO" sz="1200" kern="1200" noProof="0" dirty="0" smtClean="0">
                <a:solidFill>
                  <a:schemeClr val="tx1"/>
                </a:solidFill>
                <a:effectLst/>
                <a:latin typeface="+mn-lt"/>
                <a:ea typeface="+mn-ea"/>
                <a:cs typeface="+mn-cs"/>
              </a:rPr>
              <a:t>Calcular una máscara a partir de la función CSF </a:t>
            </a:r>
          </a:p>
          <a:p>
            <a:pPr marL="228600" indent="-228600">
              <a:buFont typeface="+mj-lt"/>
              <a:buAutoNum type="arabicPeriod"/>
            </a:pPr>
            <a:r>
              <a:rPr lang="es-CO" sz="1200" kern="1200" noProof="0" dirty="0" smtClean="0">
                <a:solidFill>
                  <a:schemeClr val="tx1"/>
                </a:solidFill>
                <a:effectLst/>
                <a:latin typeface="+mn-lt"/>
                <a:ea typeface="+mn-ea"/>
                <a:cs typeface="+mn-cs"/>
              </a:rPr>
              <a:t>Adaptada los coeficientes de wavelet</a:t>
            </a:r>
            <a:r>
              <a:rPr lang="es-CO" sz="1200" kern="1200" baseline="0" noProof="0" dirty="0" smtClean="0">
                <a:solidFill>
                  <a:schemeClr val="tx1"/>
                </a:solidFill>
                <a:effectLst/>
                <a:latin typeface="+mn-lt"/>
                <a:ea typeface="+mn-ea"/>
                <a:cs typeface="+mn-cs"/>
              </a:rPr>
              <a:t> para </a:t>
            </a:r>
            <a:r>
              <a:rPr lang="es-CO" sz="1200" kern="1200" baseline="0" noProof="0" dirty="0" err="1" smtClean="0">
                <a:solidFill>
                  <a:schemeClr val="tx1"/>
                </a:solidFill>
                <a:effectLst/>
                <a:latin typeface="+mn-lt"/>
                <a:ea typeface="+mn-ea"/>
                <a:cs typeface="+mn-cs"/>
              </a:rPr>
              <a:t>HVS</a:t>
            </a:r>
            <a:endParaRPr lang="es-CO" sz="1200" kern="1200" noProof="0" dirty="0" smtClean="0">
              <a:solidFill>
                <a:schemeClr val="tx1"/>
              </a:solidFill>
              <a:effectLst/>
              <a:latin typeface="+mn-lt"/>
              <a:ea typeface="+mn-ea"/>
              <a:cs typeface="+mn-cs"/>
            </a:endParaRPr>
          </a:p>
          <a:p>
            <a:pPr marL="228600" indent="-228600">
              <a:buFont typeface="+mj-lt"/>
              <a:buAutoNum type="arabicPeriod"/>
            </a:pPr>
            <a:r>
              <a:rPr lang="es-CO" sz="1200" kern="1200" noProof="0" dirty="0" smtClean="0">
                <a:solidFill>
                  <a:schemeClr val="tx1"/>
                </a:solidFill>
                <a:effectLst/>
                <a:latin typeface="+mn-lt"/>
                <a:ea typeface="+mn-ea"/>
                <a:cs typeface="+mn-cs"/>
              </a:rPr>
              <a:t>Hacer l</a:t>
            </a:r>
            <a:r>
              <a:rPr lang="es-CO" sz="1200" kern="1200" baseline="0" noProof="0" dirty="0" smtClean="0">
                <a:solidFill>
                  <a:schemeClr val="tx1"/>
                </a:solidFill>
                <a:effectLst/>
                <a:latin typeface="+mn-lt"/>
                <a:ea typeface="+mn-ea"/>
                <a:cs typeface="+mn-cs"/>
              </a:rPr>
              <a:t>a trasformada de Wavelet</a:t>
            </a:r>
          </a:p>
          <a:p>
            <a:pPr marL="228600" indent="-228600">
              <a:buFont typeface="+mj-lt"/>
              <a:buAutoNum type="arabicPeriod"/>
            </a:pPr>
            <a:r>
              <a:rPr lang="es-CO" sz="1200" kern="1200" baseline="0" noProof="0" dirty="0" smtClean="0">
                <a:solidFill>
                  <a:schemeClr val="tx1"/>
                </a:solidFill>
                <a:effectLst/>
                <a:latin typeface="+mn-lt"/>
                <a:ea typeface="+mn-ea"/>
                <a:cs typeface="+mn-cs"/>
              </a:rPr>
              <a:t>Generar una nueva mascara de imagen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s-CO" sz="1200" kern="1200" baseline="0" noProof="0" dirty="0" smtClean="0">
                <a:solidFill>
                  <a:schemeClr val="tx1"/>
                </a:solidFill>
                <a:effectLst/>
                <a:latin typeface="+mn-lt"/>
                <a:ea typeface="+mn-ea"/>
                <a:cs typeface="+mn-cs"/>
              </a:rPr>
              <a:t>Hacer trasformación de Inda de </a:t>
            </a:r>
            <a:r>
              <a:rPr lang="es-CO" sz="1200" kern="1200" noProof="0" dirty="0" smtClean="0">
                <a:solidFill>
                  <a:schemeClr val="tx1"/>
                </a:solidFill>
                <a:effectLst/>
                <a:latin typeface="+mn-lt"/>
                <a:ea typeface="+mn-ea"/>
                <a:cs typeface="+mn-cs"/>
              </a:rPr>
              <a:t>cada imagen de ultrasonidos antes de la fusión. </a:t>
            </a:r>
          </a:p>
          <a:p>
            <a:pPr marL="228600" indent="-228600">
              <a:buFont typeface="+mj-lt"/>
              <a:buAutoNum type="arabicPeriod"/>
            </a:pPr>
            <a:r>
              <a:rPr lang="es-CO" sz="1200" kern="1200" noProof="0" dirty="0" smtClean="0">
                <a:solidFill>
                  <a:schemeClr val="tx1"/>
                </a:solidFill>
                <a:effectLst/>
                <a:latin typeface="+mn-lt"/>
                <a:ea typeface="+mn-ea"/>
                <a:cs typeface="+mn-cs"/>
              </a:rPr>
              <a:t>Aplicar la mascara</a:t>
            </a:r>
            <a:r>
              <a:rPr lang="es-CO" sz="1200" kern="1200" baseline="0" noProof="0" dirty="0" smtClean="0">
                <a:solidFill>
                  <a:schemeClr val="tx1"/>
                </a:solidFill>
                <a:effectLst/>
                <a:latin typeface="+mn-lt"/>
                <a:ea typeface="+mn-ea"/>
                <a:cs typeface="+mn-cs"/>
              </a:rPr>
              <a:t> a la </a:t>
            </a:r>
            <a:r>
              <a:rPr lang="es-CO" sz="1200" kern="1200" noProof="0" dirty="0" smtClean="0">
                <a:solidFill>
                  <a:schemeClr val="tx1"/>
                </a:solidFill>
                <a:effectLst/>
                <a:latin typeface="+mn-lt"/>
                <a:ea typeface="+mn-ea"/>
                <a:cs typeface="+mn-cs"/>
              </a:rPr>
              <a:t>matriz del coeficiente de onda producida </a:t>
            </a:r>
          </a:p>
          <a:p>
            <a:pPr marL="228600" indent="-228600">
              <a:buFont typeface="+mj-lt"/>
              <a:buAutoNum type="arabicPeriod"/>
            </a:pPr>
            <a:r>
              <a:rPr lang="en-US" sz="1200" kern="1200" dirty="0" smtClean="0">
                <a:solidFill>
                  <a:schemeClr val="tx1"/>
                </a:solidFill>
                <a:effectLst/>
                <a:latin typeface="+mn-lt"/>
                <a:ea typeface="+mn-ea"/>
                <a:cs typeface="+mn-cs"/>
              </a:rPr>
              <a:t>La </a:t>
            </a:r>
            <a:r>
              <a:rPr lang="es-CO" sz="1200" kern="1200" noProof="0" dirty="0" smtClean="0">
                <a:solidFill>
                  <a:schemeClr val="tx1"/>
                </a:solidFill>
                <a:effectLst/>
                <a:latin typeface="+mn-lt"/>
                <a:ea typeface="+mn-ea"/>
                <a:cs typeface="+mn-cs"/>
              </a:rPr>
              <a:t>misma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máscara</a:t>
            </a:r>
            <a:r>
              <a:rPr lang="en-US" sz="1200" kern="1200" dirty="0" smtClean="0">
                <a:solidFill>
                  <a:schemeClr val="tx1"/>
                </a:solidFill>
                <a:effectLst/>
                <a:latin typeface="+mn-lt"/>
                <a:ea typeface="+mn-ea"/>
                <a:cs typeface="+mn-cs"/>
              </a:rPr>
              <a:t> se </a:t>
            </a:r>
            <a:r>
              <a:rPr lang="en-US" sz="1200" kern="1200" dirty="0" err="1" smtClean="0">
                <a:solidFill>
                  <a:schemeClr val="tx1"/>
                </a:solidFill>
                <a:effectLst/>
                <a:latin typeface="+mn-lt"/>
                <a:ea typeface="+mn-ea"/>
                <a:cs typeface="+mn-cs"/>
              </a:rPr>
              <a:t>aplicada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en</a:t>
            </a:r>
            <a:r>
              <a:rPr lang="en-US" sz="1200" kern="1200" dirty="0" smtClean="0">
                <a:solidFill>
                  <a:schemeClr val="tx1"/>
                </a:solidFill>
                <a:effectLst/>
                <a:latin typeface="+mn-lt"/>
                <a:ea typeface="+mn-ea"/>
                <a:cs typeface="+mn-cs"/>
              </a:rPr>
              <a:t> la </a:t>
            </a:r>
            <a:r>
              <a:rPr lang="en-US" sz="1200" kern="1200" dirty="0" err="1" smtClean="0">
                <a:solidFill>
                  <a:schemeClr val="tx1"/>
                </a:solidFill>
                <a:effectLst/>
                <a:latin typeface="+mn-lt"/>
                <a:ea typeface="+mn-ea"/>
                <a:cs typeface="+mn-cs"/>
              </a:rPr>
              <a:t>matriz</a:t>
            </a:r>
            <a:r>
              <a:rPr lang="es-CO" sz="1200" kern="1200" dirty="0" smtClean="0">
                <a:solidFill>
                  <a:schemeClr val="tx1"/>
                </a:solidFill>
                <a:effectLst/>
                <a:latin typeface="+mn-lt"/>
                <a:ea typeface="+mn-ea"/>
                <a:cs typeface="+mn-cs"/>
              </a:rPr>
              <a:t> de coeficiente de onda resultante de la fusión.</a:t>
            </a:r>
          </a:p>
          <a:p>
            <a:endParaRPr lang="es-CO" dirty="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7</a:t>
            </a:fld>
            <a:endParaRPr lang="es-CO"/>
          </a:p>
        </p:txBody>
      </p:sp>
    </p:spTree>
    <p:extLst>
      <p:ext uri="{BB962C8B-B14F-4D97-AF65-F5344CB8AC3E}">
        <p14:creationId xmlns:p14="http://schemas.microsoft.com/office/powerpoint/2010/main" val="959002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CO" dirty="0" smtClean="0"/>
              <a:t>Se</a:t>
            </a:r>
            <a:r>
              <a:rPr lang="es-CO" baseline="0" dirty="0" smtClean="0"/>
              <a:t> </a:t>
            </a:r>
            <a:r>
              <a:rPr lang="es-CO" baseline="0" dirty="0" err="1" smtClean="0"/>
              <a:t>muesra</a:t>
            </a:r>
            <a:r>
              <a:rPr lang="es-CO" baseline="0" dirty="0" smtClean="0"/>
              <a:t> una notable mejora en la claridad de la imagen</a:t>
            </a:r>
          </a:p>
          <a:p>
            <a:pPr marL="228600" indent="-228600">
              <a:buAutoNum type="arabicPeriod"/>
            </a:pPr>
            <a:r>
              <a:rPr lang="es-CO" baseline="0" dirty="0" smtClean="0"/>
              <a:t>El resultado es la </a:t>
            </a:r>
            <a:r>
              <a:rPr lang="es-CO" baseline="0" dirty="0" err="1" smtClean="0"/>
              <a:t>funcion</a:t>
            </a:r>
            <a:r>
              <a:rPr lang="es-CO" baseline="0" dirty="0" smtClean="0"/>
              <a:t> de imágenes de ultrasonido con mascara CSF</a:t>
            </a:r>
          </a:p>
          <a:p>
            <a:pPr marL="228600" indent="-228600">
              <a:buAutoNum type="arabicPeriod"/>
            </a:pPr>
            <a:r>
              <a:rPr lang="es-CO" baseline="0" dirty="0" smtClean="0"/>
              <a:t>La mejora no afecta la información de toda la imagen</a:t>
            </a:r>
          </a:p>
          <a:p>
            <a:pPr marL="228600" indent="-228600">
              <a:buAutoNum type="arabicPeriod"/>
            </a:pPr>
            <a:r>
              <a:rPr lang="es-CO" baseline="0" dirty="0" smtClean="0"/>
              <a:t>Hay mejoría en la captación de información en la mascara </a:t>
            </a:r>
            <a:r>
              <a:rPr lang="es-CO" baseline="0" dirty="0" err="1" smtClean="0"/>
              <a:t>HVS</a:t>
            </a:r>
            <a:endParaRPr lang="es-CO" baseline="0" dirty="0" smtClean="0"/>
          </a:p>
          <a:p>
            <a:pPr marL="228600" indent="-228600">
              <a:buAutoNum type="arabicPeriod"/>
            </a:pPr>
            <a:r>
              <a:rPr lang="es-CO" baseline="0" dirty="0" smtClean="0"/>
              <a:t>Se garantiza la preservación de la información que se obtendría con la imagen clásica</a:t>
            </a:r>
          </a:p>
          <a:p>
            <a:pPr marL="0" indent="0">
              <a:buNone/>
            </a:pPr>
            <a:endParaRPr lang="es-CO" dirty="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8</a:t>
            </a:fld>
            <a:endParaRPr lang="es-CO"/>
          </a:p>
        </p:txBody>
      </p:sp>
    </p:spTree>
    <p:extLst>
      <p:ext uri="{BB962C8B-B14F-4D97-AF65-F5344CB8AC3E}">
        <p14:creationId xmlns:p14="http://schemas.microsoft.com/office/powerpoint/2010/main" val="265385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1FFAF73-CDA7-453A-BC4C-AA46F686002E}" type="slidenum">
              <a:rPr lang="es-CO" smtClean="0"/>
              <a:t>9</a:t>
            </a:fld>
            <a:endParaRPr lang="es-CO"/>
          </a:p>
        </p:txBody>
      </p:sp>
    </p:spTree>
    <p:extLst>
      <p:ext uri="{BB962C8B-B14F-4D97-AF65-F5344CB8AC3E}">
        <p14:creationId xmlns:p14="http://schemas.microsoft.com/office/powerpoint/2010/main" val="198914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613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760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7145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5671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906622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8485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38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641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192357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03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545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664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8/12/2019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73490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8/12/2019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2058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8/12/2019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3772988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10001" y="2645142"/>
            <a:ext cx="10572000" cy="1884816"/>
          </a:xfrm>
        </p:spPr>
        <p:txBody>
          <a:bodyPr/>
          <a:lstStyle/>
          <a:p>
            <a:pPr algn="ctr"/>
            <a:r>
              <a:rPr lang="es-CO" dirty="0" smtClean="0"/>
              <a:t>Análisis de imágenes tomadas por ultrasonido.</a:t>
            </a:r>
            <a:endParaRPr lang="es-CO" dirty="0"/>
          </a:p>
        </p:txBody>
      </p:sp>
      <p:sp>
        <p:nvSpPr>
          <p:cNvPr id="5" name="Subtítulo 4"/>
          <p:cNvSpPr>
            <a:spLocks noGrp="1"/>
          </p:cNvSpPr>
          <p:nvPr>
            <p:ph type="subTitle" idx="1"/>
          </p:nvPr>
        </p:nvSpPr>
        <p:spPr/>
        <p:txBody>
          <a:bodyPr/>
          <a:lstStyle/>
          <a:p>
            <a:endParaRPr lang="es-CO"/>
          </a:p>
        </p:txBody>
      </p:sp>
      <p:pic>
        <p:nvPicPr>
          <p:cNvPr id="7" name="Imagen 6"/>
          <p:cNvPicPr>
            <a:picLocks noChangeAspect="1"/>
          </p:cNvPicPr>
          <p:nvPr/>
        </p:nvPicPr>
        <p:blipFill>
          <a:blip r:embed="rId3"/>
          <a:stretch>
            <a:fillRect/>
          </a:stretch>
        </p:blipFill>
        <p:spPr>
          <a:xfrm>
            <a:off x="0" y="4529958"/>
            <a:ext cx="12192000" cy="2371725"/>
          </a:xfrm>
          <a:prstGeom prst="rect">
            <a:avLst/>
          </a:prstGeom>
        </p:spPr>
      </p:pic>
    </p:spTree>
    <p:extLst>
      <p:ext uri="{BB962C8B-B14F-4D97-AF65-F5344CB8AC3E}">
        <p14:creationId xmlns:p14="http://schemas.microsoft.com/office/powerpoint/2010/main" val="456156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sz="5400" dirty="0" smtClean="0"/>
              <a:t>¿Que es una Imagen por Ultrasonido?</a:t>
            </a:r>
            <a:endParaRPr lang="es-CO" sz="5400" dirty="0"/>
          </a:p>
        </p:txBody>
      </p:sp>
      <p:sp>
        <p:nvSpPr>
          <p:cNvPr id="3" name="Marcador de texto 2"/>
          <p:cNvSpPr>
            <a:spLocks noGrp="1"/>
          </p:cNvSpPr>
          <p:nvPr>
            <p:ph type="body" idx="1"/>
          </p:nvPr>
        </p:nvSpPr>
        <p:spPr>
          <a:xfrm>
            <a:off x="1769033" y="4962720"/>
            <a:ext cx="4057743" cy="713241"/>
          </a:xfrm>
        </p:spPr>
        <p:txBody>
          <a:bodyPr/>
          <a:lstStyle/>
          <a:p>
            <a:pPr algn="just"/>
            <a:r>
              <a:rPr lang="es-CO" sz="1400" dirty="0">
                <a:solidFill>
                  <a:schemeClr val="accent6">
                    <a:lumMod val="60000"/>
                    <a:lumOff val="40000"/>
                  </a:schemeClr>
                </a:solidFill>
              </a:rPr>
              <a:t>https://scielo.conicyt.cl/scielo.php?pid=S0717-93082004000200008&amp;script=sci_arttext</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138" y="6225545"/>
            <a:ext cx="2366355" cy="483133"/>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1060" y="1719839"/>
            <a:ext cx="4010155" cy="4104560"/>
          </a:xfrm>
          <a:prstGeom prst="rect">
            <a:avLst/>
          </a:prstGeom>
        </p:spPr>
      </p:pic>
    </p:spTree>
    <p:extLst>
      <p:ext uri="{BB962C8B-B14F-4D97-AF65-F5344CB8AC3E}">
        <p14:creationId xmlns:p14="http://schemas.microsoft.com/office/powerpoint/2010/main" val="3294433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sz="4400" dirty="0"/>
              <a:t>Information-Theoretic Feature Detection in Ultrasound </a:t>
            </a:r>
            <a:r>
              <a:rPr lang="en-US" sz="4400" dirty="0" smtClean="0"/>
              <a:t>Images.</a:t>
            </a:r>
            <a:endParaRPr lang="es-CO" sz="4400" dirty="0"/>
          </a:p>
        </p:txBody>
      </p:sp>
      <p:sp>
        <p:nvSpPr>
          <p:cNvPr id="3" name="Marcador de texto 2"/>
          <p:cNvSpPr>
            <a:spLocks noGrp="1"/>
          </p:cNvSpPr>
          <p:nvPr>
            <p:ph type="body" idx="1"/>
          </p:nvPr>
        </p:nvSpPr>
        <p:spPr>
          <a:xfrm>
            <a:off x="1473279" y="4915082"/>
            <a:ext cx="4649252" cy="1068624"/>
          </a:xfrm>
        </p:spPr>
        <p:txBody>
          <a:bodyPr/>
          <a:lstStyle/>
          <a:p>
            <a:pPr algn="just"/>
            <a:r>
              <a:rPr lang="en-US" sz="1200" dirty="0">
                <a:solidFill>
                  <a:schemeClr val="accent6">
                    <a:lumMod val="60000"/>
                    <a:lumOff val="40000"/>
                  </a:schemeClr>
                </a:solidFill>
              </a:rPr>
              <a:t>G. </a:t>
            </a:r>
            <a:r>
              <a:rPr lang="en-US" sz="1200" dirty="0" err="1">
                <a:solidFill>
                  <a:schemeClr val="accent6">
                    <a:lumMod val="60000"/>
                    <a:lumOff val="40000"/>
                  </a:schemeClr>
                </a:solidFill>
              </a:rPr>
              <a:t>Slabaugh</a:t>
            </a:r>
            <a:r>
              <a:rPr lang="en-US" sz="1200" dirty="0">
                <a:solidFill>
                  <a:schemeClr val="accent6">
                    <a:lumMod val="60000"/>
                    <a:lumOff val="40000"/>
                  </a:schemeClr>
                </a:solidFill>
              </a:rPr>
              <a:t>, G. </a:t>
            </a:r>
            <a:r>
              <a:rPr lang="en-US" sz="1200" dirty="0" err="1">
                <a:solidFill>
                  <a:schemeClr val="accent6">
                    <a:lumMod val="60000"/>
                    <a:lumOff val="40000"/>
                  </a:schemeClr>
                </a:solidFill>
              </a:rPr>
              <a:t>Unal</a:t>
            </a:r>
            <a:r>
              <a:rPr lang="en-US" sz="1200" dirty="0">
                <a:solidFill>
                  <a:schemeClr val="accent6">
                    <a:lumMod val="60000"/>
                    <a:lumOff val="40000"/>
                  </a:schemeClr>
                </a:solidFill>
              </a:rPr>
              <a:t> and T. Chang, "Information-Theoretic Feature Detection in Ultrasound Images," 2006 International Conference of the IEEE Engineering in Medicine and Biology Society, New York, NY, 2006, pp. 2638-2642</a:t>
            </a:r>
            <a:r>
              <a:rPr lang="en-US" sz="1200" dirty="0" smtClean="0">
                <a:solidFill>
                  <a:schemeClr val="accent6">
                    <a:lumMod val="60000"/>
                    <a:lumOff val="40000"/>
                  </a:schemeClr>
                </a:solidFill>
              </a:rPr>
              <a:t>.</a:t>
            </a:r>
          </a:p>
          <a:p>
            <a:pPr algn="just"/>
            <a:r>
              <a:rPr lang="es-CO" sz="1200" dirty="0" err="1">
                <a:solidFill>
                  <a:schemeClr val="accent6">
                    <a:lumMod val="60000"/>
                    <a:lumOff val="40000"/>
                  </a:schemeClr>
                </a:solidFill>
              </a:rPr>
              <a:t>doi</a:t>
            </a:r>
            <a:r>
              <a:rPr lang="es-CO" sz="1200" dirty="0">
                <a:solidFill>
                  <a:schemeClr val="accent6">
                    <a:lumMod val="60000"/>
                    <a:lumOff val="40000"/>
                  </a:schemeClr>
                </a:solidFill>
              </a:rPr>
              <a:t>: </a:t>
            </a:r>
            <a:r>
              <a:rPr lang="es-CO" sz="1200" dirty="0" smtClean="0">
                <a:solidFill>
                  <a:schemeClr val="accent6">
                    <a:lumMod val="60000"/>
                    <a:lumOff val="40000"/>
                  </a:schemeClr>
                </a:solidFill>
              </a:rPr>
              <a:t>10.1109/IEMBS.2006.260254</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6138" y="6225545"/>
            <a:ext cx="2366355" cy="483133"/>
          </a:xfrm>
          <a:prstGeom prst="rect">
            <a:avLst/>
          </a:prstGeom>
        </p:spPr>
      </p:pic>
      <p:pic>
        <p:nvPicPr>
          <p:cNvPr id="6" name="Imagen 5"/>
          <p:cNvPicPr>
            <a:picLocks noChangeAspect="1"/>
          </p:cNvPicPr>
          <p:nvPr/>
        </p:nvPicPr>
        <p:blipFill>
          <a:blip r:embed="rId4"/>
          <a:stretch>
            <a:fillRect/>
          </a:stretch>
        </p:blipFill>
        <p:spPr>
          <a:xfrm>
            <a:off x="7628194" y="818147"/>
            <a:ext cx="3995887" cy="5165559"/>
          </a:xfrm>
          <a:prstGeom prst="rect">
            <a:avLst/>
          </a:prstGeom>
        </p:spPr>
      </p:pic>
    </p:spTree>
    <p:extLst>
      <p:ext uri="{BB962C8B-B14F-4D97-AF65-F5344CB8AC3E}">
        <p14:creationId xmlns:p14="http://schemas.microsoft.com/office/powerpoint/2010/main" val="1317595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sz="3600" dirty="0"/>
              <a:t>Fusion of Harmonic Ultrasounds Images and</a:t>
            </a:r>
            <a:br>
              <a:rPr lang="en-US" sz="3600" dirty="0"/>
            </a:br>
            <a:r>
              <a:rPr lang="en-US" sz="3600" dirty="0"/>
              <a:t>Standards Ultrasounds Images Modeled with</a:t>
            </a:r>
            <a:br>
              <a:rPr lang="en-US" sz="3600" dirty="0"/>
            </a:br>
            <a:r>
              <a:rPr lang="en-US" sz="3600" dirty="0"/>
              <a:t>Human Visual </a:t>
            </a:r>
            <a:r>
              <a:rPr lang="en-US" sz="3600" dirty="0" smtClean="0"/>
              <a:t>System. </a:t>
            </a:r>
            <a:endParaRPr lang="es-CO" sz="3600" dirty="0"/>
          </a:p>
        </p:txBody>
      </p:sp>
      <p:sp>
        <p:nvSpPr>
          <p:cNvPr id="3" name="Marcador de texto 2"/>
          <p:cNvSpPr>
            <a:spLocks noGrp="1"/>
          </p:cNvSpPr>
          <p:nvPr>
            <p:ph type="body" idx="1"/>
          </p:nvPr>
        </p:nvSpPr>
        <p:spPr>
          <a:xfrm>
            <a:off x="1399609" y="4716396"/>
            <a:ext cx="4796591" cy="713241"/>
          </a:xfrm>
        </p:spPr>
        <p:txBody>
          <a:bodyPr/>
          <a:lstStyle/>
          <a:p>
            <a:pPr algn="just"/>
            <a:r>
              <a:rPr lang="es-CO" sz="1200" dirty="0">
                <a:solidFill>
                  <a:schemeClr val="accent6">
                    <a:lumMod val="60000"/>
                    <a:lumOff val="40000"/>
                  </a:schemeClr>
                </a:solidFill>
              </a:rPr>
              <a:t>F. </a:t>
            </a:r>
            <a:r>
              <a:rPr lang="es-CO" sz="1200" dirty="0" err="1">
                <a:solidFill>
                  <a:schemeClr val="accent6">
                    <a:lumMod val="60000"/>
                    <a:lumOff val="40000"/>
                  </a:schemeClr>
                </a:solidFill>
              </a:rPr>
              <a:t>Besbes</a:t>
            </a:r>
            <a:r>
              <a:rPr lang="es-CO" sz="1200" dirty="0">
                <a:solidFill>
                  <a:schemeClr val="accent6">
                    <a:lumMod val="60000"/>
                    <a:lumOff val="40000"/>
                  </a:schemeClr>
                </a:solidFill>
              </a:rPr>
              <a:t>, H. </a:t>
            </a:r>
            <a:r>
              <a:rPr lang="es-CO" sz="1200" dirty="0" err="1">
                <a:solidFill>
                  <a:schemeClr val="accent6">
                    <a:lumMod val="60000"/>
                    <a:lumOff val="40000"/>
                  </a:schemeClr>
                </a:solidFill>
              </a:rPr>
              <a:t>Besbes</a:t>
            </a:r>
            <a:r>
              <a:rPr lang="es-CO" sz="1200" dirty="0">
                <a:solidFill>
                  <a:schemeClr val="accent6">
                    <a:lumMod val="60000"/>
                    <a:lumOff val="40000"/>
                  </a:schemeClr>
                </a:solidFill>
              </a:rPr>
              <a:t> and C. Ben Amar, "</a:t>
            </a:r>
            <a:r>
              <a:rPr lang="es-CO" sz="1200" dirty="0" err="1">
                <a:solidFill>
                  <a:schemeClr val="accent6">
                    <a:lumMod val="60000"/>
                    <a:lumOff val="40000"/>
                  </a:schemeClr>
                </a:solidFill>
              </a:rPr>
              <a:t>Fusion</a:t>
            </a:r>
            <a:r>
              <a:rPr lang="es-CO" sz="1200" dirty="0">
                <a:solidFill>
                  <a:schemeClr val="accent6">
                    <a:lumMod val="60000"/>
                    <a:lumOff val="40000"/>
                  </a:schemeClr>
                </a:solidFill>
              </a:rPr>
              <a:t> of </a:t>
            </a:r>
            <a:r>
              <a:rPr lang="es-CO" sz="1200" dirty="0" err="1">
                <a:solidFill>
                  <a:schemeClr val="accent6">
                    <a:lumMod val="60000"/>
                    <a:lumOff val="40000"/>
                  </a:schemeClr>
                </a:solidFill>
              </a:rPr>
              <a:t>harmonic</a:t>
            </a:r>
            <a:r>
              <a:rPr lang="es-CO" sz="1200" dirty="0">
                <a:solidFill>
                  <a:schemeClr val="accent6">
                    <a:lumMod val="60000"/>
                    <a:lumOff val="40000"/>
                  </a:schemeClr>
                </a:solidFill>
              </a:rPr>
              <a:t> </a:t>
            </a:r>
            <a:r>
              <a:rPr lang="es-CO" sz="1200" dirty="0" err="1">
                <a:solidFill>
                  <a:schemeClr val="accent6">
                    <a:lumMod val="60000"/>
                    <a:lumOff val="40000"/>
                  </a:schemeClr>
                </a:solidFill>
              </a:rPr>
              <a:t>ultrasounds</a:t>
            </a:r>
            <a:r>
              <a:rPr lang="es-CO" sz="1200" dirty="0">
                <a:solidFill>
                  <a:schemeClr val="accent6">
                    <a:lumMod val="60000"/>
                    <a:lumOff val="40000"/>
                  </a:schemeClr>
                </a:solidFill>
              </a:rPr>
              <a:t> </a:t>
            </a:r>
            <a:r>
              <a:rPr lang="es-CO" sz="1200" dirty="0" err="1">
                <a:solidFill>
                  <a:schemeClr val="accent6">
                    <a:lumMod val="60000"/>
                    <a:lumOff val="40000"/>
                  </a:schemeClr>
                </a:solidFill>
              </a:rPr>
              <a:t>images</a:t>
            </a:r>
            <a:r>
              <a:rPr lang="es-CO" sz="1200" dirty="0">
                <a:solidFill>
                  <a:schemeClr val="accent6">
                    <a:lumMod val="60000"/>
                    <a:lumOff val="40000"/>
                  </a:schemeClr>
                </a:solidFill>
              </a:rPr>
              <a:t> and </a:t>
            </a:r>
            <a:r>
              <a:rPr lang="es-CO" sz="1200" dirty="0" err="1">
                <a:solidFill>
                  <a:schemeClr val="accent6">
                    <a:lumMod val="60000"/>
                    <a:lumOff val="40000"/>
                  </a:schemeClr>
                </a:solidFill>
              </a:rPr>
              <a:t>standards</a:t>
            </a:r>
            <a:r>
              <a:rPr lang="es-CO" sz="1200" dirty="0">
                <a:solidFill>
                  <a:schemeClr val="accent6">
                    <a:lumMod val="60000"/>
                    <a:lumOff val="40000"/>
                  </a:schemeClr>
                </a:solidFill>
              </a:rPr>
              <a:t> </a:t>
            </a:r>
            <a:r>
              <a:rPr lang="es-CO" sz="1200" dirty="0" err="1">
                <a:solidFill>
                  <a:schemeClr val="accent6">
                    <a:lumMod val="60000"/>
                    <a:lumOff val="40000"/>
                  </a:schemeClr>
                </a:solidFill>
              </a:rPr>
              <a:t>ultrasounds</a:t>
            </a:r>
            <a:r>
              <a:rPr lang="es-CO" sz="1200" dirty="0">
                <a:solidFill>
                  <a:schemeClr val="accent6">
                    <a:lumMod val="60000"/>
                    <a:lumOff val="40000"/>
                  </a:schemeClr>
                </a:solidFill>
              </a:rPr>
              <a:t> </a:t>
            </a:r>
            <a:r>
              <a:rPr lang="es-CO" sz="1200" dirty="0" err="1">
                <a:solidFill>
                  <a:schemeClr val="accent6">
                    <a:lumMod val="60000"/>
                    <a:lumOff val="40000"/>
                  </a:schemeClr>
                </a:solidFill>
              </a:rPr>
              <a:t>images</a:t>
            </a:r>
            <a:r>
              <a:rPr lang="es-CO" sz="1200" dirty="0">
                <a:solidFill>
                  <a:schemeClr val="accent6">
                    <a:lumMod val="60000"/>
                    <a:lumOff val="40000"/>
                  </a:schemeClr>
                </a:solidFill>
              </a:rPr>
              <a:t> </a:t>
            </a:r>
            <a:r>
              <a:rPr lang="es-CO" sz="1200" dirty="0" err="1">
                <a:solidFill>
                  <a:schemeClr val="accent6">
                    <a:lumMod val="60000"/>
                    <a:lumOff val="40000"/>
                  </a:schemeClr>
                </a:solidFill>
              </a:rPr>
              <a:t>modeled</a:t>
            </a:r>
            <a:r>
              <a:rPr lang="es-CO" sz="1200" dirty="0">
                <a:solidFill>
                  <a:schemeClr val="accent6">
                    <a:lumMod val="60000"/>
                    <a:lumOff val="40000"/>
                  </a:schemeClr>
                </a:solidFill>
              </a:rPr>
              <a:t> </a:t>
            </a:r>
            <a:r>
              <a:rPr lang="es-CO" sz="1200" dirty="0" err="1">
                <a:solidFill>
                  <a:schemeClr val="accent6">
                    <a:lumMod val="60000"/>
                    <a:lumOff val="40000"/>
                  </a:schemeClr>
                </a:solidFill>
              </a:rPr>
              <a:t>with</a:t>
            </a:r>
            <a:r>
              <a:rPr lang="es-CO" sz="1200" dirty="0">
                <a:solidFill>
                  <a:schemeClr val="accent6">
                    <a:lumMod val="60000"/>
                    <a:lumOff val="40000"/>
                  </a:schemeClr>
                </a:solidFill>
              </a:rPr>
              <a:t> human visual </a:t>
            </a:r>
            <a:r>
              <a:rPr lang="es-CO" sz="1200" dirty="0" err="1">
                <a:solidFill>
                  <a:schemeClr val="accent6">
                    <a:lumMod val="60000"/>
                    <a:lumOff val="40000"/>
                  </a:schemeClr>
                </a:solidFill>
              </a:rPr>
              <a:t>system</a:t>
            </a:r>
            <a:r>
              <a:rPr lang="es-CO" sz="1200" dirty="0">
                <a:solidFill>
                  <a:schemeClr val="accent6">
                    <a:lumMod val="60000"/>
                    <a:lumOff val="40000"/>
                  </a:schemeClr>
                </a:solidFill>
              </a:rPr>
              <a:t>," </a:t>
            </a:r>
            <a:r>
              <a:rPr lang="es-CO" sz="1200" i="1" dirty="0">
                <a:solidFill>
                  <a:schemeClr val="accent6">
                    <a:lumMod val="60000"/>
                    <a:lumOff val="40000"/>
                  </a:schemeClr>
                </a:solidFill>
              </a:rPr>
              <a:t>2014 1st International </a:t>
            </a:r>
            <a:r>
              <a:rPr lang="es-CO" sz="1200" i="1" dirty="0" err="1">
                <a:solidFill>
                  <a:schemeClr val="accent6">
                    <a:lumMod val="60000"/>
                    <a:lumOff val="40000"/>
                  </a:schemeClr>
                </a:solidFill>
              </a:rPr>
              <a:t>Conference</a:t>
            </a:r>
            <a:r>
              <a:rPr lang="es-CO" sz="1200" i="1" dirty="0">
                <a:solidFill>
                  <a:schemeClr val="accent6">
                    <a:lumMod val="60000"/>
                    <a:lumOff val="40000"/>
                  </a:schemeClr>
                </a:solidFill>
              </a:rPr>
              <a:t> </a:t>
            </a:r>
            <a:r>
              <a:rPr lang="es-CO" sz="1200" i="1" dirty="0" err="1">
                <a:solidFill>
                  <a:schemeClr val="accent6">
                    <a:lumMod val="60000"/>
                    <a:lumOff val="40000"/>
                  </a:schemeClr>
                </a:solidFill>
              </a:rPr>
              <a:t>on</a:t>
            </a:r>
            <a:r>
              <a:rPr lang="es-CO" sz="1200" i="1" dirty="0">
                <a:solidFill>
                  <a:schemeClr val="accent6">
                    <a:lumMod val="60000"/>
                    <a:lumOff val="40000"/>
                  </a:schemeClr>
                </a:solidFill>
              </a:rPr>
              <a:t> </a:t>
            </a:r>
            <a:r>
              <a:rPr lang="es-CO" sz="1200" i="1" dirty="0" err="1">
                <a:solidFill>
                  <a:schemeClr val="accent6">
                    <a:lumMod val="60000"/>
                    <a:lumOff val="40000"/>
                  </a:schemeClr>
                </a:solidFill>
              </a:rPr>
              <a:t>Advanced</a:t>
            </a:r>
            <a:r>
              <a:rPr lang="es-CO" sz="1200" i="1" dirty="0">
                <a:solidFill>
                  <a:schemeClr val="accent6">
                    <a:lumMod val="60000"/>
                    <a:lumOff val="40000"/>
                  </a:schemeClr>
                </a:solidFill>
              </a:rPr>
              <a:t> Technologies </a:t>
            </a:r>
            <a:r>
              <a:rPr lang="es-CO" sz="1200" i="1" dirty="0" err="1">
                <a:solidFill>
                  <a:schemeClr val="accent6">
                    <a:lumMod val="60000"/>
                    <a:lumOff val="40000"/>
                  </a:schemeClr>
                </a:solidFill>
              </a:rPr>
              <a:t>for</a:t>
            </a:r>
            <a:r>
              <a:rPr lang="es-CO" sz="1200" i="1" dirty="0">
                <a:solidFill>
                  <a:schemeClr val="accent6">
                    <a:lumMod val="60000"/>
                    <a:lumOff val="40000"/>
                  </a:schemeClr>
                </a:solidFill>
              </a:rPr>
              <a:t> </a:t>
            </a:r>
            <a:r>
              <a:rPr lang="es-CO" sz="1200" i="1" dirty="0" err="1">
                <a:solidFill>
                  <a:schemeClr val="accent6">
                    <a:lumMod val="60000"/>
                    <a:lumOff val="40000"/>
                  </a:schemeClr>
                </a:solidFill>
              </a:rPr>
              <a:t>Signal</a:t>
            </a:r>
            <a:r>
              <a:rPr lang="es-CO" sz="1200" i="1" dirty="0">
                <a:solidFill>
                  <a:schemeClr val="accent6">
                    <a:lumMod val="60000"/>
                    <a:lumOff val="40000"/>
                  </a:schemeClr>
                </a:solidFill>
              </a:rPr>
              <a:t> and </a:t>
            </a:r>
            <a:r>
              <a:rPr lang="es-CO" sz="1200" i="1" dirty="0" err="1">
                <a:solidFill>
                  <a:schemeClr val="accent6">
                    <a:lumMod val="60000"/>
                    <a:lumOff val="40000"/>
                  </a:schemeClr>
                </a:solidFill>
              </a:rPr>
              <a:t>Image</a:t>
            </a:r>
            <a:r>
              <a:rPr lang="es-CO" sz="1200" i="1" dirty="0">
                <a:solidFill>
                  <a:schemeClr val="accent6">
                    <a:lumMod val="60000"/>
                    <a:lumOff val="40000"/>
                  </a:schemeClr>
                </a:solidFill>
              </a:rPr>
              <a:t> </a:t>
            </a:r>
            <a:r>
              <a:rPr lang="es-CO" sz="1200" i="1" dirty="0" err="1">
                <a:solidFill>
                  <a:schemeClr val="accent6">
                    <a:lumMod val="60000"/>
                    <a:lumOff val="40000"/>
                  </a:schemeClr>
                </a:solidFill>
              </a:rPr>
              <a:t>Processing</a:t>
            </a:r>
            <a:r>
              <a:rPr lang="es-CO" sz="1200" i="1" dirty="0">
                <a:solidFill>
                  <a:schemeClr val="accent6">
                    <a:lumMod val="60000"/>
                    <a:lumOff val="40000"/>
                  </a:schemeClr>
                </a:solidFill>
              </a:rPr>
              <a:t> (</a:t>
            </a:r>
            <a:r>
              <a:rPr lang="es-CO" sz="1200" i="1" dirty="0" err="1">
                <a:solidFill>
                  <a:schemeClr val="accent6">
                    <a:lumMod val="60000"/>
                    <a:lumOff val="40000"/>
                  </a:schemeClr>
                </a:solidFill>
              </a:rPr>
              <a:t>ATSIP</a:t>
            </a:r>
            <a:r>
              <a:rPr lang="es-CO" sz="1200" i="1" dirty="0">
                <a:solidFill>
                  <a:schemeClr val="accent6">
                    <a:lumMod val="60000"/>
                    <a:lumOff val="40000"/>
                  </a:schemeClr>
                </a:solidFill>
              </a:rPr>
              <a:t>)</a:t>
            </a:r>
            <a:r>
              <a:rPr lang="es-CO" sz="1200" dirty="0">
                <a:solidFill>
                  <a:schemeClr val="accent6">
                    <a:lumMod val="60000"/>
                    <a:lumOff val="40000"/>
                  </a:schemeClr>
                </a:solidFill>
              </a:rPr>
              <a:t>, </a:t>
            </a:r>
            <a:r>
              <a:rPr lang="es-CO" sz="1200" dirty="0" err="1">
                <a:solidFill>
                  <a:schemeClr val="accent6">
                    <a:lumMod val="60000"/>
                    <a:lumOff val="40000"/>
                  </a:schemeClr>
                </a:solidFill>
              </a:rPr>
              <a:t>Sousse</a:t>
            </a:r>
            <a:r>
              <a:rPr lang="es-CO" sz="1200" dirty="0">
                <a:solidFill>
                  <a:schemeClr val="accent6">
                    <a:lumMod val="60000"/>
                    <a:lumOff val="40000"/>
                  </a:schemeClr>
                </a:solidFill>
              </a:rPr>
              <a:t>, 2014, pp. 164-167.</a:t>
            </a:r>
            <a:br>
              <a:rPr lang="es-CO" sz="1200" dirty="0">
                <a:solidFill>
                  <a:schemeClr val="accent6">
                    <a:lumMod val="60000"/>
                    <a:lumOff val="40000"/>
                  </a:schemeClr>
                </a:solidFill>
              </a:rPr>
            </a:br>
            <a:r>
              <a:rPr lang="es-CO" sz="1200" dirty="0" err="1">
                <a:solidFill>
                  <a:schemeClr val="accent6">
                    <a:lumMod val="60000"/>
                    <a:lumOff val="40000"/>
                  </a:schemeClr>
                </a:solidFill>
              </a:rPr>
              <a:t>doi</a:t>
            </a:r>
            <a:r>
              <a:rPr lang="es-CO" sz="1200" dirty="0">
                <a:solidFill>
                  <a:schemeClr val="accent6">
                    <a:lumMod val="60000"/>
                    <a:lumOff val="40000"/>
                  </a:schemeClr>
                </a:solidFill>
              </a:rPr>
              <a:t>: </a:t>
            </a:r>
            <a:r>
              <a:rPr lang="es-CO" sz="1200" dirty="0" smtClean="0">
                <a:solidFill>
                  <a:schemeClr val="accent6">
                    <a:lumMod val="60000"/>
                    <a:lumOff val="40000"/>
                  </a:schemeClr>
                </a:solidFill>
              </a:rPr>
              <a:t>10.1109/ATSIP.2014.6834598</a:t>
            </a:r>
            <a:endParaRPr lang="es-CO" sz="1200" dirty="0">
              <a:solidFill>
                <a:schemeClr val="accent6">
                  <a:lumMod val="60000"/>
                  <a:lumOff val="40000"/>
                </a:schemeClr>
              </a:solidFill>
            </a:endParaRPr>
          </a:p>
        </p:txBody>
      </p:sp>
      <p:pic>
        <p:nvPicPr>
          <p:cNvPr id="6" name="Imagen 5"/>
          <p:cNvPicPr>
            <a:picLocks noChangeAspect="1"/>
          </p:cNvPicPr>
          <p:nvPr/>
        </p:nvPicPr>
        <p:blipFill>
          <a:blip r:embed="rId3"/>
          <a:stretch>
            <a:fillRect/>
          </a:stretch>
        </p:blipFill>
        <p:spPr>
          <a:xfrm>
            <a:off x="7775713" y="737937"/>
            <a:ext cx="3700850" cy="523280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6138" y="6225545"/>
            <a:ext cx="2366355" cy="483133"/>
          </a:xfrm>
          <a:prstGeom prst="rect">
            <a:avLst/>
          </a:prstGeom>
        </p:spPr>
      </p:pic>
    </p:spTree>
    <p:extLst>
      <p:ext uri="{BB962C8B-B14F-4D97-AF65-F5344CB8AC3E}">
        <p14:creationId xmlns:p14="http://schemas.microsoft.com/office/powerpoint/2010/main" val="679251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3151" y="825909"/>
            <a:ext cx="3547533" cy="958355"/>
          </a:xfrm>
        </p:spPr>
        <p:txBody>
          <a:bodyPr/>
          <a:lstStyle/>
          <a:p>
            <a:pPr algn="ctr"/>
            <a:r>
              <a:rPr lang="es-CO" sz="2800" dirty="0" err="1" smtClean="0"/>
              <a:t>HVS</a:t>
            </a:r>
            <a:r>
              <a:rPr lang="es-CO" sz="2800" dirty="0" smtClean="0"/>
              <a:t> o sistema de visión humano.</a:t>
            </a:r>
            <a:endParaRPr lang="es-CO" sz="2800"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04" y="2566219"/>
            <a:ext cx="2693286" cy="3803246"/>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0096" y="6225545"/>
            <a:ext cx="2366355" cy="483133"/>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0756" y="2302474"/>
            <a:ext cx="5041146" cy="3923071"/>
          </a:xfrm>
          <a:prstGeom prst="rect">
            <a:avLst/>
          </a:prstGeom>
        </p:spPr>
      </p:pic>
      <p:sp>
        <p:nvSpPr>
          <p:cNvPr id="10" name="Rectángulo 9"/>
          <p:cNvSpPr/>
          <p:nvPr/>
        </p:nvSpPr>
        <p:spPr>
          <a:xfrm>
            <a:off x="3834582" y="2878843"/>
            <a:ext cx="4011560" cy="1754326"/>
          </a:xfrm>
          <a:prstGeom prst="rect">
            <a:avLst/>
          </a:prstGeom>
        </p:spPr>
        <p:txBody>
          <a:bodyPr wrap="square">
            <a:spAutoFit/>
          </a:bodyPr>
          <a:lstStyle/>
          <a:p>
            <a:pPr algn="just"/>
            <a:r>
              <a:rPr lang="es-ES" dirty="0"/>
              <a:t>Las técnicas clásicas de imágenes no tienen en cuenta el criterio de subjetividad médica , la cual es confiable y </a:t>
            </a:r>
            <a:r>
              <a:rPr lang="es-ES" dirty="0" smtClean="0"/>
              <a:t>eficiente al momento de evaluar y diagnosticar patología medicas.</a:t>
            </a:r>
            <a:endParaRPr lang="es-ES" dirty="0"/>
          </a:p>
        </p:txBody>
      </p:sp>
    </p:spTree>
    <p:extLst>
      <p:ext uri="{BB962C8B-B14F-4D97-AF65-F5344CB8AC3E}">
        <p14:creationId xmlns:p14="http://schemas.microsoft.com/office/powerpoint/2010/main" val="2924089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FUSIÓN DE ULTRASONIDOS ESTÁNDAR</a:t>
            </a:r>
            <a:br>
              <a:rPr lang="es-ES" dirty="0"/>
            </a:br>
            <a:r>
              <a:rPr lang="es-ES" dirty="0"/>
              <a:t>IMAGEN E IMAGEN ARMÓNICA MODELADA POR </a:t>
            </a:r>
            <a:r>
              <a:rPr lang="es-ES" dirty="0" err="1"/>
              <a:t>HVS</a:t>
            </a:r>
            <a:endParaRPr lang="es-CO" dirty="0"/>
          </a:p>
        </p:txBody>
      </p:sp>
      <p:sp>
        <p:nvSpPr>
          <p:cNvPr id="4" name="Marcador de texto 3"/>
          <p:cNvSpPr>
            <a:spLocks noGrp="1"/>
          </p:cNvSpPr>
          <p:nvPr>
            <p:ph type="body" sz="half" idx="2"/>
          </p:nvPr>
        </p:nvSpPr>
        <p:spPr/>
        <p:txBody>
          <a:bodyPr/>
          <a:lstStyle/>
          <a:p>
            <a:pPr marL="342900" indent="-342900">
              <a:buAutoNum type="alphaLcParenR"/>
            </a:pPr>
            <a:r>
              <a:rPr lang="es-CO" dirty="0" smtClean="0"/>
              <a:t>Imagen de Ultrasonido Estándar.</a:t>
            </a:r>
          </a:p>
          <a:p>
            <a:pPr marL="342900" indent="-342900">
              <a:buAutoNum type="alphaLcParenR"/>
            </a:pPr>
            <a:r>
              <a:rPr lang="es-CO" dirty="0" smtClean="0"/>
              <a:t>Imagen de ultrasonido armónico.</a:t>
            </a:r>
            <a:endParaRPr lang="es-CO" dirty="0"/>
          </a:p>
        </p:txBody>
      </p:sp>
      <p:pic>
        <p:nvPicPr>
          <p:cNvPr id="5" name="Marcador de contenido 4"/>
          <p:cNvPicPr>
            <a:picLocks noGrp="1" noChangeAspect="1"/>
          </p:cNvPicPr>
          <p:nvPr>
            <p:ph idx="1"/>
          </p:nvPr>
        </p:nvPicPr>
        <p:blipFill rotWithShape="1">
          <a:blip r:embed="rId3"/>
          <a:srcRect l="3604" t="3474" r="4148" b="2948"/>
          <a:stretch/>
        </p:blipFill>
        <p:spPr>
          <a:xfrm>
            <a:off x="5385552" y="1528822"/>
            <a:ext cx="6251575" cy="3923260"/>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6138" y="6225545"/>
            <a:ext cx="2366355" cy="483133"/>
          </a:xfrm>
          <a:prstGeom prst="rect">
            <a:avLst/>
          </a:prstGeom>
        </p:spPr>
      </p:pic>
    </p:spTree>
    <p:extLst>
      <p:ext uri="{BB962C8B-B14F-4D97-AF65-F5344CB8AC3E}">
        <p14:creationId xmlns:p14="http://schemas.microsoft.com/office/powerpoint/2010/main" val="994794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3151" y="471948"/>
            <a:ext cx="3547533" cy="1592536"/>
          </a:xfrm>
        </p:spPr>
        <p:txBody>
          <a:bodyPr/>
          <a:lstStyle/>
          <a:p>
            <a:pPr algn="ctr"/>
            <a:r>
              <a:rPr lang="es-CO" sz="2800" dirty="0" smtClean="0"/>
              <a:t>Procesamiento de imagen para ultrasonido.</a:t>
            </a:r>
            <a:endParaRPr lang="es-CO" sz="2800" dirty="0"/>
          </a:p>
        </p:txBody>
      </p:sp>
      <p:sp>
        <p:nvSpPr>
          <p:cNvPr id="6" name="Marcador de texto 5"/>
          <p:cNvSpPr>
            <a:spLocks noGrp="1"/>
          </p:cNvSpPr>
          <p:nvPr>
            <p:ph type="body" sz="half" idx="2"/>
          </p:nvPr>
        </p:nvSpPr>
        <p:spPr>
          <a:xfrm>
            <a:off x="1073150" y="2605543"/>
            <a:ext cx="3547533" cy="3964807"/>
          </a:xfrm>
        </p:spPr>
        <p:txBody>
          <a:bodyPr/>
          <a:lstStyle/>
          <a:p>
            <a:pPr marL="285750" indent="-285750" algn="just">
              <a:buFont typeface="Arial" panose="020B0604020202020204" pitchFamily="34" charset="0"/>
              <a:buChar char="•"/>
            </a:pPr>
            <a:r>
              <a:rPr lang="en-US" dirty="0"/>
              <a:t>Como </a:t>
            </a:r>
            <a:r>
              <a:rPr lang="es-CO" dirty="0" err="1" smtClean="0"/>
              <a:t>HVS</a:t>
            </a:r>
            <a:r>
              <a:rPr lang="en-US" dirty="0" smtClean="0"/>
              <a:t> </a:t>
            </a:r>
            <a:r>
              <a:rPr lang="es-CO" dirty="0" smtClean="0"/>
              <a:t>esta</a:t>
            </a:r>
            <a:r>
              <a:rPr lang="en-US" dirty="0" smtClean="0"/>
              <a:t> </a:t>
            </a:r>
            <a:r>
              <a:rPr lang="es-ES" dirty="0" smtClean="0"/>
              <a:t>basado</a:t>
            </a:r>
            <a:r>
              <a:rPr lang="en-US" dirty="0" smtClean="0"/>
              <a:t> </a:t>
            </a:r>
            <a:r>
              <a:rPr lang="es-CO" dirty="0" smtClean="0"/>
              <a:t>en</a:t>
            </a:r>
            <a:r>
              <a:rPr lang="en-US" dirty="0" smtClean="0"/>
              <a:t> </a:t>
            </a:r>
            <a:r>
              <a:rPr lang="es-CO" dirty="0" smtClean="0"/>
              <a:t>frecuencias</a:t>
            </a:r>
            <a:r>
              <a:rPr lang="en-US" dirty="0" smtClean="0"/>
              <a:t> </a:t>
            </a:r>
            <a:r>
              <a:rPr lang="es-CO" dirty="0" smtClean="0"/>
              <a:t>espaciales</a:t>
            </a:r>
            <a:r>
              <a:rPr lang="en-US" dirty="0" smtClean="0"/>
              <a:t> </a:t>
            </a:r>
            <a:r>
              <a:rPr lang="en-US" dirty="0"/>
              <a:t>Se </a:t>
            </a:r>
            <a:r>
              <a:rPr lang="es-CO" dirty="0" smtClean="0"/>
              <a:t>puede</a:t>
            </a:r>
            <a:r>
              <a:rPr lang="en-US" dirty="0" smtClean="0"/>
              <a:t> </a:t>
            </a:r>
            <a:r>
              <a:rPr lang="es-CO" dirty="0" smtClean="0"/>
              <a:t>adaptar</a:t>
            </a:r>
            <a:r>
              <a:rPr lang="en-US" dirty="0" smtClean="0"/>
              <a:t> </a:t>
            </a:r>
            <a:r>
              <a:rPr lang="es-CO" dirty="0" smtClean="0"/>
              <a:t>esto</a:t>
            </a:r>
            <a:r>
              <a:rPr lang="en-US" dirty="0" smtClean="0"/>
              <a:t> </a:t>
            </a:r>
            <a:r>
              <a:rPr lang="en-US" dirty="0"/>
              <a:t>con la </a:t>
            </a:r>
            <a:r>
              <a:rPr lang="es-CO" dirty="0" smtClean="0"/>
              <a:t>transformada</a:t>
            </a:r>
            <a:r>
              <a:rPr lang="en-US" dirty="0" smtClean="0"/>
              <a:t> </a:t>
            </a:r>
            <a:r>
              <a:rPr lang="en-US" dirty="0"/>
              <a:t>de </a:t>
            </a:r>
            <a:r>
              <a:rPr lang="en-US" dirty="0" smtClean="0"/>
              <a:t>wavelets.</a:t>
            </a:r>
          </a:p>
          <a:p>
            <a:pPr marL="285750" indent="-285750">
              <a:buFont typeface="Arial" panose="020B0604020202020204" pitchFamily="34" charset="0"/>
              <a:buChar char="•"/>
            </a:pPr>
            <a:endParaRPr lang="en-US" dirty="0"/>
          </a:p>
          <a:p>
            <a:pPr marL="285750" indent="-285750" defTabSz="914400">
              <a:spcBef>
                <a:spcPts val="0"/>
              </a:spcBef>
              <a:spcAft>
                <a:spcPts val="0"/>
              </a:spcAft>
              <a:buClrTx/>
              <a:buFont typeface="Arial" panose="020B0604020202020204" pitchFamily="34" charset="0"/>
              <a:buChar char="•"/>
              <a:defRPr/>
            </a:pPr>
            <a:r>
              <a:rPr lang="es-ES" dirty="0"/>
              <a:t>Dentro de los usos de esta poderosa herramienta podemos nombrar, además del análisis local de señales no estacionarias, el análisis de señales electrocardiográficas, sísmicas, de sonido, de radar, así como también es utilizada para la compresión y procesamiento de imágenes y reconocimiento de patrones. </a:t>
            </a:r>
            <a:endParaRPr lang="es-CO"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0096" y="6225545"/>
            <a:ext cx="2366355" cy="483133"/>
          </a:xfrm>
          <a:prstGeom prst="rect">
            <a:avLst/>
          </a:prstGeom>
        </p:spPr>
      </p:pic>
      <p:sp>
        <p:nvSpPr>
          <p:cNvPr id="8" name="Rectángulo 7"/>
          <p:cNvSpPr/>
          <p:nvPr/>
        </p:nvSpPr>
        <p:spPr>
          <a:xfrm>
            <a:off x="6428424" y="1141154"/>
            <a:ext cx="3966150" cy="923330"/>
          </a:xfrm>
          <a:prstGeom prst="rect">
            <a:avLst/>
          </a:prstGeom>
          <a:noFill/>
        </p:spPr>
        <p:txBody>
          <a:bodyPr wrap="none" lIns="91440" tIns="45720" rIns="91440" bIns="45720">
            <a:spAutoFit/>
          </a:bodyPr>
          <a:lstStyle/>
          <a:p>
            <a:pPr algn="ctr"/>
            <a:r>
              <a:rPr lang="es-ES" sz="5400" b="1" dirty="0" err="1" smtClean="0">
                <a:ln w="22225">
                  <a:solidFill>
                    <a:schemeClr val="accent2"/>
                  </a:solidFill>
                  <a:prstDash val="solid"/>
                </a:ln>
                <a:solidFill>
                  <a:schemeClr val="accent2">
                    <a:lumMod val="40000"/>
                    <a:lumOff val="60000"/>
                  </a:schemeClr>
                </a:solidFill>
              </a:rPr>
              <a:t>US+CSF+WT</a:t>
            </a:r>
            <a:endParaRPr lang="es-ES" sz="5400" b="1" dirty="0" smtClean="0">
              <a:ln w="22225">
                <a:solidFill>
                  <a:schemeClr val="accent2"/>
                </a:solidFill>
                <a:prstDash val="solid"/>
              </a:ln>
              <a:solidFill>
                <a:schemeClr val="accent2">
                  <a:lumMod val="40000"/>
                  <a:lumOff val="60000"/>
                </a:schemeClr>
              </a:solidFill>
            </a:endParaRPr>
          </a:p>
        </p:txBody>
      </p:sp>
      <p:sp>
        <p:nvSpPr>
          <p:cNvPr id="9" name="Rectángulo 8"/>
          <p:cNvSpPr/>
          <p:nvPr/>
        </p:nvSpPr>
        <p:spPr>
          <a:xfrm>
            <a:off x="5618105" y="2143878"/>
            <a:ext cx="558678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dirty="0" smtClean="0">
                <a:ln/>
                <a:solidFill>
                  <a:schemeClr val="accent3"/>
                </a:solidFill>
              </a:rPr>
              <a:t>Nueva mascara</a:t>
            </a:r>
            <a:endParaRPr lang="es-ES" sz="5400" b="1" cap="none" spc="0" dirty="0">
              <a:ln/>
              <a:solidFill>
                <a:schemeClr val="accent3"/>
              </a:solidFill>
              <a:effectLst/>
            </a:endParaRPr>
          </a:p>
        </p:txBody>
      </p:sp>
      <p:sp>
        <p:nvSpPr>
          <p:cNvPr id="10" name="Rectángulo 9"/>
          <p:cNvSpPr/>
          <p:nvPr/>
        </p:nvSpPr>
        <p:spPr>
          <a:xfrm>
            <a:off x="7226718" y="3955477"/>
            <a:ext cx="2369559" cy="923330"/>
          </a:xfrm>
          <a:prstGeom prst="rect">
            <a:avLst/>
          </a:prstGeom>
          <a:noFill/>
        </p:spPr>
        <p:txBody>
          <a:bodyPr wrap="none" lIns="91440" tIns="45720" rIns="91440" bIns="45720">
            <a:spAutoFit/>
          </a:bodyPr>
          <a:lstStyle/>
          <a:p>
            <a:pPr algn="ctr"/>
            <a:r>
              <a:rPr lang="es-ES" sz="5400" b="0" cap="none" spc="0" dirty="0" err="1" smtClean="0">
                <a:ln w="0"/>
                <a:solidFill>
                  <a:schemeClr val="accent1"/>
                </a:solidFill>
                <a:effectLst>
                  <a:outerShdw blurRad="38100" dist="25400" dir="5400000" algn="ctr" rotWithShape="0">
                    <a:srgbClr val="6E747A">
                      <a:alpha val="43000"/>
                    </a:srgbClr>
                  </a:outerShdw>
                </a:effectLst>
              </a:rPr>
              <a:t>M.C.O</a:t>
            </a:r>
            <a:endParaRPr lang="es-E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ángulo 10"/>
          <p:cNvSpPr/>
          <p:nvPr/>
        </p:nvSpPr>
        <p:spPr>
          <a:xfrm>
            <a:off x="5846532" y="3049678"/>
            <a:ext cx="5129930" cy="923330"/>
          </a:xfrm>
          <a:prstGeom prst="rect">
            <a:avLst/>
          </a:prstGeom>
          <a:noFill/>
        </p:spPr>
        <p:txBody>
          <a:bodyPr wrap="none" lIns="91440" tIns="45720" rIns="91440" bIns="45720">
            <a:spAutoFit/>
          </a:bodyPr>
          <a:lstStyle/>
          <a:p>
            <a:pPr algn="ctr"/>
            <a:r>
              <a:rPr lang="es-ES" sz="5400" b="1" cap="none" spc="0" dirty="0" err="1" smtClean="0">
                <a:ln w="22225">
                  <a:solidFill>
                    <a:schemeClr val="accent2"/>
                  </a:solidFill>
                  <a:prstDash val="solid"/>
                </a:ln>
                <a:solidFill>
                  <a:schemeClr val="accent2">
                    <a:lumMod val="40000"/>
                    <a:lumOff val="60000"/>
                  </a:schemeClr>
                </a:solidFill>
                <a:effectLst/>
              </a:rPr>
              <a:t>T.O</a:t>
            </a:r>
            <a:r>
              <a:rPr lang="es-ES" sz="5400" b="1" cap="none" spc="0" dirty="0" smtClean="0">
                <a:ln w="22225">
                  <a:solidFill>
                    <a:schemeClr val="accent2"/>
                  </a:solidFill>
                  <a:prstDash val="solid"/>
                </a:ln>
                <a:solidFill>
                  <a:schemeClr val="accent2">
                    <a:lumMod val="40000"/>
                    <a:lumOff val="60000"/>
                  </a:schemeClr>
                </a:solidFill>
                <a:effectLst/>
              </a:rPr>
              <a:t> de imagen</a:t>
            </a:r>
            <a:endParaRPr lang="es-ES" sz="5400" b="1" cap="none" spc="0" dirty="0">
              <a:ln w="22225">
                <a:solidFill>
                  <a:schemeClr val="accent2"/>
                </a:solidFill>
                <a:prstDash val="solid"/>
              </a:ln>
              <a:solidFill>
                <a:schemeClr val="accent2">
                  <a:lumMod val="40000"/>
                  <a:lumOff val="60000"/>
                </a:schemeClr>
              </a:solidFill>
              <a:effectLst/>
            </a:endParaRPr>
          </a:p>
        </p:txBody>
      </p:sp>
      <p:sp>
        <p:nvSpPr>
          <p:cNvPr id="12" name="CuadroTexto 11"/>
          <p:cNvSpPr txBox="1"/>
          <p:nvPr/>
        </p:nvSpPr>
        <p:spPr>
          <a:xfrm>
            <a:off x="5641258" y="2971800"/>
            <a:ext cx="65" cy="276999"/>
          </a:xfrm>
          <a:prstGeom prst="rect">
            <a:avLst/>
          </a:prstGeom>
          <a:noFill/>
        </p:spPr>
        <p:txBody>
          <a:bodyPr wrap="none" lIns="0" tIns="0" rIns="0" bIns="0" rtlCol="0">
            <a:spAutoFit/>
          </a:bodyPr>
          <a:lstStyle/>
          <a:p>
            <a:endParaRPr lang="es-CO" dirty="0"/>
          </a:p>
        </p:txBody>
      </p:sp>
      <p:sp>
        <p:nvSpPr>
          <p:cNvPr id="13" name="Rectángulo 12"/>
          <p:cNvSpPr/>
          <p:nvPr/>
        </p:nvSpPr>
        <p:spPr>
          <a:xfrm>
            <a:off x="6996686" y="4881883"/>
            <a:ext cx="2829622" cy="923330"/>
          </a:xfrm>
          <a:prstGeom prst="rect">
            <a:avLst/>
          </a:prstGeom>
          <a:noFill/>
        </p:spPr>
        <p:txBody>
          <a:bodyPr wrap="none" lIns="91440" tIns="45720" rIns="91440" bIns="45720">
            <a:spAutoFit/>
          </a:bodyPr>
          <a:lstStyle/>
          <a:p>
            <a:pPr algn="ctr"/>
            <a:r>
              <a:rPr lang="es-ES" sz="5400" b="1" cap="none" spc="0"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WT+HVS</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983712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73150" y="707922"/>
            <a:ext cx="3547533" cy="1282819"/>
          </a:xfrm>
        </p:spPr>
        <p:txBody>
          <a:bodyPr/>
          <a:lstStyle/>
          <a:p>
            <a:pPr algn="ctr"/>
            <a:r>
              <a:rPr lang="es-CO" sz="2400" dirty="0" smtClean="0"/>
              <a:t>Transformada Wavelet y el sistema de visión humano</a:t>
            </a:r>
            <a:endParaRPr lang="es-CO" sz="2400" dirty="0"/>
          </a:p>
        </p:txBody>
      </p:sp>
      <p:pic>
        <p:nvPicPr>
          <p:cNvPr id="5" name="Imagen 4"/>
          <p:cNvPicPr>
            <a:picLocks noChangeAspect="1"/>
          </p:cNvPicPr>
          <p:nvPr/>
        </p:nvPicPr>
        <p:blipFill>
          <a:blip r:embed="rId3"/>
          <a:stretch>
            <a:fillRect/>
          </a:stretch>
        </p:blipFill>
        <p:spPr>
          <a:xfrm>
            <a:off x="5989633" y="261086"/>
            <a:ext cx="5476315" cy="5697262"/>
          </a:xfrm>
          <a:prstGeom prst="rect">
            <a:avLst/>
          </a:prstGeom>
        </p:spPr>
      </p:pic>
      <p:sp>
        <p:nvSpPr>
          <p:cNvPr id="6" name="Marcador de texto 4"/>
          <p:cNvSpPr>
            <a:spLocks noGrp="1"/>
          </p:cNvSpPr>
          <p:nvPr>
            <p:ph type="body" sz="half" idx="2"/>
          </p:nvPr>
        </p:nvSpPr>
        <p:spPr>
          <a:xfrm>
            <a:off x="927886" y="2465355"/>
            <a:ext cx="3838062" cy="3924151"/>
          </a:xfrm>
          <a:prstGeom prst="rect">
            <a:avLst/>
          </a:prstGeom>
        </p:spPr>
        <p:txBody>
          <a:bodyPr wrap="square">
            <a:spAutoFit/>
          </a:bodyPr>
          <a:lstStyle/>
          <a:p>
            <a:pPr marL="342900" indent="-342900" algn="just">
              <a:buFont typeface="+mj-lt"/>
              <a:buAutoNum type="arabicPeriod"/>
            </a:pPr>
            <a:r>
              <a:rPr lang="es-ES" dirty="0"/>
              <a:t>Esta Transformada es eficiente para el análisis local de señales no </a:t>
            </a:r>
            <a:r>
              <a:rPr lang="es-ES" dirty="0" smtClean="0"/>
              <a:t>estacionarias</a:t>
            </a:r>
            <a:endParaRPr lang="es-ES" dirty="0"/>
          </a:p>
          <a:p>
            <a:pPr marL="342900" indent="-342900" algn="just">
              <a:buFont typeface="+mj-lt"/>
              <a:buAutoNum type="arabicPeriod"/>
            </a:pPr>
            <a:r>
              <a:rPr lang="es-ES" dirty="0" smtClean="0"/>
              <a:t>Rápida transitoriedad</a:t>
            </a:r>
          </a:p>
          <a:p>
            <a:pPr marL="342900" indent="-342900" algn="just">
              <a:buFont typeface="+mj-lt"/>
              <a:buAutoNum type="arabicPeriod"/>
            </a:pPr>
            <a:r>
              <a:rPr lang="es-ES" dirty="0"/>
              <a:t>M</a:t>
            </a:r>
            <a:r>
              <a:rPr lang="es-ES" dirty="0" smtClean="0"/>
              <a:t>apea </a:t>
            </a:r>
            <a:r>
              <a:rPr lang="es-ES" dirty="0"/>
              <a:t>la </a:t>
            </a:r>
            <a:r>
              <a:rPr lang="es-ES" dirty="0" smtClean="0"/>
              <a:t>señal en </a:t>
            </a:r>
            <a:r>
              <a:rPr lang="es-ES" dirty="0"/>
              <a:t>una representación de </a:t>
            </a:r>
            <a:r>
              <a:rPr lang="es-ES" dirty="0" smtClean="0"/>
              <a:t>tiempo-escala.</a:t>
            </a:r>
          </a:p>
          <a:p>
            <a:pPr marL="342900" indent="-342900" algn="just">
              <a:buFont typeface="+mj-lt"/>
              <a:buAutoNum type="arabicPeriod"/>
            </a:pPr>
            <a:r>
              <a:rPr lang="es-ES" dirty="0" smtClean="0"/>
              <a:t>El </a:t>
            </a:r>
            <a:r>
              <a:rPr lang="es-ES" dirty="0"/>
              <a:t>aspecto temporal de las señales es preservado. </a:t>
            </a:r>
            <a:endParaRPr lang="es-ES" dirty="0" smtClean="0"/>
          </a:p>
          <a:p>
            <a:pPr marL="342900" indent="-342900" algn="just">
              <a:buFont typeface="+mj-lt"/>
              <a:buAutoNum type="arabicPeriod"/>
            </a:pPr>
            <a:r>
              <a:rPr lang="es-ES" dirty="0" smtClean="0"/>
              <a:t>Provee </a:t>
            </a:r>
            <a:r>
              <a:rPr lang="es-ES" dirty="0"/>
              <a:t>análisis de </a:t>
            </a:r>
            <a:r>
              <a:rPr lang="es-ES" dirty="0" err="1"/>
              <a:t>multiresolución</a:t>
            </a:r>
            <a:r>
              <a:rPr lang="es-ES" dirty="0"/>
              <a:t> </a:t>
            </a:r>
            <a:r>
              <a:rPr lang="es-ES" dirty="0" smtClean="0"/>
              <a:t>con ventanas </a:t>
            </a:r>
            <a:r>
              <a:rPr lang="es-ES" dirty="0"/>
              <a:t>dilatadas</a:t>
            </a:r>
            <a:r>
              <a:rPr lang="es-ES" dirty="0" smtClean="0"/>
              <a:t>.</a:t>
            </a:r>
          </a:p>
          <a:p>
            <a:pPr marL="342900" indent="-342900" algn="just">
              <a:buFont typeface="+mj-lt"/>
              <a:buAutoNum type="arabicPeriod"/>
            </a:pPr>
            <a:r>
              <a:rPr lang="es-ES" dirty="0" smtClean="0"/>
              <a:t> </a:t>
            </a:r>
            <a:r>
              <a:rPr lang="es-ES" dirty="0"/>
              <a:t>El análisis de las frecuencias de mayor rango se realiza usando </a:t>
            </a:r>
            <a:r>
              <a:rPr lang="es-ES" dirty="0" smtClean="0"/>
              <a:t>ventanas angostas </a:t>
            </a:r>
            <a:r>
              <a:rPr lang="es-ES" dirty="0"/>
              <a:t>y el análisis de las frecuencias de menor rango se hace utilizando ventanas </a:t>
            </a:r>
            <a:r>
              <a:rPr lang="es-ES" dirty="0" smtClean="0"/>
              <a:t>anchas</a:t>
            </a:r>
            <a:r>
              <a:rPr lang="es-ES" dirty="0"/>
              <a:t>.</a:t>
            </a:r>
            <a:endParaRPr lang="es-CO" dirty="0"/>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0096" y="6225545"/>
            <a:ext cx="2366355" cy="483133"/>
          </a:xfrm>
          <a:prstGeom prst="rect">
            <a:avLst/>
          </a:prstGeom>
        </p:spPr>
      </p:pic>
    </p:spTree>
    <p:extLst>
      <p:ext uri="{BB962C8B-B14F-4D97-AF65-F5344CB8AC3E}">
        <p14:creationId xmlns:p14="http://schemas.microsoft.com/office/powerpoint/2010/main" val="2576754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54177" y="2967335"/>
            <a:ext cx="3483647"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GRACIAS.</a:t>
            </a: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8364630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TM03457503[[fn=Citable]]</Template>
  <TotalTime>425</TotalTime>
  <Words>896</Words>
  <Application>Microsoft Office PowerPoint</Application>
  <PresentationFormat>Panorámica</PresentationFormat>
  <Paragraphs>92</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Century Gothic</vt:lpstr>
      <vt:lpstr>Wingdings 2</vt:lpstr>
      <vt:lpstr>Citable</vt:lpstr>
      <vt:lpstr>Análisis de imágenes tomadas por ultrasonido.</vt:lpstr>
      <vt:lpstr>¿Que es una Imagen por Ultrasonido?</vt:lpstr>
      <vt:lpstr>Information-Theoretic Feature Detection in Ultrasound Images.</vt:lpstr>
      <vt:lpstr>Fusion of Harmonic Ultrasounds Images and Standards Ultrasounds Images Modeled with Human Visual System. </vt:lpstr>
      <vt:lpstr>HVS o sistema de visión humano.</vt:lpstr>
      <vt:lpstr>FUSIÓN DE ULTRASONIDOS ESTÁNDAR IMAGEN E IMAGEN ARMÓNICA MODELADA POR HVS</vt:lpstr>
      <vt:lpstr>Procesamiento de imagen para ultrasonido.</vt:lpstr>
      <vt:lpstr>Transformada Wavelet y el sistema de visión humano</vt:lpstr>
      <vt:lpstr>Presentación de PowerPoint</vt:lpstr>
    </vt:vector>
  </TitlesOfParts>
  <Company>Ruiso Industries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imágenes tomadas por ultrasonido.</dc:title>
  <dc:creator>Luis Felipe Narváez Gómez</dc:creator>
  <cp:lastModifiedBy>Luis Felipe Narváez Gómez</cp:lastModifiedBy>
  <cp:revision>24</cp:revision>
  <dcterms:created xsi:type="dcterms:W3CDTF">2019-08-11T20:19:01Z</dcterms:created>
  <dcterms:modified xsi:type="dcterms:W3CDTF">2019-08-12T12:47:00Z</dcterms:modified>
</cp:coreProperties>
</file>