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Class_(set_theory)" TargetMode="External"/><Relationship Id="rId4" Type="http://schemas.openxmlformats.org/officeDocument/2006/relationships/hyperlink" Target="https://en.wikipedia.org/wiki/Attribute_(computing)" TargetMode="External"/><Relationship Id="rId5" Type="http://schemas.openxmlformats.org/officeDocument/2006/relationships/hyperlink" Target="https://en.wikipedia.org/wiki/Relation_(mathematics)" TargetMode="External"/><Relationship Id="rId6" Type="http://schemas.openxmlformats.org/officeDocument/2006/relationships/hyperlink" Target="https://en.wikipedia.org/wiki/Event_(philosoph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OM6XIICm_qo"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it" sz="4000">
                <a:solidFill>
                  <a:srgbClr val="434343"/>
                </a:solidFill>
              </a:rPr>
              <a:t>Data, Linked Data and Ontologies</a:t>
            </a:r>
            <a:endParaRPr sz="4000">
              <a:solidFill>
                <a:srgbClr val="434343"/>
              </a:solidFill>
            </a:endParaRPr>
          </a:p>
        </p:txBody>
      </p:sp>
      <p:sp>
        <p:nvSpPr>
          <p:cNvPr id="55" name="Shape 55"/>
          <p:cNvSpPr txBox="1"/>
          <p:nvPr/>
        </p:nvSpPr>
        <p:spPr>
          <a:xfrm>
            <a:off x="311700" y="3034425"/>
            <a:ext cx="3649500" cy="1779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1800">
                <a:solidFill>
                  <a:srgbClr val="434343"/>
                </a:solidFill>
              </a:rPr>
              <a:t>Emanuele Massaro</a:t>
            </a:r>
            <a:endParaRPr sz="1800">
              <a:solidFill>
                <a:srgbClr val="434343"/>
              </a:solidFill>
            </a:endParaRPr>
          </a:p>
          <a:p>
            <a:pPr indent="0" lvl="0" marL="0">
              <a:spcBef>
                <a:spcPts val="0"/>
              </a:spcBef>
              <a:spcAft>
                <a:spcPts val="0"/>
              </a:spcAft>
              <a:buNone/>
            </a:pPr>
            <a:r>
              <a:rPr lang="it" sz="1800">
                <a:solidFill>
                  <a:srgbClr val="434343"/>
                </a:solidFill>
              </a:rPr>
              <a:t>João Vitor Meirelles de Miranda</a:t>
            </a:r>
            <a:endParaRPr sz="1800">
              <a:solidFill>
                <a:srgbClr val="434343"/>
              </a:solidFill>
            </a:endParaRPr>
          </a:p>
          <a:p>
            <a:pPr indent="0" lvl="0" marL="0">
              <a:spcBef>
                <a:spcPts val="0"/>
              </a:spcBef>
              <a:spcAft>
                <a:spcPts val="0"/>
              </a:spcAft>
              <a:buNone/>
            </a:pPr>
            <a:r>
              <a:t/>
            </a:r>
            <a:endParaRPr sz="1800">
              <a:solidFill>
                <a:srgbClr val="434343"/>
              </a:solidFill>
            </a:endParaRPr>
          </a:p>
          <a:p>
            <a:pPr indent="0" lvl="0" marL="0">
              <a:spcBef>
                <a:spcPts val="0"/>
              </a:spcBef>
              <a:spcAft>
                <a:spcPts val="0"/>
              </a:spcAft>
              <a:buNone/>
            </a:pPr>
            <a:r>
              <a:rPr lang="it" sz="1800">
                <a:solidFill>
                  <a:srgbClr val="434343"/>
                </a:solidFill>
              </a:rPr>
              <a:t>HERUS Retreat </a:t>
            </a:r>
            <a:endParaRPr sz="1800">
              <a:solidFill>
                <a:srgbClr val="434343"/>
              </a:solidFill>
            </a:endParaRPr>
          </a:p>
          <a:p>
            <a:pPr indent="0" lvl="0" marL="0">
              <a:spcBef>
                <a:spcPts val="0"/>
              </a:spcBef>
              <a:spcAft>
                <a:spcPts val="0"/>
              </a:spcAft>
              <a:buNone/>
            </a:pPr>
            <a:r>
              <a:rPr lang="it" sz="1800">
                <a:solidFill>
                  <a:srgbClr val="434343"/>
                </a:solidFill>
              </a:rPr>
              <a:t>Dec 7-8 2017</a:t>
            </a:r>
            <a:endParaRPr sz="18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a:blip r:embed="rId3">
            <a:alphaModFix/>
          </a:blip>
          <a:stretch>
            <a:fillRect/>
          </a:stretch>
        </p:blipFill>
        <p:spPr>
          <a:xfrm>
            <a:off x="219700" y="587175"/>
            <a:ext cx="8839199" cy="4832189"/>
          </a:xfrm>
          <a:prstGeom prst="rect">
            <a:avLst/>
          </a:prstGeom>
          <a:noFill/>
          <a:ln>
            <a:noFill/>
          </a:ln>
        </p:spPr>
      </p:pic>
      <p:sp>
        <p:nvSpPr>
          <p:cNvPr id="112" name="Shape 112"/>
          <p:cNvSpPr/>
          <p:nvPr/>
        </p:nvSpPr>
        <p:spPr>
          <a:xfrm>
            <a:off x="2758675" y="134575"/>
            <a:ext cx="3525600" cy="74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349800" y="4901175"/>
            <a:ext cx="5894100" cy="40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From data to </a:t>
            </a:r>
            <a:r>
              <a:rPr lang="it">
                <a:solidFill>
                  <a:srgbClr val="434343"/>
                </a:solidFill>
              </a:rPr>
              <a:t>RDF</a:t>
            </a:r>
            <a:endParaRPr>
              <a:solidFill>
                <a:srgbClr val="434343"/>
              </a:solidFill>
            </a:endParaRPr>
          </a:p>
        </p:txBody>
      </p:sp>
      <p:sp>
        <p:nvSpPr>
          <p:cNvPr id="115" name="Shape 115"/>
          <p:cNvSpPr/>
          <p:nvPr/>
        </p:nvSpPr>
        <p:spPr>
          <a:xfrm>
            <a:off x="8657400" y="5251150"/>
            <a:ext cx="222000" cy="11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3162375" y="854525"/>
            <a:ext cx="3121800" cy="403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p:nvPr/>
        </p:nvSpPr>
        <p:spPr>
          <a:xfrm>
            <a:off x="2758675" y="134575"/>
            <a:ext cx="3525600" cy="74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it">
                <a:solidFill>
                  <a:srgbClr val="434343"/>
                </a:solidFill>
              </a:rPr>
              <a:t>RDF: Resource Description Framework</a:t>
            </a:r>
            <a:endParaRPr>
              <a:solidFill>
                <a:srgbClr val="434343"/>
              </a:solidFill>
            </a:endParaRPr>
          </a:p>
        </p:txBody>
      </p:sp>
      <p:pic>
        <p:nvPicPr>
          <p:cNvPr id="123" name="Shape 123"/>
          <p:cNvPicPr preferRelativeResize="0"/>
          <p:nvPr/>
        </p:nvPicPr>
        <p:blipFill>
          <a:blip r:embed="rId3">
            <a:alphaModFix/>
          </a:blip>
          <a:stretch>
            <a:fillRect/>
          </a:stretch>
        </p:blipFill>
        <p:spPr>
          <a:xfrm>
            <a:off x="506538" y="1183575"/>
            <a:ext cx="8130924" cy="3820976"/>
          </a:xfrm>
          <a:prstGeom prst="rect">
            <a:avLst/>
          </a:prstGeom>
          <a:noFill/>
          <a:ln>
            <a:noFill/>
          </a:ln>
        </p:spPr>
      </p:pic>
      <p:sp>
        <p:nvSpPr>
          <p:cNvPr id="124" name="Shape 124"/>
          <p:cNvSpPr/>
          <p:nvPr/>
        </p:nvSpPr>
        <p:spPr>
          <a:xfrm>
            <a:off x="2933625" y="1096750"/>
            <a:ext cx="3189300" cy="16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RDF</a:t>
            </a:r>
            <a:endParaRPr/>
          </a:p>
        </p:txBody>
      </p:sp>
      <p:pic>
        <p:nvPicPr>
          <p:cNvPr id="130" name="Shape 130"/>
          <p:cNvPicPr preferRelativeResize="0"/>
          <p:nvPr/>
        </p:nvPicPr>
        <p:blipFill>
          <a:blip r:embed="rId3">
            <a:alphaModFix/>
          </a:blip>
          <a:stretch>
            <a:fillRect/>
          </a:stretch>
        </p:blipFill>
        <p:spPr>
          <a:xfrm>
            <a:off x="152400" y="1170125"/>
            <a:ext cx="8318729"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From .csv to RDF</a:t>
            </a:r>
            <a:endParaRPr>
              <a:solidFill>
                <a:srgbClr val="434343"/>
              </a:solidFill>
            </a:endParaRPr>
          </a:p>
        </p:txBody>
      </p:sp>
      <p:pic>
        <p:nvPicPr>
          <p:cNvPr id="136" name="Shape 136"/>
          <p:cNvPicPr preferRelativeResize="0"/>
          <p:nvPr/>
        </p:nvPicPr>
        <p:blipFill>
          <a:blip r:embed="rId3">
            <a:alphaModFix/>
          </a:blip>
          <a:stretch>
            <a:fillRect/>
          </a:stretch>
        </p:blipFill>
        <p:spPr>
          <a:xfrm>
            <a:off x="120600" y="1635325"/>
            <a:ext cx="5468701" cy="3133151"/>
          </a:xfrm>
          <a:prstGeom prst="rect">
            <a:avLst/>
          </a:prstGeom>
          <a:noFill/>
          <a:ln>
            <a:noFill/>
          </a:ln>
        </p:spPr>
      </p:pic>
      <p:sp>
        <p:nvSpPr>
          <p:cNvPr id="137" name="Shape 137"/>
          <p:cNvSpPr txBox="1"/>
          <p:nvPr/>
        </p:nvSpPr>
        <p:spPr>
          <a:xfrm>
            <a:off x="5764700" y="808375"/>
            <a:ext cx="3140700" cy="26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sz="1600">
                <a:solidFill>
                  <a:srgbClr val="434343"/>
                </a:solidFill>
              </a:rPr>
              <a:t>Interview Data</a:t>
            </a:r>
            <a:endParaRPr sz="1600">
              <a:solidFill>
                <a:srgbClr val="434343"/>
              </a:solidFill>
            </a:endParaRPr>
          </a:p>
          <a:p>
            <a:pPr indent="0" lvl="0" marL="0">
              <a:spcBef>
                <a:spcPts val="0"/>
              </a:spcBef>
              <a:spcAft>
                <a:spcPts val="0"/>
              </a:spcAft>
              <a:buNone/>
            </a:pPr>
            <a:r>
              <a:t/>
            </a:r>
            <a:endParaRPr>
              <a:solidFill>
                <a:srgbClr val="434343"/>
              </a:solidFill>
            </a:endParaRPr>
          </a:p>
          <a:p>
            <a:pPr indent="0" lvl="0" marL="0">
              <a:spcBef>
                <a:spcPts val="0"/>
              </a:spcBef>
              <a:spcAft>
                <a:spcPts val="0"/>
              </a:spcAft>
              <a:buNone/>
            </a:pPr>
            <a:r>
              <a:rPr lang="it">
                <a:solidFill>
                  <a:srgbClr val="434343"/>
                </a:solidFill>
              </a:rPr>
              <a:t>TOPIC</a:t>
            </a:r>
            <a:r>
              <a:rPr lang="it">
                <a:solidFill>
                  <a:srgbClr val="434343"/>
                </a:solidFill>
              </a:rPr>
              <a:t>:</a:t>
            </a:r>
            <a:endParaRPr>
              <a:solidFill>
                <a:srgbClr val="434343"/>
              </a:solidFill>
            </a:endParaRPr>
          </a:p>
          <a:p>
            <a:pPr indent="0" lvl="0" marL="0">
              <a:spcBef>
                <a:spcPts val="0"/>
              </a:spcBef>
              <a:spcAft>
                <a:spcPts val="0"/>
              </a:spcAft>
              <a:buNone/>
            </a:pPr>
            <a:r>
              <a:rPr lang="it" sz="1200">
                <a:solidFill>
                  <a:srgbClr val="434343"/>
                </a:solidFill>
              </a:rPr>
              <a:t>Teaching experience with ENAC week</a:t>
            </a:r>
            <a:endParaRPr sz="1200">
              <a:solidFill>
                <a:srgbClr val="434343"/>
              </a:solidFill>
            </a:endParaRPr>
          </a:p>
          <a:p>
            <a:pPr indent="0" lvl="0" marL="0">
              <a:spcBef>
                <a:spcPts val="0"/>
              </a:spcBef>
              <a:spcAft>
                <a:spcPts val="0"/>
              </a:spcAft>
              <a:buNone/>
            </a:pPr>
            <a:r>
              <a:t/>
            </a:r>
            <a:endParaRPr sz="1200">
              <a:solidFill>
                <a:srgbClr val="434343"/>
              </a:solidFill>
            </a:endParaRPr>
          </a:p>
          <a:p>
            <a:pPr indent="0" lvl="0" marL="0">
              <a:spcBef>
                <a:spcPts val="0"/>
              </a:spcBef>
              <a:spcAft>
                <a:spcPts val="0"/>
              </a:spcAft>
              <a:buNone/>
            </a:pPr>
            <a:r>
              <a:rPr lang="it">
                <a:solidFill>
                  <a:srgbClr val="434343"/>
                </a:solidFill>
              </a:rPr>
              <a:t>INTERVIEWER:</a:t>
            </a:r>
            <a:endParaRPr>
              <a:solidFill>
                <a:srgbClr val="434343"/>
              </a:solidFill>
            </a:endParaRPr>
          </a:p>
          <a:p>
            <a:pPr indent="0" lvl="0" marL="0">
              <a:spcBef>
                <a:spcPts val="0"/>
              </a:spcBef>
              <a:spcAft>
                <a:spcPts val="0"/>
              </a:spcAft>
              <a:buNone/>
            </a:pPr>
            <a:r>
              <a:rPr lang="it" sz="1200">
                <a:solidFill>
                  <a:srgbClr val="434343"/>
                </a:solidFill>
              </a:rPr>
              <a:t>Schilling Thorsten</a:t>
            </a:r>
            <a:endParaRPr sz="1200">
              <a:solidFill>
                <a:srgbClr val="434343"/>
              </a:solidFill>
            </a:endParaRPr>
          </a:p>
          <a:p>
            <a:pPr indent="0" lvl="0" marL="0">
              <a:spcBef>
                <a:spcPts val="0"/>
              </a:spcBef>
              <a:spcAft>
                <a:spcPts val="0"/>
              </a:spcAft>
              <a:buNone/>
            </a:pPr>
            <a:r>
              <a:t/>
            </a:r>
            <a:endParaRPr sz="1200">
              <a:solidFill>
                <a:srgbClr val="434343"/>
              </a:solidFill>
            </a:endParaRPr>
          </a:p>
          <a:p>
            <a:pPr indent="0" lvl="0" marL="0">
              <a:spcBef>
                <a:spcPts val="0"/>
              </a:spcBef>
              <a:spcAft>
                <a:spcPts val="0"/>
              </a:spcAft>
              <a:buNone/>
            </a:pPr>
            <a:r>
              <a:rPr lang="it" sz="1200">
                <a:solidFill>
                  <a:srgbClr val="434343"/>
                </a:solidFill>
              </a:rPr>
              <a:t>DATE:</a:t>
            </a:r>
            <a:endParaRPr sz="1200">
              <a:solidFill>
                <a:srgbClr val="434343"/>
              </a:solidFill>
            </a:endParaRPr>
          </a:p>
          <a:p>
            <a:pPr indent="0" lvl="0" marL="0">
              <a:spcBef>
                <a:spcPts val="0"/>
              </a:spcBef>
              <a:spcAft>
                <a:spcPts val="0"/>
              </a:spcAft>
              <a:buNone/>
            </a:pPr>
            <a:r>
              <a:rPr lang="it" sz="1200">
                <a:solidFill>
                  <a:srgbClr val="434343"/>
                </a:solidFill>
              </a:rPr>
              <a:t>13/03/2016</a:t>
            </a:r>
            <a:endParaRPr sz="1200">
              <a:solidFill>
                <a:srgbClr val="434343"/>
              </a:solidFill>
            </a:endParaRPr>
          </a:p>
          <a:p>
            <a:pPr indent="0" lvl="0" marL="0">
              <a:spcBef>
                <a:spcPts val="0"/>
              </a:spcBef>
              <a:spcAft>
                <a:spcPts val="0"/>
              </a:spcAft>
              <a:buNone/>
            </a:pPr>
            <a:r>
              <a:t/>
            </a:r>
            <a:endParaRPr sz="1200">
              <a:solidFill>
                <a:srgbClr val="434343"/>
              </a:solidFill>
            </a:endParaRPr>
          </a:p>
          <a:p>
            <a:pPr indent="0" lvl="0" marL="0">
              <a:spcBef>
                <a:spcPts val="0"/>
              </a:spcBef>
              <a:spcAft>
                <a:spcPts val="0"/>
              </a:spcAft>
              <a:buNone/>
            </a:pPr>
            <a:r>
              <a:rPr lang="it" sz="1200">
                <a:solidFill>
                  <a:srgbClr val="434343"/>
                </a:solidFill>
              </a:rPr>
              <a:t>PLACE:</a:t>
            </a:r>
            <a:endParaRPr sz="1200">
              <a:solidFill>
                <a:srgbClr val="434343"/>
              </a:solidFill>
            </a:endParaRPr>
          </a:p>
          <a:p>
            <a:pPr indent="0" lvl="0" marL="0">
              <a:spcBef>
                <a:spcPts val="0"/>
              </a:spcBef>
              <a:spcAft>
                <a:spcPts val="0"/>
              </a:spcAft>
              <a:buNone/>
            </a:pPr>
            <a:r>
              <a:rPr lang="it" sz="1200">
                <a:solidFill>
                  <a:srgbClr val="434343"/>
                </a:solidFill>
              </a:rPr>
              <a:t>EPFL</a:t>
            </a:r>
            <a:endParaRPr sz="1200">
              <a:solidFill>
                <a:srgbClr val="434343"/>
              </a:solidFill>
            </a:endParaRPr>
          </a:p>
        </p:txBody>
      </p:sp>
      <p:sp>
        <p:nvSpPr>
          <p:cNvPr id="138" name="Shape 138"/>
          <p:cNvSpPr txBox="1"/>
          <p:nvPr/>
        </p:nvSpPr>
        <p:spPr>
          <a:xfrm>
            <a:off x="5764700" y="3559525"/>
            <a:ext cx="3140700" cy="113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1200">
                <a:solidFill>
                  <a:srgbClr val="434343"/>
                </a:solidFill>
              </a:rPr>
              <a:t>INTERVIEWEES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CODES</a:t>
            </a:r>
            <a:endParaRPr sz="1200">
              <a:solidFill>
                <a:srgbClr val="434343"/>
              </a:solidFill>
            </a:endParaRPr>
          </a:p>
          <a:p>
            <a:pPr indent="0" lvl="0" mar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CONTENTS</a:t>
            </a:r>
            <a:endParaRPr sz="12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From .csv to RDF</a:t>
            </a:r>
            <a:endParaRPr>
              <a:solidFill>
                <a:srgbClr val="434343"/>
              </a:solidFill>
            </a:endParaRPr>
          </a:p>
        </p:txBody>
      </p:sp>
      <p:sp>
        <p:nvSpPr>
          <p:cNvPr id="144" name="Shape 144"/>
          <p:cNvSpPr txBox="1"/>
          <p:nvPr/>
        </p:nvSpPr>
        <p:spPr>
          <a:xfrm>
            <a:off x="5764700" y="808375"/>
            <a:ext cx="3140700" cy="26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rgbClr val="434343"/>
                </a:solidFill>
              </a:rPr>
              <a:t>Interview Data</a:t>
            </a:r>
            <a:endParaRPr sz="1600">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it">
                <a:solidFill>
                  <a:srgbClr val="434343"/>
                </a:solidFill>
              </a:rPr>
              <a:t>TOPIC:</a:t>
            </a:r>
            <a:endParaRPr>
              <a:solidFill>
                <a:srgbClr val="434343"/>
              </a:solidFill>
            </a:endParaRPr>
          </a:p>
          <a:p>
            <a:pPr indent="0" lvl="0" marL="0" rtl="0">
              <a:spcBef>
                <a:spcPts val="0"/>
              </a:spcBef>
              <a:spcAft>
                <a:spcPts val="0"/>
              </a:spcAft>
              <a:buNone/>
            </a:pPr>
            <a:r>
              <a:rPr lang="it" sz="1200">
                <a:solidFill>
                  <a:srgbClr val="434343"/>
                </a:solidFill>
              </a:rPr>
              <a:t>Teaching experience with ENAC week</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a:solidFill>
                  <a:srgbClr val="434343"/>
                </a:solidFill>
              </a:rPr>
              <a:t>INTE</a:t>
            </a:r>
            <a:r>
              <a:rPr lang="it">
                <a:solidFill>
                  <a:srgbClr val="434343"/>
                </a:solidFill>
              </a:rPr>
              <a:t>R</a:t>
            </a:r>
            <a:r>
              <a:rPr lang="it">
                <a:solidFill>
                  <a:srgbClr val="434343"/>
                </a:solidFill>
              </a:rPr>
              <a:t>VIEWER:</a:t>
            </a:r>
            <a:endParaRPr>
              <a:solidFill>
                <a:srgbClr val="434343"/>
              </a:solidFill>
            </a:endParaRPr>
          </a:p>
          <a:p>
            <a:pPr indent="0" lvl="0" marL="0" rtl="0">
              <a:spcBef>
                <a:spcPts val="0"/>
              </a:spcBef>
              <a:spcAft>
                <a:spcPts val="0"/>
              </a:spcAft>
              <a:buNone/>
            </a:pPr>
            <a:r>
              <a:rPr lang="it" sz="1200">
                <a:solidFill>
                  <a:srgbClr val="434343"/>
                </a:solidFill>
              </a:rPr>
              <a:t>Schilling Thorsten</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DATE</a:t>
            </a:r>
            <a:endParaRPr sz="1200">
              <a:solidFill>
                <a:srgbClr val="434343"/>
              </a:solidFill>
            </a:endParaRPr>
          </a:p>
          <a:p>
            <a:pPr indent="0" lvl="0" marL="0" rtl="0">
              <a:spcBef>
                <a:spcPts val="0"/>
              </a:spcBef>
              <a:spcAft>
                <a:spcPts val="0"/>
              </a:spcAft>
              <a:buNone/>
            </a:pPr>
            <a:r>
              <a:rPr lang="it" sz="1200">
                <a:solidFill>
                  <a:srgbClr val="434343"/>
                </a:solidFill>
              </a:rPr>
              <a:t>13/03/2016</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PLACE:</a:t>
            </a:r>
            <a:endParaRPr sz="1200">
              <a:solidFill>
                <a:srgbClr val="434343"/>
              </a:solidFill>
            </a:endParaRPr>
          </a:p>
          <a:p>
            <a:pPr indent="0" lvl="0" marL="0" rtl="0">
              <a:spcBef>
                <a:spcPts val="0"/>
              </a:spcBef>
              <a:spcAft>
                <a:spcPts val="0"/>
              </a:spcAft>
              <a:buNone/>
            </a:pPr>
            <a:r>
              <a:rPr lang="it" sz="1200">
                <a:solidFill>
                  <a:srgbClr val="434343"/>
                </a:solidFill>
              </a:rPr>
              <a:t>EPFL</a:t>
            </a:r>
            <a:endParaRPr sz="1200">
              <a:solidFill>
                <a:srgbClr val="434343"/>
              </a:solidFill>
            </a:endParaRPr>
          </a:p>
        </p:txBody>
      </p:sp>
      <p:sp>
        <p:nvSpPr>
          <p:cNvPr id="145" name="Shape 145"/>
          <p:cNvSpPr txBox="1"/>
          <p:nvPr/>
        </p:nvSpPr>
        <p:spPr>
          <a:xfrm>
            <a:off x="5764700" y="3559525"/>
            <a:ext cx="3140700" cy="113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434343"/>
                </a:solidFill>
              </a:rPr>
              <a:t>INTERVIEWEES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CODES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CONTENTS</a:t>
            </a:r>
            <a:endParaRPr sz="1200">
              <a:solidFill>
                <a:srgbClr val="434343"/>
              </a:solidFill>
            </a:endParaRPr>
          </a:p>
        </p:txBody>
      </p:sp>
      <p:sp>
        <p:nvSpPr>
          <p:cNvPr id="146" name="Shape 146"/>
          <p:cNvSpPr txBox="1"/>
          <p:nvPr/>
        </p:nvSpPr>
        <p:spPr>
          <a:xfrm>
            <a:off x="1008525" y="2619575"/>
            <a:ext cx="1078500" cy="4656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solidFill>
                  <a:srgbClr val="434343"/>
                </a:solidFill>
              </a:rPr>
              <a:t>TABULAR </a:t>
            </a:r>
            <a:endParaRPr>
              <a:solidFill>
                <a:srgbClr val="434343"/>
              </a:solidFill>
            </a:endParaRPr>
          </a:p>
        </p:txBody>
      </p:sp>
      <p:sp>
        <p:nvSpPr>
          <p:cNvPr id="147" name="Shape 147"/>
          <p:cNvSpPr txBox="1"/>
          <p:nvPr/>
        </p:nvSpPr>
        <p:spPr>
          <a:xfrm>
            <a:off x="3364175" y="2619575"/>
            <a:ext cx="1078500" cy="4656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rgbClr val="434343"/>
                </a:solidFill>
              </a:rPr>
              <a:t>GRAPH</a:t>
            </a:r>
            <a:endParaRPr>
              <a:solidFill>
                <a:srgbClr val="434343"/>
              </a:solidFill>
            </a:endParaRPr>
          </a:p>
        </p:txBody>
      </p:sp>
      <p:cxnSp>
        <p:nvCxnSpPr>
          <p:cNvPr id="148" name="Shape 148"/>
          <p:cNvCxnSpPr>
            <a:stCxn id="146" idx="3"/>
            <a:endCxn id="147" idx="1"/>
          </p:cNvCxnSpPr>
          <p:nvPr/>
        </p:nvCxnSpPr>
        <p:spPr>
          <a:xfrm>
            <a:off x="2087025" y="2852375"/>
            <a:ext cx="1277100" cy="0"/>
          </a:xfrm>
          <a:prstGeom prst="straightConnector1">
            <a:avLst/>
          </a:prstGeom>
          <a:noFill/>
          <a:ln cap="flat" cmpd="sng" w="38100">
            <a:solidFill>
              <a:srgbClr val="666666"/>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2" name="Shape 152"/>
        <p:cNvGrpSpPr/>
        <p:nvPr/>
      </p:nvGrpSpPr>
      <p:grpSpPr>
        <a:xfrm>
          <a:off x="0" y="0"/>
          <a:ext cx="0" cy="0"/>
          <a:chOff x="0" y="0"/>
          <a:chExt cx="0" cy="0"/>
        </a:xfrm>
      </p:grpSpPr>
      <p:sp>
        <p:nvSpPr>
          <p:cNvPr id="153" name="Shape 153"/>
          <p:cNvSpPr txBox="1"/>
          <p:nvPr/>
        </p:nvSpPr>
        <p:spPr>
          <a:xfrm>
            <a:off x="2948125" y="4487050"/>
            <a:ext cx="1536000" cy="279300"/>
          </a:xfrm>
          <a:prstGeom prst="rect">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solidFill>
                  <a:srgbClr val="FFFFFF"/>
                </a:solidFill>
              </a:rPr>
              <a:t>INTERVIEW</a:t>
            </a:r>
            <a:endParaRPr>
              <a:solidFill>
                <a:srgbClr val="FFFFFF"/>
              </a:solidFill>
            </a:endParaRPr>
          </a:p>
        </p:txBody>
      </p:sp>
      <p:sp>
        <p:nvSpPr>
          <p:cNvPr id="154" name="Shape 154"/>
          <p:cNvSpPr/>
          <p:nvPr/>
        </p:nvSpPr>
        <p:spPr>
          <a:xfrm>
            <a:off x="3095425" y="3201450"/>
            <a:ext cx="1241400" cy="1137000"/>
          </a:xfrm>
          <a:prstGeom prst="ellipse">
            <a:avLst/>
          </a:prstGeom>
          <a:no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600">
                <a:solidFill>
                  <a:srgbClr val="FFFFFF"/>
                </a:solidFill>
              </a:rPr>
              <a:t>That was the idea and so the idea as the someone in ENAC have receive a high potential, the idea was to do it three year because there was some money for that</a:t>
            </a:r>
            <a:endParaRPr>
              <a:solidFill>
                <a:srgbClr val="FFFFFF"/>
              </a:solidFill>
            </a:endParaRPr>
          </a:p>
        </p:txBody>
      </p:sp>
      <p:grpSp>
        <p:nvGrpSpPr>
          <p:cNvPr id="155" name="Shape 155"/>
          <p:cNvGrpSpPr/>
          <p:nvPr/>
        </p:nvGrpSpPr>
        <p:grpSpPr>
          <a:xfrm>
            <a:off x="3285625" y="1733250"/>
            <a:ext cx="861000" cy="1623125"/>
            <a:chOff x="3285625" y="1733250"/>
            <a:chExt cx="861000" cy="1623125"/>
          </a:xfrm>
        </p:grpSpPr>
        <p:cxnSp>
          <p:nvCxnSpPr>
            <p:cNvPr id="156" name="Shape 156"/>
            <p:cNvCxnSpPr>
              <a:stCxn id="154" idx="0"/>
            </p:cNvCxnSpPr>
            <p:nvPr/>
          </p:nvCxnSpPr>
          <p:spPr>
            <a:xfrm rot="10800000">
              <a:off x="3716125" y="2305950"/>
              <a:ext cx="0" cy="895500"/>
            </a:xfrm>
            <a:prstGeom prst="straightConnector1">
              <a:avLst/>
            </a:prstGeom>
            <a:noFill/>
            <a:ln cap="flat" cmpd="sng" w="9525">
              <a:solidFill>
                <a:srgbClr val="FFFFFF"/>
              </a:solidFill>
              <a:prstDash val="solid"/>
              <a:round/>
              <a:headEnd len="med" w="med" type="none"/>
              <a:tailEnd len="med" w="med" type="triangle"/>
            </a:ln>
          </p:spPr>
        </p:cxnSp>
        <p:sp>
          <p:nvSpPr>
            <p:cNvPr id="157" name="Shape 157"/>
            <p:cNvSpPr txBox="1"/>
            <p:nvPr/>
          </p:nvSpPr>
          <p:spPr>
            <a:xfrm rot="-5400000">
              <a:off x="3332300" y="2708525"/>
              <a:ext cx="1125000" cy="170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it" sz="800">
                  <a:solidFill>
                    <a:srgbClr val="FFFFFF"/>
                  </a:solidFill>
                </a:rPr>
                <a:t>has Interviewer</a:t>
              </a:r>
              <a:endParaRPr sz="800">
                <a:solidFill>
                  <a:srgbClr val="FFFFFF"/>
                </a:solidFill>
              </a:endParaRPr>
            </a:p>
          </p:txBody>
        </p:sp>
        <p:sp>
          <p:nvSpPr>
            <p:cNvPr id="158" name="Shape 158"/>
            <p:cNvSpPr/>
            <p:nvPr/>
          </p:nvSpPr>
          <p:spPr>
            <a:xfrm>
              <a:off x="3285625" y="173325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it" sz="600">
                  <a:solidFill>
                    <a:srgbClr val="FFFFFF"/>
                  </a:solidFill>
                </a:rPr>
                <a:t>interviewer1</a:t>
              </a:r>
              <a:endParaRPr sz="600">
                <a:solidFill>
                  <a:srgbClr val="FFFFFF"/>
                </a:solidFill>
              </a:endParaRPr>
            </a:p>
          </p:txBody>
        </p:sp>
      </p:grpSp>
      <p:grpSp>
        <p:nvGrpSpPr>
          <p:cNvPr id="159" name="Shape 159"/>
          <p:cNvGrpSpPr/>
          <p:nvPr/>
        </p:nvGrpSpPr>
        <p:grpSpPr>
          <a:xfrm>
            <a:off x="3285625" y="528000"/>
            <a:ext cx="861000" cy="1225500"/>
            <a:chOff x="3285625" y="528000"/>
            <a:chExt cx="861000" cy="1225500"/>
          </a:xfrm>
        </p:grpSpPr>
        <p:sp>
          <p:nvSpPr>
            <p:cNvPr id="160" name="Shape 160"/>
            <p:cNvSpPr/>
            <p:nvPr/>
          </p:nvSpPr>
          <p:spPr>
            <a:xfrm>
              <a:off x="3285625" y="52800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Schilling Thorsten</a:t>
              </a:r>
              <a:endParaRPr sz="600">
                <a:solidFill>
                  <a:srgbClr val="FFFFFF"/>
                </a:solidFill>
              </a:endParaRPr>
            </a:p>
          </p:txBody>
        </p:sp>
        <p:cxnSp>
          <p:nvCxnSpPr>
            <p:cNvPr id="161" name="Shape 161"/>
            <p:cNvCxnSpPr>
              <a:stCxn id="158" idx="0"/>
              <a:endCxn id="160" idx="4"/>
            </p:cNvCxnSpPr>
            <p:nvPr/>
          </p:nvCxnSpPr>
          <p:spPr>
            <a:xfrm rot="10800000">
              <a:off x="3716125" y="1100850"/>
              <a:ext cx="0" cy="632400"/>
            </a:xfrm>
            <a:prstGeom prst="straightConnector1">
              <a:avLst/>
            </a:prstGeom>
            <a:noFill/>
            <a:ln cap="flat" cmpd="sng" w="9525">
              <a:solidFill>
                <a:srgbClr val="FFFFFF"/>
              </a:solidFill>
              <a:prstDash val="solid"/>
              <a:round/>
              <a:headEnd len="med" w="med" type="none"/>
              <a:tailEnd len="med" w="med" type="triangle"/>
            </a:ln>
          </p:spPr>
        </p:cxnSp>
        <p:sp>
          <p:nvSpPr>
            <p:cNvPr id="162" name="Shape 162"/>
            <p:cNvSpPr txBox="1"/>
            <p:nvPr/>
          </p:nvSpPr>
          <p:spPr>
            <a:xfrm rot="-5400000">
              <a:off x="3189475" y="1331550"/>
              <a:ext cx="673200" cy="17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Name</a:t>
              </a:r>
              <a:endParaRPr sz="800">
                <a:solidFill>
                  <a:srgbClr val="FFFFFF"/>
                </a:solidFill>
              </a:endParaRPr>
            </a:p>
          </p:txBody>
        </p:sp>
      </p:grpSp>
      <p:grpSp>
        <p:nvGrpSpPr>
          <p:cNvPr id="163" name="Shape 163"/>
          <p:cNvGrpSpPr/>
          <p:nvPr/>
        </p:nvGrpSpPr>
        <p:grpSpPr>
          <a:xfrm>
            <a:off x="1098925" y="3401100"/>
            <a:ext cx="1993800" cy="572700"/>
            <a:chOff x="1098925" y="3401100"/>
            <a:chExt cx="1993800" cy="572700"/>
          </a:xfrm>
        </p:grpSpPr>
        <p:cxnSp>
          <p:nvCxnSpPr>
            <p:cNvPr id="164" name="Shape 164"/>
            <p:cNvCxnSpPr/>
            <p:nvPr/>
          </p:nvCxnSpPr>
          <p:spPr>
            <a:xfrm rot="10800000">
              <a:off x="1962625" y="3687450"/>
              <a:ext cx="1130100" cy="0"/>
            </a:xfrm>
            <a:prstGeom prst="straightConnector1">
              <a:avLst/>
            </a:prstGeom>
            <a:noFill/>
            <a:ln cap="flat" cmpd="sng" w="9525">
              <a:solidFill>
                <a:srgbClr val="FFFFFF"/>
              </a:solidFill>
              <a:prstDash val="solid"/>
              <a:round/>
              <a:headEnd len="med" w="med" type="none"/>
              <a:tailEnd len="med" w="med" type="triangle"/>
            </a:ln>
          </p:spPr>
        </p:cxnSp>
        <p:sp>
          <p:nvSpPr>
            <p:cNvPr id="165" name="Shape 165"/>
            <p:cNvSpPr txBox="1"/>
            <p:nvPr/>
          </p:nvSpPr>
          <p:spPr>
            <a:xfrm rot="-1145">
              <a:off x="2077217" y="3401250"/>
              <a:ext cx="900900" cy="17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Topic</a:t>
              </a:r>
              <a:endParaRPr sz="800">
                <a:solidFill>
                  <a:srgbClr val="FFFFFF"/>
                </a:solidFill>
              </a:endParaRPr>
            </a:p>
          </p:txBody>
        </p:sp>
        <p:sp>
          <p:nvSpPr>
            <p:cNvPr id="166" name="Shape 166"/>
            <p:cNvSpPr/>
            <p:nvPr/>
          </p:nvSpPr>
          <p:spPr>
            <a:xfrm>
              <a:off x="1098925" y="340110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Teaching Experience with Enac Week</a:t>
              </a:r>
              <a:endParaRPr sz="600">
                <a:solidFill>
                  <a:srgbClr val="FFFFFF"/>
                </a:solidFill>
              </a:endParaRPr>
            </a:p>
          </p:txBody>
        </p:sp>
      </p:grpSp>
      <p:grpSp>
        <p:nvGrpSpPr>
          <p:cNvPr id="167" name="Shape 167"/>
          <p:cNvGrpSpPr/>
          <p:nvPr/>
        </p:nvGrpSpPr>
        <p:grpSpPr>
          <a:xfrm>
            <a:off x="4339513" y="3432150"/>
            <a:ext cx="2032213" cy="572700"/>
            <a:chOff x="4339513" y="3432150"/>
            <a:chExt cx="2032213" cy="572700"/>
          </a:xfrm>
        </p:grpSpPr>
        <p:cxnSp>
          <p:nvCxnSpPr>
            <p:cNvPr id="168" name="Shape 168"/>
            <p:cNvCxnSpPr/>
            <p:nvPr/>
          </p:nvCxnSpPr>
          <p:spPr>
            <a:xfrm>
              <a:off x="4339513" y="3718500"/>
              <a:ext cx="1168500" cy="0"/>
            </a:xfrm>
            <a:prstGeom prst="straightConnector1">
              <a:avLst/>
            </a:prstGeom>
            <a:noFill/>
            <a:ln cap="flat" cmpd="sng" w="9525">
              <a:solidFill>
                <a:srgbClr val="FFFFFF"/>
              </a:solidFill>
              <a:prstDash val="solid"/>
              <a:round/>
              <a:headEnd len="med" w="med" type="none"/>
              <a:tailEnd len="med" w="med" type="triangle"/>
            </a:ln>
          </p:spPr>
        </p:cxnSp>
        <p:sp>
          <p:nvSpPr>
            <p:cNvPr id="169" name="Shape 169"/>
            <p:cNvSpPr/>
            <p:nvPr/>
          </p:nvSpPr>
          <p:spPr>
            <a:xfrm>
              <a:off x="5510725" y="343215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interview1</a:t>
              </a:r>
              <a:endParaRPr sz="600">
                <a:solidFill>
                  <a:srgbClr val="FFFFFF"/>
                </a:solidFill>
              </a:endParaRPr>
            </a:p>
          </p:txBody>
        </p:sp>
        <p:sp>
          <p:nvSpPr>
            <p:cNvPr id="170" name="Shape 170"/>
            <p:cNvSpPr txBox="1"/>
            <p:nvPr/>
          </p:nvSpPr>
          <p:spPr>
            <a:xfrm flipH="1">
              <a:off x="4473332" y="3767759"/>
              <a:ext cx="900900" cy="17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ID</a:t>
              </a:r>
              <a:endParaRPr sz="800">
                <a:solidFill>
                  <a:srgbClr val="FFFFFF"/>
                </a:solidFill>
              </a:endParaRPr>
            </a:p>
          </p:txBody>
        </p:sp>
      </p:grpSp>
      <p:grpSp>
        <p:nvGrpSpPr>
          <p:cNvPr id="171" name="Shape 171"/>
          <p:cNvGrpSpPr/>
          <p:nvPr/>
        </p:nvGrpSpPr>
        <p:grpSpPr>
          <a:xfrm>
            <a:off x="4339525" y="2253250"/>
            <a:ext cx="994800" cy="1465250"/>
            <a:chOff x="4339525" y="2253250"/>
            <a:chExt cx="994800" cy="1465250"/>
          </a:xfrm>
        </p:grpSpPr>
        <p:cxnSp>
          <p:nvCxnSpPr>
            <p:cNvPr id="172" name="Shape 172"/>
            <p:cNvCxnSpPr/>
            <p:nvPr/>
          </p:nvCxnSpPr>
          <p:spPr>
            <a:xfrm flipH="1" rot="10800000">
              <a:off x="4339525" y="2837100"/>
              <a:ext cx="508800" cy="881400"/>
            </a:xfrm>
            <a:prstGeom prst="straightConnector1">
              <a:avLst/>
            </a:prstGeom>
            <a:noFill/>
            <a:ln cap="flat" cmpd="sng" w="9525">
              <a:solidFill>
                <a:srgbClr val="FFFFFF"/>
              </a:solidFill>
              <a:prstDash val="solid"/>
              <a:round/>
              <a:headEnd len="med" w="med" type="none"/>
              <a:tailEnd len="med" w="med" type="triangle"/>
            </a:ln>
          </p:spPr>
        </p:cxnSp>
        <p:sp>
          <p:nvSpPr>
            <p:cNvPr id="173" name="Shape 173"/>
            <p:cNvSpPr txBox="1"/>
            <p:nvPr/>
          </p:nvSpPr>
          <p:spPr>
            <a:xfrm rot="-3632026">
              <a:off x="4408802" y="3186788"/>
              <a:ext cx="673293" cy="17087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Place</a:t>
              </a:r>
              <a:endParaRPr sz="800">
                <a:solidFill>
                  <a:srgbClr val="FFFFFF"/>
                </a:solidFill>
              </a:endParaRPr>
            </a:p>
          </p:txBody>
        </p:sp>
        <p:sp>
          <p:nvSpPr>
            <p:cNvPr id="174" name="Shape 174"/>
            <p:cNvSpPr/>
            <p:nvPr/>
          </p:nvSpPr>
          <p:spPr>
            <a:xfrm>
              <a:off x="4473325" y="225325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EPFL</a:t>
              </a:r>
              <a:endParaRPr sz="600">
                <a:solidFill>
                  <a:srgbClr val="FFFFFF"/>
                </a:solidFill>
              </a:endParaRPr>
            </a:p>
          </p:txBody>
        </p:sp>
      </p:grpSp>
      <p:grpSp>
        <p:nvGrpSpPr>
          <p:cNvPr id="175" name="Shape 175"/>
          <p:cNvGrpSpPr/>
          <p:nvPr/>
        </p:nvGrpSpPr>
        <p:grpSpPr>
          <a:xfrm>
            <a:off x="5334313" y="2217450"/>
            <a:ext cx="2032213" cy="572700"/>
            <a:chOff x="5334313" y="2217450"/>
            <a:chExt cx="2032213" cy="572700"/>
          </a:xfrm>
        </p:grpSpPr>
        <p:cxnSp>
          <p:nvCxnSpPr>
            <p:cNvPr id="176" name="Shape 176"/>
            <p:cNvCxnSpPr/>
            <p:nvPr/>
          </p:nvCxnSpPr>
          <p:spPr>
            <a:xfrm>
              <a:off x="5334313" y="2503800"/>
              <a:ext cx="1168500" cy="0"/>
            </a:xfrm>
            <a:prstGeom prst="straightConnector1">
              <a:avLst/>
            </a:prstGeom>
            <a:noFill/>
            <a:ln cap="flat" cmpd="sng" w="9525">
              <a:solidFill>
                <a:srgbClr val="FFFFFF"/>
              </a:solidFill>
              <a:prstDash val="solid"/>
              <a:round/>
              <a:headEnd len="med" w="med" type="none"/>
              <a:tailEnd len="med" w="med" type="triangle"/>
            </a:ln>
          </p:spPr>
        </p:cxnSp>
        <p:sp>
          <p:nvSpPr>
            <p:cNvPr id="177" name="Shape 177"/>
            <p:cNvSpPr/>
            <p:nvPr/>
          </p:nvSpPr>
          <p:spPr>
            <a:xfrm>
              <a:off x="6505525" y="221745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Lausanne</a:t>
              </a:r>
              <a:endParaRPr sz="600">
                <a:solidFill>
                  <a:srgbClr val="FFFFFF"/>
                </a:solidFill>
              </a:endParaRPr>
            </a:p>
          </p:txBody>
        </p:sp>
        <p:sp>
          <p:nvSpPr>
            <p:cNvPr id="178" name="Shape 178"/>
            <p:cNvSpPr txBox="1"/>
            <p:nvPr/>
          </p:nvSpPr>
          <p:spPr>
            <a:xfrm flipH="1">
              <a:off x="5468132" y="2591859"/>
              <a:ext cx="900900" cy="17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Location</a:t>
              </a:r>
              <a:endParaRPr sz="800">
                <a:solidFill>
                  <a:srgbClr val="FFFFFF"/>
                </a:solidFill>
              </a:endParaRPr>
            </a:p>
          </p:txBody>
        </p:sp>
      </p:grpSp>
      <p:grpSp>
        <p:nvGrpSpPr>
          <p:cNvPr id="179" name="Shape 179"/>
          <p:cNvGrpSpPr/>
          <p:nvPr/>
        </p:nvGrpSpPr>
        <p:grpSpPr>
          <a:xfrm>
            <a:off x="3994009" y="1016830"/>
            <a:ext cx="909725" cy="1236300"/>
            <a:chOff x="3994009" y="1016830"/>
            <a:chExt cx="909725" cy="1236300"/>
          </a:xfrm>
        </p:grpSpPr>
        <p:cxnSp>
          <p:nvCxnSpPr>
            <p:cNvPr id="180" name="Shape 180"/>
            <p:cNvCxnSpPr>
              <a:stCxn id="160" idx="5"/>
              <a:endCxn id="174" idx="0"/>
            </p:cNvCxnSpPr>
            <p:nvPr/>
          </p:nvCxnSpPr>
          <p:spPr>
            <a:xfrm>
              <a:off x="4020534" y="1016830"/>
              <a:ext cx="883200" cy="1236300"/>
            </a:xfrm>
            <a:prstGeom prst="straightConnector1">
              <a:avLst/>
            </a:prstGeom>
            <a:noFill/>
            <a:ln cap="flat" cmpd="sng" w="9525">
              <a:solidFill>
                <a:srgbClr val="FFFFFF"/>
              </a:solidFill>
              <a:prstDash val="solid"/>
              <a:round/>
              <a:headEnd len="med" w="med" type="none"/>
              <a:tailEnd len="med" w="med" type="triangle"/>
            </a:ln>
          </p:spPr>
        </p:cxnSp>
        <p:sp>
          <p:nvSpPr>
            <p:cNvPr id="181" name="Shape 181"/>
            <p:cNvSpPr txBox="1"/>
            <p:nvPr/>
          </p:nvSpPr>
          <p:spPr>
            <a:xfrm rot="3312868">
              <a:off x="3878223" y="1591630"/>
              <a:ext cx="866073" cy="17076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is a Student at</a:t>
              </a:r>
              <a:endParaRPr sz="800">
                <a:solidFill>
                  <a:srgbClr val="FFFFFF"/>
                </a:solidFill>
              </a:endParaRPr>
            </a:p>
          </p:txBody>
        </p:sp>
      </p:grpSp>
      <p:grpSp>
        <p:nvGrpSpPr>
          <p:cNvPr id="182" name="Shape 182"/>
          <p:cNvGrpSpPr/>
          <p:nvPr/>
        </p:nvGrpSpPr>
        <p:grpSpPr>
          <a:xfrm>
            <a:off x="2117125" y="2217450"/>
            <a:ext cx="1130350" cy="1470000"/>
            <a:chOff x="2117125" y="2217450"/>
            <a:chExt cx="1130350" cy="1470000"/>
          </a:xfrm>
        </p:grpSpPr>
        <p:cxnSp>
          <p:nvCxnSpPr>
            <p:cNvPr id="183" name="Shape 183"/>
            <p:cNvCxnSpPr/>
            <p:nvPr/>
          </p:nvCxnSpPr>
          <p:spPr>
            <a:xfrm rot="10800000">
              <a:off x="2583625" y="2806050"/>
              <a:ext cx="508800" cy="881400"/>
            </a:xfrm>
            <a:prstGeom prst="straightConnector1">
              <a:avLst/>
            </a:prstGeom>
            <a:noFill/>
            <a:ln cap="flat" cmpd="sng" w="9525">
              <a:solidFill>
                <a:srgbClr val="FFFFFF"/>
              </a:solidFill>
              <a:prstDash val="solid"/>
              <a:round/>
              <a:headEnd len="med" w="med" type="none"/>
              <a:tailEnd len="med" w="med" type="triangle"/>
            </a:ln>
          </p:spPr>
        </p:cxnSp>
        <p:sp>
          <p:nvSpPr>
            <p:cNvPr id="184" name="Shape 184"/>
            <p:cNvSpPr txBox="1"/>
            <p:nvPr/>
          </p:nvSpPr>
          <p:spPr>
            <a:xfrm rot="3716526">
              <a:off x="2509616" y="3114957"/>
              <a:ext cx="901218" cy="1705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a:t>
              </a:r>
              <a:r>
                <a:rPr lang="it" sz="800">
                  <a:solidFill>
                    <a:srgbClr val="FFFFFF"/>
                  </a:solidFill>
                </a:rPr>
                <a:t>Interviewee</a:t>
              </a:r>
              <a:endParaRPr sz="800">
                <a:solidFill>
                  <a:srgbClr val="FFFFFF"/>
                </a:solidFill>
              </a:endParaRPr>
            </a:p>
          </p:txBody>
        </p:sp>
        <p:sp>
          <p:nvSpPr>
            <p:cNvPr id="185" name="Shape 185"/>
            <p:cNvSpPr/>
            <p:nvPr/>
          </p:nvSpPr>
          <p:spPr>
            <a:xfrm>
              <a:off x="2117125" y="221745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Interviewee 1       </a:t>
              </a:r>
              <a:endParaRPr sz="600">
                <a:solidFill>
                  <a:srgbClr val="FFFFFF"/>
                </a:solidFill>
              </a:endParaRPr>
            </a:p>
          </p:txBody>
        </p:sp>
      </p:grpSp>
      <p:grpSp>
        <p:nvGrpSpPr>
          <p:cNvPr id="186" name="Shape 186"/>
          <p:cNvGrpSpPr/>
          <p:nvPr/>
        </p:nvGrpSpPr>
        <p:grpSpPr>
          <a:xfrm>
            <a:off x="1369875" y="122448"/>
            <a:ext cx="3631713" cy="2130802"/>
            <a:chOff x="1369875" y="122448"/>
            <a:chExt cx="3631713" cy="2130802"/>
          </a:xfrm>
        </p:grpSpPr>
        <p:cxnSp>
          <p:nvCxnSpPr>
            <p:cNvPr id="187" name="Shape 187"/>
            <p:cNvCxnSpPr/>
            <p:nvPr/>
          </p:nvCxnSpPr>
          <p:spPr>
            <a:xfrm rot="10800000">
              <a:off x="1836375" y="1371850"/>
              <a:ext cx="508800" cy="881400"/>
            </a:xfrm>
            <a:prstGeom prst="straightConnector1">
              <a:avLst/>
            </a:prstGeom>
            <a:noFill/>
            <a:ln cap="flat" cmpd="sng" w="9525">
              <a:solidFill>
                <a:srgbClr val="FFFFFF"/>
              </a:solidFill>
              <a:prstDash val="solid"/>
              <a:round/>
              <a:headEnd len="med" w="med" type="none"/>
              <a:tailEnd len="med" w="med" type="triangle"/>
            </a:ln>
          </p:spPr>
        </p:cxnSp>
        <p:sp>
          <p:nvSpPr>
            <p:cNvPr id="188" name="Shape 188"/>
            <p:cNvSpPr txBox="1"/>
            <p:nvPr/>
          </p:nvSpPr>
          <p:spPr>
            <a:xfrm rot="3716526">
              <a:off x="1762366" y="1680757"/>
              <a:ext cx="901218" cy="170577"/>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Name</a:t>
              </a:r>
              <a:endParaRPr sz="800">
                <a:solidFill>
                  <a:srgbClr val="FFFFFF"/>
                </a:solidFill>
              </a:endParaRPr>
            </a:p>
          </p:txBody>
        </p:sp>
        <p:grpSp>
          <p:nvGrpSpPr>
            <p:cNvPr id="189" name="Shape 189"/>
            <p:cNvGrpSpPr/>
            <p:nvPr/>
          </p:nvGrpSpPr>
          <p:grpSpPr>
            <a:xfrm>
              <a:off x="1369875" y="122448"/>
              <a:ext cx="3631713" cy="2095004"/>
              <a:chOff x="1369875" y="122448"/>
              <a:chExt cx="3631713" cy="2095004"/>
            </a:xfrm>
          </p:grpSpPr>
          <p:sp>
            <p:nvSpPr>
              <p:cNvPr id="190" name="Shape 190"/>
              <p:cNvSpPr/>
              <p:nvPr/>
            </p:nvSpPr>
            <p:spPr>
              <a:xfrm>
                <a:off x="1369875" y="783250"/>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Lutringer and Graezer Bideau (E10)</a:t>
                </a:r>
                <a:r>
                  <a:rPr lang="it" sz="600">
                    <a:solidFill>
                      <a:srgbClr val="FFFFFF"/>
                    </a:solidFill>
                  </a:rPr>
                  <a:t>       </a:t>
                </a:r>
                <a:endParaRPr sz="600">
                  <a:solidFill>
                    <a:srgbClr val="FFFFFF"/>
                  </a:solidFill>
                </a:endParaRPr>
              </a:p>
            </p:txBody>
          </p:sp>
          <p:sp>
            <p:nvSpPr>
              <p:cNvPr id="191" name="Shape 191"/>
              <p:cNvSpPr/>
              <p:nvPr/>
            </p:nvSpPr>
            <p:spPr>
              <a:xfrm>
                <a:off x="1836363" y="185877"/>
                <a:ext cx="3165225" cy="2031575"/>
              </a:xfrm>
              <a:custGeom>
                <a:pathLst>
                  <a:path extrusionOk="0" h="81263" w="126609">
                    <a:moveTo>
                      <a:pt x="0" y="22924"/>
                    </a:moveTo>
                    <a:cubicBezTo>
                      <a:pt x="13447" y="19459"/>
                      <a:pt x="59581" y="-7591"/>
                      <a:pt x="80682" y="2132"/>
                    </a:cubicBezTo>
                    <a:cubicBezTo>
                      <a:pt x="101784" y="11855"/>
                      <a:pt x="118955" y="68075"/>
                      <a:pt x="126609" y="81263"/>
                    </a:cubicBezTo>
                  </a:path>
                </a:pathLst>
              </a:custGeom>
              <a:noFill/>
              <a:ln cap="flat" cmpd="sng" w="9525">
                <a:solidFill>
                  <a:srgbClr val="FFFFFF"/>
                </a:solidFill>
                <a:prstDash val="solid"/>
                <a:round/>
                <a:headEnd len="med" w="med" type="none"/>
                <a:tailEnd len="med" w="med" type="triangle"/>
              </a:ln>
            </p:spPr>
          </p:sp>
          <p:sp>
            <p:nvSpPr>
              <p:cNvPr id="192" name="Shape 192"/>
              <p:cNvSpPr txBox="1"/>
              <p:nvPr/>
            </p:nvSpPr>
            <p:spPr>
              <a:xfrm rot="-1313610">
                <a:off x="1961943" y="284303"/>
                <a:ext cx="901088" cy="170691"/>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is a Scientist at</a:t>
                </a:r>
                <a:endParaRPr sz="800">
                  <a:solidFill>
                    <a:srgbClr val="FFFFFF"/>
                  </a:solidFill>
                </a:endParaRPr>
              </a:p>
            </p:txBody>
          </p:sp>
        </p:grpSp>
      </p:grpSp>
      <p:grpSp>
        <p:nvGrpSpPr>
          <p:cNvPr id="193" name="Shape 193"/>
          <p:cNvGrpSpPr/>
          <p:nvPr/>
        </p:nvGrpSpPr>
        <p:grpSpPr>
          <a:xfrm>
            <a:off x="1639225" y="3572108"/>
            <a:ext cx="1453109" cy="1301467"/>
            <a:chOff x="1639225" y="3572108"/>
            <a:chExt cx="1453109" cy="1301467"/>
          </a:xfrm>
        </p:grpSpPr>
        <p:cxnSp>
          <p:nvCxnSpPr>
            <p:cNvPr id="194" name="Shape 194"/>
            <p:cNvCxnSpPr>
              <a:endCxn id="195" idx="7"/>
            </p:cNvCxnSpPr>
            <p:nvPr/>
          </p:nvCxnSpPr>
          <p:spPr>
            <a:xfrm flipH="1">
              <a:off x="2374134" y="3687545"/>
              <a:ext cx="718200" cy="697200"/>
            </a:xfrm>
            <a:prstGeom prst="straightConnector1">
              <a:avLst/>
            </a:prstGeom>
            <a:noFill/>
            <a:ln cap="flat" cmpd="sng" w="9525">
              <a:solidFill>
                <a:srgbClr val="FFFFFF"/>
              </a:solidFill>
              <a:prstDash val="solid"/>
              <a:round/>
              <a:headEnd len="med" w="med" type="none"/>
              <a:tailEnd len="med" w="med" type="triangle"/>
            </a:ln>
          </p:spPr>
        </p:cxnSp>
        <p:sp>
          <p:nvSpPr>
            <p:cNvPr id="195" name="Shape 195"/>
            <p:cNvSpPr/>
            <p:nvPr/>
          </p:nvSpPr>
          <p:spPr>
            <a:xfrm>
              <a:off x="1639225" y="4300875"/>
              <a:ext cx="861000" cy="5727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600">
                  <a:solidFill>
                    <a:srgbClr val="FFFFFF"/>
                  </a:solidFill>
                </a:rPr>
                <a:t>13 March 2016</a:t>
              </a:r>
              <a:endParaRPr sz="600">
                <a:solidFill>
                  <a:srgbClr val="FFFFFF"/>
                </a:solidFill>
              </a:endParaRPr>
            </a:p>
          </p:txBody>
        </p:sp>
        <p:sp>
          <p:nvSpPr>
            <p:cNvPr id="196" name="Shape 196"/>
            <p:cNvSpPr txBox="1"/>
            <p:nvPr/>
          </p:nvSpPr>
          <p:spPr>
            <a:xfrm rot="-2700809">
              <a:off x="2159168" y="3865731"/>
              <a:ext cx="900925" cy="17055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800">
                  <a:solidFill>
                    <a:srgbClr val="FFFFFF"/>
                  </a:solidFill>
                </a:rPr>
                <a:t>has Date</a:t>
              </a:r>
              <a:endParaRPr sz="800">
                <a:solidFill>
                  <a:srgbClr val="FFFFFF"/>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From .csv to RDF</a:t>
            </a:r>
            <a:endParaRPr>
              <a:solidFill>
                <a:srgbClr val="434343"/>
              </a:solidFill>
            </a:endParaRPr>
          </a:p>
        </p:txBody>
      </p:sp>
      <p:sp>
        <p:nvSpPr>
          <p:cNvPr id="202" name="Shape 202"/>
          <p:cNvSpPr txBox="1"/>
          <p:nvPr/>
        </p:nvSpPr>
        <p:spPr>
          <a:xfrm>
            <a:off x="5764700" y="808375"/>
            <a:ext cx="3140700" cy="26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rgbClr val="434343"/>
                </a:solidFill>
              </a:rPr>
              <a:t>Interview Data</a:t>
            </a:r>
            <a:endParaRPr sz="1600">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it">
                <a:solidFill>
                  <a:srgbClr val="434343"/>
                </a:solidFill>
              </a:rPr>
              <a:t>TOPIC:</a:t>
            </a:r>
            <a:endParaRPr>
              <a:solidFill>
                <a:srgbClr val="434343"/>
              </a:solidFill>
            </a:endParaRPr>
          </a:p>
          <a:p>
            <a:pPr indent="0" lvl="0" marL="0" rtl="0">
              <a:spcBef>
                <a:spcPts val="0"/>
              </a:spcBef>
              <a:spcAft>
                <a:spcPts val="0"/>
              </a:spcAft>
              <a:buNone/>
            </a:pPr>
            <a:r>
              <a:rPr lang="it" sz="1200">
                <a:solidFill>
                  <a:srgbClr val="434343"/>
                </a:solidFill>
              </a:rPr>
              <a:t>Teaching experience with ENAC week</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a:solidFill>
                  <a:srgbClr val="434343"/>
                </a:solidFill>
              </a:rPr>
              <a:t>INTERVIEWER:</a:t>
            </a:r>
            <a:endParaRPr>
              <a:solidFill>
                <a:srgbClr val="434343"/>
              </a:solidFill>
            </a:endParaRPr>
          </a:p>
          <a:p>
            <a:pPr indent="0" lvl="0" marL="0" rtl="0">
              <a:spcBef>
                <a:spcPts val="0"/>
              </a:spcBef>
              <a:spcAft>
                <a:spcPts val="0"/>
              </a:spcAft>
              <a:buNone/>
            </a:pPr>
            <a:r>
              <a:rPr lang="it" sz="1200">
                <a:solidFill>
                  <a:srgbClr val="434343"/>
                </a:solidFill>
              </a:rPr>
              <a:t>Schilling Thorsten</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DATE</a:t>
            </a:r>
            <a:endParaRPr sz="1200">
              <a:solidFill>
                <a:srgbClr val="434343"/>
              </a:solidFill>
            </a:endParaRPr>
          </a:p>
          <a:p>
            <a:pPr indent="0" lvl="0" marL="0" rtl="0">
              <a:spcBef>
                <a:spcPts val="0"/>
              </a:spcBef>
              <a:spcAft>
                <a:spcPts val="0"/>
              </a:spcAft>
              <a:buNone/>
            </a:pPr>
            <a:r>
              <a:rPr lang="it" sz="1200">
                <a:solidFill>
                  <a:srgbClr val="434343"/>
                </a:solidFill>
              </a:rPr>
              <a:t>13/03/2016</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PLACE:</a:t>
            </a:r>
            <a:endParaRPr sz="1200">
              <a:solidFill>
                <a:srgbClr val="434343"/>
              </a:solidFill>
            </a:endParaRPr>
          </a:p>
          <a:p>
            <a:pPr indent="0" lvl="0" marL="0" rtl="0">
              <a:spcBef>
                <a:spcPts val="0"/>
              </a:spcBef>
              <a:spcAft>
                <a:spcPts val="0"/>
              </a:spcAft>
              <a:buNone/>
            </a:pPr>
            <a:r>
              <a:rPr lang="it" sz="1200">
                <a:solidFill>
                  <a:srgbClr val="434343"/>
                </a:solidFill>
              </a:rPr>
              <a:t>EPFL</a:t>
            </a:r>
            <a:endParaRPr sz="1200">
              <a:solidFill>
                <a:srgbClr val="434343"/>
              </a:solidFill>
            </a:endParaRPr>
          </a:p>
        </p:txBody>
      </p:sp>
      <p:sp>
        <p:nvSpPr>
          <p:cNvPr id="203" name="Shape 203"/>
          <p:cNvSpPr txBox="1"/>
          <p:nvPr/>
        </p:nvSpPr>
        <p:spPr>
          <a:xfrm>
            <a:off x="5764700" y="3559525"/>
            <a:ext cx="3140700" cy="113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434343"/>
                </a:solidFill>
              </a:rPr>
              <a:t>INTERVIEWEES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CODES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CONTENTS</a:t>
            </a:r>
            <a:endParaRPr sz="1200">
              <a:solidFill>
                <a:srgbClr val="434343"/>
              </a:solidFill>
            </a:endParaRPr>
          </a:p>
        </p:txBody>
      </p:sp>
      <p:sp>
        <p:nvSpPr>
          <p:cNvPr id="204" name="Shape 204"/>
          <p:cNvSpPr txBox="1"/>
          <p:nvPr/>
        </p:nvSpPr>
        <p:spPr>
          <a:xfrm>
            <a:off x="482200" y="1384575"/>
            <a:ext cx="4250400" cy="1266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There are different tools we can use:</a:t>
            </a:r>
            <a:endParaRPr>
              <a:solidFill>
                <a:srgbClr val="434343"/>
              </a:solidFill>
            </a:endParaRPr>
          </a:p>
          <a:p>
            <a:pPr indent="0" lvl="0" marL="0" rtl="0">
              <a:spcBef>
                <a:spcPts val="0"/>
              </a:spcBef>
              <a:spcAft>
                <a:spcPts val="0"/>
              </a:spcAft>
              <a:buNone/>
            </a:pPr>
            <a:r>
              <a:t/>
            </a:r>
            <a:endParaRPr>
              <a:solidFill>
                <a:srgbClr val="434343"/>
              </a:solidFill>
            </a:endParaRPr>
          </a:p>
          <a:p>
            <a:pPr indent="-317500" lvl="0" marL="457200" rtl="0">
              <a:spcBef>
                <a:spcPts val="0"/>
              </a:spcBef>
              <a:spcAft>
                <a:spcPts val="0"/>
              </a:spcAft>
              <a:buClr>
                <a:srgbClr val="434343"/>
              </a:buClr>
              <a:buSzPts val="1400"/>
              <a:buChar char="●"/>
            </a:pPr>
            <a:r>
              <a:rPr lang="it">
                <a:solidFill>
                  <a:srgbClr val="434343"/>
                </a:solidFill>
              </a:rPr>
              <a:t>Protege</a:t>
            </a:r>
            <a:endParaRPr>
              <a:solidFill>
                <a:srgbClr val="434343"/>
              </a:solidFill>
            </a:endParaRPr>
          </a:p>
          <a:p>
            <a:pPr indent="-317500" lvl="0" marL="457200" rtl="0">
              <a:spcBef>
                <a:spcPts val="0"/>
              </a:spcBef>
              <a:spcAft>
                <a:spcPts val="0"/>
              </a:spcAft>
              <a:buClr>
                <a:srgbClr val="434343"/>
              </a:buClr>
              <a:buSzPts val="1400"/>
              <a:buChar char="●"/>
            </a:pPr>
            <a:r>
              <a:rPr lang="it">
                <a:solidFill>
                  <a:srgbClr val="434343"/>
                </a:solidFill>
              </a:rPr>
              <a:t>Python</a:t>
            </a:r>
            <a:endParaRPr>
              <a:solidFill>
                <a:srgbClr val="434343"/>
              </a:solidFill>
            </a:endParaRPr>
          </a:p>
          <a:p>
            <a:pPr indent="-317500" lvl="0" marL="457200" rtl="0">
              <a:spcBef>
                <a:spcPts val="0"/>
              </a:spcBef>
              <a:spcAft>
                <a:spcPts val="0"/>
              </a:spcAft>
              <a:buClr>
                <a:srgbClr val="434343"/>
              </a:buClr>
              <a:buSzPts val="1400"/>
              <a:buChar char="●"/>
            </a:pPr>
            <a:r>
              <a:rPr lang="it">
                <a:solidFill>
                  <a:srgbClr val="434343"/>
                </a:solidFill>
              </a:rPr>
              <a:t>GraphDB</a:t>
            </a:r>
            <a:endParaRPr>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From .csv to RDF</a:t>
            </a:r>
            <a:endParaRPr>
              <a:solidFill>
                <a:srgbClr val="434343"/>
              </a:solidFill>
            </a:endParaRPr>
          </a:p>
        </p:txBody>
      </p:sp>
      <p:sp>
        <p:nvSpPr>
          <p:cNvPr id="210" name="Shape 210"/>
          <p:cNvSpPr txBox="1"/>
          <p:nvPr/>
        </p:nvSpPr>
        <p:spPr>
          <a:xfrm>
            <a:off x="5764700" y="808375"/>
            <a:ext cx="3140700" cy="26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600">
                <a:solidFill>
                  <a:srgbClr val="434343"/>
                </a:solidFill>
              </a:rPr>
              <a:t>Interview Data</a:t>
            </a:r>
            <a:endParaRPr sz="1600">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rPr lang="it">
                <a:solidFill>
                  <a:srgbClr val="434343"/>
                </a:solidFill>
              </a:rPr>
              <a:t>TOPIC:</a:t>
            </a:r>
            <a:endParaRPr>
              <a:solidFill>
                <a:srgbClr val="434343"/>
              </a:solidFill>
            </a:endParaRPr>
          </a:p>
          <a:p>
            <a:pPr indent="0" lvl="0" marL="0" rtl="0">
              <a:spcBef>
                <a:spcPts val="0"/>
              </a:spcBef>
              <a:spcAft>
                <a:spcPts val="0"/>
              </a:spcAft>
              <a:buNone/>
            </a:pPr>
            <a:r>
              <a:rPr lang="it" sz="1200">
                <a:solidFill>
                  <a:srgbClr val="434343"/>
                </a:solidFill>
              </a:rPr>
              <a:t>Teaching experience with ENAC week</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a:solidFill>
                  <a:srgbClr val="434343"/>
                </a:solidFill>
              </a:rPr>
              <a:t>INTERVIEWER:</a:t>
            </a:r>
            <a:endParaRPr>
              <a:solidFill>
                <a:srgbClr val="434343"/>
              </a:solidFill>
            </a:endParaRPr>
          </a:p>
          <a:p>
            <a:pPr indent="0" lvl="0" marL="0" rtl="0">
              <a:spcBef>
                <a:spcPts val="0"/>
              </a:spcBef>
              <a:spcAft>
                <a:spcPts val="0"/>
              </a:spcAft>
              <a:buNone/>
            </a:pPr>
            <a:r>
              <a:rPr lang="it" sz="1200">
                <a:solidFill>
                  <a:srgbClr val="434343"/>
                </a:solidFill>
              </a:rPr>
              <a:t>Schilling Thorsten</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DATE</a:t>
            </a:r>
            <a:endParaRPr sz="1200">
              <a:solidFill>
                <a:srgbClr val="434343"/>
              </a:solidFill>
            </a:endParaRPr>
          </a:p>
          <a:p>
            <a:pPr indent="0" lvl="0" marL="0" rtl="0">
              <a:spcBef>
                <a:spcPts val="0"/>
              </a:spcBef>
              <a:spcAft>
                <a:spcPts val="0"/>
              </a:spcAft>
              <a:buNone/>
            </a:pPr>
            <a:r>
              <a:rPr lang="it" sz="1200">
                <a:solidFill>
                  <a:srgbClr val="434343"/>
                </a:solidFill>
              </a:rPr>
              <a:t>13/03/2016</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PLACE:</a:t>
            </a:r>
            <a:endParaRPr sz="1200">
              <a:solidFill>
                <a:srgbClr val="434343"/>
              </a:solidFill>
            </a:endParaRPr>
          </a:p>
          <a:p>
            <a:pPr indent="0" lvl="0" marL="0" rtl="0">
              <a:spcBef>
                <a:spcPts val="0"/>
              </a:spcBef>
              <a:spcAft>
                <a:spcPts val="0"/>
              </a:spcAft>
              <a:buNone/>
            </a:pPr>
            <a:r>
              <a:rPr lang="it" sz="1200">
                <a:solidFill>
                  <a:srgbClr val="434343"/>
                </a:solidFill>
              </a:rPr>
              <a:t>EPFL</a:t>
            </a:r>
            <a:endParaRPr sz="1200">
              <a:solidFill>
                <a:srgbClr val="434343"/>
              </a:solidFill>
            </a:endParaRPr>
          </a:p>
        </p:txBody>
      </p:sp>
      <p:sp>
        <p:nvSpPr>
          <p:cNvPr id="211" name="Shape 211"/>
          <p:cNvSpPr txBox="1"/>
          <p:nvPr/>
        </p:nvSpPr>
        <p:spPr>
          <a:xfrm>
            <a:off x="5764700" y="3559525"/>
            <a:ext cx="3140700" cy="113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1200">
                <a:solidFill>
                  <a:srgbClr val="434343"/>
                </a:solidFill>
              </a:rPr>
              <a:t>INTERVIEWEES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CODES</a:t>
            </a:r>
            <a:endParaRPr sz="1200">
              <a:solidFill>
                <a:srgbClr val="434343"/>
              </a:solidFill>
            </a:endParaRPr>
          </a:p>
          <a:p>
            <a:pPr indent="0" lvl="0" marL="0" rtl="0">
              <a:spcBef>
                <a:spcPts val="0"/>
              </a:spcBef>
              <a:spcAft>
                <a:spcPts val="0"/>
              </a:spcAft>
              <a:buNone/>
            </a:pPr>
            <a:r>
              <a:t/>
            </a:r>
            <a:endParaRPr sz="1200">
              <a:solidFill>
                <a:srgbClr val="434343"/>
              </a:solidFill>
            </a:endParaRPr>
          </a:p>
          <a:p>
            <a:pPr indent="0" lvl="0" marL="0" rtl="0">
              <a:spcBef>
                <a:spcPts val="0"/>
              </a:spcBef>
              <a:spcAft>
                <a:spcPts val="0"/>
              </a:spcAft>
              <a:buNone/>
            </a:pPr>
            <a:r>
              <a:rPr lang="it" sz="1200">
                <a:solidFill>
                  <a:srgbClr val="434343"/>
                </a:solidFill>
              </a:rPr>
              <a:t>CONTENTS</a:t>
            </a:r>
            <a:endParaRPr sz="1200">
              <a:solidFill>
                <a:srgbClr val="434343"/>
              </a:solidFill>
            </a:endParaRPr>
          </a:p>
        </p:txBody>
      </p:sp>
      <p:pic>
        <p:nvPicPr>
          <p:cNvPr id="212" name="Shape 212"/>
          <p:cNvPicPr preferRelativeResize="0"/>
          <p:nvPr/>
        </p:nvPicPr>
        <p:blipFill>
          <a:blip r:embed="rId3">
            <a:alphaModFix/>
          </a:blip>
          <a:stretch>
            <a:fillRect/>
          </a:stretch>
        </p:blipFill>
        <p:spPr>
          <a:xfrm>
            <a:off x="120600" y="1635325"/>
            <a:ext cx="5468701" cy="3133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solidFill>
                  <a:srgbClr val="666666"/>
                </a:solidFill>
              </a:rPr>
              <a:t>Our Ontology</a:t>
            </a:r>
            <a:endParaRPr>
              <a:solidFill>
                <a:srgbClr val="666666"/>
              </a:solidFill>
            </a:endParaRPr>
          </a:p>
          <a:p>
            <a:pPr indent="0" lvl="0" marL="0">
              <a:spcBef>
                <a:spcPts val="0"/>
              </a:spcBef>
              <a:spcAft>
                <a:spcPts val="0"/>
              </a:spcAft>
              <a:buNone/>
            </a:pPr>
            <a:r>
              <a:t/>
            </a:r>
            <a:endParaRPr>
              <a:solidFill>
                <a:srgbClr val="666666"/>
              </a:solidFill>
            </a:endParaRPr>
          </a:p>
        </p:txBody>
      </p:sp>
      <p:pic>
        <p:nvPicPr>
          <p:cNvPr id="218" name="Shape 218"/>
          <p:cNvPicPr preferRelativeResize="0"/>
          <p:nvPr/>
        </p:nvPicPr>
        <p:blipFill>
          <a:blip r:embed="rId3">
            <a:alphaModFix/>
          </a:blip>
          <a:stretch>
            <a:fillRect/>
          </a:stretch>
        </p:blipFill>
        <p:spPr>
          <a:xfrm>
            <a:off x="152400" y="1137250"/>
            <a:ext cx="4611744" cy="3820974"/>
          </a:xfrm>
          <a:prstGeom prst="rect">
            <a:avLst/>
          </a:prstGeom>
          <a:noFill/>
          <a:ln>
            <a:noFill/>
          </a:ln>
        </p:spPr>
      </p:pic>
      <p:pic>
        <p:nvPicPr>
          <p:cNvPr id="219" name="Shape 219"/>
          <p:cNvPicPr preferRelativeResize="0"/>
          <p:nvPr/>
        </p:nvPicPr>
        <p:blipFill>
          <a:blip r:embed="rId4">
            <a:alphaModFix/>
          </a:blip>
          <a:stretch>
            <a:fillRect/>
          </a:stretch>
        </p:blipFill>
        <p:spPr>
          <a:xfrm>
            <a:off x="4900131" y="1375813"/>
            <a:ext cx="4075059" cy="2002175"/>
          </a:xfrm>
          <a:prstGeom prst="rect">
            <a:avLst/>
          </a:prstGeom>
          <a:noFill/>
          <a:ln>
            <a:noFill/>
          </a:ln>
        </p:spPr>
      </p:pic>
      <p:pic>
        <p:nvPicPr>
          <p:cNvPr id="220" name="Shape 220"/>
          <p:cNvPicPr preferRelativeResize="0"/>
          <p:nvPr/>
        </p:nvPicPr>
        <p:blipFill>
          <a:blip r:embed="rId5">
            <a:alphaModFix/>
          </a:blip>
          <a:stretch>
            <a:fillRect/>
          </a:stretch>
        </p:blipFill>
        <p:spPr>
          <a:xfrm>
            <a:off x="4900125" y="3571750"/>
            <a:ext cx="4075077" cy="1151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solidFill>
                  <a:srgbClr val="434343"/>
                </a:solidFill>
              </a:rPr>
              <a:t>Outline</a:t>
            </a:r>
            <a:endParaRPr>
              <a:solidFill>
                <a:srgbClr val="434343"/>
              </a:solidFill>
            </a:endParaRPr>
          </a:p>
        </p:txBody>
      </p:sp>
      <p:sp>
        <p:nvSpPr>
          <p:cNvPr id="61" name="Shape 61"/>
          <p:cNvSpPr txBox="1"/>
          <p:nvPr>
            <p:ph idx="1" type="body"/>
          </p:nvPr>
        </p:nvSpPr>
        <p:spPr>
          <a:xfrm>
            <a:off x="311700" y="1152475"/>
            <a:ext cx="8520600" cy="3842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434343"/>
              </a:buClr>
              <a:buSzPts val="1800"/>
              <a:buChar char="●"/>
            </a:pPr>
            <a:r>
              <a:rPr lang="it">
                <a:solidFill>
                  <a:srgbClr val="434343"/>
                </a:solidFill>
              </a:rPr>
              <a:t>Semantic Technologies &amp; how they add value</a:t>
            </a:r>
            <a:endParaRPr>
              <a:solidFill>
                <a:srgbClr val="434343"/>
              </a:solidFill>
            </a:endParaRPr>
          </a:p>
          <a:p>
            <a:pPr indent="-342900" lvl="0" marL="457200" rtl="0">
              <a:spcBef>
                <a:spcPts val="0"/>
              </a:spcBef>
              <a:spcAft>
                <a:spcPts val="0"/>
              </a:spcAft>
              <a:buClr>
                <a:srgbClr val="434343"/>
              </a:buClr>
              <a:buSzPts val="1800"/>
              <a:buChar char="●"/>
            </a:pPr>
            <a:r>
              <a:rPr lang="it">
                <a:solidFill>
                  <a:srgbClr val="434343"/>
                </a:solidFill>
              </a:rPr>
              <a:t>Resource Description Framework (RDF), RDF syntaxes</a:t>
            </a:r>
            <a:endParaRPr>
              <a:solidFill>
                <a:srgbClr val="434343"/>
              </a:solidFill>
            </a:endParaRPr>
          </a:p>
          <a:p>
            <a:pPr indent="-342900" lvl="0" marL="457200" rtl="0">
              <a:spcBef>
                <a:spcPts val="0"/>
              </a:spcBef>
              <a:spcAft>
                <a:spcPts val="0"/>
              </a:spcAft>
              <a:buClr>
                <a:srgbClr val="434343"/>
              </a:buClr>
              <a:buSzPts val="1800"/>
              <a:buChar char="●"/>
            </a:pPr>
            <a:r>
              <a:rPr lang="it">
                <a:solidFill>
                  <a:srgbClr val="434343"/>
                </a:solidFill>
              </a:rPr>
              <a:t>RDF Schema, OWL and other commonly used ontologies</a:t>
            </a:r>
            <a:endParaRPr>
              <a:solidFill>
                <a:srgbClr val="434343"/>
              </a:solidFill>
            </a:endParaRPr>
          </a:p>
          <a:p>
            <a:pPr indent="-342900" lvl="0" marL="457200" rtl="0">
              <a:spcBef>
                <a:spcPts val="0"/>
              </a:spcBef>
              <a:spcAft>
                <a:spcPts val="0"/>
              </a:spcAft>
              <a:buClr>
                <a:srgbClr val="434343"/>
              </a:buClr>
              <a:buSzPts val="1800"/>
              <a:buChar char="●"/>
            </a:pPr>
            <a:r>
              <a:rPr lang="it">
                <a:solidFill>
                  <a:srgbClr val="434343"/>
                </a:solidFill>
              </a:rPr>
              <a:t>From .csv to RDF</a:t>
            </a:r>
            <a:endParaRPr>
              <a:solidFill>
                <a:srgbClr val="434343"/>
              </a:solidFill>
            </a:endParaRPr>
          </a:p>
          <a:p>
            <a:pPr indent="-342900" lvl="0" marL="457200">
              <a:spcBef>
                <a:spcPts val="0"/>
              </a:spcBef>
              <a:spcAft>
                <a:spcPts val="0"/>
              </a:spcAft>
              <a:buClr>
                <a:srgbClr val="434343"/>
              </a:buClr>
              <a:buSzPts val="1800"/>
              <a:buChar char="●"/>
            </a:pPr>
            <a:r>
              <a:rPr lang="it">
                <a:solidFill>
                  <a:srgbClr val="434343"/>
                </a:solidFill>
              </a:rPr>
              <a:t>Querying data with SPARQL </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solidFill>
                  <a:srgbClr val="434343"/>
                </a:solidFill>
              </a:rPr>
              <a:t>Semantic Technologies</a:t>
            </a:r>
            <a:endParaRPr>
              <a:solidFill>
                <a:srgbClr val="434343"/>
              </a:solidFill>
            </a:endParaRPr>
          </a:p>
          <a:p>
            <a:pPr indent="0" lvl="0" marL="0">
              <a:spcBef>
                <a:spcPts val="0"/>
              </a:spcBef>
              <a:spcAft>
                <a:spcPts val="0"/>
              </a:spcAft>
              <a:buNone/>
            </a:pPr>
            <a:r>
              <a:t/>
            </a:r>
            <a:endParaRPr>
              <a:solidFill>
                <a:srgbClr val="434343"/>
              </a:solidFill>
            </a:endParaRPr>
          </a:p>
        </p:txBody>
      </p:sp>
      <p:pic>
        <p:nvPicPr>
          <p:cNvPr id="67" name="Shape 67"/>
          <p:cNvPicPr preferRelativeResize="0"/>
          <p:nvPr/>
        </p:nvPicPr>
        <p:blipFill>
          <a:blip r:embed="rId3">
            <a:alphaModFix/>
          </a:blip>
          <a:stretch>
            <a:fillRect/>
          </a:stretch>
        </p:blipFill>
        <p:spPr>
          <a:xfrm>
            <a:off x="152400" y="1170125"/>
            <a:ext cx="8839203" cy="33368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800">
                <a:solidFill>
                  <a:srgbClr val="434343"/>
                </a:solidFill>
              </a:rPr>
              <a:t>OWL: Ontology Web Language</a:t>
            </a:r>
            <a:endParaRPr sz="2800">
              <a:solidFill>
                <a:srgbClr val="434343"/>
              </a:solidFill>
            </a:endParaRPr>
          </a:p>
        </p:txBody>
      </p:sp>
      <p:sp>
        <p:nvSpPr>
          <p:cNvPr id="73" name="Shape 7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it" sz="1100">
                <a:solidFill>
                  <a:srgbClr val="434343"/>
                </a:solidFill>
              </a:rPr>
              <a:t>Common components of ontologies include:	</a:t>
            </a:r>
            <a:endParaRPr sz="1100">
              <a:solidFill>
                <a:srgbClr val="434343"/>
              </a:solidFill>
            </a:endParaRPr>
          </a:p>
          <a:p>
            <a:pPr indent="-298450" lvl="0" marL="457200" rtl="0">
              <a:lnSpc>
                <a:spcPct val="115000"/>
              </a:lnSpc>
              <a:spcBef>
                <a:spcPts val="1600"/>
              </a:spcBef>
              <a:spcAft>
                <a:spcPts val="0"/>
              </a:spcAft>
              <a:buClr>
                <a:srgbClr val="434343"/>
              </a:buClr>
              <a:buSzPts val="1100"/>
              <a:buChar char="●"/>
            </a:pPr>
            <a:r>
              <a:rPr b="1" i="1" lang="it" sz="1100" u="sng">
                <a:solidFill>
                  <a:srgbClr val="434343"/>
                </a:solidFill>
              </a:rPr>
              <a:t>Individuals</a:t>
            </a:r>
            <a:r>
              <a:rPr i="1" lang="it" sz="1100">
                <a:solidFill>
                  <a:srgbClr val="434343"/>
                </a:solidFill>
              </a:rPr>
              <a:t>:</a:t>
            </a:r>
            <a:r>
              <a:rPr lang="it" sz="1100">
                <a:solidFill>
                  <a:srgbClr val="434343"/>
                </a:solidFill>
              </a:rPr>
              <a:t> 	instances or objects (the basic or "ground level" objects) 		</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hlinkClick r:id="rId3"/>
              </a:rPr>
              <a:t>Classes</a:t>
            </a:r>
            <a:r>
              <a:rPr i="1" lang="it" sz="1100">
                <a:solidFill>
                  <a:srgbClr val="434343"/>
                </a:solidFill>
              </a:rPr>
              <a:t>:</a:t>
            </a:r>
            <a:r>
              <a:rPr lang="it" sz="1100">
                <a:solidFill>
                  <a:srgbClr val="434343"/>
                </a:solidFill>
              </a:rPr>
              <a:t> 	sets, collections, concepts, types of objects, or kinds of things.</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hlinkClick r:id="rId4"/>
              </a:rPr>
              <a:t>Attributes</a:t>
            </a:r>
            <a:r>
              <a:rPr i="1" lang="it" sz="1100">
                <a:solidFill>
                  <a:srgbClr val="434343"/>
                </a:solidFill>
              </a:rPr>
              <a:t>:</a:t>
            </a:r>
            <a:r>
              <a:rPr lang="it" sz="1100">
                <a:solidFill>
                  <a:srgbClr val="434343"/>
                </a:solidFill>
              </a:rPr>
              <a:t> 	aspects, properties, features, characteristics, or parameters that 	objects (and classes) can have.</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hlinkClick r:id="rId5"/>
              </a:rPr>
              <a:t>Relations</a:t>
            </a:r>
            <a:r>
              <a:rPr i="1" lang="it" sz="1100">
                <a:solidFill>
                  <a:srgbClr val="434343"/>
                </a:solidFill>
              </a:rPr>
              <a:t>:</a:t>
            </a:r>
            <a:r>
              <a:rPr lang="it" sz="1100">
                <a:solidFill>
                  <a:srgbClr val="434343"/>
                </a:solidFill>
              </a:rPr>
              <a:t> 	ways in which classes and individuals can be related to one another.</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rPr>
              <a:t>Function  terms</a:t>
            </a:r>
            <a:r>
              <a:rPr i="1" lang="it" sz="1100">
                <a:solidFill>
                  <a:srgbClr val="434343"/>
                </a:solidFill>
              </a:rPr>
              <a:t>:</a:t>
            </a:r>
            <a:r>
              <a:rPr lang="it" sz="1100">
                <a:solidFill>
                  <a:srgbClr val="434343"/>
                </a:solidFill>
              </a:rPr>
              <a:t> complex structures formed from 	certain relations that can be used in place of an individual term in 	a statement.</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rPr>
              <a:t>Restrictions</a:t>
            </a:r>
            <a:r>
              <a:rPr i="1" lang="it" sz="1100">
                <a:solidFill>
                  <a:srgbClr val="434343"/>
                </a:solidFill>
              </a:rPr>
              <a:t>:</a:t>
            </a:r>
            <a:r>
              <a:rPr lang="it" sz="1100">
                <a:solidFill>
                  <a:srgbClr val="434343"/>
                </a:solidFill>
              </a:rPr>
              <a:t> 	formally stated descriptions of what must be true in order for some 	assertion to be accepted as input.</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rPr>
              <a:t>Rules</a:t>
            </a:r>
            <a:r>
              <a:rPr i="1" lang="it" sz="1100">
                <a:solidFill>
                  <a:srgbClr val="434343"/>
                </a:solidFill>
              </a:rPr>
              <a:t>:</a:t>
            </a:r>
            <a:r>
              <a:rPr lang="it" sz="1100">
                <a:solidFill>
                  <a:srgbClr val="434343"/>
                </a:solidFill>
              </a:rPr>
              <a:t> 	statements in the form of an if-then (antecedent-consequent) 	sentence that describe the logical inferences that can be drawn from 	an assertion in a particular form.</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rPr>
              <a:t>Axioms</a:t>
            </a:r>
            <a:r>
              <a:rPr i="1" lang="it" sz="1100">
                <a:solidFill>
                  <a:srgbClr val="434343"/>
                </a:solidFill>
              </a:rPr>
              <a:t>:</a:t>
            </a:r>
            <a:r>
              <a:rPr lang="it" sz="1100">
                <a:solidFill>
                  <a:srgbClr val="434343"/>
                </a:solidFill>
              </a:rPr>
              <a:t> 	assertions (including rules) in a logical form that together 	comprise the overall theory that the ontology describes in its 	domain of application. This definition differs from that of "axioms" 	in generative grammar and formal logic. In these disciplines, axioms 	include only statements asserted as </a:t>
            </a:r>
            <a:r>
              <a:rPr i="1" lang="it" sz="1100">
                <a:solidFill>
                  <a:srgbClr val="434343"/>
                </a:solidFill>
              </a:rPr>
              <a:t>a priori</a:t>
            </a:r>
            <a:r>
              <a:rPr lang="it" sz="1100">
                <a:solidFill>
                  <a:srgbClr val="434343"/>
                </a:solidFill>
              </a:rPr>
              <a:t> knowledge. As 	used here, "axioms" also include the theory derived from 	axiomatic statements. 	</a:t>
            </a:r>
            <a:endParaRPr sz="1100">
              <a:solidFill>
                <a:srgbClr val="434343"/>
              </a:solidFill>
            </a:endParaRPr>
          </a:p>
          <a:p>
            <a:pPr indent="-298450" lvl="0" marL="457200" rtl="0">
              <a:lnSpc>
                <a:spcPct val="115000"/>
              </a:lnSpc>
              <a:spcBef>
                <a:spcPts val="0"/>
              </a:spcBef>
              <a:spcAft>
                <a:spcPts val="0"/>
              </a:spcAft>
              <a:buClr>
                <a:srgbClr val="434343"/>
              </a:buClr>
              <a:buSzPts val="1100"/>
              <a:buChar char="●"/>
            </a:pPr>
            <a:r>
              <a:rPr b="1" i="1" lang="it" sz="1100" u="sng">
                <a:solidFill>
                  <a:srgbClr val="434343"/>
                </a:solidFill>
                <a:hlinkClick r:id="rId6"/>
              </a:rPr>
              <a:t>Events</a:t>
            </a:r>
            <a:r>
              <a:rPr i="1" lang="it" sz="1100">
                <a:solidFill>
                  <a:srgbClr val="434343"/>
                </a:solidFill>
              </a:rPr>
              <a:t>:</a:t>
            </a:r>
            <a:r>
              <a:rPr lang="it" sz="1100">
                <a:solidFill>
                  <a:srgbClr val="434343"/>
                </a:solidFill>
              </a:rPr>
              <a:t> 	the changing of attributes or relations.</a:t>
            </a:r>
            <a:endParaRPr sz="1100">
              <a:solidFill>
                <a:srgbClr val="434343"/>
              </a:solidFill>
            </a:endParaRPr>
          </a:p>
          <a:p>
            <a:pPr indent="0" lvl="0" marL="0" rtl="0">
              <a:lnSpc>
                <a:spcPct val="115000"/>
              </a:lnSpc>
              <a:spcBef>
                <a:spcPts val="0"/>
              </a:spcBef>
              <a:spcAft>
                <a:spcPts val="1600"/>
              </a:spcAft>
              <a:buNone/>
            </a:pPr>
            <a:r>
              <a:t/>
            </a:r>
            <a:endParaRPr sz="18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2800">
                <a:solidFill>
                  <a:srgbClr val="434343"/>
                </a:solidFill>
              </a:rPr>
              <a:t>Ontology Specification Example</a:t>
            </a:r>
            <a:endParaRPr sz="2800">
              <a:solidFill>
                <a:srgbClr val="434343"/>
              </a:solidFill>
            </a:endParaRPr>
          </a:p>
        </p:txBody>
      </p:sp>
      <p:sp>
        <p:nvSpPr>
          <p:cNvPr id="79" name="Shape 79"/>
          <p:cNvSpPr txBox="1"/>
          <p:nvPr/>
        </p:nvSpPr>
        <p:spPr>
          <a:xfrm>
            <a:off x="311700" y="1152475"/>
            <a:ext cx="2766300" cy="165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it" sz="1000">
                <a:solidFill>
                  <a:srgbClr val="434343"/>
                </a:solidFill>
              </a:rPr>
              <a:t>class </a:t>
            </a:r>
            <a:r>
              <a:rPr lang="it" sz="1000">
                <a:solidFill>
                  <a:srgbClr val="434343"/>
                </a:solidFill>
              </a:rPr>
              <a:t>Person</a:t>
            </a:r>
            <a:endParaRPr sz="1000">
              <a:solidFill>
                <a:srgbClr val="434343"/>
              </a:solidFill>
            </a:endParaRPr>
          </a:p>
          <a:p>
            <a:pPr indent="0" lvl="0" marL="0" rtl="0">
              <a:spcBef>
                <a:spcPts val="0"/>
              </a:spcBef>
              <a:spcAft>
                <a:spcPts val="0"/>
              </a:spcAft>
              <a:buNone/>
            </a:pPr>
            <a:r>
              <a:t/>
            </a:r>
            <a:endParaRPr b="1" sz="1000">
              <a:solidFill>
                <a:srgbClr val="434343"/>
              </a:solidFill>
            </a:endParaRPr>
          </a:p>
          <a:p>
            <a:pPr indent="0" lvl="0" marL="0" rtl="0">
              <a:spcBef>
                <a:spcPts val="0"/>
              </a:spcBef>
              <a:spcAft>
                <a:spcPts val="0"/>
              </a:spcAft>
              <a:buNone/>
            </a:pPr>
            <a:r>
              <a:rPr b="1" lang="it" sz="1000">
                <a:solidFill>
                  <a:srgbClr val="434343"/>
                </a:solidFill>
              </a:rPr>
              <a:t>class </a:t>
            </a:r>
            <a:r>
              <a:rPr lang="it" sz="1000">
                <a:solidFill>
                  <a:srgbClr val="434343"/>
                </a:solidFill>
              </a:rPr>
              <a:t>Woman</a:t>
            </a:r>
            <a:endParaRPr sz="1000">
              <a:solidFill>
                <a:srgbClr val="434343"/>
              </a:solidFill>
            </a:endParaRPr>
          </a:p>
          <a:p>
            <a:pPr indent="457200" lvl="0" marL="0" rtl="0">
              <a:spcBef>
                <a:spcPts val="0"/>
              </a:spcBef>
              <a:spcAft>
                <a:spcPts val="0"/>
              </a:spcAft>
              <a:buNone/>
            </a:pPr>
            <a:r>
              <a:rPr b="1" lang="it" sz="1000">
                <a:solidFill>
                  <a:srgbClr val="434343"/>
                </a:solidFill>
              </a:rPr>
              <a:t>subClassOf</a:t>
            </a:r>
            <a:r>
              <a:rPr lang="it" sz="1000">
                <a:solidFill>
                  <a:srgbClr val="434343"/>
                </a:solidFill>
              </a:rPr>
              <a:t> 		#Person</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0" lvl="0" marL="0" rtl="0">
              <a:spcBef>
                <a:spcPts val="0"/>
              </a:spcBef>
              <a:spcAft>
                <a:spcPts val="0"/>
              </a:spcAft>
              <a:buNone/>
            </a:pPr>
            <a:r>
              <a:rPr b="1" lang="it" sz="1000">
                <a:solidFill>
                  <a:srgbClr val="434343"/>
                </a:solidFill>
              </a:rPr>
              <a:t>class </a:t>
            </a:r>
            <a:r>
              <a:rPr lang="it" sz="1000">
                <a:solidFill>
                  <a:srgbClr val="434343"/>
                </a:solidFill>
              </a:rPr>
              <a:t>Man</a:t>
            </a:r>
            <a:endParaRPr sz="1000">
              <a:solidFill>
                <a:srgbClr val="434343"/>
              </a:solidFill>
            </a:endParaRPr>
          </a:p>
          <a:p>
            <a:pPr indent="457200" lvl="0" marL="0" rtl="0">
              <a:spcBef>
                <a:spcPts val="0"/>
              </a:spcBef>
              <a:spcAft>
                <a:spcPts val="0"/>
              </a:spcAft>
              <a:buNone/>
            </a:pPr>
            <a:r>
              <a:rPr b="1" lang="it" sz="1000">
                <a:solidFill>
                  <a:srgbClr val="434343"/>
                </a:solidFill>
              </a:rPr>
              <a:t>subClassOf</a:t>
            </a:r>
            <a:r>
              <a:rPr lang="it" sz="1000">
                <a:solidFill>
                  <a:srgbClr val="434343"/>
                </a:solidFill>
              </a:rPr>
              <a:t> 		#Person</a:t>
            </a:r>
            <a:endParaRPr sz="1000">
              <a:solidFill>
                <a:srgbClr val="434343"/>
              </a:solidFill>
            </a:endParaRPr>
          </a:p>
          <a:p>
            <a:pPr indent="457200" lvl="0" marL="0" rtl="0">
              <a:spcBef>
                <a:spcPts val="0"/>
              </a:spcBef>
              <a:spcAft>
                <a:spcPts val="0"/>
              </a:spcAft>
              <a:buNone/>
            </a:pPr>
            <a:r>
              <a:rPr b="1" lang="it" sz="1000">
                <a:solidFill>
                  <a:srgbClr val="434343"/>
                </a:solidFill>
              </a:rPr>
              <a:t>complementOf</a:t>
            </a:r>
            <a:r>
              <a:rPr lang="it" sz="1000">
                <a:solidFill>
                  <a:srgbClr val="434343"/>
                </a:solidFill>
              </a:rPr>
              <a:t>		#Woman </a:t>
            </a:r>
            <a:endParaRPr sz="1000">
              <a:solidFill>
                <a:srgbClr val="434343"/>
              </a:solidFill>
            </a:endParaRPr>
          </a:p>
        </p:txBody>
      </p:sp>
      <p:sp>
        <p:nvSpPr>
          <p:cNvPr id="80" name="Shape 80"/>
          <p:cNvSpPr txBox="1"/>
          <p:nvPr/>
        </p:nvSpPr>
        <p:spPr>
          <a:xfrm>
            <a:off x="311700" y="3064925"/>
            <a:ext cx="2766300" cy="19983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it" sz="1000">
                <a:solidFill>
                  <a:srgbClr val="434343"/>
                </a:solidFill>
              </a:rPr>
              <a:t>individual </a:t>
            </a:r>
            <a:r>
              <a:rPr lang="it" sz="1000">
                <a:solidFill>
                  <a:srgbClr val="434343"/>
                </a:solidFill>
              </a:rPr>
              <a:t>John</a:t>
            </a:r>
            <a:endParaRPr b="1" sz="1000">
              <a:solidFill>
                <a:srgbClr val="434343"/>
              </a:solidFill>
            </a:endParaRPr>
          </a:p>
          <a:p>
            <a:pPr indent="457200" lvl="0" marL="0" rtl="0">
              <a:spcBef>
                <a:spcPts val="0"/>
              </a:spcBef>
              <a:spcAft>
                <a:spcPts val="0"/>
              </a:spcAft>
              <a:buNone/>
            </a:pPr>
            <a:r>
              <a:rPr b="1" lang="it" sz="1000">
                <a:solidFill>
                  <a:srgbClr val="434343"/>
                </a:solidFill>
              </a:rPr>
              <a:t>instanceOf</a:t>
            </a:r>
            <a:r>
              <a:rPr lang="it" sz="1000">
                <a:solidFill>
                  <a:srgbClr val="434343"/>
                </a:solidFill>
              </a:rPr>
              <a:t> 		#Man</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0" lvl="0" marL="0" rtl="0">
              <a:spcBef>
                <a:spcPts val="0"/>
              </a:spcBef>
              <a:spcAft>
                <a:spcPts val="0"/>
              </a:spcAft>
              <a:buNone/>
            </a:pPr>
            <a:r>
              <a:rPr b="1" lang="it" sz="1000">
                <a:solidFill>
                  <a:srgbClr val="434343"/>
                </a:solidFill>
              </a:rPr>
              <a:t>individual </a:t>
            </a:r>
            <a:r>
              <a:rPr lang="it" sz="1000">
                <a:solidFill>
                  <a:srgbClr val="434343"/>
                </a:solidFill>
              </a:rPr>
              <a:t>Mary</a:t>
            </a:r>
            <a:endParaRPr b="1" sz="1000">
              <a:solidFill>
                <a:srgbClr val="434343"/>
              </a:solidFill>
            </a:endParaRPr>
          </a:p>
          <a:p>
            <a:pPr indent="457200" lvl="0" marL="0" rtl="0">
              <a:spcBef>
                <a:spcPts val="0"/>
              </a:spcBef>
              <a:spcAft>
                <a:spcPts val="0"/>
              </a:spcAft>
              <a:buNone/>
            </a:pPr>
            <a:r>
              <a:rPr b="1" lang="it" sz="1000">
                <a:solidFill>
                  <a:srgbClr val="434343"/>
                </a:solidFill>
              </a:rPr>
              <a:t>instanceOf</a:t>
            </a:r>
            <a:r>
              <a:rPr lang="it" sz="1000">
                <a:solidFill>
                  <a:srgbClr val="434343"/>
                </a:solidFill>
              </a:rPr>
              <a:t> 		#Woman</a:t>
            </a:r>
            <a:endParaRPr sz="1000">
              <a:solidFill>
                <a:srgbClr val="434343"/>
              </a:solidFill>
            </a:endParaRPr>
          </a:p>
          <a:p>
            <a:pPr indent="457200" lvl="0" marL="0" rtl="0">
              <a:spcBef>
                <a:spcPts val="0"/>
              </a:spcBef>
              <a:spcAft>
                <a:spcPts val="0"/>
              </a:spcAft>
              <a:buNone/>
            </a:pPr>
            <a:r>
              <a:rPr b="1" lang="it" sz="1000">
                <a:solidFill>
                  <a:srgbClr val="434343"/>
                </a:solidFill>
              </a:rPr>
              <a:t>hasSpouce		</a:t>
            </a:r>
            <a:r>
              <a:rPr lang="it" sz="1000">
                <a:solidFill>
                  <a:srgbClr val="434343"/>
                </a:solidFill>
              </a:rPr>
              <a:t>#John</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0" lvl="0" marL="0" rtl="0">
              <a:spcBef>
                <a:spcPts val="0"/>
              </a:spcBef>
              <a:spcAft>
                <a:spcPts val="0"/>
              </a:spcAft>
              <a:buNone/>
            </a:pPr>
            <a:r>
              <a:rPr b="1" lang="it" sz="1000">
                <a:solidFill>
                  <a:srgbClr val="434343"/>
                </a:solidFill>
              </a:rPr>
              <a:t>individual </a:t>
            </a:r>
            <a:r>
              <a:rPr lang="it" sz="1000">
                <a:solidFill>
                  <a:srgbClr val="434343"/>
                </a:solidFill>
              </a:rPr>
              <a:t>Jane</a:t>
            </a:r>
            <a:endParaRPr b="1" sz="1000">
              <a:solidFill>
                <a:srgbClr val="434343"/>
              </a:solidFill>
            </a:endParaRPr>
          </a:p>
          <a:p>
            <a:pPr indent="457200" lvl="0" marL="0" rtl="0">
              <a:spcBef>
                <a:spcPts val="0"/>
              </a:spcBef>
              <a:spcAft>
                <a:spcPts val="0"/>
              </a:spcAft>
              <a:buNone/>
            </a:pPr>
            <a:r>
              <a:rPr b="1" lang="it" sz="1000">
                <a:solidFill>
                  <a:srgbClr val="434343"/>
                </a:solidFill>
              </a:rPr>
              <a:t>instanceOf</a:t>
            </a:r>
            <a:r>
              <a:rPr lang="it" sz="1000">
                <a:solidFill>
                  <a:srgbClr val="434343"/>
                </a:solidFill>
              </a:rPr>
              <a:t> 		#Woman</a:t>
            </a:r>
            <a:endParaRPr sz="1000">
              <a:solidFill>
                <a:srgbClr val="434343"/>
              </a:solidFill>
            </a:endParaRPr>
          </a:p>
          <a:p>
            <a:pPr indent="457200" lvl="0" marL="0" rtl="0">
              <a:spcBef>
                <a:spcPts val="0"/>
              </a:spcBef>
              <a:spcAft>
                <a:spcPts val="0"/>
              </a:spcAft>
              <a:buNone/>
            </a:pPr>
            <a:r>
              <a:rPr b="1" lang="it" sz="1000">
                <a:solidFill>
                  <a:srgbClr val="434343"/>
                </a:solidFill>
              </a:rPr>
              <a:t>hasParent		</a:t>
            </a:r>
            <a:r>
              <a:rPr lang="it" sz="1000">
                <a:solidFill>
                  <a:srgbClr val="434343"/>
                </a:solidFill>
              </a:rPr>
              <a:t>#John</a:t>
            </a:r>
            <a:endParaRPr sz="1000">
              <a:solidFill>
                <a:srgbClr val="434343"/>
              </a:solidFill>
            </a:endParaRPr>
          </a:p>
          <a:p>
            <a:pPr indent="457200" lvl="0" marL="0" rtl="0">
              <a:spcBef>
                <a:spcPts val="0"/>
              </a:spcBef>
              <a:spcAft>
                <a:spcPts val="0"/>
              </a:spcAft>
              <a:buNone/>
            </a:pPr>
            <a:r>
              <a:rPr b="1" lang="it" sz="1000">
                <a:solidFill>
                  <a:srgbClr val="434343"/>
                </a:solidFill>
              </a:rPr>
              <a:t>hasParent		</a:t>
            </a:r>
            <a:r>
              <a:rPr lang="it" sz="1000">
                <a:solidFill>
                  <a:srgbClr val="434343"/>
                </a:solidFill>
              </a:rPr>
              <a:t>#Mary</a:t>
            </a:r>
            <a:endParaRPr sz="1000">
              <a:solidFill>
                <a:srgbClr val="434343"/>
              </a:solidFill>
            </a:endParaRPr>
          </a:p>
        </p:txBody>
      </p:sp>
      <p:sp>
        <p:nvSpPr>
          <p:cNvPr id="81" name="Shape 81"/>
          <p:cNvSpPr txBox="1"/>
          <p:nvPr/>
        </p:nvSpPr>
        <p:spPr>
          <a:xfrm>
            <a:off x="4996825" y="1152475"/>
            <a:ext cx="2766300" cy="26730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it" sz="1000">
                <a:solidFill>
                  <a:srgbClr val="434343"/>
                </a:solidFill>
              </a:rPr>
              <a:t>property </a:t>
            </a:r>
            <a:r>
              <a:rPr lang="it" sz="1000">
                <a:solidFill>
                  <a:srgbClr val="434343"/>
                </a:solidFill>
              </a:rPr>
              <a:t>hasParent</a:t>
            </a:r>
            <a:endParaRPr b="1" sz="1000">
              <a:solidFill>
                <a:srgbClr val="434343"/>
              </a:solidFill>
            </a:endParaRPr>
          </a:p>
          <a:p>
            <a:pPr indent="457200" lvl="0" marL="0" rtl="0">
              <a:spcBef>
                <a:spcPts val="0"/>
              </a:spcBef>
              <a:spcAft>
                <a:spcPts val="0"/>
              </a:spcAft>
              <a:buNone/>
            </a:pPr>
            <a:r>
              <a:rPr b="1" lang="it" sz="1000">
                <a:solidFill>
                  <a:srgbClr val="434343"/>
                </a:solidFill>
              </a:rPr>
              <a:t>domain</a:t>
            </a:r>
            <a:r>
              <a:rPr lang="it" sz="1000">
                <a:solidFill>
                  <a:srgbClr val="434343"/>
                </a:solidFill>
              </a:rPr>
              <a:t> 		#Person</a:t>
            </a:r>
            <a:endParaRPr sz="1000">
              <a:solidFill>
                <a:srgbClr val="434343"/>
              </a:solidFill>
            </a:endParaRPr>
          </a:p>
          <a:p>
            <a:pPr indent="457200" lvl="0" marL="0" rtl="0">
              <a:spcBef>
                <a:spcPts val="0"/>
              </a:spcBef>
              <a:spcAft>
                <a:spcPts val="0"/>
              </a:spcAft>
              <a:buNone/>
            </a:pPr>
            <a:r>
              <a:rPr b="1" lang="it" sz="1000">
                <a:solidFill>
                  <a:srgbClr val="434343"/>
                </a:solidFill>
              </a:rPr>
              <a:t>domain			</a:t>
            </a:r>
            <a:r>
              <a:rPr lang="it" sz="1000">
                <a:solidFill>
                  <a:srgbClr val="434343"/>
                </a:solidFill>
              </a:rPr>
              <a:t>#Person</a:t>
            </a:r>
            <a:endParaRPr sz="1000">
              <a:solidFill>
                <a:srgbClr val="434343"/>
              </a:solidFill>
            </a:endParaRPr>
          </a:p>
          <a:p>
            <a:pPr indent="457200" lvl="0" marL="0" rtl="0">
              <a:spcBef>
                <a:spcPts val="0"/>
              </a:spcBef>
              <a:spcAft>
                <a:spcPts val="0"/>
              </a:spcAft>
              <a:buNone/>
            </a:pPr>
            <a:r>
              <a:rPr b="1" lang="it" sz="1000">
                <a:solidFill>
                  <a:srgbClr val="434343"/>
                </a:solidFill>
              </a:rPr>
              <a:t>maxCardinality</a:t>
            </a:r>
            <a:r>
              <a:rPr lang="it" sz="1000">
                <a:solidFill>
                  <a:srgbClr val="434343"/>
                </a:solidFill>
              </a:rPr>
              <a:t>		2</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0" lvl="0" marL="0" rtl="0">
              <a:spcBef>
                <a:spcPts val="0"/>
              </a:spcBef>
              <a:spcAft>
                <a:spcPts val="0"/>
              </a:spcAft>
              <a:buNone/>
            </a:pPr>
            <a:r>
              <a:rPr b="1" lang="it" sz="1000">
                <a:solidFill>
                  <a:srgbClr val="434343"/>
                </a:solidFill>
              </a:rPr>
              <a:t>property </a:t>
            </a:r>
            <a:r>
              <a:rPr lang="it" sz="1000">
                <a:solidFill>
                  <a:srgbClr val="434343"/>
                </a:solidFill>
              </a:rPr>
              <a:t>hasChild</a:t>
            </a:r>
            <a:endParaRPr b="1" sz="1000">
              <a:solidFill>
                <a:srgbClr val="434343"/>
              </a:solidFill>
            </a:endParaRPr>
          </a:p>
          <a:p>
            <a:pPr indent="457200" lvl="0" marL="0" rtl="0">
              <a:spcBef>
                <a:spcPts val="0"/>
              </a:spcBef>
              <a:spcAft>
                <a:spcPts val="0"/>
              </a:spcAft>
              <a:buNone/>
            </a:pPr>
            <a:r>
              <a:rPr b="1" lang="it" sz="1000">
                <a:solidFill>
                  <a:srgbClr val="434343"/>
                </a:solidFill>
              </a:rPr>
              <a:t>inverseOf</a:t>
            </a:r>
            <a:r>
              <a:rPr lang="it" sz="1000">
                <a:solidFill>
                  <a:srgbClr val="434343"/>
                </a:solidFill>
              </a:rPr>
              <a:t> 		#hasParent</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457200" lvl="0" marL="0" rtl="0">
              <a:spcBef>
                <a:spcPts val="0"/>
              </a:spcBef>
              <a:spcAft>
                <a:spcPts val="0"/>
              </a:spcAft>
              <a:buNone/>
            </a:pPr>
            <a:r>
              <a:t/>
            </a:r>
            <a:endParaRPr sz="1000">
              <a:solidFill>
                <a:srgbClr val="434343"/>
              </a:solidFill>
            </a:endParaRPr>
          </a:p>
          <a:p>
            <a:pPr indent="0" lvl="0" marL="0" rtl="0">
              <a:spcBef>
                <a:spcPts val="0"/>
              </a:spcBef>
              <a:spcAft>
                <a:spcPts val="0"/>
              </a:spcAft>
              <a:buNone/>
            </a:pPr>
            <a:r>
              <a:rPr b="1" lang="it" sz="1000">
                <a:solidFill>
                  <a:srgbClr val="434343"/>
                </a:solidFill>
              </a:rPr>
              <a:t>property </a:t>
            </a:r>
            <a:r>
              <a:rPr lang="it" sz="1000">
                <a:solidFill>
                  <a:srgbClr val="434343"/>
                </a:solidFill>
              </a:rPr>
              <a:t>hasSpouce</a:t>
            </a:r>
            <a:endParaRPr b="1" sz="1000">
              <a:solidFill>
                <a:srgbClr val="434343"/>
              </a:solidFill>
            </a:endParaRPr>
          </a:p>
          <a:p>
            <a:pPr indent="457200" lvl="0" marL="0" rtl="0">
              <a:spcBef>
                <a:spcPts val="0"/>
              </a:spcBef>
              <a:spcAft>
                <a:spcPts val="0"/>
              </a:spcAft>
              <a:buNone/>
            </a:pPr>
            <a:r>
              <a:rPr b="1" lang="it" sz="1000">
                <a:solidFill>
                  <a:srgbClr val="434343"/>
                </a:solidFill>
              </a:rPr>
              <a:t>domain</a:t>
            </a:r>
            <a:r>
              <a:rPr lang="it" sz="1000">
                <a:solidFill>
                  <a:srgbClr val="434343"/>
                </a:solidFill>
              </a:rPr>
              <a:t> 		#Person</a:t>
            </a:r>
            <a:endParaRPr sz="1000">
              <a:solidFill>
                <a:srgbClr val="434343"/>
              </a:solidFill>
            </a:endParaRPr>
          </a:p>
          <a:p>
            <a:pPr indent="457200" lvl="0" marL="0" rtl="0">
              <a:spcBef>
                <a:spcPts val="0"/>
              </a:spcBef>
              <a:spcAft>
                <a:spcPts val="0"/>
              </a:spcAft>
              <a:buNone/>
            </a:pPr>
            <a:r>
              <a:rPr b="1" lang="it" sz="1000">
                <a:solidFill>
                  <a:srgbClr val="434343"/>
                </a:solidFill>
              </a:rPr>
              <a:t>range			</a:t>
            </a:r>
            <a:r>
              <a:rPr lang="it" sz="1000">
                <a:solidFill>
                  <a:srgbClr val="434343"/>
                </a:solidFill>
              </a:rPr>
              <a:t>#Person</a:t>
            </a:r>
            <a:endParaRPr sz="1000">
              <a:solidFill>
                <a:srgbClr val="434343"/>
              </a:solidFill>
            </a:endParaRPr>
          </a:p>
          <a:p>
            <a:pPr indent="457200" lvl="0" marL="0" rtl="0">
              <a:spcBef>
                <a:spcPts val="0"/>
              </a:spcBef>
              <a:spcAft>
                <a:spcPts val="0"/>
              </a:spcAft>
              <a:buNone/>
            </a:pPr>
            <a:r>
              <a:rPr b="1" lang="it" sz="1000">
                <a:solidFill>
                  <a:srgbClr val="434343"/>
                </a:solidFill>
              </a:rPr>
              <a:t>maxCardinality		</a:t>
            </a:r>
            <a:r>
              <a:rPr lang="it" sz="1000">
                <a:solidFill>
                  <a:srgbClr val="434343"/>
                </a:solidFill>
              </a:rPr>
              <a:t>1</a:t>
            </a:r>
            <a:endParaRPr sz="1000">
              <a:solidFill>
                <a:srgbClr val="434343"/>
              </a:solidFill>
            </a:endParaRPr>
          </a:p>
          <a:p>
            <a:pPr indent="457200" lvl="0" marL="0" rtl="0">
              <a:spcBef>
                <a:spcPts val="0"/>
              </a:spcBef>
              <a:spcAft>
                <a:spcPts val="0"/>
              </a:spcAft>
              <a:buNone/>
            </a:pPr>
            <a:r>
              <a:rPr b="1" lang="it" sz="1000">
                <a:solidFill>
                  <a:srgbClr val="434343"/>
                </a:solidFill>
              </a:rPr>
              <a:t>symmetric</a:t>
            </a:r>
            <a:endParaRPr b="1" sz="10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solidFill>
                  <a:srgbClr val="434343"/>
                </a:solidFill>
              </a:rPr>
              <a:t>The Web</a:t>
            </a:r>
            <a:endParaRPr>
              <a:solidFill>
                <a:srgbClr val="434343"/>
              </a:solidFill>
            </a:endParaRPr>
          </a:p>
          <a:p>
            <a:pPr indent="0" lvl="0" marL="0" rtl="0">
              <a:spcBef>
                <a:spcPts val="0"/>
              </a:spcBef>
              <a:spcAft>
                <a:spcPts val="0"/>
              </a:spcAft>
              <a:buNone/>
            </a:pPr>
            <a:r>
              <a:t/>
            </a:r>
            <a:endParaRPr>
              <a:solidFill>
                <a:srgbClr val="434343"/>
              </a:solidFill>
            </a:endParaRPr>
          </a:p>
          <a:p>
            <a:pPr indent="0" lvl="0" marL="0" rtl="0">
              <a:spcBef>
                <a:spcPts val="0"/>
              </a:spcBef>
              <a:spcAft>
                <a:spcPts val="0"/>
              </a:spcAft>
              <a:buNone/>
            </a:pPr>
            <a:r>
              <a:t/>
            </a:r>
            <a:endParaRPr>
              <a:solidFill>
                <a:srgbClr val="434343"/>
              </a:solidFill>
            </a:endParaRPr>
          </a:p>
        </p:txBody>
      </p:sp>
      <p:pic>
        <p:nvPicPr>
          <p:cNvPr id="87" name="Shape 87"/>
          <p:cNvPicPr preferRelativeResize="0"/>
          <p:nvPr/>
        </p:nvPicPr>
        <p:blipFill>
          <a:blip r:embed="rId3">
            <a:alphaModFix/>
          </a:blip>
          <a:stretch>
            <a:fillRect/>
          </a:stretch>
        </p:blipFill>
        <p:spPr>
          <a:xfrm>
            <a:off x="152400" y="1170125"/>
            <a:ext cx="8839200" cy="36387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solidFill>
                  <a:srgbClr val="434343"/>
                </a:solidFill>
              </a:rPr>
              <a:t>The Web of Data</a:t>
            </a:r>
            <a:endParaRPr>
              <a:solidFill>
                <a:srgbClr val="434343"/>
              </a:solidFill>
            </a:endParaRPr>
          </a:p>
          <a:p>
            <a:pPr indent="0" lvl="0" marL="0">
              <a:spcBef>
                <a:spcPts val="0"/>
              </a:spcBef>
              <a:spcAft>
                <a:spcPts val="0"/>
              </a:spcAft>
              <a:buNone/>
            </a:pPr>
            <a:r>
              <a:t/>
            </a:r>
            <a:endParaRPr>
              <a:solidFill>
                <a:srgbClr val="434343"/>
              </a:solidFill>
            </a:endParaRPr>
          </a:p>
        </p:txBody>
      </p:sp>
      <p:pic>
        <p:nvPicPr>
          <p:cNvPr id="93" name="Shape 93"/>
          <p:cNvPicPr preferRelativeResize="0"/>
          <p:nvPr/>
        </p:nvPicPr>
        <p:blipFill>
          <a:blip r:embed="rId3">
            <a:alphaModFix/>
          </a:blip>
          <a:stretch>
            <a:fillRect/>
          </a:stretch>
        </p:blipFill>
        <p:spPr>
          <a:xfrm>
            <a:off x="152400" y="1170125"/>
            <a:ext cx="8640697"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it">
                <a:solidFill>
                  <a:srgbClr val="434343"/>
                </a:solidFill>
              </a:rPr>
              <a:t>The Semantic Web Vision</a:t>
            </a:r>
            <a:endParaRPr>
              <a:solidFill>
                <a:srgbClr val="434343"/>
              </a:solidFill>
            </a:endParaRPr>
          </a:p>
          <a:p>
            <a:pPr indent="0" lvl="0" marL="0" rtl="0">
              <a:spcBef>
                <a:spcPts val="0"/>
              </a:spcBef>
              <a:spcAft>
                <a:spcPts val="0"/>
              </a:spcAft>
              <a:buNone/>
            </a:pPr>
            <a:r>
              <a:t/>
            </a:r>
            <a:endParaRPr>
              <a:solidFill>
                <a:srgbClr val="434343"/>
              </a:solidFill>
            </a:endParaRPr>
          </a:p>
        </p:txBody>
      </p:sp>
      <p:pic>
        <p:nvPicPr>
          <p:cNvPr id="99" name="Shape 99"/>
          <p:cNvPicPr preferRelativeResize="0"/>
          <p:nvPr/>
        </p:nvPicPr>
        <p:blipFill>
          <a:blip r:embed="rId3">
            <a:alphaModFix/>
          </a:blip>
          <a:stretch>
            <a:fillRect/>
          </a:stretch>
        </p:blipFill>
        <p:spPr>
          <a:xfrm>
            <a:off x="152400" y="1170125"/>
            <a:ext cx="8839198" cy="34889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http://www.ted.com 20 years ago, Tim Berners-Lee invented the World Wide Web. For his next project, he's building a web for open, linked data that could do for numbers what the Web did for words, pictures, video: unlock our data and reframe the way we use it together. &#10;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Watch the Top 10 TEDTalks on TED.com, at http://www.ted.com/index.php/talks/top10 &#10; &#10; &#10;Follow us on Twitter &#10;http://www.twitter.com/tednews &#10; &#10;Checkout our Facebook page for TED exclusives &#10;https://www.facebook.com/TED" id="106" name="Shape 106" title="Tim Berners-Lee: The next Web of open, linked data">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