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559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EE0"/>
    <a:srgbClr val="6A93B8"/>
    <a:srgbClr val="5F80C3"/>
    <a:srgbClr val="6D62C0"/>
    <a:srgbClr val="BF6267"/>
    <a:srgbClr val="E1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74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3534924"/>
            <a:ext cx="14075331" cy="7519835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11344752"/>
            <a:ext cx="12419410" cy="5214884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13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39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1149975"/>
            <a:ext cx="3570580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1149975"/>
            <a:ext cx="10504751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37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27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5384888"/>
            <a:ext cx="14282321" cy="8984801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14454688"/>
            <a:ext cx="14282321" cy="4724895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458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5749874"/>
            <a:ext cx="7037666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5749874"/>
            <a:ext cx="7037666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5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149979"/>
            <a:ext cx="14282321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5294885"/>
            <a:ext cx="7005322" cy="2594941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7889827"/>
            <a:ext cx="700532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5294885"/>
            <a:ext cx="7039822" cy="2594941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7889827"/>
            <a:ext cx="703982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24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028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000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439968"/>
            <a:ext cx="5340777" cy="5039889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3109937"/>
            <a:ext cx="8383102" cy="15349662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6479857"/>
            <a:ext cx="5340777" cy="12004738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3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1439968"/>
            <a:ext cx="5340777" cy="5039889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3109937"/>
            <a:ext cx="8383102" cy="15349662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6479857"/>
            <a:ext cx="5340777" cy="12004738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1149979"/>
            <a:ext cx="14282321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5749874"/>
            <a:ext cx="14282321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20019564"/>
            <a:ext cx="372582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FA85-7BFA-4477-B345-F3CDC072AE13}" type="datetimeFigureOut">
              <a:rPr lang="cs-CZ" smtClean="0"/>
              <a:t>01.06.2021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20019564"/>
            <a:ext cx="558873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20019564"/>
            <a:ext cx="372582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4988-571D-400A-B88E-F3D568A5178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46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55887" rtl="0" eaLnBrk="1" latinLnBrk="0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0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3id.org/def/InformaticsResearchArtifactsOntology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github.com/nvbach91/informatics-research-artifacts-ontology/blob/master/examples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hyperlink" Target="https://github.com/nvbach91/informatics-research-artifacts-ontology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.linkeddata.es/dataset/lov/vocabs/irao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i.org/10.1016/j.websem.2018.09.003" TargetMode="External"/><Relationship Id="rId15" Type="http://schemas.openxmlformats.org/officeDocument/2006/relationships/hyperlink" Target="https://doi.org/10.1007/978-3-030-61244-3_6" TargetMode="External"/><Relationship Id="rId10" Type="http://schemas.openxmlformats.org/officeDocument/2006/relationships/hyperlink" Target="http://ontology.ethereal.cz/irao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5.png"/><Relationship Id="rId14" Type="http://schemas.openxmlformats.org/officeDocument/2006/relationships/hyperlink" Target="https://doi.org/10.1007/978-3-642-24794-1_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3D2FE0F-F518-4E76-B098-7AEEF0E965D8}"/>
              </a:ext>
            </a:extLst>
          </p:cNvPr>
          <p:cNvSpPr/>
          <p:nvPr/>
        </p:nvSpPr>
        <p:spPr>
          <a:xfrm>
            <a:off x="1" y="690807"/>
            <a:ext cx="16559212" cy="2022505"/>
          </a:xfrm>
          <a:prstGeom prst="rect">
            <a:avLst/>
          </a:prstGeom>
          <a:solidFill>
            <a:srgbClr val="B8C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84744-D012-41F6-8C66-99B3F4FFD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1084345" y="28358446"/>
            <a:ext cx="0" cy="41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2F326-99CE-4A75-8F79-9C42B41A6222}"/>
              </a:ext>
            </a:extLst>
          </p:cNvPr>
          <p:cNvSpPr txBox="1"/>
          <p:nvPr/>
        </p:nvSpPr>
        <p:spPr>
          <a:xfrm>
            <a:off x="13295958" y="20478155"/>
            <a:ext cx="2668904" cy="2714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nvbach91@outlook.com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7E52C503-878E-4254-AEF6-37A6255436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5395" y="20439741"/>
            <a:ext cx="365295" cy="3652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C3F3CE-A5FE-4EC0-A464-1ED64D32D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142449" y="19983442"/>
            <a:ext cx="0" cy="12123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E65C4-7FD1-4AF4-B6A8-6E414335F66D}"/>
              </a:ext>
            </a:extLst>
          </p:cNvPr>
          <p:cNvSpPr txBox="1"/>
          <p:nvPr/>
        </p:nvSpPr>
        <p:spPr>
          <a:xfrm>
            <a:off x="337793" y="1038607"/>
            <a:ext cx="1436067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300" b="1" dirty="0">
                <a:latin typeface="Bahnschrift" panose="020B0502040204020203" pitchFamily="34" charset="0"/>
                <a:cs typeface="Aharoni" panose="020B0604020202020204" pitchFamily="2" charset="-79"/>
              </a:rPr>
              <a:t>Ontology for Informatics Research Artifacts (IRAO)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F3A64-0DAC-4C56-851B-7B706F4F9326}"/>
              </a:ext>
            </a:extLst>
          </p:cNvPr>
          <p:cNvSpPr txBox="1"/>
          <p:nvPr/>
        </p:nvSpPr>
        <p:spPr>
          <a:xfrm>
            <a:off x="421157" y="1836095"/>
            <a:ext cx="1241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Viet Bach Nguyen, Vojtěch Svátek | PRAGUE UNIVERSITY OF ECONOMICS AND BUSINESS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EFCAEB7-0FE3-4C5E-ACCE-99B54EED4207}"/>
              </a:ext>
            </a:extLst>
          </p:cNvPr>
          <p:cNvSpPr/>
          <p:nvPr/>
        </p:nvSpPr>
        <p:spPr>
          <a:xfrm>
            <a:off x="0" y="17830800"/>
            <a:ext cx="16559212" cy="2022505"/>
          </a:xfrm>
          <a:prstGeom prst="rect">
            <a:avLst/>
          </a:prstGeom>
          <a:solidFill>
            <a:srgbClr val="B8C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54BC14-3235-4EC0-A243-4343C76E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550" y="575060"/>
            <a:ext cx="2254312" cy="2253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8EEDD-A912-4E11-98A7-70BC01CB291C}"/>
              </a:ext>
            </a:extLst>
          </p:cNvPr>
          <p:cNvSpPr txBox="1"/>
          <p:nvPr/>
        </p:nvSpPr>
        <p:spPr>
          <a:xfrm>
            <a:off x="421156" y="3094251"/>
            <a:ext cx="2188694" cy="461665"/>
          </a:xfrm>
          <a:prstGeom prst="rect">
            <a:avLst/>
          </a:prstGeom>
          <a:solidFill>
            <a:srgbClr val="B8CEE0"/>
          </a:solidFill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Bahnschrift" panose="020B0502040204020203" pitchFamily="34" charset="0"/>
              </a:rPr>
              <a:t>Background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9A1E0-8935-4F75-B3B0-BAF3BDC605C0}"/>
              </a:ext>
            </a:extLst>
          </p:cNvPr>
          <p:cNvSpPr txBox="1"/>
          <p:nvPr/>
        </p:nvSpPr>
        <p:spPr>
          <a:xfrm>
            <a:off x="594351" y="20013701"/>
            <a:ext cx="3740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[1] </a:t>
            </a:r>
            <a:r>
              <a:rPr lang="cs-CZ" sz="1200" dirty="0">
                <a:latin typeface="Bahnschrift" panose="020B0502040204020203" pitchFamily="34" charset="0"/>
              </a:rPr>
              <a:t>Alobaid, A., Garijo, D., Poveda-Villalón, M., Santana-Pérez, I.,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cs-CZ" sz="1200" dirty="0">
                <a:latin typeface="Bahnschrift" panose="020B0502040204020203" pitchFamily="34" charset="0"/>
              </a:rPr>
              <a:t>Fernández-Izquierdo, A., Corcho, Ó.: Automating ontology engineering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cs-CZ" sz="1200" dirty="0">
                <a:latin typeface="Bahnschrift" panose="020B0502040204020203" pitchFamily="34" charset="0"/>
              </a:rPr>
              <a:t>support activities with OnToology. J. Web Semant. 57 (2019).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cs-CZ" sz="1200" dirty="0"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https://doi.org/10.1016/j.websem.2018.09.003</a:t>
            </a:r>
            <a:endParaRPr lang="cs-CZ" sz="1200" dirty="0">
              <a:latin typeface="Bahnschrift" panose="020B0502040204020203" pitchFamily="34" charset="0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BCE8E45-D402-4E27-A771-FD0BD802F11E}"/>
              </a:ext>
            </a:extLst>
          </p:cNvPr>
          <p:cNvGrpSpPr/>
          <p:nvPr/>
        </p:nvGrpSpPr>
        <p:grpSpPr>
          <a:xfrm>
            <a:off x="2806437" y="18285718"/>
            <a:ext cx="13752776" cy="1094518"/>
            <a:chOff x="636325" y="18682272"/>
            <a:chExt cx="13752776" cy="10945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363BDB-20DB-476D-941B-5F2FB2331AE2}"/>
                </a:ext>
              </a:extLst>
            </p:cNvPr>
            <p:cNvSpPr txBox="1"/>
            <p:nvPr/>
          </p:nvSpPr>
          <p:spPr>
            <a:xfrm>
              <a:off x="8293101" y="19345281"/>
              <a:ext cx="6096000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sz="1801" dirty="0">
                  <a:latin typeface="Bahnschrift" panose="020B0502040204020203" pitchFamily="34" charset="0"/>
                  <a:hlinkClick r:id="rId6"/>
                </a:rPr>
                <a:t>https://lov.linkeddata.es/dataset/lov/vocabs/irao</a:t>
              </a:r>
              <a:r>
                <a:rPr lang="en-US" sz="1801" dirty="0">
                  <a:latin typeface="Bahnschrift" panose="020B0502040204020203" pitchFamily="34" charset="0"/>
                </a:rPr>
                <a:t> </a:t>
              </a:r>
              <a:endParaRPr lang="cs-CZ" sz="1801" dirty="0">
                <a:latin typeface="Bahnschrift" panose="020B0502040204020203" pitchFamily="34" charset="0"/>
              </a:endParaRPr>
            </a:p>
          </p:txBody>
        </p:sp>
        <p:pic>
          <p:nvPicPr>
            <p:cNvPr id="20" name="Picture 4" descr="Linked Open Vocabularies">
              <a:extLst>
                <a:ext uri="{FF2B5EF4-FFF2-40B4-BE49-F238E27FC236}">
                  <a16:creationId xmlns:a16="http://schemas.microsoft.com/office/drawing/2014/main" id="{E7EA78BC-2C41-4F14-96F0-B2DA42499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802" y="19303607"/>
              <a:ext cx="473183" cy="473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52634-568A-45D9-9421-CA37C8396A98}"/>
                </a:ext>
              </a:extLst>
            </p:cNvPr>
            <p:cNvSpPr txBox="1"/>
            <p:nvPr/>
          </p:nvSpPr>
          <p:spPr>
            <a:xfrm>
              <a:off x="1226723" y="19345281"/>
              <a:ext cx="6324717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sz="1801" dirty="0">
                  <a:latin typeface="Bahnschrift" panose="020B0502040204020203" pitchFamily="34" charset="0"/>
                  <a:hlinkClick r:id="rId8"/>
                </a:rPr>
                <a:t>https://w3id.org/def/InformaticsResearchArtifactsOntology</a:t>
              </a:r>
              <a:r>
                <a:rPr lang="en-US" sz="1801" dirty="0">
                  <a:latin typeface="Bahnschrift" panose="020B0502040204020203" pitchFamily="34" charset="0"/>
                </a:rPr>
                <a:t> </a:t>
              </a:r>
              <a:endParaRPr lang="cs-CZ" sz="1801" dirty="0">
                <a:latin typeface="Bahnschrift" panose="020B0502040204020203" pitchFamily="34" charset="0"/>
              </a:endParaRPr>
            </a:p>
          </p:txBody>
        </p:sp>
        <p:pic>
          <p:nvPicPr>
            <p:cNvPr id="21" name="Picture 6" descr="Agreement, documentation, Signing, Business And Finance, pencil, Signature,  Business, contract, document icon">
              <a:extLst>
                <a:ext uri="{FF2B5EF4-FFF2-40B4-BE49-F238E27FC236}">
                  <a16:creationId xmlns:a16="http://schemas.microsoft.com/office/drawing/2014/main" id="{132C57AE-755C-4D6C-A9A8-1CC05E3F1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25" y="19294741"/>
              <a:ext cx="461665" cy="46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7BD959-EAE2-4028-981C-6A650A865CAF}"/>
                </a:ext>
              </a:extLst>
            </p:cNvPr>
            <p:cNvSpPr txBox="1"/>
            <p:nvPr/>
          </p:nvSpPr>
          <p:spPr>
            <a:xfrm>
              <a:off x="1226723" y="18769142"/>
              <a:ext cx="6096000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sz="1801" dirty="0">
                  <a:latin typeface="Bahnschrift" panose="020B0502040204020203" pitchFamily="34" charset="0"/>
                  <a:hlinkClick r:id="rId10"/>
                </a:rPr>
                <a:t>http:</a:t>
              </a:r>
              <a:r>
                <a:rPr lang="en-US" sz="1801" dirty="0">
                  <a:latin typeface="Bahnschrift" panose="020B0502040204020203" pitchFamily="34" charset="0"/>
                  <a:hlinkClick r:id="rId10"/>
                </a:rPr>
                <a:t>//ontology.ethereal.cz/irao</a:t>
              </a:r>
              <a:r>
                <a:rPr lang="en-US" sz="1801" dirty="0">
                  <a:latin typeface="Bahnschrift" panose="020B0502040204020203" pitchFamily="34" charset="0"/>
                </a:rPr>
                <a:t> </a:t>
              </a:r>
              <a:endParaRPr lang="cs-CZ" sz="1801" dirty="0">
                <a:latin typeface="Bahnschrift" panose="020B0502040204020203" pitchFamily="34" charset="0"/>
              </a:endParaRPr>
            </a:p>
          </p:txBody>
        </p:sp>
        <p:pic>
          <p:nvPicPr>
            <p:cNvPr id="22" name="Picture 8" descr="Ontology-lexica with lemon">
              <a:extLst>
                <a:ext uri="{FF2B5EF4-FFF2-40B4-BE49-F238E27FC236}">
                  <a16:creationId xmlns:a16="http://schemas.microsoft.com/office/drawing/2014/main" id="{02616A95-0E28-4F3C-A19E-F220FAB9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03" y="18718660"/>
              <a:ext cx="399987" cy="43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82091-D942-4DDA-97B0-FAB1FC2D0F9A}"/>
                </a:ext>
              </a:extLst>
            </p:cNvPr>
            <p:cNvSpPr txBox="1"/>
            <p:nvPr/>
          </p:nvSpPr>
          <p:spPr>
            <a:xfrm>
              <a:off x="6315283" y="18777222"/>
              <a:ext cx="7390895" cy="3781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dirty="0">
                  <a:latin typeface="Bahnschrift" panose="020B0502040204020203" pitchFamily="34" charset="0"/>
                  <a:hlinkClick r:id="rId12"/>
                </a:rPr>
                <a:t>https://github.com/nvbach91/informatics-research-artifacts-ontology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</a:p>
          </p:txBody>
        </p:sp>
        <p:pic>
          <p:nvPicPr>
            <p:cNvPr id="1038" name="Picture 14" descr="Free Git Icon of Flat style - Available in SVG, PNG, EPS, AI &amp; Icon fonts">
              <a:extLst>
                <a:ext uri="{FF2B5EF4-FFF2-40B4-BE49-F238E27FC236}">
                  <a16:creationId xmlns:a16="http://schemas.microsoft.com/office/drawing/2014/main" id="{38DF6DA8-CBF2-46C5-AEB0-E301F48A7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419" y="18682272"/>
              <a:ext cx="572175" cy="556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BAECF65-970E-444B-8EE3-79B95D891881}"/>
              </a:ext>
            </a:extLst>
          </p:cNvPr>
          <p:cNvSpPr txBox="1"/>
          <p:nvPr/>
        </p:nvSpPr>
        <p:spPr>
          <a:xfrm>
            <a:off x="8153356" y="20013701"/>
            <a:ext cx="3714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[3] Suárez-Figueroa, M.C., Gómez-Pérez, A.: Ontology Requirements Specification. In: Suárez-Figueroa, M.C., Gómez-Pérez, A., Motta, E., Gangemi, A. (eds.) Ontology Engineering in a Networked World, pp. 93–106. Springer (2012). </a:t>
            </a:r>
            <a:r>
              <a:rPr lang="en-US" sz="1200" dirty="0">
                <a:latin typeface="Bahnschrift" panose="020B0502040204020203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https://doi.org/10.1007/978-3-642-24794-1_5</a:t>
            </a:r>
            <a:r>
              <a:rPr lang="en-US" sz="1200" dirty="0">
                <a:latin typeface="Bahnschrift" panose="020B0502040204020203" pitchFamily="34" charset="0"/>
              </a:rPr>
              <a:t>  </a:t>
            </a:r>
            <a:endParaRPr lang="cs-CZ" sz="1200" dirty="0">
              <a:latin typeface="Bahnschrift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8547A-A440-4EE6-9530-1B8FB39A1343}"/>
              </a:ext>
            </a:extLst>
          </p:cNvPr>
          <p:cNvSpPr txBox="1"/>
          <p:nvPr/>
        </p:nvSpPr>
        <p:spPr>
          <a:xfrm>
            <a:off x="4286241" y="19989432"/>
            <a:ext cx="3714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[2] Nguyen, V.B., Svátek, V., Rabby, G., Corcho, Ó.: Ontologies Supporting Research-Related Information Foraging Using Knowledge Graphs: Literature Survey and Holistic Model Mapping. In: EKAW 2020. LNCS, vol. 12387, pp. 88–103. Springer (2020). </a:t>
            </a:r>
            <a:r>
              <a:rPr lang="en-US" sz="1200" dirty="0">
                <a:latin typeface="Bahnschrift" panose="020B0502040204020203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https://doi.org/10.1007/978-3-030-61244-3_6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2E235A4-5C4B-4AE4-93D3-804EE05202DD}"/>
              </a:ext>
            </a:extLst>
          </p:cNvPr>
          <p:cNvGrpSpPr/>
          <p:nvPr/>
        </p:nvGrpSpPr>
        <p:grpSpPr>
          <a:xfrm>
            <a:off x="337792" y="6541658"/>
            <a:ext cx="6657384" cy="11188784"/>
            <a:chOff x="689630" y="6465016"/>
            <a:chExt cx="6657384" cy="111887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073483-7243-4437-A566-238A8F413A98}"/>
                </a:ext>
              </a:extLst>
            </p:cNvPr>
            <p:cNvSpPr txBox="1"/>
            <p:nvPr/>
          </p:nvSpPr>
          <p:spPr>
            <a:xfrm>
              <a:off x="689630" y="6465016"/>
              <a:ext cx="4500907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ahnschrift" panose="020B0502040204020203" pitchFamily="34" charset="0"/>
                </a:rPr>
                <a:t>Structure </a:t>
              </a:r>
              <a:r>
                <a:rPr lang="cs-CZ" sz="2400" b="1" dirty="0">
                  <a:latin typeface="Bahnschrift" panose="020B0502040204020203" pitchFamily="34" charset="0"/>
                </a:rPr>
                <a:t>of IRAO</a:t>
              </a:r>
              <a:r>
                <a:rPr lang="en-US" sz="2400" b="1" dirty="0">
                  <a:latin typeface="Bahnschrift" panose="020B0502040204020203" pitchFamily="34" charset="0"/>
                </a:rPr>
                <a:t> ontology</a:t>
              </a:r>
              <a:endParaRPr lang="cs-CZ" sz="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046" name="Picture 1045">
              <a:extLst>
                <a:ext uri="{FF2B5EF4-FFF2-40B4-BE49-F238E27FC236}">
                  <a16:creationId xmlns:a16="http://schemas.microsoft.com/office/drawing/2014/main" id="{94A91F25-A3F6-4AF0-A387-B2B90099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1648" y="7036432"/>
              <a:ext cx="6545366" cy="10617368"/>
            </a:xfrm>
            <a:prstGeom prst="rect">
              <a:avLst/>
            </a:prstGeom>
          </p:spPr>
        </p:pic>
      </p:grpSp>
      <p:pic>
        <p:nvPicPr>
          <p:cNvPr id="1047" name="Picture 16">
            <a:extLst>
              <a:ext uri="{FF2B5EF4-FFF2-40B4-BE49-F238E27FC236}">
                <a16:creationId xmlns:a16="http://schemas.microsoft.com/office/drawing/2014/main" id="{5237C8BC-707A-4919-AE39-9F4B9F3D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4" y="18133022"/>
            <a:ext cx="1418059" cy="14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A5D58-11B3-41CD-B4B0-A77DD8DFBAC9}"/>
              </a:ext>
            </a:extLst>
          </p:cNvPr>
          <p:cNvGrpSpPr/>
          <p:nvPr/>
        </p:nvGrpSpPr>
        <p:grpSpPr>
          <a:xfrm>
            <a:off x="7274097" y="14596475"/>
            <a:ext cx="8757507" cy="1687270"/>
            <a:chOff x="8324283" y="14362344"/>
            <a:chExt cx="5447616" cy="16872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7785F9-D6A6-4138-AED7-361EFF0AD7FF}"/>
                </a:ext>
              </a:extLst>
            </p:cNvPr>
            <p:cNvSpPr txBox="1"/>
            <p:nvPr/>
          </p:nvSpPr>
          <p:spPr>
            <a:xfrm>
              <a:off x="8324283" y="14362344"/>
              <a:ext cx="1743829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cs-CZ" sz="2400" b="1" dirty="0">
                  <a:latin typeface="Bahnschrift" panose="020B0502040204020203" pitchFamily="34" charset="0"/>
                </a:rPr>
                <a:t>Implementation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4A3FF4-972B-4955-9015-CC5699D6ECFC}"/>
                </a:ext>
              </a:extLst>
            </p:cNvPr>
            <p:cNvSpPr txBox="1"/>
            <p:nvPr/>
          </p:nvSpPr>
          <p:spPr>
            <a:xfrm>
              <a:off x="8344706" y="14849285"/>
              <a:ext cx="542719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Bahnschrift" panose="020B0502040204020203" pitchFamily="34" charset="0"/>
                </a:rPr>
                <a:t>Informatics Research Artifact Ontology (IRAO) was implemented in OWL using the Protégé editor. We also used OnToology [1] to automatically build the ontology using recommended metadata properties for self-documentation. IRAO is also listed in the Linked Open Vocabularies portal.</a:t>
              </a:r>
              <a:endParaRPr lang="cs-CZ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429C57-2AD6-41C0-A0EF-70021B0346E2}"/>
              </a:ext>
            </a:extLst>
          </p:cNvPr>
          <p:cNvGrpSpPr/>
          <p:nvPr/>
        </p:nvGrpSpPr>
        <p:grpSpPr>
          <a:xfrm>
            <a:off x="7285963" y="6443827"/>
            <a:ext cx="8456560" cy="4781583"/>
            <a:chOff x="7763867" y="3085134"/>
            <a:chExt cx="7453586" cy="47815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090460-B8FD-4B67-B288-4C07B9BDAE1B}"/>
                </a:ext>
              </a:extLst>
            </p:cNvPr>
            <p:cNvSpPr txBox="1"/>
            <p:nvPr/>
          </p:nvSpPr>
          <p:spPr>
            <a:xfrm>
              <a:off x="7763867" y="3085134"/>
              <a:ext cx="2800418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ahnschrift" panose="020B0502040204020203" pitchFamily="34" charset="0"/>
                </a:rPr>
                <a:t>Design &amp; features</a:t>
              </a:r>
              <a:endParaRPr lang="cs-CZ" sz="2400" b="1" dirty="0">
                <a:latin typeface="Bahnschrift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CE1B73-43F7-4EAC-A05C-DE311ED313F7}"/>
                </a:ext>
              </a:extLst>
            </p:cNvPr>
            <p:cNvSpPr txBox="1"/>
            <p:nvPr/>
          </p:nvSpPr>
          <p:spPr>
            <a:xfrm>
              <a:off x="7772531" y="3619400"/>
              <a:ext cx="7444922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latin typeface="Bahnschrift" panose="020B0502040204020203" pitchFamily="34" charset="0"/>
                </a:rPr>
                <a:t>Conforming to the </a:t>
              </a:r>
              <a:r>
                <a:rPr lang="en-US" sz="1800" b="0" i="0" u="none" strike="noStrike" baseline="0" dirty="0" err="1">
                  <a:latin typeface="Bahnschrift" panose="020B0502040204020203" pitchFamily="34" charset="0"/>
                </a:rPr>
                <a:t>NeOn</a:t>
              </a:r>
              <a:r>
                <a:rPr lang="en-US" sz="1800" b="0" i="0" u="none" strike="noStrike" baseline="0" dirty="0">
                  <a:latin typeface="Bahnschrift" panose="020B0502040204020203" pitchFamily="34" charset="0"/>
                </a:rPr>
                <a:t> ontology engineering methodology, we list out a set of </a:t>
              </a:r>
              <a:r>
                <a:rPr lang="en-US" sz="1800" b="1" i="0" u="none" strike="noStrike" baseline="0" dirty="0">
                  <a:latin typeface="Bahnschrift" panose="020B0502040204020203" pitchFamily="34" charset="0"/>
                </a:rPr>
                <a:t>competency questions </a:t>
              </a:r>
              <a:r>
                <a:rPr lang="en-US" sz="1800" b="0" i="0" u="none" strike="noStrike" baseline="0" dirty="0">
                  <a:latin typeface="Bahnschrift" panose="020B0502040204020203" pitchFamily="34" charset="0"/>
                </a:rPr>
                <a:t>as part of our </a:t>
              </a:r>
              <a:r>
                <a:rPr lang="en-US" sz="1800" b="1" i="0" u="none" strike="noStrike" baseline="0" dirty="0">
                  <a:latin typeface="Bahnschrift" panose="020B0502040204020203" pitchFamily="34" charset="0"/>
                </a:rPr>
                <a:t>requirement specification document </a:t>
              </a:r>
              <a:r>
                <a:rPr lang="en-US" sz="1800" b="0" i="0" u="none" strike="noStrike" baseline="0" dirty="0">
                  <a:latin typeface="Bahnschrift" panose="020B0502040204020203" pitchFamily="34" charset="0"/>
                </a:rPr>
                <a:t>(ORSD) [3] to elicit relevant concepts. Both the CQs and the ORSD can be found in our GitHub repository. The features of IRAO ontology are:</a:t>
              </a:r>
              <a:endParaRPr lang="en-US" dirty="0">
                <a:latin typeface="Bahnschrif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>
                  <a:latin typeface="Bahnschrift" panose="020B0502040204020203" pitchFamily="34" charset="0"/>
                </a:rPr>
                <a:t>basic information about research artifacts, required for representing the artifact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data gathered from repositories of theses, publications, software data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repositories – incl. authorship, publication date, research field, topic, identifiers,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etc.,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>
                  <a:latin typeface="Bahnschrift" panose="020B0502040204020203" pitchFamily="34" charset="0"/>
                </a:rPr>
                <a:t>types of research artifacts in terms of what they are useful for and how to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use them,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>
                  <a:latin typeface="Bahnschrift" panose="020B0502040204020203" pitchFamily="34" charset="0"/>
                </a:rPr>
                <a:t>their development status, e.g., alpha, beta, release, or numbered version,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>
                  <a:latin typeface="Bahnschrift" panose="020B0502040204020203" pitchFamily="34" charset="0"/>
                </a:rPr>
                <a:t>their quality attributes, such as accessibility, use of an open standard, accessibility,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or design principles,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>
                  <a:latin typeface="Bahnschrift" panose="020B0502040204020203" pitchFamily="34" charset="0"/>
                </a:rPr>
                <a:t>relationships between different types of artifacts, e.g., a dataset is described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by a data model, a software uses a framework, etc.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EB6CABBD-30A1-4D32-ACCF-288EB1F936D2}"/>
              </a:ext>
            </a:extLst>
          </p:cNvPr>
          <p:cNvGrpSpPr/>
          <p:nvPr/>
        </p:nvGrpSpPr>
        <p:grpSpPr>
          <a:xfrm>
            <a:off x="7295360" y="11363786"/>
            <a:ext cx="8832939" cy="3345581"/>
            <a:chOff x="7751145" y="7373384"/>
            <a:chExt cx="6879265" cy="334558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6E5B0B-B82E-448B-8DDA-54B9A024923B}"/>
                </a:ext>
              </a:extLst>
            </p:cNvPr>
            <p:cNvSpPr txBox="1"/>
            <p:nvPr/>
          </p:nvSpPr>
          <p:spPr>
            <a:xfrm>
              <a:off x="7764811" y="7856643"/>
              <a:ext cx="6865599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dirty="0">
                  <a:latin typeface="Bahnschrift" panose="020B0502040204020203" pitchFamily="34" charset="0"/>
                </a:rPr>
                <a:t>IRAO consists of four parts that model the mentioned features. </a:t>
              </a:r>
              <a:r>
                <a:rPr lang="en-US" dirty="0">
                  <a:latin typeface="Bahnschrift" panose="020B0502040204020203" pitchFamily="34" charset="0"/>
                </a:rPr>
                <a:t>• </a:t>
              </a:r>
              <a:r>
                <a:rPr lang="cs-CZ" dirty="0">
                  <a:latin typeface="Bahnschrift" panose="020B0502040204020203" pitchFamily="34" charset="0"/>
                </a:rPr>
                <a:t>The artifact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classification part lists out possible types</a:t>
              </a:r>
              <a:r>
                <a:rPr lang="en-US" dirty="0">
                  <a:latin typeface="Bahnschrift" panose="020B0502040204020203" pitchFamily="34" charset="0"/>
                </a:rPr>
                <a:t> (subclasses)</a:t>
              </a:r>
              <a:r>
                <a:rPr lang="cs-CZ" dirty="0">
                  <a:latin typeface="Bahnschrift" panose="020B0502040204020203" pitchFamily="34" charset="0"/>
                </a:rPr>
                <a:t> of artifacts, e.g., </a:t>
              </a:r>
              <a:r>
                <a:rPr lang="cs-CZ" b="1" dirty="0">
                  <a:latin typeface="Bahnschrift" panose="020B0502040204020203" pitchFamily="34" charset="0"/>
                </a:rPr>
                <a:t>Dataset</a:t>
              </a:r>
              <a:r>
                <a:rPr lang="cs-CZ" dirty="0">
                  <a:latin typeface="Bahnschrift" panose="020B0502040204020203" pitchFamily="34" charset="0"/>
                </a:rPr>
                <a:t>, </a:t>
              </a:r>
              <a:r>
                <a:rPr lang="cs-CZ" b="1" dirty="0">
                  <a:latin typeface="Bahnschrift" panose="020B0502040204020203" pitchFamily="34" charset="0"/>
                </a:rPr>
                <a:t>Framework</a:t>
              </a:r>
              <a:r>
                <a:rPr lang="cs-CZ" dirty="0">
                  <a:latin typeface="Bahnschrift" panose="020B0502040204020203" pitchFamily="34" charset="0"/>
                </a:rPr>
                <a:t>,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b="1" dirty="0">
                  <a:latin typeface="Bahnschrift" panose="020B0502040204020203" pitchFamily="34" charset="0"/>
                </a:rPr>
                <a:t>Vocabulary</a:t>
              </a:r>
              <a:r>
                <a:rPr lang="cs-CZ" dirty="0">
                  <a:latin typeface="Bahnschrift" panose="020B0502040204020203" pitchFamily="34" charset="0"/>
                </a:rPr>
                <a:t>, and </a:t>
              </a:r>
              <a:r>
                <a:rPr lang="cs-CZ" b="1" dirty="0">
                  <a:latin typeface="Bahnschrift" panose="020B0502040204020203" pitchFamily="34" charset="0"/>
                </a:rPr>
                <a:t>Methodology</a:t>
              </a:r>
              <a:r>
                <a:rPr lang="cs-CZ" dirty="0">
                  <a:latin typeface="Bahnschrift" panose="020B0502040204020203" pitchFamily="34" charset="0"/>
                </a:rPr>
                <a:t>. </a:t>
              </a:r>
              <a:r>
                <a:rPr lang="en-US" dirty="0">
                  <a:latin typeface="Bahnschrift" panose="020B0502040204020203" pitchFamily="34" charset="0"/>
                </a:rPr>
                <a:t>• </a:t>
              </a:r>
              <a:r>
                <a:rPr lang="cs-CZ" dirty="0">
                  <a:latin typeface="Bahnschrift" panose="020B0502040204020203" pitchFamily="34" charset="0"/>
                </a:rPr>
                <a:t>The meta information part includes relationships such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cs-CZ" dirty="0">
                  <a:latin typeface="Bahnschrift" panose="020B0502040204020203" pitchFamily="34" charset="0"/>
                </a:rPr>
                <a:t>as </a:t>
              </a:r>
              <a:r>
                <a:rPr lang="cs-CZ" b="1" dirty="0">
                  <a:latin typeface="Bahnschrift" panose="020B0502040204020203" pitchFamily="34" charset="0"/>
                </a:rPr>
                <a:t>hasAuthor</a:t>
              </a:r>
              <a:r>
                <a:rPr lang="cs-CZ" dirty="0">
                  <a:latin typeface="Bahnschrift" panose="020B0502040204020203" pitchFamily="34" charset="0"/>
                </a:rPr>
                <a:t>, </a:t>
              </a:r>
              <a:r>
                <a:rPr lang="en-US" dirty="0">
                  <a:latin typeface="Bahnschrift" panose="020B0502040204020203" pitchFamily="34" charset="0"/>
                </a:rPr>
                <a:t> h</a:t>
              </a:r>
              <a:r>
                <a:rPr lang="cs-CZ" b="1" dirty="0">
                  <a:latin typeface="Bahnschrift" panose="020B0502040204020203" pitchFamily="34" charset="0"/>
                </a:rPr>
                <a:t>asPublication</a:t>
              </a:r>
              <a:r>
                <a:rPr lang="cs-CZ" dirty="0">
                  <a:latin typeface="Bahnschrift" panose="020B0502040204020203" pitchFamily="34" charset="0"/>
                </a:rPr>
                <a:t>, having the range of </a:t>
              </a:r>
              <a:r>
                <a:rPr lang="cs-CZ" b="1" dirty="0">
                  <a:latin typeface="Bahnschrift" panose="020B0502040204020203" pitchFamily="34" charset="0"/>
                </a:rPr>
                <a:t>Researcher</a:t>
              </a:r>
              <a:r>
                <a:rPr lang="cs-CZ" dirty="0">
                  <a:latin typeface="Bahnschrift" panose="020B0502040204020203" pitchFamily="34" charset="0"/>
                </a:rPr>
                <a:t>,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en-US" b="1" dirty="0">
                  <a:latin typeface="Bahnschrift" panose="020B0502040204020203" pitchFamily="34" charset="0"/>
                </a:rPr>
                <a:t>Publication</a:t>
              </a:r>
              <a:r>
                <a:rPr lang="en-US" dirty="0">
                  <a:latin typeface="Bahnschrift" panose="020B0502040204020203" pitchFamily="34" charset="0"/>
                </a:rPr>
                <a:t>, respectively. • The property </a:t>
              </a:r>
              <a:r>
                <a:rPr lang="en-US" b="1" dirty="0">
                  <a:latin typeface="Bahnschrift" panose="020B0502040204020203" pitchFamily="34" charset="0"/>
                </a:rPr>
                <a:t>hasDevelopmentStatus</a:t>
              </a:r>
              <a:r>
                <a:rPr lang="en-US" dirty="0">
                  <a:latin typeface="Bahnschrift" panose="020B0502040204020203" pitchFamily="34" charset="0"/>
                </a:rPr>
                <a:t> points to information about the maturity of the artifact. Properties </a:t>
              </a:r>
              <a:r>
                <a:rPr lang="en-US" b="1" dirty="0">
                  <a:latin typeface="Bahnschrift" panose="020B0502040204020203" pitchFamily="34" charset="0"/>
                </a:rPr>
                <a:t>hasAccessibility</a:t>
              </a:r>
              <a:r>
                <a:rPr lang="en-US" dirty="0">
                  <a:latin typeface="Bahnschrift" panose="020B0502040204020203" pitchFamily="34" charset="0"/>
                </a:rPr>
                <a:t>, </a:t>
              </a:r>
              <a:r>
                <a:rPr lang="en-US" b="1" dirty="0">
                  <a:latin typeface="Bahnschrift" panose="020B0502040204020203" pitchFamily="34" charset="0"/>
                </a:rPr>
                <a:t>hasDesignQuality</a:t>
              </a:r>
              <a:r>
                <a:rPr lang="en-US" dirty="0">
                  <a:latin typeface="Bahnschrift" panose="020B0502040204020203" pitchFamily="34" charset="0"/>
                </a:rPr>
                <a:t>, are used to provide the artifact with classifying tags. • The last part of our ontology deals with the relationships between different types of artifacts to describe situations such as when a research project can produce.</a:t>
              </a:r>
            </a:p>
            <a:p>
              <a:endParaRPr lang="cs-CZ" dirty="0">
                <a:latin typeface="Bahnschrift" panose="020B05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925F2-DD0F-4E49-83B6-28CE085E27A5}"/>
                </a:ext>
              </a:extLst>
            </p:cNvPr>
            <p:cNvSpPr txBox="1"/>
            <p:nvPr/>
          </p:nvSpPr>
          <p:spPr>
            <a:xfrm>
              <a:off x="7751145" y="7373384"/>
              <a:ext cx="1711435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ahnschrift" panose="020B0502040204020203" pitchFamily="34" charset="0"/>
                </a:rPr>
                <a:t>Description</a:t>
              </a:r>
              <a:endParaRPr lang="cs-CZ" sz="2400" b="1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2014BD-8712-48CD-B1F2-E5A347594A28}"/>
              </a:ext>
            </a:extLst>
          </p:cNvPr>
          <p:cNvGrpSpPr/>
          <p:nvPr/>
        </p:nvGrpSpPr>
        <p:grpSpPr>
          <a:xfrm>
            <a:off x="7274096" y="16266669"/>
            <a:ext cx="8679845" cy="1393075"/>
            <a:chOff x="7429559" y="13296275"/>
            <a:chExt cx="8679845" cy="139307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D44FED-54AD-4EDB-9F23-90377E3E19C1}"/>
                </a:ext>
              </a:extLst>
            </p:cNvPr>
            <p:cNvSpPr txBox="1"/>
            <p:nvPr/>
          </p:nvSpPr>
          <p:spPr>
            <a:xfrm>
              <a:off x="7429559" y="13296275"/>
              <a:ext cx="2070469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ahnschrift" panose="020B0502040204020203" pitchFamily="34" charset="0"/>
                </a:rPr>
                <a:t>Examples</a:t>
              </a:r>
              <a:endParaRPr lang="cs-CZ" sz="2400" b="1" dirty="0">
                <a:latin typeface="Bahnschrift" panose="020B05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64060D-B204-43ED-99AA-1DEC9D9A9A81}"/>
                </a:ext>
              </a:extLst>
            </p:cNvPr>
            <p:cNvSpPr txBox="1"/>
            <p:nvPr/>
          </p:nvSpPr>
          <p:spPr>
            <a:xfrm>
              <a:off x="7439058" y="13766020"/>
              <a:ext cx="867034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Bahnschrift" panose="020B0502040204020203" pitchFamily="34" charset="0"/>
                </a:rPr>
                <a:t>Source data, transformation script and output:</a:t>
              </a:r>
            </a:p>
            <a:p>
              <a:r>
                <a:rPr lang="cs-CZ" dirty="0">
                  <a:latin typeface="Bahnschrift" panose="020B0502040204020203" pitchFamily="34" charset="0"/>
                  <a:hlinkClick r:id="rId18"/>
                </a:rPr>
                <a:t>https://github.com/nvbach91/informatics-research-artifacts-ontology/blob/master/examples</a:t>
              </a:r>
              <a:endParaRPr lang="en-US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DE66531-4D9B-411C-9C74-74DD23FB1933}"/>
              </a:ext>
            </a:extLst>
          </p:cNvPr>
          <p:cNvSpPr txBox="1"/>
          <p:nvPr/>
        </p:nvSpPr>
        <p:spPr>
          <a:xfrm>
            <a:off x="421156" y="3596033"/>
            <a:ext cx="6736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Informatics and computer science researchers usually contribute to scientific knowledge by delivering compact and tangible outputs, namely </a:t>
            </a:r>
            <a:r>
              <a:rPr lang="en-US" b="1" dirty="0">
                <a:latin typeface="Bahnschrift" panose="020B0502040204020203" pitchFamily="34" charset="0"/>
              </a:rPr>
              <a:t>research artifacts</a:t>
            </a:r>
            <a:r>
              <a:rPr lang="en-US" dirty="0">
                <a:latin typeface="Bahnschrift" panose="020B0502040204020203" pitchFamily="34" charset="0"/>
              </a:rPr>
              <a:t>. Typical examples of informatics research artifacts are </a:t>
            </a:r>
            <a:r>
              <a:rPr lang="en-US" u="sng" dirty="0">
                <a:latin typeface="Bahnschrift" panose="020B0502040204020203" pitchFamily="34" charset="0"/>
              </a:rPr>
              <a:t>software prototypes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u="sng" dirty="0">
                <a:latin typeface="Bahnschrift" panose="020B0502040204020203" pitchFamily="34" charset="0"/>
              </a:rPr>
              <a:t>datasets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u="sng" dirty="0">
                <a:latin typeface="Bahnschrift" panose="020B0502040204020203" pitchFamily="34" charset="0"/>
              </a:rPr>
              <a:t>ontologies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u="sng" dirty="0">
                <a:latin typeface="Bahnschrift" panose="020B0502040204020203" pitchFamily="34" charset="0"/>
              </a:rPr>
              <a:t>methodologies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u="sng" dirty="0">
                <a:latin typeface="Bahnschrift" panose="020B0502040204020203" pitchFamily="34" charset="0"/>
              </a:rPr>
              <a:t>frameworks</a:t>
            </a:r>
            <a:r>
              <a:rPr lang="en-US" dirty="0">
                <a:latin typeface="Bahnschrift" panose="020B0502040204020203" pitchFamily="34" charset="0"/>
              </a:rPr>
              <a:t>. Computer science conferences such as ISWC, ESWC, and others have started to use resource tracks to allow for resource papers that describe these artifacts. By our recent survey [2], no ontology has paid particular attention to this topic. The goal is to  create a new ontology to fill this gap.</a:t>
            </a:r>
            <a:endParaRPr lang="cs-CZ" dirty="0">
              <a:latin typeface="Bahnschrift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9E5186-D8D4-45EC-9593-4F7A84A88B2B}"/>
              </a:ext>
            </a:extLst>
          </p:cNvPr>
          <p:cNvGrpSpPr/>
          <p:nvPr/>
        </p:nvGrpSpPr>
        <p:grpSpPr>
          <a:xfrm>
            <a:off x="7308273" y="3035736"/>
            <a:ext cx="8757509" cy="3360036"/>
            <a:chOff x="7118781" y="3021535"/>
            <a:chExt cx="8757509" cy="336003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A6DEBA-36A4-44F9-A109-E82859EC7C67}"/>
                </a:ext>
              </a:extLst>
            </p:cNvPr>
            <p:cNvSpPr txBox="1"/>
            <p:nvPr/>
          </p:nvSpPr>
          <p:spPr>
            <a:xfrm>
              <a:off x="7118781" y="3021535"/>
              <a:ext cx="2036293" cy="461665"/>
            </a:xfrm>
            <a:prstGeom prst="rect">
              <a:avLst/>
            </a:prstGeom>
            <a:solidFill>
              <a:srgbClr val="B8CEE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ahnschrift" panose="020B0502040204020203" pitchFamily="34" charset="0"/>
                </a:rPr>
                <a:t>Motivation</a:t>
              </a:r>
              <a:endParaRPr lang="cs-CZ" sz="2400" b="1" dirty="0">
                <a:latin typeface="Bahnschrift" panose="020B050204020402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CB2637-BE65-4B83-A353-4F4BAF395E41}"/>
                </a:ext>
              </a:extLst>
            </p:cNvPr>
            <p:cNvSpPr txBox="1"/>
            <p:nvPr/>
          </p:nvSpPr>
          <p:spPr>
            <a:xfrm>
              <a:off x="7157628" y="3519249"/>
              <a:ext cx="8718662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hnschrift" panose="020B0502040204020203" pitchFamily="34" charset="0"/>
                </a:rPr>
                <a:t>The occurrence of different kinds of artifacts in research publications can be traced over time for subdisciplines or venues, thus providing a broad picture of trends in informatics research.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hnschrift" panose="020B0502040204020203" pitchFamily="34" charset="0"/>
                </a:rPr>
                <a:t>Networks of complementary or competitive artifacts (such as software tools being developed using a given methodology and applied on specific datasets backed on ontologies) can be connected, allowing researchers to rapidly navigate from one to another and finding a reuse target (and even associated publications) more easily.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hnschrift" panose="020B0502040204020203" pitchFamily="34" charset="0"/>
                </a:rPr>
                <a:t>Industrial companies can retrieve artifacts that they might consider transforming into deployed products.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43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825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Bach</cp:lastModifiedBy>
  <cp:revision>17</cp:revision>
  <dcterms:created xsi:type="dcterms:W3CDTF">2021-06-01T10:40:22Z</dcterms:created>
  <dcterms:modified xsi:type="dcterms:W3CDTF">2021-06-02T07:02:34Z</dcterms:modified>
</cp:coreProperties>
</file>