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9" r:id="rId2"/>
  </p:sldMasterIdLst>
  <p:notesMasterIdLst>
    <p:notesMasterId r:id="rId14"/>
  </p:notesMasterIdLst>
  <p:handoutMasterIdLst>
    <p:handoutMasterId r:id="rId15"/>
  </p:handoutMasterIdLst>
  <p:sldIdLst>
    <p:sldId id="419" r:id="rId3"/>
    <p:sldId id="677" r:id="rId4"/>
    <p:sldId id="947" r:id="rId5"/>
    <p:sldId id="948" r:id="rId6"/>
    <p:sldId id="949" r:id="rId7"/>
    <p:sldId id="950" r:id="rId8"/>
    <p:sldId id="953" r:id="rId9"/>
    <p:sldId id="951" r:id="rId10"/>
    <p:sldId id="952" r:id="rId11"/>
    <p:sldId id="955" r:id="rId12"/>
    <p:sldId id="956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E80000"/>
    <a:srgbClr val="FF8119"/>
    <a:srgbClr val="FFB374"/>
    <a:srgbClr val="26648E"/>
    <a:srgbClr val="2F7AAD"/>
    <a:srgbClr val="773946"/>
    <a:srgbClr val="3333C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1" autoAdjust="0"/>
  </p:normalViewPr>
  <p:slideViewPr>
    <p:cSldViewPr>
      <p:cViewPr>
        <p:scale>
          <a:sx n="95" d="100"/>
          <a:sy n="95" d="100"/>
        </p:scale>
        <p:origin x="-632" y="-36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C7F2AF7F-9C96-7449-AC5B-80861DB059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237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6ECA907B-4B82-4A45-813B-706044EA261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4450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4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1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  <a:prstGeom prst="rect">
            <a:avLst/>
          </a:prstGeo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7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63A84-B637-6C42-8DB4-EEA9D2DEF2D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142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A50F9-1FAD-D341-BC68-75585A569A5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09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1695A-8424-364A-B769-5B518FB0819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01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23CB4-2E16-3840-9A67-02032084B8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06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64DE4-F08D-8D4C-A260-CF8EED491A1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566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3E452-AFC8-B846-B821-7BBBF3C9571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255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1C71-D9CE-214F-9D71-07B588851A1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666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191F-F623-F048-AD72-C0225A6CB00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48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89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B56E3-8C7B-CC48-B1D2-AC0C5E407C3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444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43B2D-453F-304D-9C48-6047B2B4AE4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347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BF6D6-E62A-1244-8D77-8F88D17FBDA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157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18093-A61B-8143-9205-EEE2E7C669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061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304800"/>
            <a:ext cx="8382000" cy="6019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31AA-BF69-1945-ABF3-75615073EBA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021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B6CEA-EA1F-E747-BBBF-268F1707BB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81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4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132138" y="1066800"/>
            <a:ext cx="258603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70575" y="1066800"/>
            <a:ext cx="2587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0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5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2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9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4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5.png"/><Relationship Id="rId17" Type="http://schemas.openxmlformats.org/officeDocument/2006/relationships/image" Target="../media/image6.png"/><Relationship Id="rId18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32138" y="1066800"/>
            <a:ext cx="53260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Example of text</a:t>
            </a:r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rgbClr val="333333"/>
                </a:solidFill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441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>
              <a:solidFill>
                <a:schemeClr val="accent2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tabLst>
          <a:tab pos="0" algn="l"/>
        </a:tabLst>
        <a:defRPr sz="2400">
          <a:solidFill>
            <a:srgbClr val="4D4D4D"/>
          </a:solidFill>
          <a:latin typeface="+mn-lt"/>
          <a:ea typeface="+mn-ea"/>
          <a:cs typeface="ＭＳ Ｐゴシック" charset="0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tabLst>
          <a:tab pos="0" algn="l"/>
        </a:tabLst>
        <a:defRPr sz="2000">
          <a:solidFill>
            <a:srgbClr val="4D4D4D"/>
          </a:solidFill>
          <a:latin typeface="+mn-lt"/>
          <a:ea typeface="+mn-ea"/>
        </a:defRPr>
      </a:lvl2pPr>
      <a:lvl3pPr marL="1146175" indent="-228600" algn="ctr" rtl="0" eaLnBrk="0" fontAlgn="base" hangingPunct="0">
        <a:spcBef>
          <a:spcPct val="20000"/>
        </a:spcBef>
        <a:spcAft>
          <a:spcPct val="0"/>
        </a:spcAft>
        <a:tabLst>
          <a:tab pos="0" algn="l"/>
        </a:tabLst>
        <a:defRPr sz="2000">
          <a:solidFill>
            <a:srgbClr val="4D4D4D"/>
          </a:solidFill>
          <a:latin typeface="+mn-lt"/>
          <a:ea typeface="+mn-ea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tabLst>
          <a:tab pos="0" algn="l"/>
        </a:tabLst>
        <a:defRPr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0" algn="l"/>
        </a:tabLs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s-ES" sz="900" smtClean="0">
              <a:solidFill>
                <a:schemeClr val="accent2"/>
              </a:solidFill>
            </a:endParaRPr>
          </a:p>
        </p:txBody>
      </p:sp>
      <p:sp>
        <p:nvSpPr>
          <p:cNvPr id="2051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s-ES" sz="900" smtClean="0">
              <a:solidFill>
                <a:schemeClr val="accent2"/>
              </a:solidFill>
            </a:endParaRPr>
          </a:p>
        </p:txBody>
      </p:sp>
      <p:sp>
        <p:nvSpPr>
          <p:cNvPr id="205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s-ES" sz="2400" smtClean="0">
              <a:solidFill>
                <a:schemeClr val="accent2"/>
              </a:solidFill>
            </a:endParaRPr>
          </a:p>
        </p:txBody>
      </p:sp>
      <p:pic>
        <p:nvPicPr>
          <p:cNvPr id="13317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A11BB4AB-DCD5-3D43-B945-64756FF34EC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pic>
        <p:nvPicPr>
          <p:cNvPr id="13320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Slide Title</a:t>
            </a:r>
          </a:p>
        </p:txBody>
      </p:sp>
      <p:sp>
        <p:nvSpPr>
          <p:cNvPr id="1332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Example of text</a:t>
            </a:r>
          </a:p>
          <a:p>
            <a:pPr lvl="1"/>
            <a:r>
              <a:rPr lang="es-ES"/>
              <a:t>Example of a list level 1</a:t>
            </a:r>
          </a:p>
          <a:p>
            <a:pPr lvl="2"/>
            <a:r>
              <a:rPr lang="es-ES"/>
              <a:t>Example of a list level 2</a:t>
            </a:r>
          </a:p>
          <a:p>
            <a:pPr lvl="3"/>
            <a:r>
              <a:rPr lang="es-ES"/>
              <a:t>Example of a list level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s-ES" smtClean="0"/>
              <a:t>Ontology Engineering for and by the masses: are we already there?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com/ocorcho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ocab.ciudadesabiertas.es/def/comercio/tejido-comercial" TargetMode="External"/><Relationship Id="rId4" Type="http://schemas.openxmlformats.org/officeDocument/2006/relationships/hyperlink" Target="http://vocab.ciudadesabiertas.es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ciudadesabiertas.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com/ocorcho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purl.org/NET/rdflicense/cc-by-nc-sa4.0" TargetMode="Externa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://abertos.xunta.gal/busca-de-datos" TargetMode="External"/><Relationship Id="rId20" Type="http://schemas.openxmlformats.org/officeDocument/2006/relationships/hyperlink" Target="http://datosabiertos.regiondemurcia.es/carm/catalogo/sociedad-bienestar/registro-de-fundaciones-de-la-comunidad-autonoma-de-la-region-de-murcia" TargetMode="External"/><Relationship Id="rId21" Type="http://schemas.openxmlformats.org/officeDocument/2006/relationships/hyperlink" Target="http://opendata.euskadi.eus/catalogo/-/registro-fundaciones-euskadi/" TargetMode="External"/><Relationship Id="rId22" Type="http://schemas.openxmlformats.org/officeDocument/2006/relationships/hyperlink" Target="https://www.juntadeandalucia.es/datosabiertos/portal/dataset/estadistica-de-asociaciones-en-andalucia-correspondientes-al-ano-2014" TargetMode="External"/><Relationship Id="rId23" Type="http://schemas.openxmlformats.org/officeDocument/2006/relationships/hyperlink" Target="https://opendata.aragon.es/datos/catalogo/dataset/asociaciones-de-aragon" TargetMode="External"/><Relationship Id="rId24" Type="http://schemas.openxmlformats.org/officeDocument/2006/relationships/hyperlink" Target="https://datosabiertos.castillalamancha.es/dataset/registro-de-asociaciones-de-castilla-la-mancha" TargetMode="External"/><Relationship Id="rId25" Type="http://schemas.openxmlformats.org/officeDocument/2006/relationships/hyperlink" Target="https://datosabiertos.jcyl.es/web/jcyl/set/es/sector-publico/asociaciones/1284273543253" TargetMode="External"/><Relationship Id="rId26" Type="http://schemas.openxmlformats.org/officeDocument/2006/relationships/hyperlink" Target="https://abertos.xunta.gal/catalogo/administracion-publica/-/dataset/0050/registro-asociaciones" TargetMode="External"/><Relationship Id="rId27" Type="http://schemas.openxmlformats.org/officeDocument/2006/relationships/hyperlink" Target="http://datos.comunidad.madrid/catalogo/dataset/registros_asociaciones" TargetMode="External"/><Relationship Id="rId28" Type="http://schemas.openxmlformats.org/officeDocument/2006/relationships/hyperlink" Target="http://datosabiertos.regiondemurcia.es/" TargetMode="External"/><Relationship Id="rId29" Type="http://schemas.openxmlformats.org/officeDocument/2006/relationships/hyperlink" Target="http://datosabiertos.regiondemurcia.es/carm/catalogo/sociedad-bienestar/registro-de-asociaciones" TargetMode="External"/><Relationship Id="rId30" Type="http://schemas.openxmlformats.org/officeDocument/2006/relationships/hyperlink" Target="http://opendata.euskadi.eus/catalogo/-/registro-asociaciones-euskadi/" TargetMode="External"/><Relationship Id="rId10" Type="http://schemas.openxmlformats.org/officeDocument/2006/relationships/hyperlink" Target="https://iqadi.larioja.org/dato-abierto" TargetMode="External"/><Relationship Id="rId11" Type="http://schemas.openxmlformats.org/officeDocument/2006/relationships/hyperlink" Target="http://datosabiertos.regiondemurcia.es/carm/catalogo/economia/registro-de-sociedades-cooperativas-de-la-region-de-murcia" TargetMode="External"/><Relationship Id="rId12" Type="http://schemas.openxmlformats.org/officeDocument/2006/relationships/hyperlink" Target="http://opendata.euskadi.eus/catalogo-datos/" TargetMode="External"/><Relationship Id="rId13" Type="http://schemas.openxmlformats.org/officeDocument/2006/relationships/hyperlink" Target="https://opendata.aragon.es/datos/catalogo/dataset/registros-de-fundaciones" TargetMode="External"/><Relationship Id="rId14" Type="http://schemas.openxmlformats.org/officeDocument/2006/relationships/hyperlink" Target="https://datosabiertos.castillalamancha.es/search/type/dataset" TargetMode="External"/><Relationship Id="rId15" Type="http://schemas.openxmlformats.org/officeDocument/2006/relationships/hyperlink" Target="https://datosabiertos.castillalamancha.es/dataset/registro-de-fundaciones-de-castilla-la-mancha" TargetMode="External"/><Relationship Id="rId16" Type="http://schemas.openxmlformats.org/officeDocument/2006/relationships/hyperlink" Target="https://datosabiertos.jcyl.es/web/jcyl/set/es/sector-publico/fundaciones/1284273563257" TargetMode="External"/><Relationship Id="rId17" Type="http://schemas.openxmlformats.org/officeDocument/2006/relationships/hyperlink" Target="https://analisi.transparenciacatalunya.cat/Legislaci-just-cia/Registre-d-entitats-jur-diques-de-Catalunya/kybv-5qbm" TargetMode="External"/><Relationship Id="rId18" Type="http://schemas.openxmlformats.org/officeDocument/2006/relationships/hyperlink" Target="http://datos.comunidad.madrid/catalogo/dataset" TargetMode="External"/><Relationship Id="rId19" Type="http://schemas.openxmlformats.org/officeDocument/2006/relationships/hyperlink" Target="http://datos.comunidad.madrid/catalogo/dataset/registro_fundaciones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juntadeandalucia.es/datosabiertos/portal/catalogo.html" TargetMode="External"/><Relationship Id="rId3" Type="http://schemas.openxmlformats.org/officeDocument/2006/relationships/hyperlink" Target="https://www.juntadeandalucia.es/datosabiertos/portal/dataset/cooperativas-en-andalucia" TargetMode="External"/><Relationship Id="rId4" Type="http://schemas.openxmlformats.org/officeDocument/2006/relationships/hyperlink" Target="https://opendata.aragon.es/datos/catalogo" TargetMode="External"/><Relationship Id="rId5" Type="http://schemas.openxmlformats.org/officeDocument/2006/relationships/hyperlink" Target="https://opendata.aragon.es/datos/catalogo/dataset/n-de-cooperativas-constituidas-y-numero-de-socios-segun-tipo" TargetMode="External"/><Relationship Id="rId6" Type="http://schemas.openxmlformats.org/officeDocument/2006/relationships/hyperlink" Target="https://datosabiertos.jcyl.es/web/es/datos-abiertos-castilla-leon.html" TargetMode="External"/><Relationship Id="rId7" Type="http://schemas.openxmlformats.org/officeDocument/2006/relationships/hyperlink" Target="https://datosabiertos.jcyl.es/web/jcyl/set/es/economia/cooperativas/1284839990550" TargetMode="External"/><Relationship Id="rId8" Type="http://schemas.openxmlformats.org/officeDocument/2006/relationships/hyperlink" Target="https://analisi.transparenciacatalunya.ca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opencitydata/sector-publico-organismo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w3.org/TR/vocab-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itydata/sector-publico-organismos" TargetMode="External"/><Relationship Id="rId4" Type="http://schemas.openxmlformats.org/officeDocument/2006/relationships/hyperlink" Target="http://vocab.linkeddata.es/datosabiertos/def/urbanismo-infraestructuras/direccion-postal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vocab.linkeddata.es/datosabiertos/def/sector-publico/organizac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ocab.linkeddata.es/datosabiertos/kos/sector-publico/organizacion/clave-nif-forma-juridica" TargetMode="External"/><Relationship Id="rId4" Type="http://schemas.openxmlformats.org/officeDocument/2006/relationships/hyperlink" Target="http://vocab.linkeddata.es/datosabiertos/kos/comercio/cnae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opencitydata/sector-publico-organismos/tree/master/exampl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022600" y="1628800"/>
            <a:ext cx="6121400" cy="190023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885825" eaLnBrk="1" hangingPunct="1"/>
            <a:r>
              <a:rPr lang="es-ES_tradnl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Utilizando la W3C </a:t>
            </a:r>
            <a:r>
              <a:rPr lang="es-ES_tradnl" sz="28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Organization</a:t>
            </a:r>
            <a:r>
              <a:rPr lang="es-ES_tradnl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 </a:t>
            </a:r>
            <a:r>
              <a:rPr lang="es-ES_tradnl" sz="28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Ontology</a:t>
            </a:r>
            <a:r>
              <a:rPr lang="es-ES_tradnl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 para representar cooperativas, asociaciones y fundaciones</a:t>
            </a:r>
            <a:r>
              <a:rPr lang="es-ES_tradnl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/>
            </a:r>
            <a:br>
              <a:rPr lang="es-ES_tradnl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s-ES_tradnl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/>
            </a:r>
            <a:br>
              <a:rPr lang="es-ES_tradnl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s-ES_tradnl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/>
            </a:r>
            <a:br>
              <a:rPr lang="es-ES_tradnl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Grupo de Reutilizaci</a:t>
            </a:r>
            <a: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ón de Comunidades Autónomas</a:t>
            </a:r>
            <a: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/>
            </a:r>
            <a:b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28/06/</a:t>
            </a:r>
            <a: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2019</a:t>
            </a:r>
            <a:r>
              <a:rPr lang="es-ES_tradnl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/>
            </a:r>
            <a:br>
              <a:rPr lang="es-ES_tradnl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/>
            </a:r>
            <a:b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endParaRPr lang="es-ES" sz="1800" b="0" i="1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5300663"/>
            <a:ext cx="6040437" cy="158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1800" b="1" dirty="0">
                <a:solidFill>
                  <a:srgbClr val="1D1DFF"/>
                </a:solidFill>
                <a:latin typeface="Arial" charset="0"/>
                <a:ea typeface="ＭＳ Ｐゴシック" charset="0"/>
              </a:rPr>
              <a:t>Oscar Corcho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1600" dirty="0" err="1">
                <a:latin typeface="Arial" charset="0"/>
                <a:ea typeface="ＭＳ Ｐゴシック" charset="0"/>
              </a:rPr>
              <a:t>ocorcho@</a:t>
            </a:r>
            <a:r>
              <a:rPr lang="es-ES_tradnl" sz="1600" dirty="0" err="1" smtClean="0">
                <a:latin typeface="Arial" charset="0"/>
                <a:ea typeface="ＭＳ Ｐゴシック" charset="0"/>
              </a:rPr>
              <a:t>fi.upm.es</a:t>
            </a:r>
            <a:endParaRPr lang="es-ES_tradnl" sz="1600" dirty="0" smtClean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sz="1600" dirty="0" smtClean="0">
                <a:latin typeface="Arial" charset="0"/>
                <a:ea typeface="ＭＳ Ｐゴシック" charset="0"/>
              </a:rPr>
              <a:t>@</a:t>
            </a:r>
            <a:r>
              <a:rPr lang="es-ES_tradnl" sz="1600" dirty="0" err="1" smtClean="0">
                <a:latin typeface="Arial" charset="0"/>
                <a:ea typeface="ＭＳ Ｐゴシック" charset="0"/>
              </a:rPr>
              <a:t>ocorcho</a:t>
            </a:r>
            <a:r>
              <a:rPr lang="es-ES_tradnl" sz="1600" dirty="0" smtClean="0">
                <a:latin typeface="Arial" charset="0"/>
                <a:ea typeface="ＭＳ Ｐゴシック" charset="0"/>
              </a:rPr>
              <a:t>, @</a:t>
            </a:r>
            <a:r>
              <a:rPr lang="es-ES_tradnl" sz="1600" dirty="0" err="1" smtClean="0">
                <a:latin typeface="Arial" charset="0"/>
                <a:ea typeface="ＭＳ Ｐゴシック" charset="0"/>
              </a:rPr>
              <a:t>opencitydata_es</a:t>
            </a:r>
            <a:endParaRPr lang="es-ES_tradnl" sz="1600" dirty="0" smtClean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sz="1600" dirty="0" smtClean="0">
                <a:latin typeface="Arial" charset="0"/>
                <a:ea typeface="ＭＳ Ｐゴシック" charset="0"/>
                <a:hlinkClick r:id="rId3"/>
              </a:rPr>
              <a:t>https://www.slideshare.com/ocorcho</a:t>
            </a:r>
            <a:r>
              <a:rPr lang="es-ES_tradnl" sz="1600" dirty="0" smtClean="0">
                <a:latin typeface="Arial" charset="0"/>
                <a:ea typeface="ＭＳ Ｐゴシック" charset="0"/>
              </a:rPr>
              <a:t> </a:t>
            </a:r>
            <a:endParaRPr lang="es-ES_tradnl" sz="1600" dirty="0">
              <a:latin typeface="Arial" charset="0"/>
              <a:ea typeface="ＭＳ Ｐゴシック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53344"/>
            <a:ext cx="1117600" cy="393700"/>
          </a:xfrm>
          <a:prstGeom prst="rect">
            <a:avLst/>
          </a:prstGeom>
        </p:spPr>
      </p:pic>
      <p:pic>
        <p:nvPicPr>
          <p:cNvPr id="8" name="Imagen 7" descr="sitcker.psd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0" t="15333" r="16924" b="21960"/>
          <a:stretch/>
        </p:blipFill>
        <p:spPr>
          <a:xfrm>
            <a:off x="7596336" y="5975464"/>
            <a:ext cx="1728192" cy="904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iniciativas</a:t>
            </a:r>
            <a:r>
              <a:rPr lang="en-US" dirty="0" smtClean="0"/>
              <a:t> en </a:t>
            </a:r>
            <a:r>
              <a:rPr lang="en-US" dirty="0" err="1" smtClean="0"/>
              <a:t>marcha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supuesto</a:t>
            </a:r>
            <a:r>
              <a:rPr lang="en-US" dirty="0" smtClean="0"/>
              <a:t>, los </a:t>
            </a:r>
            <a:r>
              <a:rPr lang="en-US" dirty="0" err="1" smtClean="0"/>
              <a:t>trabajos</a:t>
            </a:r>
            <a:r>
              <a:rPr lang="en-US" dirty="0" smtClean="0"/>
              <a:t> de AENOR y de la FEMP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conoc</a:t>
            </a:r>
            <a:r>
              <a:rPr lang="en-US" dirty="0" err="1" smtClean="0"/>
              <a:t>éis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endParaRPr lang="en-US" dirty="0" smtClean="0"/>
          </a:p>
          <a:p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Ciudades</a:t>
            </a:r>
            <a:r>
              <a:rPr lang="en-US" dirty="0" smtClean="0"/>
              <a:t> </a:t>
            </a:r>
            <a:r>
              <a:rPr lang="en-US" dirty="0" err="1" smtClean="0"/>
              <a:t>Abiertas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http://www.ciudadesabiertas.es/</a:t>
            </a:r>
            <a:endParaRPr lang="en-US" dirty="0" smtClean="0"/>
          </a:p>
          <a:p>
            <a:pPr lvl="1"/>
            <a:r>
              <a:rPr lang="en-US" dirty="0" err="1" smtClean="0"/>
              <a:t>Creando</a:t>
            </a:r>
            <a:r>
              <a:rPr lang="en-US" dirty="0" smtClean="0"/>
              <a:t> y </a:t>
            </a:r>
            <a:r>
              <a:rPr lang="en-US" dirty="0" err="1" smtClean="0"/>
              <a:t>revisando</a:t>
            </a:r>
            <a:r>
              <a:rPr lang="en-US" dirty="0" smtClean="0"/>
              <a:t>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vocabularios</a:t>
            </a:r>
            <a:r>
              <a:rPr lang="en-US" dirty="0" smtClean="0"/>
              <a:t>, </a:t>
            </a:r>
            <a:r>
              <a:rPr lang="en-US" dirty="0" err="1" smtClean="0"/>
              <a:t>aplicando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metodología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creación</a:t>
            </a:r>
            <a:endParaRPr lang="en-US" dirty="0" smtClean="0"/>
          </a:p>
          <a:p>
            <a:pPr lvl="2"/>
            <a:r>
              <a:rPr lang="en-US" dirty="0" err="1" smtClean="0"/>
              <a:t>Ejemplo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http://vocab.ciudadesabiertas.es/def/comercio/tejido-</a:t>
            </a:r>
            <a:r>
              <a:rPr lang="en-US" dirty="0" smtClean="0">
                <a:hlinkClick r:id="rId3"/>
              </a:rPr>
              <a:t>comercial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Pronto </a:t>
            </a:r>
            <a:r>
              <a:rPr lang="en-US" dirty="0" err="1" smtClean="0"/>
              <a:t>estará</a:t>
            </a:r>
            <a:r>
              <a:rPr lang="en-US" dirty="0" smtClean="0"/>
              <a:t> el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, con </a:t>
            </a:r>
            <a:r>
              <a:rPr lang="en-US" dirty="0" err="1" smtClean="0"/>
              <a:t>fechas</a:t>
            </a:r>
            <a:r>
              <a:rPr lang="en-US" dirty="0" smtClean="0"/>
              <a:t> </a:t>
            </a:r>
            <a:r>
              <a:rPr lang="en-US" dirty="0" err="1" smtClean="0"/>
              <a:t>previstas</a:t>
            </a:r>
            <a:r>
              <a:rPr lang="en-US" dirty="0" smtClean="0"/>
              <a:t> de </a:t>
            </a:r>
            <a:r>
              <a:rPr lang="en-US" dirty="0" err="1" smtClean="0"/>
              <a:t>entrega</a:t>
            </a:r>
            <a:r>
              <a:rPr lang="en-US" dirty="0"/>
              <a:t>, en </a:t>
            </a:r>
            <a:r>
              <a:rPr lang="en-US" dirty="0">
                <a:hlinkClick r:id="rId4"/>
              </a:rPr>
              <a:t>http://vocab.ciudadesabiertas.es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1916832"/>
            <a:ext cx="2088232" cy="647352"/>
          </a:xfrm>
          <a:prstGeom prst="rect">
            <a:avLst/>
          </a:prstGeom>
        </p:spPr>
      </p:pic>
      <p:pic>
        <p:nvPicPr>
          <p:cNvPr id="7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5085184"/>
            <a:ext cx="8111067" cy="1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022600" y="1628800"/>
            <a:ext cx="6121400" cy="190023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885825" eaLnBrk="1" hangingPunct="1"/>
            <a:r>
              <a:rPr lang="es-ES_tradnl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Utilizando la W3C </a:t>
            </a:r>
            <a:r>
              <a:rPr lang="es-ES_tradnl" sz="28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Organization</a:t>
            </a:r>
            <a:r>
              <a:rPr lang="es-ES_tradnl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 </a:t>
            </a:r>
            <a:r>
              <a:rPr lang="es-ES_tradnl" sz="28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Ontology</a:t>
            </a:r>
            <a:r>
              <a:rPr lang="es-ES_tradnl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 para representar cooperativas, asociaciones y fundaciones</a:t>
            </a:r>
            <a:r>
              <a:rPr lang="es-ES_tradnl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/>
            </a:r>
            <a:br>
              <a:rPr lang="es-ES_tradnl" sz="1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s-ES_tradnl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/>
            </a:r>
            <a:br>
              <a:rPr lang="es-ES_tradnl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s-ES_tradnl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/>
            </a:r>
            <a:br>
              <a:rPr lang="es-ES_tradnl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Grupo de Reutilizaci</a:t>
            </a:r>
            <a: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ón de Comunidades Autónomas</a:t>
            </a:r>
            <a: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/>
            </a:r>
            <a:b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28/06/</a:t>
            </a:r>
            <a: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2019</a:t>
            </a:r>
            <a:r>
              <a:rPr lang="es-ES_tradnl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/>
            </a:r>
            <a:br>
              <a:rPr lang="es-ES_tradnl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/>
            </a:r>
            <a:br>
              <a:rPr lang="es-ES_tradnl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endParaRPr lang="es-ES" sz="1800" b="0" i="1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5300663"/>
            <a:ext cx="6040437" cy="158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1800" b="1" dirty="0">
                <a:solidFill>
                  <a:srgbClr val="1D1DFF"/>
                </a:solidFill>
                <a:latin typeface="Arial" charset="0"/>
                <a:ea typeface="ＭＳ Ｐゴシック" charset="0"/>
              </a:rPr>
              <a:t>Oscar Corcho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1600" dirty="0" err="1">
                <a:latin typeface="Arial" charset="0"/>
                <a:ea typeface="ＭＳ Ｐゴシック" charset="0"/>
              </a:rPr>
              <a:t>ocorcho@</a:t>
            </a:r>
            <a:r>
              <a:rPr lang="es-ES_tradnl" sz="1600" dirty="0" err="1" smtClean="0">
                <a:latin typeface="Arial" charset="0"/>
                <a:ea typeface="ＭＳ Ｐゴシック" charset="0"/>
              </a:rPr>
              <a:t>fi.upm.es</a:t>
            </a:r>
            <a:endParaRPr lang="es-ES_tradnl" sz="1600" dirty="0" smtClean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sz="1600" dirty="0" smtClean="0">
                <a:latin typeface="Arial" charset="0"/>
                <a:ea typeface="ＭＳ Ｐゴシック" charset="0"/>
              </a:rPr>
              <a:t>@</a:t>
            </a:r>
            <a:r>
              <a:rPr lang="es-ES_tradnl" sz="1600" dirty="0" err="1" smtClean="0">
                <a:latin typeface="Arial" charset="0"/>
                <a:ea typeface="ＭＳ Ｐゴシック" charset="0"/>
              </a:rPr>
              <a:t>ocorcho</a:t>
            </a:r>
            <a:r>
              <a:rPr lang="es-ES_tradnl" sz="1600" dirty="0" smtClean="0">
                <a:latin typeface="Arial" charset="0"/>
                <a:ea typeface="ＭＳ Ｐゴシック" charset="0"/>
              </a:rPr>
              <a:t>, @</a:t>
            </a:r>
            <a:r>
              <a:rPr lang="es-ES_tradnl" sz="1600" dirty="0" err="1" smtClean="0">
                <a:latin typeface="Arial" charset="0"/>
                <a:ea typeface="ＭＳ Ｐゴシック" charset="0"/>
              </a:rPr>
              <a:t>opencitydata_es</a:t>
            </a:r>
            <a:endParaRPr lang="es-ES_tradnl" sz="1600" dirty="0" smtClean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sz="1600" dirty="0" smtClean="0">
                <a:latin typeface="Arial" charset="0"/>
                <a:ea typeface="ＭＳ Ｐゴシック" charset="0"/>
                <a:hlinkClick r:id="rId3"/>
              </a:rPr>
              <a:t>https://www.slideshare.com/ocorcho</a:t>
            </a:r>
            <a:r>
              <a:rPr lang="es-ES_tradnl" sz="1600" dirty="0" smtClean="0">
                <a:latin typeface="Arial" charset="0"/>
                <a:ea typeface="ＭＳ Ｐゴシック" charset="0"/>
              </a:rPr>
              <a:t> </a:t>
            </a:r>
            <a:endParaRPr lang="es-ES_tradnl" sz="1600" dirty="0">
              <a:latin typeface="Arial" charset="0"/>
              <a:ea typeface="ＭＳ Ｐゴシック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53344"/>
            <a:ext cx="1117600" cy="393700"/>
          </a:xfrm>
          <a:prstGeom prst="rect">
            <a:avLst/>
          </a:prstGeom>
        </p:spPr>
      </p:pic>
      <p:pic>
        <p:nvPicPr>
          <p:cNvPr id="8" name="Imagen 7" descr="sitcker.psd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0" t="15333" r="16924" b="21960"/>
          <a:stretch/>
        </p:blipFill>
        <p:spPr>
          <a:xfrm>
            <a:off x="7596336" y="5975464"/>
            <a:ext cx="1728192" cy="9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License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licensed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license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CC BY-NC-SA 4.0 International</a:t>
            </a:r>
          </a:p>
          <a:p>
            <a:pPr lvl="1"/>
            <a:r>
              <a:rPr lang="es-ES" u="sng" dirty="0">
                <a:hlinkClick r:id="rId2"/>
              </a:rPr>
              <a:t>http://purl.org/NET/rdflicense/cc-by-nc-sa4.0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/>
              <a:t>are free:</a:t>
            </a:r>
          </a:p>
          <a:p>
            <a:pPr lvl="1"/>
            <a:r>
              <a:rPr lang="es-ES" dirty="0" err="1"/>
              <a:t>to</a:t>
            </a:r>
            <a:r>
              <a:rPr lang="es-ES" dirty="0"/>
              <a:t> Share —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copy</a:t>
            </a:r>
            <a:r>
              <a:rPr lang="es-ES" dirty="0"/>
              <a:t>, </a:t>
            </a:r>
            <a:r>
              <a:rPr lang="es-ES" dirty="0" err="1"/>
              <a:t>distribute</a:t>
            </a:r>
            <a:r>
              <a:rPr lang="es-ES" dirty="0"/>
              <a:t> and </a:t>
            </a:r>
            <a:r>
              <a:rPr lang="es-ES" dirty="0" err="1"/>
              <a:t>transmit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</a:t>
            </a:r>
            <a:endParaRPr lang="es-ES" dirty="0"/>
          </a:p>
          <a:p>
            <a:pPr lvl="1"/>
            <a:r>
              <a:rPr lang="es-ES" dirty="0" err="1"/>
              <a:t>to</a:t>
            </a:r>
            <a:r>
              <a:rPr lang="es-ES" dirty="0"/>
              <a:t> Remix —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adapt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err="1"/>
              <a:t>Under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conditions</a:t>
            </a:r>
            <a:endParaRPr lang="es-ES" dirty="0"/>
          </a:p>
          <a:p>
            <a:pPr lvl="1"/>
            <a:r>
              <a:rPr lang="es-ES" dirty="0" err="1"/>
              <a:t>Attribution</a:t>
            </a:r>
            <a:r>
              <a:rPr lang="es-ES" dirty="0"/>
              <a:t> —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inserting</a:t>
            </a:r>
            <a:endParaRPr lang="es-ES" dirty="0"/>
          </a:p>
          <a:p>
            <a:pPr lvl="2"/>
            <a:r>
              <a:rPr lang="es-ES" dirty="0"/>
              <a:t>“[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smtClean="0"/>
              <a:t>Oscar Corcho]</a:t>
            </a:r>
            <a:r>
              <a:rPr lang="es-ES" dirty="0"/>
              <a:t>”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footer</a:t>
            </a:r>
            <a:r>
              <a:rPr lang="es-ES" dirty="0" smtClean="0"/>
              <a:t> of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reused</a:t>
            </a:r>
            <a:r>
              <a:rPr lang="es-ES" dirty="0"/>
              <a:t> </a:t>
            </a:r>
            <a:r>
              <a:rPr lang="es-ES" dirty="0" err="1"/>
              <a:t>slide</a:t>
            </a:r>
            <a:endParaRPr lang="es-ES" dirty="0"/>
          </a:p>
          <a:p>
            <a:pPr lvl="2"/>
            <a:r>
              <a:rPr lang="es-ES" dirty="0"/>
              <a:t>a </a:t>
            </a:r>
            <a:r>
              <a:rPr lang="es-ES" dirty="0" err="1"/>
              <a:t>credits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 smtClean="0"/>
              <a:t>stating</a:t>
            </a:r>
            <a:r>
              <a:rPr lang="es-ES" dirty="0" smtClean="0"/>
              <a:t>: “</a:t>
            </a:r>
            <a:r>
              <a:rPr lang="es-ES" sz="2100" dirty="0" err="1"/>
              <a:t>These</a:t>
            </a:r>
            <a:r>
              <a:rPr lang="es-ES" sz="2100" dirty="0"/>
              <a:t> </a:t>
            </a:r>
            <a:r>
              <a:rPr lang="es-ES" sz="2100" dirty="0" err="1"/>
              <a:t>slides</a:t>
            </a:r>
            <a:r>
              <a:rPr lang="es-ES" sz="2100" dirty="0"/>
              <a:t> are </a:t>
            </a:r>
            <a:r>
              <a:rPr lang="es-ES" sz="2100" dirty="0" err="1"/>
              <a:t>partially</a:t>
            </a:r>
            <a:r>
              <a:rPr lang="es-ES" sz="2100" dirty="0"/>
              <a:t> </a:t>
            </a:r>
            <a:r>
              <a:rPr lang="es-ES" sz="2100" dirty="0" err="1"/>
              <a:t>based</a:t>
            </a:r>
            <a:r>
              <a:rPr lang="es-ES" sz="2100" dirty="0"/>
              <a:t> </a:t>
            </a:r>
            <a:r>
              <a:rPr lang="es-ES" sz="2100" dirty="0" err="1"/>
              <a:t>on</a:t>
            </a:r>
            <a:r>
              <a:rPr lang="es-ES" sz="2100" dirty="0"/>
              <a:t> </a:t>
            </a:r>
            <a:r>
              <a:rPr lang="es-ES" sz="2100" dirty="0"/>
              <a:t>“Utilizando la W3C </a:t>
            </a:r>
            <a:r>
              <a:rPr lang="es-ES" sz="2100" dirty="0" err="1"/>
              <a:t>Organization</a:t>
            </a:r>
            <a:r>
              <a:rPr lang="es-ES" sz="2100" dirty="0"/>
              <a:t> </a:t>
            </a:r>
            <a:r>
              <a:rPr lang="es-ES" sz="2100" dirty="0" err="1"/>
              <a:t>Ontology</a:t>
            </a:r>
            <a:r>
              <a:rPr lang="es-ES" sz="2100" dirty="0"/>
              <a:t> para representar cooperativas, asociaciones y </a:t>
            </a:r>
            <a:r>
              <a:rPr lang="es-ES" sz="2100" dirty="0" smtClean="0"/>
              <a:t>fundaciones” </a:t>
            </a:r>
            <a:r>
              <a:rPr lang="es-ES" sz="2100" dirty="0" err="1"/>
              <a:t>by</a:t>
            </a:r>
            <a:r>
              <a:rPr lang="es-ES" sz="2100" dirty="0"/>
              <a:t> </a:t>
            </a:r>
            <a:r>
              <a:rPr lang="es-ES" dirty="0" smtClean="0"/>
              <a:t>O</a:t>
            </a:r>
            <a:r>
              <a:rPr lang="es-ES" dirty="0"/>
              <a:t>. </a:t>
            </a:r>
            <a:r>
              <a:rPr lang="es-ES" dirty="0" smtClean="0"/>
              <a:t>Corcho”</a:t>
            </a:r>
          </a:p>
          <a:p>
            <a:pPr lvl="1"/>
            <a:r>
              <a:rPr lang="es-ES" dirty="0" smtClean="0"/>
              <a:t>Non-</a:t>
            </a:r>
            <a:r>
              <a:rPr lang="es-ES" dirty="0" err="1" smtClean="0"/>
              <a:t>commercial</a:t>
            </a:r>
            <a:endParaRPr lang="es-ES" dirty="0" smtClean="0"/>
          </a:p>
          <a:p>
            <a:pPr lvl="1"/>
            <a:r>
              <a:rPr lang="es-ES" dirty="0" smtClean="0"/>
              <a:t>Share-</a:t>
            </a:r>
            <a:r>
              <a:rPr lang="es-ES" dirty="0" err="1" smtClean="0"/>
              <a:t>Alike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142634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ómo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homogeneizar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similares</a:t>
            </a:r>
            <a:endParaRPr lang="en-US" dirty="0" smtClean="0"/>
          </a:p>
          <a:p>
            <a:pPr lvl="1"/>
            <a:r>
              <a:rPr lang="en-US" dirty="0" err="1" smtClean="0"/>
              <a:t>Asociaciones</a:t>
            </a:r>
            <a:endParaRPr lang="en-US" dirty="0" smtClean="0"/>
          </a:p>
          <a:p>
            <a:pPr lvl="1"/>
            <a:r>
              <a:rPr lang="en-US" dirty="0" err="1" smtClean="0"/>
              <a:t>Cooperativas</a:t>
            </a:r>
            <a:endParaRPr lang="en-US" dirty="0" smtClean="0"/>
          </a:p>
          <a:p>
            <a:pPr lvl="1"/>
            <a:r>
              <a:rPr lang="en-US" dirty="0" err="1" smtClean="0"/>
              <a:t>Fundaciones</a:t>
            </a:r>
            <a:endParaRPr lang="en-US" dirty="0" smtClean="0"/>
          </a:p>
          <a:p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documentar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endParaRPr lang="en-US" dirty="0" smtClean="0"/>
          </a:p>
          <a:p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dirty="0" err="1" smtClean="0"/>
              <a:t>repaso</a:t>
            </a:r>
            <a:r>
              <a:rPr lang="en-US" dirty="0" smtClean="0"/>
              <a:t> de </a:t>
            </a:r>
            <a:r>
              <a:rPr lang="en-US" dirty="0" err="1" smtClean="0"/>
              <a:t>iniciativas</a:t>
            </a:r>
            <a:r>
              <a:rPr lang="en-US" dirty="0" smtClean="0"/>
              <a:t> en </a:t>
            </a:r>
            <a:r>
              <a:rPr lang="en-US" dirty="0" err="1" smtClean="0"/>
              <a:t>marcha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4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Seleccionados</a:t>
            </a:r>
            <a:r>
              <a:rPr lang="en-US" dirty="0" smtClean="0"/>
              <a:t> entre los </a:t>
            </a:r>
            <a:r>
              <a:rPr lang="en-US" dirty="0" err="1" smtClean="0"/>
              <a:t>solicitados</a:t>
            </a:r>
            <a:r>
              <a:rPr lang="en-US" dirty="0" smtClean="0"/>
              <a:t>/</a:t>
            </a:r>
            <a:r>
              <a:rPr lang="en-US" dirty="0" err="1" smtClean="0"/>
              <a:t>identificados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ASEDIE </a:t>
            </a:r>
          </a:p>
          <a:p>
            <a:pPr lvl="1"/>
            <a:r>
              <a:rPr lang="en-US" dirty="0" err="1" smtClean="0"/>
              <a:t>Cooperativas</a:t>
            </a:r>
            <a:r>
              <a:rPr lang="en-US" dirty="0" smtClean="0"/>
              <a:t>, </a:t>
            </a:r>
            <a:r>
              <a:rPr lang="en-US" dirty="0" err="1" smtClean="0"/>
              <a:t>asociaciones</a:t>
            </a:r>
            <a:r>
              <a:rPr lang="en-US" dirty="0" smtClean="0"/>
              <a:t>, </a:t>
            </a:r>
            <a:r>
              <a:rPr lang="en-US" dirty="0" err="1" smtClean="0"/>
              <a:t>fundaciones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83164"/>
              </p:ext>
            </p:extLst>
          </p:nvPr>
        </p:nvGraphicFramePr>
        <p:xfrm>
          <a:off x="683568" y="2780928"/>
          <a:ext cx="7772400" cy="2955343"/>
        </p:xfrm>
        <a:graphic>
          <a:graphicData uri="http://schemas.openxmlformats.org/drawingml/2006/table">
            <a:tbl>
              <a:tblPr/>
              <a:tblGrid>
                <a:gridCol w="743178"/>
                <a:gridCol w="743178"/>
                <a:gridCol w="1994193"/>
                <a:gridCol w="4291851"/>
              </a:tblGrid>
              <a:tr h="117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BBDD</a:t>
                      </a:r>
                    </a:p>
                  </a:txBody>
                  <a:tcPr marL="6208" marR="6208" marT="62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Abiertas 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Catálogo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Dataset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1174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Cooperativas </a:t>
                      </a:r>
                    </a:p>
                  </a:txBody>
                  <a:tcPr marL="6208" marR="6208" marT="62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Andalucía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2"/>
                        </a:rPr>
                        <a:t>https://www.juntadeandalucia.es/datosabiertos/portal/catalogo.html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3"/>
                        </a:rPr>
                        <a:t>https://www.juntadeandalucia.es/datosabiertos/portal/dataset/cooperativas-en-andalucia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Aragón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4"/>
                        </a:rPr>
                        <a:t>https://opendata.aragon.es/datos/catalogo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5"/>
                        </a:rPr>
                        <a:t>https://opendata.aragon.es/datos/catalogo/dataset/n-de-cooperativas-constituidas-y-numero-de-socios-segun-tipo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Castilla León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6"/>
                        </a:rPr>
                        <a:t>https://datosabiertos.jcyl.es/web/es/datos-abiertos-castilla-leon.html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7"/>
                        </a:rPr>
                        <a:t>https://datosabiertos.jcyl.es/web/jcyl/set/es/economia/cooperativas/1284839990550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Cataluña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8"/>
                        </a:rPr>
                        <a:t>https://analisi.transparenciacatalunya.cat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</a:rPr>
                        <a:t>https://analisi.transparenciacatalunya.cat/Treball/Cooperatives-existents/npp2-5nwz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Galicia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9"/>
                        </a:rPr>
                        <a:t>http://abertos.xunta.gal/busca-de-datos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 Rioja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0"/>
                        </a:rPr>
                        <a:t>https://iqadi.larioja.org/dato-abierto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Murcia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</a:rPr>
                        <a:t>http://datosabiertos.regiondemurcia.es/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1"/>
                        </a:rPr>
                        <a:t>http://datosabiertos.regiondemurcia.es/carm/catalogo/economia/registro-de-sociedades-cooperativas-de-la-region-de-murcia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País Vasco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2"/>
                        </a:rPr>
                        <a:t>http://opendata.euskadi.eus/catalogo-datos/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Fundaciones</a:t>
                      </a:r>
                    </a:p>
                  </a:txBody>
                  <a:tcPr marL="6208" marR="6208" marT="62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Andalucía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2"/>
                        </a:rPr>
                        <a:t>https://www.juntadeandalucia.es/datosabiertos/portal/catalogo.html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Aragón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4"/>
                        </a:rPr>
                        <a:t>https://opendata.aragon.es/datos/catalogo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3"/>
                        </a:rPr>
                        <a:t>https://opendata.aragon.es/datos/catalogo/dataset/registros-de-fundaciones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Castilla-La Mancha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4"/>
                        </a:rPr>
                        <a:t>https://datosabiertos.castillalamancha.es/search/type/dataset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5"/>
                        </a:rPr>
                        <a:t>https://datosabiertos.castillalamancha.es/dataset/registro-de-fundaciones-de-castilla-la-mancha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Castilla y León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6"/>
                        </a:rPr>
                        <a:t>https://datosabiertos.jcyl.es/web/es/datos-abiertos-castilla-leon.html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6"/>
                        </a:rPr>
                        <a:t>https://datosabiertos.jcyl.es/web/jcyl/set/es/sector-publico/fundaciones/1284273563257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Cataluña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8"/>
                        </a:rPr>
                        <a:t>https://analisi.transparenciacatalunya.cat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7"/>
                        </a:rPr>
                        <a:t>https://analisi.transparenciacatalunya.cat/Legislaci-just-cia/Registre-d-entitats-jur-diques-de-Catalunya/kybv-5qbm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Madrid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8"/>
                        </a:rPr>
                        <a:t>http://datos.comunidad.madrid/catalogo/dataset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9"/>
                        </a:rPr>
                        <a:t>http://datos.comunidad.madrid/catalogo/dataset/registro_fundaciones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Murcia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</a:rPr>
                        <a:t>http://datosabiertos.regiondemurcia.es/</a:t>
                      </a: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20"/>
                        </a:rPr>
                        <a:t>http://datosabiertos.regiondemurcia.es/carm/catalogo/sociedad-bienestar/registro-de-fundaciones-de-la-comunidad-autonoma-de-la-region-de-murcia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País Vasco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2"/>
                        </a:rPr>
                        <a:t>http://opendata.euskadi.eus/catalogo-datos/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21"/>
                        </a:rPr>
                        <a:t>http://opendata.euskadi.eus/catalogo/-/registro-fundaciones-euskadi/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Asociaciones</a:t>
                      </a:r>
                    </a:p>
                  </a:txBody>
                  <a:tcPr marL="6208" marR="6208" marT="62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Andalucía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2"/>
                        </a:rPr>
                        <a:t>https://www.juntadeandalucia.es/datosabiertos/portal/catalogo.html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22"/>
                        </a:rPr>
                        <a:t>https://www.juntadeandalucia.es/datosabiertos/portal/dataset/estadistica-de-asociaciones-en-andalucia-correspondientes-al-ano-2014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Aragón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4"/>
                        </a:rPr>
                        <a:t>https://opendata.aragon.es/datos/catalogo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23"/>
                        </a:rPr>
                        <a:t>https://opendata.aragon.es/datos/catalogo/dataset/asociaciones-de-aragon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Castilla-La Mancha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4"/>
                        </a:rPr>
                        <a:t>https://datosabiertos.castillalamancha.es/search/type/dataset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24"/>
                        </a:rPr>
                        <a:t>https://datosabiertos.castillalamancha.es/dataset/registro-de-asociaciones-de-castilla-la-mancha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Castilla y León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6"/>
                        </a:rPr>
                        <a:t>https://datosabiertos.jcyl.es/web/es/datos-abiertos-castilla-leon.html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25"/>
                        </a:rPr>
                        <a:t>https://datosabiertos.jcyl.es/web/jcyl/set/es/sector-publico/asociaciones/1284273543253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Cataluña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8"/>
                        </a:rPr>
                        <a:t>https://analisi.transparenciacatalunya.cat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7"/>
                        </a:rPr>
                        <a:t>https://analisi.transparenciacatalunya.cat/Legislaci-just-cia/Registre-d-entitats-jur-diques-de-Catalunya/kybv-5qbm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Galicia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9"/>
                        </a:rPr>
                        <a:t>http://abertos.xunta.gal/busca-de-datos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26"/>
                        </a:rPr>
                        <a:t>https://abertos.xunta.gal/catalogo/administracion-publica/-/dataset/0050/registro-asociaciones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Madrid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8"/>
                        </a:rPr>
                        <a:t>http://datos.comunidad.madrid/catalogo/dataset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27"/>
                        </a:rPr>
                        <a:t>http://datos.comunidad.madrid/catalogo/dataset/registros_asociaciones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Murcia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28"/>
                        </a:rPr>
                        <a:t>http://datosabiertos.regiondemurcia.es/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29"/>
                        </a:rPr>
                        <a:t>http://datosabiertos.regiondemurcia.es/carm/catalogo/sociedad-bienestar/registro-de-asociaciones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País Vasco</a:t>
                      </a:r>
                    </a:p>
                  </a:txBody>
                  <a:tcPr marL="6208" marR="6208" marT="62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12"/>
                        </a:rPr>
                        <a:t>http://opendata.euskadi.eus/catalogo-datos/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/>
                          <a:hlinkClick r:id="rId30"/>
                        </a:rPr>
                        <a:t>http://opendata.euskadi.eus/catalogo/-/registro-asociaciones-euskadi/</a:t>
                      </a:r>
                      <a:endParaRPr 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Calibri"/>
                      </a:endParaRPr>
                    </a:p>
                  </a:txBody>
                  <a:tcPr marL="6208" marR="6208" marT="62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2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previo</a:t>
            </a:r>
            <a:r>
              <a:rPr lang="en-US" dirty="0" smtClean="0"/>
              <a:t> de </a:t>
            </a:r>
            <a:r>
              <a:rPr lang="en-US" dirty="0" err="1" smtClean="0"/>
              <a:t>an</a:t>
            </a:r>
            <a:r>
              <a:rPr lang="en-US" dirty="0" err="1" smtClean="0"/>
              <a:t>álisis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</a:t>
            </a:r>
            <a:r>
              <a:rPr lang="en-US" dirty="0" err="1" smtClean="0"/>
              <a:t>álisis</a:t>
            </a:r>
            <a:r>
              <a:rPr lang="en-US" dirty="0" smtClean="0"/>
              <a:t> </a:t>
            </a:r>
            <a:r>
              <a:rPr lang="en-US" dirty="0" err="1" smtClean="0"/>
              <a:t>realizado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los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publican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ellos</a:t>
            </a:r>
            <a:endParaRPr lang="en-US" dirty="0" smtClean="0"/>
          </a:p>
          <a:p>
            <a:pPr lvl="1"/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grado</a:t>
            </a:r>
            <a:r>
              <a:rPr lang="en-US" dirty="0" smtClean="0"/>
              <a:t> de </a:t>
            </a:r>
            <a:r>
              <a:rPr lang="en-US" dirty="0" err="1" smtClean="0"/>
              <a:t>homogeneización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 y </a:t>
            </a:r>
            <a:r>
              <a:rPr lang="en-US" dirty="0" err="1" smtClean="0"/>
              <a:t>necesario</a:t>
            </a:r>
            <a:endParaRPr lang="en-US" dirty="0" smtClean="0"/>
          </a:p>
          <a:p>
            <a:pPr lvl="1"/>
            <a:r>
              <a:rPr lang="en-US" dirty="0" err="1" smtClean="0"/>
              <a:t>Disponible</a:t>
            </a:r>
            <a:r>
              <a:rPr lang="en-US" dirty="0" smtClean="0"/>
              <a:t> en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>
                <a:hlinkClick r:id="rId2"/>
              </a:rPr>
              <a:t>https://github.com/opencitydata/sector-publico-</a:t>
            </a:r>
            <a:r>
              <a:rPr lang="en-US" dirty="0" smtClean="0">
                <a:hlinkClick r:id="rId2"/>
              </a:rPr>
              <a:t>organismos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09189"/>
              </p:ext>
            </p:extLst>
          </p:nvPr>
        </p:nvGraphicFramePr>
        <p:xfrm>
          <a:off x="251520" y="3717030"/>
          <a:ext cx="8640958" cy="2520282"/>
        </p:xfrm>
        <a:graphic>
          <a:graphicData uri="http://schemas.openxmlformats.org/drawingml/2006/table">
            <a:tbl>
              <a:tblPr/>
              <a:tblGrid>
                <a:gridCol w="480713"/>
                <a:gridCol w="385757"/>
                <a:gridCol w="385757"/>
                <a:gridCol w="385757"/>
                <a:gridCol w="385757"/>
                <a:gridCol w="379823"/>
                <a:gridCol w="385757"/>
                <a:gridCol w="385757"/>
                <a:gridCol w="385757"/>
                <a:gridCol w="480713"/>
                <a:gridCol w="617211"/>
                <a:gridCol w="510386"/>
                <a:gridCol w="385757"/>
                <a:gridCol w="385757"/>
                <a:gridCol w="385757"/>
                <a:gridCol w="385757"/>
                <a:gridCol w="385757"/>
                <a:gridCol w="385757"/>
                <a:gridCol w="385757"/>
                <a:gridCol w="385757"/>
                <a:gridCol w="385757"/>
              </a:tblGrid>
              <a:tr h="2134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Castilla y León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DENOMINACIÓN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DOMICILIO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CÓDIGO </a:t>
                      </a:r>
                      <a:b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POSTAL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LOCALIDAD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PROVINCIA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NÚMERO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FECHA </a:t>
                      </a:r>
                      <a:b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CONSTITUCIÓN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CLASE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Sección Central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COOPERATIVA AGRARIA PROVINCIAL  DE VALLADOLID, S.COOP.LTDA.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 Miguel Íscar, 1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47001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Valladolid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Valladolid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211-SMT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4/6/81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SEGUNDO GRADO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Andalucía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DENOMINACIÓN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DIRECCIÓN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INSCRIPCIÓN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ACTIVIDAD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1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SOCIEDAD COOPERATIVA ANDALUZA VALLE ANCHO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CARRETERA  A472 SEVILLA - HUELVA, KL 78.5/ SAN JUAN DEL PUERTO, 21610, HUELVA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HURCA00792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COMERCIALIZACION DE PROD.AGRICOLAS, ABONOS CEREALES Y SEMILLAS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La Rioja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DENOMINACION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CIF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 SOCIAL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CÓDIGO </a:t>
                      </a:r>
                      <a:b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POSTAL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LOCALIDAD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codigo de identificación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N_INSCRIPCION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FECHA </a:t>
                      </a:r>
                      <a:b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CONSTITUCIÓN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GRADO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CLASE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ACTIVIDAD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CNAE 2009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SECTOR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CAPSOCEUROS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SITUACION ACTUAL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CORREO ELECTRONICO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TELEFONO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 WEB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</a:tr>
              <a:tr h="694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SOCIEDAD COOPERATIVA AGROPECUARIA VIRGEN DE VALVANERA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F26007070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 MARQUES DE MURRIETA 3 ENTR.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26005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LOGROÑO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26LR-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1/10/79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1º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AGRARIA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ELABORACION DE PIENSOS Y EXPLOTACION DE GANADO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014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AGRARIO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180303,63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DESCALIFICACIÓN FIRME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014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Murcia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NOMBRESOCIEDAD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NOMBREMUNICIPIOSOCIEDAD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NUMINSCRIPCIONSOCIEDAD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FECHAINSCRIPCION</a:t>
                      </a:r>
                    </a:p>
                  </a:txBody>
                  <a:tcPr marL="5338" marR="5338" marT="533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CLASESOCIEDADCOOP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BOXNOVA, S.COOP.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MURCIA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47MU4637F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2016-08-23 00:00:00.0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1.-Trabajo Asociado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38" marR="5338" marT="53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39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 en </a:t>
            </a:r>
            <a:r>
              <a:rPr lang="en-US" dirty="0" err="1" smtClean="0"/>
              <a:t>vocabularios</a:t>
            </a:r>
            <a:r>
              <a:rPr lang="en-US" dirty="0" smtClean="0"/>
              <a:t> </a:t>
            </a:r>
            <a:r>
              <a:rPr lang="en-US" dirty="0" err="1" smtClean="0"/>
              <a:t>similares</a:t>
            </a:r>
            <a:r>
              <a:rPr lang="en-US" dirty="0" smtClean="0"/>
              <a:t> (I)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Organization Ontology</a:t>
            </a:r>
          </a:p>
          <a:p>
            <a:pPr lvl="1"/>
            <a:r>
              <a:rPr lang="en-US" dirty="0" err="1" smtClean="0"/>
              <a:t>Recomendaci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/>
              <a:t>del </a:t>
            </a:r>
            <a:r>
              <a:rPr lang="en-US" dirty="0" smtClean="0"/>
              <a:t>W3C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://www.w3.org/TR/vocab-org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organizaciones</a:t>
            </a:r>
            <a:r>
              <a:rPr lang="en-US" dirty="0" smtClean="0"/>
              <a:t> y sub-</a:t>
            </a:r>
            <a:r>
              <a:rPr lang="en-US" dirty="0" err="1" smtClean="0"/>
              <a:t>organizaciones</a:t>
            </a:r>
            <a:endParaRPr lang="en-US" dirty="0" smtClean="0"/>
          </a:p>
          <a:p>
            <a:pPr lvl="1"/>
            <a:r>
              <a:rPr lang="en-US" dirty="0" smtClean="0"/>
              <a:t>Bien </a:t>
            </a:r>
            <a:r>
              <a:rPr lang="en-US" dirty="0" err="1" smtClean="0"/>
              <a:t>implantada</a:t>
            </a:r>
            <a:endParaRPr lang="en-US" dirty="0" smtClean="0"/>
          </a:p>
          <a:p>
            <a:r>
              <a:rPr lang="en-US" dirty="0" err="1" smtClean="0"/>
              <a:t>Schema.org</a:t>
            </a:r>
            <a:r>
              <a:rPr lang="en-US" dirty="0" smtClean="0"/>
              <a:t>/Organization</a:t>
            </a:r>
          </a:p>
          <a:p>
            <a:pPr lvl="1"/>
            <a:r>
              <a:rPr lang="en-US" dirty="0" err="1" smtClean="0"/>
              <a:t>Basada</a:t>
            </a:r>
            <a:r>
              <a:rPr lang="en-US" dirty="0" smtClean="0"/>
              <a:t> en la anterior,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recomendación</a:t>
            </a:r>
            <a:r>
              <a:rPr lang="en-US" dirty="0" smtClean="0"/>
              <a:t>/</a:t>
            </a:r>
            <a:r>
              <a:rPr lang="en-US" dirty="0" err="1" smtClean="0"/>
              <a:t>estándar</a:t>
            </a:r>
            <a:endParaRPr lang="en-US" dirty="0" smtClean="0"/>
          </a:p>
          <a:p>
            <a:pPr lvl="1"/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posicionamiento</a:t>
            </a:r>
            <a:r>
              <a:rPr lang="en-US" dirty="0" smtClean="0"/>
              <a:t> SEO</a:t>
            </a:r>
          </a:p>
        </p:txBody>
      </p:sp>
    </p:spTree>
    <p:extLst>
      <p:ext uri="{BB962C8B-B14F-4D97-AF65-F5344CB8AC3E}">
        <p14:creationId xmlns:p14="http://schemas.microsoft.com/office/powerpoint/2010/main" val="319786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 en </a:t>
            </a:r>
            <a:r>
              <a:rPr lang="en-US" dirty="0" err="1" smtClean="0"/>
              <a:t>vocabularios</a:t>
            </a:r>
            <a:r>
              <a:rPr lang="en-US" dirty="0" smtClean="0"/>
              <a:t> </a:t>
            </a:r>
            <a:r>
              <a:rPr lang="en-US" dirty="0" err="1" smtClean="0"/>
              <a:t>similares</a:t>
            </a:r>
            <a:r>
              <a:rPr lang="en-US" dirty="0" smtClean="0"/>
              <a:t> (II)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esorg</a:t>
            </a:r>
            <a:endParaRPr lang="en-US" dirty="0" smtClean="0"/>
          </a:p>
          <a:p>
            <a:pPr lvl="1"/>
            <a:r>
              <a:rPr lang="en-US" dirty="0" err="1" smtClean="0"/>
              <a:t>Resultado</a:t>
            </a:r>
            <a:r>
              <a:rPr lang="en-US" dirty="0" smtClean="0"/>
              <a:t> de un </a:t>
            </a:r>
            <a:r>
              <a:rPr lang="en-US" dirty="0" err="1" smtClean="0"/>
              <a:t>grupo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r>
              <a:rPr lang="en-US" dirty="0" smtClean="0"/>
              <a:t> de W3C </a:t>
            </a:r>
            <a:r>
              <a:rPr lang="en-US" dirty="0" err="1" smtClean="0"/>
              <a:t>España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http://vocab.linkeddata.es/datosabiertos/def/sector-publico/</a:t>
            </a:r>
            <a:r>
              <a:rPr lang="en-US" dirty="0" smtClean="0">
                <a:hlinkClick r:id="rId2"/>
              </a:rPr>
              <a:t>organizacion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https://github.com/opencitydata/sector-publico-</a:t>
            </a:r>
            <a:r>
              <a:rPr lang="en-US" dirty="0" smtClean="0">
                <a:hlinkClick r:id="rId3"/>
              </a:rPr>
              <a:t>organismos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Extiende</a:t>
            </a:r>
            <a:r>
              <a:rPr lang="en-US" dirty="0" smtClean="0"/>
              <a:t> W3C Organization Ontology con </a:t>
            </a:r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err="1" smtClean="0"/>
              <a:t>propios</a:t>
            </a:r>
            <a:r>
              <a:rPr lang="en-US" dirty="0" smtClean="0"/>
              <a:t> de </a:t>
            </a:r>
            <a:r>
              <a:rPr lang="en-US" dirty="0" err="1" smtClean="0"/>
              <a:t>administraciones</a:t>
            </a:r>
            <a:r>
              <a:rPr lang="en-US" dirty="0" smtClean="0"/>
              <a:t> </a:t>
            </a:r>
            <a:r>
              <a:rPr lang="en-US" dirty="0" err="1" smtClean="0"/>
              <a:t>públicas</a:t>
            </a:r>
            <a:r>
              <a:rPr lang="en-US" dirty="0" smtClean="0"/>
              <a:t> (</a:t>
            </a:r>
            <a:r>
              <a:rPr lang="en-US" dirty="0" err="1" smtClean="0"/>
              <a:t>tesauros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r>
              <a:rPr lang="en-US" dirty="0" smtClean="0"/>
              <a:t>, </a:t>
            </a:r>
            <a:r>
              <a:rPr lang="en-US" dirty="0" err="1" smtClean="0"/>
              <a:t>códigos</a:t>
            </a:r>
            <a:r>
              <a:rPr lang="en-US" dirty="0" smtClean="0"/>
              <a:t> DIR3,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públicas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Identificado</a:t>
            </a:r>
            <a:r>
              <a:rPr lang="en-US" dirty="0" smtClean="0"/>
              <a:t> en </a:t>
            </a:r>
            <a:r>
              <a:rPr lang="en-US" dirty="0" err="1" smtClean="0"/>
              <a:t>grupo</a:t>
            </a:r>
            <a:r>
              <a:rPr lang="en-US" dirty="0" smtClean="0"/>
              <a:t> AENOR/FEMP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suficientemente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documentado</a:t>
            </a:r>
            <a:r>
              <a:rPr lang="en-US" dirty="0" smtClean="0"/>
              <a:t> (</a:t>
            </a:r>
            <a:r>
              <a:rPr lang="en-US" dirty="0" err="1" smtClean="0"/>
              <a:t>aún</a:t>
            </a:r>
            <a:r>
              <a:rPr lang="en-US" dirty="0" smtClean="0"/>
              <a:t>) de </a:t>
            </a:r>
            <a:r>
              <a:rPr lang="en-US" dirty="0" err="1" smtClean="0"/>
              <a:t>acuerdo</a:t>
            </a:r>
            <a:r>
              <a:rPr lang="en-US" dirty="0" smtClean="0"/>
              <a:t> con </a:t>
            </a:r>
            <a:r>
              <a:rPr lang="en-US" dirty="0" err="1" smtClean="0"/>
              <a:t>buenas</a:t>
            </a:r>
            <a:r>
              <a:rPr lang="en-US" dirty="0" smtClean="0"/>
              <a:t> </a:t>
            </a:r>
            <a:r>
              <a:rPr lang="en-US" dirty="0" err="1" smtClean="0"/>
              <a:t>prácticas</a:t>
            </a:r>
            <a:endParaRPr lang="en-US" dirty="0" smtClean="0"/>
          </a:p>
          <a:p>
            <a:r>
              <a:rPr lang="en-US" dirty="0" err="1" smtClean="0"/>
              <a:t>esdir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Direcciones</a:t>
            </a:r>
            <a:r>
              <a:rPr lang="en-US" dirty="0" smtClean="0"/>
              <a:t> </a:t>
            </a:r>
            <a:r>
              <a:rPr lang="en-US" dirty="0" err="1" smtClean="0"/>
              <a:t>postales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http://vocab.linkeddata.es/datosabiertos/def/urbanismo-infraestructuras/direccion-</a:t>
            </a:r>
            <a:r>
              <a:rPr lang="en-US" dirty="0" smtClean="0">
                <a:hlinkClick r:id="rId4"/>
              </a:rPr>
              <a:t>postal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527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realizado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</a:t>
            </a:r>
            <a:r>
              <a:rPr lang="en-US" dirty="0" err="1" smtClean="0"/>
              <a:t>álisis</a:t>
            </a:r>
            <a:r>
              <a:rPr lang="en-US" dirty="0" smtClean="0"/>
              <a:t> del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cobertura</a:t>
            </a:r>
            <a:r>
              <a:rPr lang="en-US" dirty="0" smtClean="0"/>
              <a:t> de W3C Organization Ontology e </a:t>
            </a:r>
            <a:r>
              <a:rPr lang="en-US" dirty="0" err="1" smtClean="0"/>
              <a:t>identificación</a:t>
            </a:r>
            <a:r>
              <a:rPr lang="en-US" dirty="0" smtClean="0"/>
              <a:t> de </a:t>
            </a:r>
            <a:r>
              <a:rPr lang="en-US" dirty="0" err="1" smtClean="0"/>
              <a:t>trabajos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  <a:p>
            <a:pPr lvl="1"/>
            <a:r>
              <a:rPr lang="en-US" dirty="0" err="1" smtClean="0"/>
              <a:t>Veamos</a:t>
            </a:r>
            <a:r>
              <a:rPr lang="en-US" dirty="0" smtClean="0"/>
              <a:t> el RDF </a:t>
            </a:r>
            <a:r>
              <a:rPr lang="en-US" dirty="0" err="1" smtClean="0"/>
              <a:t>generado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dos </a:t>
            </a:r>
            <a:r>
              <a:rPr lang="en-US" dirty="0" err="1" smtClean="0"/>
              <a:t>organizaciones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https://github.com/opencitydata/sector-publico-organismos/tree/master/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Tesauros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 smtClean="0"/>
          </a:p>
          <a:p>
            <a:pPr lvl="1"/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jurídicas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http://vocab.linkeddata.es/datosabiertos/kos/sector-publico/organizacion/clave-nif-forma-juridica</a:t>
            </a:r>
            <a:endParaRPr lang="en-US" dirty="0"/>
          </a:p>
          <a:p>
            <a:pPr lvl="1"/>
            <a:r>
              <a:rPr lang="en-US" dirty="0"/>
              <a:t>CNAE</a:t>
            </a:r>
          </a:p>
          <a:p>
            <a:pPr lvl="2"/>
            <a:r>
              <a:rPr lang="en-US" dirty="0">
                <a:hlinkClick r:id="rId4"/>
              </a:rPr>
              <a:t>http://vocab.linkeddata.es/datosabiertos/kos/comercio/cnae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3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trabajos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plantilla</a:t>
            </a:r>
            <a:r>
              <a:rPr lang="en-US" dirty="0" smtClean="0"/>
              <a:t> de CSV/Excel </a:t>
            </a:r>
            <a:r>
              <a:rPr lang="en-US" dirty="0" err="1" smtClean="0"/>
              <a:t>unificada</a:t>
            </a:r>
            <a:endParaRPr lang="en-US" dirty="0" smtClean="0"/>
          </a:p>
          <a:p>
            <a:pPr lvl="1"/>
            <a:r>
              <a:rPr lang="en-US" dirty="0" err="1" smtClean="0"/>
              <a:t>Recomendaci</a:t>
            </a:r>
            <a:r>
              <a:rPr lang="en-US" dirty="0" err="1" smtClean="0"/>
              <a:t>ón</a:t>
            </a:r>
            <a:r>
              <a:rPr lang="en-US" dirty="0" smtClean="0"/>
              <a:t>: </a:t>
            </a:r>
            <a:r>
              <a:rPr lang="en-US" dirty="0" err="1" smtClean="0"/>
              <a:t>utilizar</a:t>
            </a:r>
            <a:r>
              <a:rPr lang="en-US" dirty="0" smtClean="0"/>
              <a:t> los </a:t>
            </a:r>
            <a:r>
              <a:rPr lang="en-US" dirty="0" err="1" smtClean="0"/>
              <a:t>nombres</a:t>
            </a:r>
            <a:r>
              <a:rPr lang="en-US" dirty="0" smtClean="0"/>
              <a:t> de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identificados</a:t>
            </a:r>
            <a:r>
              <a:rPr lang="en-US" dirty="0" smtClean="0"/>
              <a:t> en W3C Organization Ontology</a:t>
            </a:r>
          </a:p>
          <a:p>
            <a:pPr lvl="1"/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ofrecer</a:t>
            </a:r>
            <a:r>
              <a:rPr lang="en-US" dirty="0" smtClean="0"/>
              <a:t> </a:t>
            </a:r>
            <a:r>
              <a:rPr lang="en-US" dirty="0" err="1" smtClean="0"/>
              <a:t>tecnología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transformar</a:t>
            </a:r>
            <a:r>
              <a:rPr lang="en-US" dirty="0" smtClean="0"/>
              <a:t> a RDF de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correcta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quiere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Crear</a:t>
            </a:r>
            <a:r>
              <a:rPr lang="en-US" dirty="0" smtClean="0"/>
              <a:t>/</a:t>
            </a:r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tesauros</a:t>
            </a:r>
            <a:r>
              <a:rPr lang="en-US" dirty="0" smtClean="0"/>
              <a:t> </a:t>
            </a:r>
            <a:r>
              <a:rPr lang="en-US" dirty="0" err="1" smtClean="0"/>
              <a:t>identificados</a:t>
            </a:r>
            <a:endParaRPr lang="en-US" dirty="0" smtClean="0"/>
          </a:p>
          <a:p>
            <a:pPr lvl="1"/>
            <a:r>
              <a:rPr lang="en-US" dirty="0" err="1" smtClean="0"/>
              <a:t>Clasificaciones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fundaciones</a:t>
            </a:r>
            <a:endParaRPr lang="en-US" dirty="0" smtClean="0"/>
          </a:p>
          <a:p>
            <a:pPr lvl="1"/>
            <a:r>
              <a:rPr lang="en-US" dirty="0" err="1" smtClean="0"/>
              <a:t>Grados</a:t>
            </a:r>
            <a:r>
              <a:rPr lang="en-US" dirty="0" smtClean="0"/>
              <a:t> y </a:t>
            </a:r>
            <a:r>
              <a:rPr lang="en-US" dirty="0" err="1" smtClean="0"/>
              <a:t>clases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cooperativas</a:t>
            </a:r>
            <a:endParaRPr lang="en-US" dirty="0" smtClean="0"/>
          </a:p>
          <a:p>
            <a:pPr lvl="1"/>
            <a:r>
              <a:rPr lang="en-US" dirty="0" smtClean="0"/>
              <a:t>CAPSOCERUOS (La Rioja)</a:t>
            </a:r>
          </a:p>
          <a:p>
            <a:pPr lvl="1"/>
            <a:r>
              <a:rPr lang="en-US" dirty="0" err="1" smtClean="0"/>
              <a:t>Estados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organizaciones</a:t>
            </a:r>
            <a:endParaRPr lang="en-US" dirty="0"/>
          </a:p>
          <a:p>
            <a:r>
              <a:rPr lang="en-US" dirty="0" err="1" smtClean="0"/>
              <a:t>Crear</a:t>
            </a:r>
            <a:r>
              <a:rPr lang="en-US" dirty="0" smtClean="0"/>
              <a:t>/</a:t>
            </a:r>
            <a:r>
              <a:rPr lang="en-US" dirty="0" err="1" smtClean="0"/>
              <a:t>Revisar</a:t>
            </a:r>
            <a:r>
              <a:rPr lang="en-US" dirty="0" smtClean="0"/>
              <a:t> URIs </a:t>
            </a:r>
            <a:r>
              <a:rPr lang="en-US" dirty="0" err="1" smtClean="0"/>
              <a:t>generales</a:t>
            </a:r>
            <a:r>
              <a:rPr lang="en-US" dirty="0" smtClean="0"/>
              <a:t> a </a:t>
            </a:r>
            <a:r>
              <a:rPr lang="en-US" dirty="0" err="1" smtClean="0"/>
              <a:t>utilizar</a:t>
            </a:r>
            <a:endParaRPr lang="en-US" dirty="0" smtClean="0"/>
          </a:p>
          <a:p>
            <a:pPr lvl="1"/>
            <a:r>
              <a:rPr lang="en-US" dirty="0" smtClean="0"/>
              <a:t>URIs de los </a:t>
            </a:r>
            <a:r>
              <a:rPr lang="en-US" dirty="0" err="1" smtClean="0"/>
              <a:t>protectorados</a:t>
            </a:r>
            <a:r>
              <a:rPr lang="en-US" dirty="0" smtClean="0"/>
              <a:t> (DIR3?)</a:t>
            </a:r>
          </a:p>
          <a:p>
            <a:r>
              <a:rPr lang="en-US" dirty="0" err="1" smtClean="0"/>
              <a:t>Documentaci</a:t>
            </a:r>
            <a:r>
              <a:rPr lang="en-US" dirty="0" err="1" smtClean="0"/>
              <a:t>ón</a:t>
            </a:r>
            <a:r>
              <a:rPr lang="en-US" dirty="0" smtClean="0"/>
              <a:t> de los </a:t>
            </a:r>
            <a:r>
              <a:rPr lang="en-US" dirty="0" err="1" smtClean="0"/>
              <a:t>ejemplos</a:t>
            </a:r>
            <a:r>
              <a:rPr lang="en-US" dirty="0" smtClean="0"/>
              <a:t>, y </a:t>
            </a:r>
            <a:r>
              <a:rPr lang="en-US" dirty="0" err="1" smtClean="0"/>
              <a:t>consultas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resolver al </a:t>
            </a:r>
            <a:r>
              <a:rPr lang="en-US" dirty="0" err="1" smtClean="0"/>
              <a:t>realizar</a:t>
            </a:r>
            <a:r>
              <a:rPr lang="en-US" dirty="0" smtClean="0"/>
              <a:t> la </a:t>
            </a:r>
            <a:r>
              <a:rPr lang="en-US" dirty="0" err="1" smtClean="0"/>
              <a:t>unificación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63091"/>
      </p:ext>
    </p:extLst>
  </p:cSld>
  <p:clrMapOvr>
    <a:masterClrMapping/>
  </p:clrMapOvr>
</p:sld>
</file>

<file path=ppt/theme/theme1.xml><?xml version="1.0" encoding="utf-8"?>
<a:theme xmlns:a="http://schemas.openxmlformats.org/drawingml/2006/main" name="1_OEGTemplate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1_OEGTempla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EG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EG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EG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EG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EG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EG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EG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EG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15497</TotalTime>
  <Words>1476</Words>
  <Application>Microsoft Macintosh PowerPoint</Application>
  <PresentationFormat>On-screen Show (4:3)</PresentationFormat>
  <Paragraphs>305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1_OEGTemplate</vt:lpstr>
      <vt:lpstr>OEGTemplate</vt:lpstr>
      <vt:lpstr>Utilizando la W3C Organization Ontology para representar cooperativas, asociaciones y fundaciones   Grupo de Reutilización de Comunidades Autónomas 28/06/2019  </vt:lpstr>
      <vt:lpstr>License</vt:lpstr>
      <vt:lpstr>Objetivos</vt:lpstr>
      <vt:lpstr>Los conjuntos de datos</vt:lpstr>
      <vt:lpstr>Trabajo previo de análisis</vt:lpstr>
      <vt:lpstr>Trabajo existente en vocabularios similares (I)</vt:lpstr>
      <vt:lpstr>Trabajo existente en vocabularios similares (II)</vt:lpstr>
      <vt:lpstr>Trabajo realizado</vt:lpstr>
      <vt:lpstr>Siguientes trabajos</vt:lpstr>
      <vt:lpstr>Algunas iniciativas en marcha</vt:lpstr>
      <vt:lpstr>Utilizando la W3C Organization Ontology para representar cooperativas, asociaciones y fundaciones   Grupo de Reutilización de Comunidades Autónomas 28/06/2019  </vt:lpstr>
    </vt:vector>
  </TitlesOfParts>
  <Manager/>
  <Company>OEG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basic rules to overcome ontology engineering deadlocks in collaborative ontology engineering tasks</dc:title>
  <dc:subject/>
  <dc:creator>Oscar Corcho</dc:creator>
  <cp:keywords/>
  <dc:description/>
  <cp:lastModifiedBy>Oscar Corcho (UPM)</cp:lastModifiedBy>
  <cp:revision>2207</cp:revision>
  <cp:lastPrinted>2014-03-19T22:35:48Z</cp:lastPrinted>
  <dcterms:created xsi:type="dcterms:W3CDTF">2008-11-25T10:41:09Z</dcterms:created>
  <dcterms:modified xsi:type="dcterms:W3CDTF">2019-06-28T07:54:02Z</dcterms:modified>
  <cp:category/>
</cp:coreProperties>
</file>