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72" r:id="rId2"/>
    <p:sldId id="356" r:id="rId3"/>
    <p:sldId id="368" r:id="rId4"/>
    <p:sldId id="369" r:id="rId5"/>
    <p:sldId id="371" r:id="rId6"/>
    <p:sldId id="267" r:id="rId7"/>
    <p:sldId id="268" r:id="rId8"/>
    <p:sldId id="270" r:id="rId9"/>
    <p:sldId id="269" r:id="rId10"/>
    <p:sldId id="360" r:id="rId11"/>
    <p:sldId id="374" r:id="rId12"/>
    <p:sldId id="271" r:id="rId13"/>
    <p:sldId id="375" r:id="rId14"/>
    <p:sldId id="373" r:id="rId15"/>
    <p:sldId id="256" r:id="rId16"/>
    <p:sldId id="258" r:id="rId17"/>
    <p:sldId id="370" r:id="rId18"/>
    <p:sldId id="260" r:id="rId19"/>
    <p:sldId id="261" r:id="rId20"/>
    <p:sldId id="262" r:id="rId21"/>
    <p:sldId id="263" r:id="rId22"/>
    <p:sldId id="264" r:id="rId23"/>
    <p:sldId id="259" r:id="rId24"/>
    <p:sldId id="324" r:id="rId25"/>
    <p:sldId id="357" r:id="rId26"/>
    <p:sldId id="358" r:id="rId27"/>
    <p:sldId id="359" r:id="rId28"/>
    <p:sldId id="365" r:id="rId29"/>
    <p:sldId id="362" r:id="rId30"/>
    <p:sldId id="361" r:id="rId31"/>
    <p:sldId id="363" r:id="rId32"/>
    <p:sldId id="366" r:id="rId33"/>
    <p:sldId id="36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87" d="100"/>
          <a:sy n="87"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A1B45-F21E-4CD2-B680-0072EE6176B7}" type="datetimeFigureOut">
              <a:rPr lang="zh-CN" altLang="en-US" smtClean="0"/>
              <a:t>2020/6/11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7CDC4-3DEF-4A79-A212-5EE03CEFCC22}" type="slidenum">
              <a:rPr lang="zh-CN" altLang="en-US" smtClean="0"/>
              <a:t>‹#›</a:t>
            </a:fld>
            <a:endParaRPr lang="zh-CN" altLang="en-US"/>
          </a:p>
        </p:txBody>
      </p:sp>
    </p:spTree>
    <p:extLst>
      <p:ext uri="{BB962C8B-B14F-4D97-AF65-F5344CB8AC3E}">
        <p14:creationId xmlns:p14="http://schemas.microsoft.com/office/powerpoint/2010/main" val="1270303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pPr/>
              <a:t>1</a:t>
            </a:fld>
            <a:endParaRPr lang="zh-CN" altLang="en-US"/>
          </a:p>
        </p:txBody>
      </p:sp>
    </p:spTree>
    <p:extLst>
      <p:ext uri="{BB962C8B-B14F-4D97-AF65-F5344CB8AC3E}">
        <p14:creationId xmlns:p14="http://schemas.microsoft.com/office/powerpoint/2010/main" val="1681844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24</a:t>
            </a:fld>
            <a:endParaRPr lang="zh-CN" altLang="en-US"/>
          </a:p>
        </p:txBody>
      </p:sp>
    </p:spTree>
    <p:extLst>
      <p:ext uri="{BB962C8B-B14F-4D97-AF65-F5344CB8AC3E}">
        <p14:creationId xmlns:p14="http://schemas.microsoft.com/office/powerpoint/2010/main" val="3650583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25</a:t>
            </a:fld>
            <a:endParaRPr lang="zh-CN" altLang="en-US"/>
          </a:p>
        </p:txBody>
      </p:sp>
    </p:spTree>
    <p:extLst>
      <p:ext uri="{BB962C8B-B14F-4D97-AF65-F5344CB8AC3E}">
        <p14:creationId xmlns:p14="http://schemas.microsoft.com/office/powerpoint/2010/main" val="2610283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26</a:t>
            </a:fld>
            <a:endParaRPr lang="zh-CN" altLang="en-US"/>
          </a:p>
        </p:txBody>
      </p:sp>
    </p:spTree>
    <p:extLst>
      <p:ext uri="{BB962C8B-B14F-4D97-AF65-F5344CB8AC3E}">
        <p14:creationId xmlns:p14="http://schemas.microsoft.com/office/powerpoint/2010/main" val="2543498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27</a:t>
            </a:fld>
            <a:endParaRPr lang="zh-CN" altLang="en-US"/>
          </a:p>
        </p:txBody>
      </p:sp>
    </p:spTree>
    <p:extLst>
      <p:ext uri="{BB962C8B-B14F-4D97-AF65-F5344CB8AC3E}">
        <p14:creationId xmlns:p14="http://schemas.microsoft.com/office/powerpoint/2010/main" val="3857448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28</a:t>
            </a:fld>
            <a:endParaRPr lang="zh-CN" altLang="en-US"/>
          </a:p>
        </p:txBody>
      </p:sp>
    </p:spTree>
    <p:extLst>
      <p:ext uri="{BB962C8B-B14F-4D97-AF65-F5344CB8AC3E}">
        <p14:creationId xmlns:p14="http://schemas.microsoft.com/office/powerpoint/2010/main" val="859451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29</a:t>
            </a:fld>
            <a:endParaRPr lang="zh-CN" altLang="en-US"/>
          </a:p>
        </p:txBody>
      </p:sp>
    </p:spTree>
    <p:extLst>
      <p:ext uri="{BB962C8B-B14F-4D97-AF65-F5344CB8AC3E}">
        <p14:creationId xmlns:p14="http://schemas.microsoft.com/office/powerpoint/2010/main" val="2147647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30</a:t>
            </a:fld>
            <a:endParaRPr lang="zh-CN" altLang="en-US"/>
          </a:p>
        </p:txBody>
      </p:sp>
    </p:spTree>
    <p:extLst>
      <p:ext uri="{BB962C8B-B14F-4D97-AF65-F5344CB8AC3E}">
        <p14:creationId xmlns:p14="http://schemas.microsoft.com/office/powerpoint/2010/main" val="1793034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31</a:t>
            </a:fld>
            <a:endParaRPr lang="zh-CN" altLang="en-US"/>
          </a:p>
        </p:txBody>
      </p:sp>
    </p:spTree>
    <p:extLst>
      <p:ext uri="{BB962C8B-B14F-4D97-AF65-F5344CB8AC3E}">
        <p14:creationId xmlns:p14="http://schemas.microsoft.com/office/powerpoint/2010/main" val="4250266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32</a:t>
            </a:fld>
            <a:endParaRPr lang="zh-CN" altLang="en-US"/>
          </a:p>
        </p:txBody>
      </p:sp>
    </p:spTree>
    <p:extLst>
      <p:ext uri="{BB962C8B-B14F-4D97-AF65-F5344CB8AC3E}">
        <p14:creationId xmlns:p14="http://schemas.microsoft.com/office/powerpoint/2010/main" val="3227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33</a:t>
            </a:fld>
            <a:endParaRPr lang="zh-CN" altLang="en-US"/>
          </a:p>
        </p:txBody>
      </p:sp>
    </p:spTree>
    <p:extLst>
      <p:ext uri="{BB962C8B-B14F-4D97-AF65-F5344CB8AC3E}">
        <p14:creationId xmlns:p14="http://schemas.microsoft.com/office/powerpoint/2010/main" val="1364721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a:t>
            </a:fld>
            <a:endParaRPr lang="zh-CN" altLang="en-US"/>
          </a:p>
        </p:txBody>
      </p:sp>
    </p:spTree>
    <p:extLst>
      <p:ext uri="{BB962C8B-B14F-4D97-AF65-F5344CB8AC3E}">
        <p14:creationId xmlns:p14="http://schemas.microsoft.com/office/powerpoint/2010/main" val="3136122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a:t>
            </a:fld>
            <a:endParaRPr lang="zh-CN" altLang="en-US"/>
          </a:p>
        </p:txBody>
      </p:sp>
    </p:spTree>
    <p:extLst>
      <p:ext uri="{BB962C8B-B14F-4D97-AF65-F5344CB8AC3E}">
        <p14:creationId xmlns:p14="http://schemas.microsoft.com/office/powerpoint/2010/main" val="2022260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4</a:t>
            </a:fld>
            <a:endParaRPr lang="zh-CN" altLang="en-US"/>
          </a:p>
        </p:txBody>
      </p:sp>
    </p:spTree>
    <p:extLst>
      <p:ext uri="{BB962C8B-B14F-4D97-AF65-F5344CB8AC3E}">
        <p14:creationId xmlns:p14="http://schemas.microsoft.com/office/powerpoint/2010/main" val="350938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pPr/>
              <a:t>5</a:t>
            </a:fld>
            <a:endParaRPr lang="zh-CN" altLang="en-US"/>
          </a:p>
        </p:txBody>
      </p:sp>
    </p:spTree>
    <p:extLst>
      <p:ext uri="{BB962C8B-B14F-4D97-AF65-F5344CB8AC3E}">
        <p14:creationId xmlns:p14="http://schemas.microsoft.com/office/powerpoint/2010/main" val="2617639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10</a:t>
            </a:fld>
            <a:endParaRPr lang="zh-CN" altLang="en-US"/>
          </a:p>
        </p:txBody>
      </p:sp>
    </p:spTree>
    <p:extLst>
      <p:ext uri="{BB962C8B-B14F-4D97-AF65-F5344CB8AC3E}">
        <p14:creationId xmlns:p14="http://schemas.microsoft.com/office/powerpoint/2010/main" val="3212699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pPr/>
              <a:t>11</a:t>
            </a:fld>
            <a:endParaRPr lang="zh-CN" altLang="en-US"/>
          </a:p>
        </p:txBody>
      </p:sp>
    </p:spTree>
    <p:extLst>
      <p:ext uri="{BB962C8B-B14F-4D97-AF65-F5344CB8AC3E}">
        <p14:creationId xmlns:p14="http://schemas.microsoft.com/office/powerpoint/2010/main" val="3872737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pPr/>
              <a:t>14</a:t>
            </a:fld>
            <a:endParaRPr lang="zh-CN" altLang="en-US"/>
          </a:p>
        </p:txBody>
      </p:sp>
    </p:spTree>
    <p:extLst>
      <p:ext uri="{BB962C8B-B14F-4D97-AF65-F5344CB8AC3E}">
        <p14:creationId xmlns:p14="http://schemas.microsoft.com/office/powerpoint/2010/main" val="1347247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pPr/>
              <a:t>23</a:t>
            </a:fld>
            <a:endParaRPr lang="zh-CN" altLang="en-US"/>
          </a:p>
        </p:txBody>
      </p:sp>
    </p:spTree>
    <p:extLst>
      <p:ext uri="{BB962C8B-B14F-4D97-AF65-F5344CB8AC3E}">
        <p14:creationId xmlns:p14="http://schemas.microsoft.com/office/powerpoint/2010/main" val="138477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9406B-7BBA-4AC2-8D6F-4589737D23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BD5CF2E-7042-4824-AA83-FFCA03091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45A046-41E1-4D95-8592-A8FCA9482BFE}"/>
              </a:ext>
            </a:extLst>
          </p:cNvPr>
          <p:cNvSpPr>
            <a:spLocks noGrp="1"/>
          </p:cNvSpPr>
          <p:nvPr>
            <p:ph type="dt" sz="half" idx="10"/>
          </p:nvPr>
        </p:nvSpPr>
        <p:spPr/>
        <p:txBody>
          <a:bodyPr/>
          <a:lstStyle/>
          <a:p>
            <a:fld id="{0FFD7F4F-062C-483E-B344-BF19F4D44956}"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9BB8ECA3-0209-45A4-8BFD-792B3B52C1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1C0AE4-EC33-4A9E-B6E2-760AEC2CED67}"/>
              </a:ext>
            </a:extLst>
          </p:cNvPr>
          <p:cNvSpPr>
            <a:spLocks noGrp="1"/>
          </p:cNvSpPr>
          <p:nvPr>
            <p:ph type="sldNum" sz="quarter" idx="12"/>
          </p:nvPr>
        </p:nvSpPr>
        <p:spPr/>
        <p:txBody>
          <a:bodyPr/>
          <a:lstStyle/>
          <a:p>
            <a:fld id="{DC57AFA5-98C2-45A8-8060-D30DE534B2B2}" type="slidenum">
              <a:rPr lang="zh-CN" altLang="en-US" smtClean="0"/>
              <a:t>‹#›</a:t>
            </a:fld>
            <a:endParaRPr lang="zh-CN" altLang="en-US"/>
          </a:p>
        </p:txBody>
      </p:sp>
    </p:spTree>
    <p:extLst>
      <p:ext uri="{BB962C8B-B14F-4D97-AF65-F5344CB8AC3E}">
        <p14:creationId xmlns:p14="http://schemas.microsoft.com/office/powerpoint/2010/main" val="45840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8E8A6-FFB7-46C9-A36D-274299A399A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80A4397-E67E-47A0-A29E-4B94C466293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6BECEB-63AB-42AD-A5D5-BCD358E700DA}"/>
              </a:ext>
            </a:extLst>
          </p:cNvPr>
          <p:cNvSpPr>
            <a:spLocks noGrp="1"/>
          </p:cNvSpPr>
          <p:nvPr>
            <p:ph type="dt" sz="half" idx="10"/>
          </p:nvPr>
        </p:nvSpPr>
        <p:spPr/>
        <p:txBody>
          <a:bodyPr/>
          <a:lstStyle/>
          <a:p>
            <a:fld id="{0FFD7F4F-062C-483E-B344-BF19F4D44956}"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E096390E-47C5-4FE3-8D34-9563EB6734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9B12B5-404D-43FA-95AE-D5C2F180BCD7}"/>
              </a:ext>
            </a:extLst>
          </p:cNvPr>
          <p:cNvSpPr>
            <a:spLocks noGrp="1"/>
          </p:cNvSpPr>
          <p:nvPr>
            <p:ph type="sldNum" sz="quarter" idx="12"/>
          </p:nvPr>
        </p:nvSpPr>
        <p:spPr/>
        <p:txBody>
          <a:bodyPr/>
          <a:lstStyle/>
          <a:p>
            <a:fld id="{DC57AFA5-98C2-45A8-8060-D30DE534B2B2}" type="slidenum">
              <a:rPr lang="zh-CN" altLang="en-US" smtClean="0"/>
              <a:t>‹#›</a:t>
            </a:fld>
            <a:endParaRPr lang="zh-CN" altLang="en-US"/>
          </a:p>
        </p:txBody>
      </p:sp>
    </p:spTree>
    <p:extLst>
      <p:ext uri="{BB962C8B-B14F-4D97-AF65-F5344CB8AC3E}">
        <p14:creationId xmlns:p14="http://schemas.microsoft.com/office/powerpoint/2010/main" val="360900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36484EF-15E5-4C6B-8373-7037B807B98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D23365E-F13A-44E7-BC43-67A72ACB6F9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B4B376F-2E94-45B4-B4B9-95DF2E54BD46}"/>
              </a:ext>
            </a:extLst>
          </p:cNvPr>
          <p:cNvSpPr>
            <a:spLocks noGrp="1"/>
          </p:cNvSpPr>
          <p:nvPr>
            <p:ph type="dt" sz="half" idx="10"/>
          </p:nvPr>
        </p:nvSpPr>
        <p:spPr/>
        <p:txBody>
          <a:bodyPr/>
          <a:lstStyle/>
          <a:p>
            <a:fld id="{0FFD7F4F-062C-483E-B344-BF19F4D44956}"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7F8852E8-B98B-4E42-B428-E5BEDAF966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9BEA57-D0C2-4018-8E15-65BD8E426FBB}"/>
              </a:ext>
            </a:extLst>
          </p:cNvPr>
          <p:cNvSpPr>
            <a:spLocks noGrp="1"/>
          </p:cNvSpPr>
          <p:nvPr>
            <p:ph type="sldNum" sz="quarter" idx="12"/>
          </p:nvPr>
        </p:nvSpPr>
        <p:spPr/>
        <p:txBody>
          <a:bodyPr/>
          <a:lstStyle/>
          <a:p>
            <a:fld id="{DC57AFA5-98C2-45A8-8060-D30DE534B2B2}" type="slidenum">
              <a:rPr lang="zh-CN" altLang="en-US" smtClean="0"/>
              <a:t>‹#›</a:t>
            </a:fld>
            <a:endParaRPr lang="zh-CN" altLang="en-US"/>
          </a:p>
        </p:txBody>
      </p:sp>
    </p:spTree>
    <p:extLst>
      <p:ext uri="{BB962C8B-B14F-4D97-AF65-F5344CB8AC3E}">
        <p14:creationId xmlns:p14="http://schemas.microsoft.com/office/powerpoint/2010/main" val="4134338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54382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08320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20824-5B65-45D5-A68B-D240AED23E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E238F6-1663-4E51-BCED-2C0975F2F0C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44769F-E93B-46BB-A785-C010C5CADF39}"/>
              </a:ext>
            </a:extLst>
          </p:cNvPr>
          <p:cNvSpPr>
            <a:spLocks noGrp="1"/>
          </p:cNvSpPr>
          <p:nvPr>
            <p:ph type="dt" sz="half" idx="10"/>
          </p:nvPr>
        </p:nvSpPr>
        <p:spPr/>
        <p:txBody>
          <a:bodyPr/>
          <a:lstStyle/>
          <a:p>
            <a:fld id="{0FFD7F4F-062C-483E-B344-BF19F4D44956}"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7B360A53-CC41-4E1C-B418-1372F1C053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2EDFBE-2317-47B2-AF99-A248CD70B7BC}"/>
              </a:ext>
            </a:extLst>
          </p:cNvPr>
          <p:cNvSpPr>
            <a:spLocks noGrp="1"/>
          </p:cNvSpPr>
          <p:nvPr>
            <p:ph type="sldNum" sz="quarter" idx="12"/>
          </p:nvPr>
        </p:nvSpPr>
        <p:spPr/>
        <p:txBody>
          <a:bodyPr/>
          <a:lstStyle/>
          <a:p>
            <a:fld id="{DC57AFA5-98C2-45A8-8060-D30DE534B2B2}" type="slidenum">
              <a:rPr lang="zh-CN" altLang="en-US" smtClean="0"/>
              <a:t>‹#›</a:t>
            </a:fld>
            <a:endParaRPr lang="zh-CN" altLang="en-US"/>
          </a:p>
        </p:txBody>
      </p:sp>
    </p:spTree>
    <p:extLst>
      <p:ext uri="{BB962C8B-B14F-4D97-AF65-F5344CB8AC3E}">
        <p14:creationId xmlns:p14="http://schemas.microsoft.com/office/powerpoint/2010/main" val="3907878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6954E-63E4-401E-A760-D3168862B87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A88D28-AF56-493B-804E-61DBB34B37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782AED3-5009-44B7-8904-D89924076DA5}"/>
              </a:ext>
            </a:extLst>
          </p:cNvPr>
          <p:cNvSpPr>
            <a:spLocks noGrp="1"/>
          </p:cNvSpPr>
          <p:nvPr>
            <p:ph type="dt" sz="half" idx="10"/>
          </p:nvPr>
        </p:nvSpPr>
        <p:spPr/>
        <p:txBody>
          <a:bodyPr/>
          <a:lstStyle/>
          <a:p>
            <a:fld id="{0FFD7F4F-062C-483E-B344-BF19F4D44956}"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DD4F251A-FA36-49B8-A9D9-AE3A4AB0D9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FBB0A0-F3B0-4CDD-88A4-DE3213728D22}"/>
              </a:ext>
            </a:extLst>
          </p:cNvPr>
          <p:cNvSpPr>
            <a:spLocks noGrp="1"/>
          </p:cNvSpPr>
          <p:nvPr>
            <p:ph type="sldNum" sz="quarter" idx="12"/>
          </p:nvPr>
        </p:nvSpPr>
        <p:spPr/>
        <p:txBody>
          <a:bodyPr/>
          <a:lstStyle/>
          <a:p>
            <a:fld id="{DC57AFA5-98C2-45A8-8060-D30DE534B2B2}" type="slidenum">
              <a:rPr lang="zh-CN" altLang="en-US" smtClean="0"/>
              <a:t>‹#›</a:t>
            </a:fld>
            <a:endParaRPr lang="zh-CN" altLang="en-US"/>
          </a:p>
        </p:txBody>
      </p:sp>
    </p:spTree>
    <p:extLst>
      <p:ext uri="{BB962C8B-B14F-4D97-AF65-F5344CB8AC3E}">
        <p14:creationId xmlns:p14="http://schemas.microsoft.com/office/powerpoint/2010/main" val="176519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120239-7115-410E-84F8-19C03C01D0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72B3A2-714B-4EE6-BA39-46D7F5D6198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0AF184E-1825-4B63-86D7-35394F6A766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E3A6C82-917E-4F14-8107-EC99D253EE65}"/>
              </a:ext>
            </a:extLst>
          </p:cNvPr>
          <p:cNvSpPr>
            <a:spLocks noGrp="1"/>
          </p:cNvSpPr>
          <p:nvPr>
            <p:ph type="dt" sz="half" idx="10"/>
          </p:nvPr>
        </p:nvSpPr>
        <p:spPr/>
        <p:txBody>
          <a:bodyPr/>
          <a:lstStyle/>
          <a:p>
            <a:fld id="{0FFD7F4F-062C-483E-B344-BF19F4D44956}"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A7DEA106-78E8-4CB5-8F2F-38B5F821AA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634299-F221-4F46-9F69-62D546BAFA65}"/>
              </a:ext>
            </a:extLst>
          </p:cNvPr>
          <p:cNvSpPr>
            <a:spLocks noGrp="1"/>
          </p:cNvSpPr>
          <p:nvPr>
            <p:ph type="sldNum" sz="quarter" idx="12"/>
          </p:nvPr>
        </p:nvSpPr>
        <p:spPr/>
        <p:txBody>
          <a:bodyPr/>
          <a:lstStyle/>
          <a:p>
            <a:fld id="{DC57AFA5-98C2-45A8-8060-D30DE534B2B2}" type="slidenum">
              <a:rPr lang="zh-CN" altLang="en-US" smtClean="0"/>
              <a:t>‹#›</a:t>
            </a:fld>
            <a:endParaRPr lang="zh-CN" altLang="en-US"/>
          </a:p>
        </p:txBody>
      </p:sp>
    </p:spTree>
    <p:extLst>
      <p:ext uri="{BB962C8B-B14F-4D97-AF65-F5344CB8AC3E}">
        <p14:creationId xmlns:p14="http://schemas.microsoft.com/office/powerpoint/2010/main" val="3132571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078A3-FC95-45CF-B3EC-082D881FD45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3FCA86-6338-4D66-BAB4-8419BBF00C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6A12B57-9E8C-4B32-AFDF-5EA2A3BD482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46E7FBD-B5B9-4E2B-8E62-E2F0FC2A3A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1C72797-F03F-46E4-8864-E9EB3A60F88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A82374E-C249-48DE-9DE2-1D95574078D3}"/>
              </a:ext>
            </a:extLst>
          </p:cNvPr>
          <p:cNvSpPr>
            <a:spLocks noGrp="1"/>
          </p:cNvSpPr>
          <p:nvPr>
            <p:ph type="dt" sz="half" idx="10"/>
          </p:nvPr>
        </p:nvSpPr>
        <p:spPr/>
        <p:txBody>
          <a:bodyPr/>
          <a:lstStyle/>
          <a:p>
            <a:fld id="{0FFD7F4F-062C-483E-B344-BF19F4D44956}" type="datetimeFigureOut">
              <a:rPr lang="zh-CN" altLang="en-US" smtClean="0"/>
              <a:t>2020/6/11</a:t>
            </a:fld>
            <a:endParaRPr lang="zh-CN" altLang="en-US"/>
          </a:p>
        </p:txBody>
      </p:sp>
      <p:sp>
        <p:nvSpPr>
          <p:cNvPr id="8" name="页脚占位符 7">
            <a:extLst>
              <a:ext uri="{FF2B5EF4-FFF2-40B4-BE49-F238E27FC236}">
                <a16:creationId xmlns:a16="http://schemas.microsoft.com/office/drawing/2014/main" id="{C62B1785-2608-4A39-8ECF-8A5C361136D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C71D2A-9F64-40C3-9337-9AD8A41AA804}"/>
              </a:ext>
            </a:extLst>
          </p:cNvPr>
          <p:cNvSpPr>
            <a:spLocks noGrp="1"/>
          </p:cNvSpPr>
          <p:nvPr>
            <p:ph type="sldNum" sz="quarter" idx="12"/>
          </p:nvPr>
        </p:nvSpPr>
        <p:spPr/>
        <p:txBody>
          <a:bodyPr/>
          <a:lstStyle/>
          <a:p>
            <a:fld id="{DC57AFA5-98C2-45A8-8060-D30DE534B2B2}" type="slidenum">
              <a:rPr lang="zh-CN" altLang="en-US" smtClean="0"/>
              <a:t>‹#›</a:t>
            </a:fld>
            <a:endParaRPr lang="zh-CN" altLang="en-US"/>
          </a:p>
        </p:txBody>
      </p:sp>
    </p:spTree>
    <p:extLst>
      <p:ext uri="{BB962C8B-B14F-4D97-AF65-F5344CB8AC3E}">
        <p14:creationId xmlns:p14="http://schemas.microsoft.com/office/powerpoint/2010/main" val="381460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2F565-4875-4898-8EE6-457CA70F9C0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720819C-AFE5-4FBD-8ECD-EE152CF8CD7D}"/>
              </a:ext>
            </a:extLst>
          </p:cNvPr>
          <p:cNvSpPr>
            <a:spLocks noGrp="1"/>
          </p:cNvSpPr>
          <p:nvPr>
            <p:ph type="dt" sz="half" idx="10"/>
          </p:nvPr>
        </p:nvSpPr>
        <p:spPr/>
        <p:txBody>
          <a:bodyPr/>
          <a:lstStyle/>
          <a:p>
            <a:fld id="{0FFD7F4F-062C-483E-B344-BF19F4D44956}" type="datetimeFigureOut">
              <a:rPr lang="zh-CN" altLang="en-US" smtClean="0"/>
              <a:t>2020/6/11</a:t>
            </a:fld>
            <a:endParaRPr lang="zh-CN" altLang="en-US"/>
          </a:p>
        </p:txBody>
      </p:sp>
      <p:sp>
        <p:nvSpPr>
          <p:cNvPr id="4" name="页脚占位符 3">
            <a:extLst>
              <a:ext uri="{FF2B5EF4-FFF2-40B4-BE49-F238E27FC236}">
                <a16:creationId xmlns:a16="http://schemas.microsoft.com/office/drawing/2014/main" id="{A0159467-C75B-4203-BDAC-0C152EF051B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21EA23E-F9C5-44F9-8855-A65D90608A3C}"/>
              </a:ext>
            </a:extLst>
          </p:cNvPr>
          <p:cNvSpPr>
            <a:spLocks noGrp="1"/>
          </p:cNvSpPr>
          <p:nvPr>
            <p:ph type="sldNum" sz="quarter" idx="12"/>
          </p:nvPr>
        </p:nvSpPr>
        <p:spPr/>
        <p:txBody>
          <a:bodyPr/>
          <a:lstStyle/>
          <a:p>
            <a:fld id="{DC57AFA5-98C2-45A8-8060-D30DE534B2B2}" type="slidenum">
              <a:rPr lang="zh-CN" altLang="en-US" smtClean="0"/>
              <a:t>‹#›</a:t>
            </a:fld>
            <a:endParaRPr lang="zh-CN" altLang="en-US"/>
          </a:p>
        </p:txBody>
      </p:sp>
    </p:spTree>
    <p:extLst>
      <p:ext uri="{BB962C8B-B14F-4D97-AF65-F5344CB8AC3E}">
        <p14:creationId xmlns:p14="http://schemas.microsoft.com/office/powerpoint/2010/main" val="78931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B4DAEE-BCFE-40FB-B9E1-EE1C255AE937}"/>
              </a:ext>
            </a:extLst>
          </p:cNvPr>
          <p:cNvSpPr>
            <a:spLocks noGrp="1"/>
          </p:cNvSpPr>
          <p:nvPr>
            <p:ph type="dt" sz="half" idx="10"/>
          </p:nvPr>
        </p:nvSpPr>
        <p:spPr/>
        <p:txBody>
          <a:bodyPr/>
          <a:lstStyle/>
          <a:p>
            <a:fld id="{0FFD7F4F-062C-483E-B344-BF19F4D44956}" type="datetimeFigureOut">
              <a:rPr lang="zh-CN" altLang="en-US" smtClean="0"/>
              <a:t>2020/6/11</a:t>
            </a:fld>
            <a:endParaRPr lang="zh-CN" altLang="en-US"/>
          </a:p>
        </p:txBody>
      </p:sp>
      <p:sp>
        <p:nvSpPr>
          <p:cNvPr id="3" name="页脚占位符 2">
            <a:extLst>
              <a:ext uri="{FF2B5EF4-FFF2-40B4-BE49-F238E27FC236}">
                <a16:creationId xmlns:a16="http://schemas.microsoft.com/office/drawing/2014/main" id="{03DB3848-6B0C-44CE-B4B1-760E38679E4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8D84E79-5220-4718-A2ED-C35EF445CE50}"/>
              </a:ext>
            </a:extLst>
          </p:cNvPr>
          <p:cNvSpPr>
            <a:spLocks noGrp="1"/>
          </p:cNvSpPr>
          <p:nvPr>
            <p:ph type="sldNum" sz="quarter" idx="12"/>
          </p:nvPr>
        </p:nvSpPr>
        <p:spPr/>
        <p:txBody>
          <a:bodyPr/>
          <a:lstStyle/>
          <a:p>
            <a:fld id="{DC57AFA5-98C2-45A8-8060-D30DE534B2B2}" type="slidenum">
              <a:rPr lang="zh-CN" altLang="en-US" smtClean="0"/>
              <a:t>‹#›</a:t>
            </a:fld>
            <a:endParaRPr lang="zh-CN" altLang="en-US"/>
          </a:p>
        </p:txBody>
      </p:sp>
    </p:spTree>
    <p:extLst>
      <p:ext uri="{BB962C8B-B14F-4D97-AF65-F5344CB8AC3E}">
        <p14:creationId xmlns:p14="http://schemas.microsoft.com/office/powerpoint/2010/main" val="69162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B27B2D-2F26-4DE9-AAC7-028C47F9EC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F0B0B4-0E26-40B4-B33C-58AC4830F8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7DC3256-07BD-4EAA-B394-A2918A963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EE07BC0-C75E-4025-8B86-92ADB1C56885}"/>
              </a:ext>
            </a:extLst>
          </p:cNvPr>
          <p:cNvSpPr>
            <a:spLocks noGrp="1"/>
          </p:cNvSpPr>
          <p:nvPr>
            <p:ph type="dt" sz="half" idx="10"/>
          </p:nvPr>
        </p:nvSpPr>
        <p:spPr/>
        <p:txBody>
          <a:bodyPr/>
          <a:lstStyle/>
          <a:p>
            <a:fld id="{0FFD7F4F-062C-483E-B344-BF19F4D44956}"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4BC420C2-0A59-4A99-B8AD-DBAC2D9BFC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E1AAAC-D964-4821-A1F3-8BBDE6043678}"/>
              </a:ext>
            </a:extLst>
          </p:cNvPr>
          <p:cNvSpPr>
            <a:spLocks noGrp="1"/>
          </p:cNvSpPr>
          <p:nvPr>
            <p:ph type="sldNum" sz="quarter" idx="12"/>
          </p:nvPr>
        </p:nvSpPr>
        <p:spPr/>
        <p:txBody>
          <a:bodyPr/>
          <a:lstStyle/>
          <a:p>
            <a:fld id="{DC57AFA5-98C2-45A8-8060-D30DE534B2B2}" type="slidenum">
              <a:rPr lang="zh-CN" altLang="en-US" smtClean="0"/>
              <a:t>‹#›</a:t>
            </a:fld>
            <a:endParaRPr lang="zh-CN" altLang="en-US"/>
          </a:p>
        </p:txBody>
      </p:sp>
    </p:spTree>
    <p:extLst>
      <p:ext uri="{BB962C8B-B14F-4D97-AF65-F5344CB8AC3E}">
        <p14:creationId xmlns:p14="http://schemas.microsoft.com/office/powerpoint/2010/main" val="387076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72529-35E0-45FF-9FCA-EC835DD19B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7BF71E6-F2FD-4625-9B46-80C465E81F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984A2E-954E-493C-AC40-AA5195E57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F997301-9897-4BEC-8D26-7806F09039E9}"/>
              </a:ext>
            </a:extLst>
          </p:cNvPr>
          <p:cNvSpPr>
            <a:spLocks noGrp="1"/>
          </p:cNvSpPr>
          <p:nvPr>
            <p:ph type="dt" sz="half" idx="10"/>
          </p:nvPr>
        </p:nvSpPr>
        <p:spPr/>
        <p:txBody>
          <a:bodyPr/>
          <a:lstStyle/>
          <a:p>
            <a:fld id="{0FFD7F4F-062C-483E-B344-BF19F4D44956}" type="datetimeFigureOut">
              <a:rPr lang="zh-CN" altLang="en-US" smtClean="0"/>
              <a:t>2020/6/11</a:t>
            </a:fld>
            <a:endParaRPr lang="zh-CN" altLang="en-US"/>
          </a:p>
        </p:txBody>
      </p:sp>
      <p:sp>
        <p:nvSpPr>
          <p:cNvPr id="6" name="页脚占位符 5">
            <a:extLst>
              <a:ext uri="{FF2B5EF4-FFF2-40B4-BE49-F238E27FC236}">
                <a16:creationId xmlns:a16="http://schemas.microsoft.com/office/drawing/2014/main" id="{1B70FADB-4776-4279-9BC3-7C3F4CE67C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E639F7-9DEB-4A03-A070-79435E0E329B}"/>
              </a:ext>
            </a:extLst>
          </p:cNvPr>
          <p:cNvSpPr>
            <a:spLocks noGrp="1"/>
          </p:cNvSpPr>
          <p:nvPr>
            <p:ph type="sldNum" sz="quarter" idx="12"/>
          </p:nvPr>
        </p:nvSpPr>
        <p:spPr/>
        <p:txBody>
          <a:bodyPr/>
          <a:lstStyle/>
          <a:p>
            <a:fld id="{DC57AFA5-98C2-45A8-8060-D30DE534B2B2}" type="slidenum">
              <a:rPr lang="zh-CN" altLang="en-US" smtClean="0"/>
              <a:t>‹#›</a:t>
            </a:fld>
            <a:endParaRPr lang="zh-CN" altLang="en-US"/>
          </a:p>
        </p:txBody>
      </p:sp>
    </p:spTree>
    <p:extLst>
      <p:ext uri="{BB962C8B-B14F-4D97-AF65-F5344CB8AC3E}">
        <p14:creationId xmlns:p14="http://schemas.microsoft.com/office/powerpoint/2010/main" val="2824838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F019355-D416-40B3-B1E3-5FC5245DD0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59F5FC-73DB-4A7A-BEC1-88FDE2344B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142A42-B4B5-4E13-88C2-F9D1A46FB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D7F4F-062C-483E-B344-BF19F4D44956}" type="datetimeFigureOut">
              <a:rPr lang="zh-CN" altLang="en-US" smtClean="0"/>
              <a:t>2020/6/11</a:t>
            </a:fld>
            <a:endParaRPr lang="zh-CN" altLang="en-US"/>
          </a:p>
        </p:txBody>
      </p:sp>
      <p:sp>
        <p:nvSpPr>
          <p:cNvPr id="5" name="页脚占位符 4">
            <a:extLst>
              <a:ext uri="{FF2B5EF4-FFF2-40B4-BE49-F238E27FC236}">
                <a16:creationId xmlns:a16="http://schemas.microsoft.com/office/drawing/2014/main" id="{C6EBE644-84E8-4FA8-B902-EE72146F9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F122515-62C0-438D-A0CF-D434D32FB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7AFA5-98C2-45A8-8060-D30DE534B2B2}" type="slidenum">
              <a:rPr lang="zh-CN" altLang="en-US" smtClean="0"/>
              <a:t>‹#›</a:t>
            </a:fld>
            <a:endParaRPr lang="zh-CN" altLang="en-US"/>
          </a:p>
        </p:txBody>
      </p:sp>
    </p:spTree>
    <p:extLst>
      <p:ext uri="{BB962C8B-B14F-4D97-AF65-F5344CB8AC3E}">
        <p14:creationId xmlns:p14="http://schemas.microsoft.com/office/powerpoint/2010/main" val="2769701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468893"/>
            <a:ext cx="4304715"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p>
        </p:txBody>
      </p:sp>
      <p:sp>
        <p:nvSpPr>
          <p:cNvPr id="3" name="文本框 2"/>
          <p:cNvSpPr txBox="1"/>
          <p:nvPr/>
        </p:nvSpPr>
        <p:spPr>
          <a:xfrm>
            <a:off x="1803597" y="2886397"/>
            <a:ext cx="697627" cy="707886"/>
          </a:xfrm>
          <a:prstGeom prst="rect">
            <a:avLst/>
          </a:prstGeom>
          <a:noFill/>
        </p:spPr>
        <p:txBody>
          <a:bodyPr wrap="none" lIns="91440" tIns="45720" rIns="91440" bIns="45720"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一</a:t>
            </a:r>
          </a:p>
        </p:txBody>
      </p:sp>
      <p:sp>
        <p:nvSpPr>
          <p:cNvPr id="11" name="矩形 10"/>
          <p:cNvSpPr/>
          <p:nvPr/>
        </p:nvSpPr>
        <p:spPr>
          <a:xfrm>
            <a:off x="4403189" y="2468893"/>
            <a:ext cx="407963"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p>
        </p:txBody>
      </p:sp>
      <p:sp>
        <p:nvSpPr>
          <p:cNvPr id="13" name="文本框 12"/>
          <p:cNvSpPr txBox="1"/>
          <p:nvPr/>
        </p:nvSpPr>
        <p:spPr>
          <a:xfrm>
            <a:off x="5519937" y="2756926"/>
            <a:ext cx="2922595" cy="913007"/>
          </a:xfrm>
          <a:prstGeom prst="rect">
            <a:avLst/>
          </a:prstGeom>
          <a:noFill/>
        </p:spPr>
        <p:txBody>
          <a:bodyPr wrap="none" lIns="91440" tIns="45720" rIns="91440" bIns="45720" rtlCol="0">
            <a:spAutoFit/>
          </a:bodyPr>
          <a:lstStyle/>
          <a:p>
            <a:r>
              <a:rPr lang="zh-CN" altLang="en-US" sz="5333" b="1" dirty="0">
                <a:solidFill>
                  <a:srgbClr val="112F70"/>
                </a:solidFill>
                <a:latin typeface="微软雅黑" panose="020B0503020204020204" pitchFamily="34" charset="-122"/>
                <a:ea typeface="微软雅黑" panose="020B0503020204020204" pitchFamily="34" charset="-122"/>
              </a:rPr>
              <a:t>使用方法</a:t>
            </a:r>
          </a:p>
        </p:txBody>
      </p:sp>
    </p:spTree>
    <p:extLst>
      <p:ext uri="{BB962C8B-B14F-4D97-AF65-F5344CB8AC3E}">
        <p14:creationId xmlns:p14="http://schemas.microsoft.com/office/powerpoint/2010/main" val="7004010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335360" y="260648"/>
            <a:ext cx="5472608" cy="454292"/>
          </a:xfrm>
          <a:prstGeom prst="rect">
            <a:avLst/>
          </a:prstGeom>
          <a:noFill/>
        </p:spPr>
        <p:txBody>
          <a:bodyPr wrap="square" rtlCol="0">
            <a:spAutoFit/>
          </a:bodyPr>
          <a:lstStyle/>
          <a:p>
            <a:r>
              <a:rPr lang="zh-CN" altLang="en-US" sz="2352" b="1" dirty="0">
                <a:solidFill>
                  <a:srgbClr val="112F70"/>
                </a:solidFill>
                <a:latin typeface="微软雅黑" charset="0"/>
                <a:ea typeface="微软雅黑" charset="0"/>
                <a:sym typeface="+mn-ea"/>
              </a:rPr>
              <a:t>时空图求解原理</a:t>
            </a:r>
          </a:p>
        </p:txBody>
      </p:sp>
      <p:sp>
        <p:nvSpPr>
          <p:cNvPr id="72" name="矩形 71"/>
          <p:cNvSpPr/>
          <p:nvPr/>
        </p:nvSpPr>
        <p:spPr>
          <a:xfrm>
            <a:off x="143340" y="260648"/>
            <a:ext cx="116985"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73" name="矩形 72"/>
          <p:cNvSpPr/>
          <p:nvPr/>
        </p:nvSpPr>
        <p:spPr>
          <a:xfrm>
            <a:off x="281481" y="260648"/>
            <a:ext cx="95828"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6" name="文本框 5">
            <a:extLst>
              <a:ext uri="{FF2B5EF4-FFF2-40B4-BE49-F238E27FC236}">
                <a16:creationId xmlns:a16="http://schemas.microsoft.com/office/drawing/2014/main" id="{DBF494EB-6094-4750-8A02-D5AA94C92DE9}"/>
              </a:ext>
            </a:extLst>
          </p:cNvPr>
          <p:cNvSpPr txBox="1"/>
          <p:nvPr/>
        </p:nvSpPr>
        <p:spPr>
          <a:xfrm>
            <a:off x="863481" y="908022"/>
            <a:ext cx="10417095" cy="4893647"/>
          </a:xfrm>
          <a:prstGeom prst="rect">
            <a:avLst/>
          </a:prstGeom>
          <a:noFill/>
        </p:spPr>
        <p:txBody>
          <a:bodyPr wrap="square" rtlCol="0">
            <a:spAutoFit/>
          </a:bodyPr>
          <a:lstStyle/>
          <a:p>
            <a:r>
              <a:rPr lang="zh-CN" altLang="en-US" sz="2400" dirty="0"/>
              <a:t>①所求解的时空图均以</a:t>
            </a:r>
            <a:r>
              <a:rPr lang="en-US" altLang="zh-CN" sz="2400" dirty="0"/>
              <a:t>1</a:t>
            </a:r>
            <a:r>
              <a:rPr lang="zh-CN" altLang="en-US" sz="2400" dirty="0"/>
              <a:t>分钟为最小时间间隔。</a:t>
            </a:r>
            <a:r>
              <a:rPr lang="en-US" altLang="zh-CN" sz="2400" dirty="0"/>
              <a:t> </a:t>
            </a:r>
          </a:p>
          <a:p>
            <a:r>
              <a:rPr lang="zh-CN" altLang="en-US" sz="2400" dirty="0"/>
              <a:t>②求解思想：按照列车铺画顺序，利用最短路算法，优先铺画高顺位的运行线，并在铺画下一列车运行线时，将已铺画的运行线以及与已铺画运行线所冲突的运行线删除，再利用最短路算法求解，因此该脚本暂不能保证所铺画运行图的系统最优性</a:t>
            </a:r>
            <a:r>
              <a:rPr lang="en-US" altLang="zh-CN" sz="2400" dirty="0"/>
              <a:t> </a:t>
            </a:r>
            <a:r>
              <a:rPr lang="zh-CN" altLang="en-US" sz="2400" dirty="0"/>
              <a:t>。</a:t>
            </a:r>
            <a:endParaRPr lang="en-US" altLang="zh-CN" sz="2400" dirty="0"/>
          </a:p>
          <a:p>
            <a:r>
              <a:rPr lang="zh-CN" altLang="en-US" sz="2400" dirty="0"/>
              <a:t>③应保证所有列车经过（不一定停站）所有车站，如某列车无需经过某站（即该列车不以所铺画时空图的端点车站为始末站），则可在输入文件中，通过将无需经过区间的纯运行时间设为</a:t>
            </a:r>
            <a:r>
              <a:rPr lang="en-US" altLang="zh-CN" sz="2400" dirty="0"/>
              <a:t>0</a:t>
            </a:r>
            <a:r>
              <a:rPr lang="zh-CN" altLang="en-US" sz="2400" dirty="0"/>
              <a:t>的方式，将无需经过车站设为虚拟站，保证输入数据的完整性。</a:t>
            </a:r>
            <a:endParaRPr lang="en-US" altLang="zh-CN" sz="2400" dirty="0"/>
          </a:p>
          <a:p>
            <a:r>
              <a:rPr lang="zh-CN" altLang="en-US" sz="2400" dirty="0"/>
              <a:t>④脚本铺画运行线的铺画目标是尽可能早地到达终点站而非最短在途时间，这样可以最大程度利用区间和车站的通过能力。</a:t>
            </a:r>
            <a:endParaRPr lang="en-US" altLang="zh-CN" sz="2400" dirty="0"/>
          </a:p>
          <a:p>
            <a:r>
              <a:rPr lang="zh-CN" altLang="en-US" sz="2400" dirty="0"/>
              <a:t>⑤脚本可能存在暂未被发现的</a:t>
            </a:r>
            <a:r>
              <a:rPr lang="en-US" altLang="zh-CN" sz="2400" dirty="0"/>
              <a:t>bug</a:t>
            </a:r>
            <a:r>
              <a:rPr lang="zh-CN" altLang="en-US" sz="2400" dirty="0"/>
              <a:t>，如遇见问题欢迎联系邮箱：</a:t>
            </a:r>
            <a:r>
              <a:rPr lang="en-US" altLang="zh-CN" sz="2400" dirty="0"/>
              <a:t>16271081@bjtu.edu.cn</a:t>
            </a:r>
            <a:endParaRPr lang="zh-CN" altLang="en-US" sz="2400" dirty="0"/>
          </a:p>
        </p:txBody>
      </p:sp>
    </p:spTree>
    <p:extLst>
      <p:ext uri="{BB962C8B-B14F-4D97-AF65-F5344CB8AC3E}">
        <p14:creationId xmlns:p14="http://schemas.microsoft.com/office/powerpoint/2010/main" val="273545705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468893"/>
            <a:ext cx="4304715"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p>
        </p:txBody>
      </p:sp>
      <p:sp>
        <p:nvSpPr>
          <p:cNvPr id="3" name="文本框 2"/>
          <p:cNvSpPr txBox="1"/>
          <p:nvPr/>
        </p:nvSpPr>
        <p:spPr>
          <a:xfrm>
            <a:off x="1803597" y="2886397"/>
            <a:ext cx="697627" cy="707886"/>
          </a:xfrm>
          <a:prstGeom prst="rect">
            <a:avLst/>
          </a:prstGeom>
          <a:noFill/>
        </p:spPr>
        <p:txBody>
          <a:bodyPr wrap="none" lIns="91440" tIns="45720" rIns="91440" bIns="45720"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三</a:t>
            </a:r>
          </a:p>
        </p:txBody>
      </p:sp>
      <p:sp>
        <p:nvSpPr>
          <p:cNvPr id="11" name="矩形 10"/>
          <p:cNvSpPr/>
          <p:nvPr/>
        </p:nvSpPr>
        <p:spPr>
          <a:xfrm>
            <a:off x="4403189" y="2468893"/>
            <a:ext cx="407963"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p>
        </p:txBody>
      </p:sp>
      <p:sp>
        <p:nvSpPr>
          <p:cNvPr id="13" name="文本框 12"/>
          <p:cNvSpPr txBox="1"/>
          <p:nvPr/>
        </p:nvSpPr>
        <p:spPr>
          <a:xfrm>
            <a:off x="5519937" y="2756926"/>
            <a:ext cx="2922595" cy="913007"/>
          </a:xfrm>
          <a:prstGeom prst="rect">
            <a:avLst/>
          </a:prstGeom>
          <a:noFill/>
        </p:spPr>
        <p:txBody>
          <a:bodyPr wrap="none" lIns="91440" tIns="45720" rIns="91440" bIns="45720" rtlCol="0">
            <a:spAutoFit/>
          </a:bodyPr>
          <a:lstStyle/>
          <a:p>
            <a:r>
              <a:rPr lang="zh-CN" altLang="en-US" sz="5333" b="1" dirty="0">
                <a:solidFill>
                  <a:srgbClr val="112F70"/>
                </a:solidFill>
                <a:latin typeface="微软雅黑" panose="020B0503020204020204" pitchFamily="34" charset="-122"/>
                <a:ea typeface="微软雅黑" panose="020B0503020204020204" pitchFamily="34" charset="-122"/>
              </a:rPr>
              <a:t>注意事项</a:t>
            </a:r>
          </a:p>
        </p:txBody>
      </p:sp>
    </p:spTree>
    <p:extLst>
      <p:ext uri="{BB962C8B-B14F-4D97-AF65-F5344CB8AC3E}">
        <p14:creationId xmlns:p14="http://schemas.microsoft.com/office/powerpoint/2010/main" val="150924204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67">
            <a:extLst>
              <a:ext uri="{FF2B5EF4-FFF2-40B4-BE49-F238E27FC236}">
                <a16:creationId xmlns:a16="http://schemas.microsoft.com/office/drawing/2014/main" id="{2BBC75CD-FAD5-4CCC-BEFD-9E1BED1EAB08}"/>
              </a:ext>
            </a:extLst>
          </p:cNvPr>
          <p:cNvSpPr txBox="1"/>
          <p:nvPr/>
        </p:nvSpPr>
        <p:spPr>
          <a:xfrm>
            <a:off x="552450" y="444282"/>
            <a:ext cx="11087099" cy="369332"/>
          </a:xfrm>
          <a:prstGeom prst="rect">
            <a:avLst/>
          </a:prstGeom>
          <a:noFill/>
        </p:spPr>
        <p:txBody>
          <a:bodyPr wrap="square" rtlCol="0">
            <a:spAutoFit/>
          </a:bodyPr>
          <a:lstStyle/>
          <a:p>
            <a:r>
              <a:rPr lang="zh-CN" altLang="en-US" dirty="0"/>
              <a:t>若运行图考虑范围不够大，可能导致某些列车在某些站无法越行等级更高的列车，如下图</a:t>
            </a:r>
            <a:endParaRPr lang="en-US" altLang="zh-CN" dirty="0"/>
          </a:p>
        </p:txBody>
      </p:sp>
      <p:sp>
        <p:nvSpPr>
          <p:cNvPr id="4" name="文本框 3">
            <a:extLst>
              <a:ext uri="{FF2B5EF4-FFF2-40B4-BE49-F238E27FC236}">
                <a16:creationId xmlns:a16="http://schemas.microsoft.com/office/drawing/2014/main" id="{E894D814-BD50-4340-9F15-11D7F0481D84}"/>
              </a:ext>
            </a:extLst>
          </p:cNvPr>
          <p:cNvSpPr txBox="1"/>
          <p:nvPr/>
        </p:nvSpPr>
        <p:spPr>
          <a:xfrm>
            <a:off x="552450" y="5675454"/>
            <a:ext cx="11087099" cy="369332"/>
          </a:xfrm>
          <a:prstGeom prst="rect">
            <a:avLst/>
          </a:prstGeom>
          <a:noFill/>
        </p:spPr>
        <p:txBody>
          <a:bodyPr wrap="square" rtlCol="0">
            <a:spAutoFit/>
          </a:bodyPr>
          <a:lstStyle/>
          <a:p>
            <a:r>
              <a:rPr lang="zh-CN" altLang="en-US" dirty="0"/>
              <a:t>受限于运行图考虑范围，此时</a:t>
            </a:r>
            <a:r>
              <a:rPr lang="en-US" altLang="zh-CN" dirty="0"/>
              <a:t>y</a:t>
            </a:r>
            <a:r>
              <a:rPr lang="zh-CN" altLang="en-US" dirty="0"/>
              <a:t>列车无论如何也不能在①站先于</a:t>
            </a:r>
            <a:r>
              <a:rPr lang="en-US" altLang="zh-CN" dirty="0"/>
              <a:t>x</a:t>
            </a:r>
            <a:r>
              <a:rPr lang="zh-CN" altLang="en-US" dirty="0"/>
              <a:t>列车</a:t>
            </a:r>
            <a:endParaRPr lang="en-US" altLang="zh-CN" dirty="0"/>
          </a:p>
        </p:txBody>
      </p:sp>
      <p:pic>
        <p:nvPicPr>
          <p:cNvPr id="3" name="图片 2">
            <a:extLst>
              <a:ext uri="{FF2B5EF4-FFF2-40B4-BE49-F238E27FC236}">
                <a16:creationId xmlns:a16="http://schemas.microsoft.com/office/drawing/2014/main" id="{8EB65D1B-2186-4BF2-B722-7CAE91B989C1}"/>
              </a:ext>
            </a:extLst>
          </p:cNvPr>
          <p:cNvPicPr>
            <a:picLocks noChangeAspect="1"/>
          </p:cNvPicPr>
          <p:nvPr/>
        </p:nvPicPr>
        <p:blipFill>
          <a:blip r:embed="rId2"/>
          <a:stretch>
            <a:fillRect/>
          </a:stretch>
        </p:blipFill>
        <p:spPr>
          <a:xfrm>
            <a:off x="2259439" y="1161239"/>
            <a:ext cx="7673120" cy="4129213"/>
          </a:xfrm>
          <a:prstGeom prst="rect">
            <a:avLst/>
          </a:prstGeom>
        </p:spPr>
      </p:pic>
    </p:spTree>
    <p:extLst>
      <p:ext uri="{BB962C8B-B14F-4D97-AF65-F5344CB8AC3E}">
        <p14:creationId xmlns:p14="http://schemas.microsoft.com/office/powerpoint/2010/main" val="3580699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67">
            <a:extLst>
              <a:ext uri="{FF2B5EF4-FFF2-40B4-BE49-F238E27FC236}">
                <a16:creationId xmlns:a16="http://schemas.microsoft.com/office/drawing/2014/main" id="{2BBC75CD-FAD5-4CCC-BEFD-9E1BED1EAB08}"/>
              </a:ext>
            </a:extLst>
          </p:cNvPr>
          <p:cNvSpPr txBox="1"/>
          <p:nvPr/>
        </p:nvSpPr>
        <p:spPr>
          <a:xfrm>
            <a:off x="552450" y="444282"/>
            <a:ext cx="11087099" cy="923330"/>
          </a:xfrm>
          <a:prstGeom prst="rect">
            <a:avLst/>
          </a:prstGeom>
          <a:noFill/>
        </p:spPr>
        <p:txBody>
          <a:bodyPr wrap="square" rtlCol="0">
            <a:spAutoFit/>
          </a:bodyPr>
          <a:lstStyle/>
          <a:p>
            <a:r>
              <a:rPr lang="zh-CN" altLang="en-US" dirty="0"/>
              <a:t>若列车设定的最长停站时间不够，可能导致无法求解，如下图中，调度命令使得列车</a:t>
            </a:r>
            <a:r>
              <a:rPr lang="en-US" altLang="zh-CN" dirty="0"/>
              <a:t>4</a:t>
            </a:r>
            <a:r>
              <a:rPr lang="zh-CN" altLang="en-US" dirty="0"/>
              <a:t>优先铺画④</a:t>
            </a:r>
            <a:r>
              <a:rPr lang="en-US" altLang="zh-CN" dirty="0"/>
              <a:t>~</a:t>
            </a:r>
            <a:r>
              <a:rPr lang="zh-CN" altLang="en-US" dirty="0"/>
              <a:t>②，但由于列车</a:t>
            </a:r>
            <a:r>
              <a:rPr lang="en-US" altLang="zh-CN" dirty="0"/>
              <a:t>4</a:t>
            </a:r>
            <a:r>
              <a:rPr lang="zh-CN" altLang="en-US" dirty="0"/>
              <a:t>设定的最长停站时间不够，而列车</a:t>
            </a:r>
            <a:r>
              <a:rPr lang="en-US" altLang="zh-CN" dirty="0"/>
              <a:t>3</a:t>
            </a:r>
            <a:r>
              <a:rPr lang="zh-CN" altLang="en-US" dirty="0"/>
              <a:t>的通过时间较晚，导致列车</a:t>
            </a:r>
            <a:r>
              <a:rPr lang="en-US" altLang="zh-CN" dirty="0"/>
              <a:t>3</a:t>
            </a:r>
            <a:r>
              <a:rPr lang="zh-CN" altLang="en-US" dirty="0"/>
              <a:t>通过③站时列车</a:t>
            </a:r>
            <a:r>
              <a:rPr lang="en-US" altLang="zh-CN" dirty="0"/>
              <a:t>4</a:t>
            </a:r>
            <a:r>
              <a:rPr lang="zh-CN" altLang="en-US" dirty="0"/>
              <a:t>已经超过停站时间要求，按照程序求解原理已无法求出运行图</a:t>
            </a:r>
            <a:endParaRPr lang="en-US" altLang="zh-CN" dirty="0"/>
          </a:p>
        </p:txBody>
      </p:sp>
      <p:pic>
        <p:nvPicPr>
          <p:cNvPr id="5" name="图片 4">
            <a:extLst>
              <a:ext uri="{FF2B5EF4-FFF2-40B4-BE49-F238E27FC236}">
                <a16:creationId xmlns:a16="http://schemas.microsoft.com/office/drawing/2014/main" id="{0D800293-67B3-47EF-A7A1-10458DC9757F}"/>
              </a:ext>
            </a:extLst>
          </p:cNvPr>
          <p:cNvPicPr>
            <a:picLocks noChangeAspect="1"/>
          </p:cNvPicPr>
          <p:nvPr/>
        </p:nvPicPr>
        <p:blipFill>
          <a:blip r:embed="rId2"/>
          <a:stretch>
            <a:fillRect/>
          </a:stretch>
        </p:blipFill>
        <p:spPr>
          <a:xfrm>
            <a:off x="1457277" y="1932271"/>
            <a:ext cx="8565002" cy="4154063"/>
          </a:xfrm>
          <a:prstGeom prst="rect">
            <a:avLst/>
          </a:prstGeom>
        </p:spPr>
      </p:pic>
    </p:spTree>
    <p:extLst>
      <p:ext uri="{BB962C8B-B14F-4D97-AF65-F5344CB8AC3E}">
        <p14:creationId xmlns:p14="http://schemas.microsoft.com/office/powerpoint/2010/main" val="3005751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468893"/>
            <a:ext cx="4304715"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p>
        </p:txBody>
      </p:sp>
      <p:sp>
        <p:nvSpPr>
          <p:cNvPr id="3" name="文本框 2"/>
          <p:cNvSpPr txBox="1"/>
          <p:nvPr/>
        </p:nvSpPr>
        <p:spPr>
          <a:xfrm>
            <a:off x="1803597" y="2886397"/>
            <a:ext cx="697627" cy="707886"/>
          </a:xfrm>
          <a:prstGeom prst="rect">
            <a:avLst/>
          </a:prstGeom>
          <a:noFill/>
        </p:spPr>
        <p:txBody>
          <a:bodyPr wrap="none" lIns="91440" tIns="45720" rIns="91440" bIns="45720"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四</a:t>
            </a:r>
          </a:p>
        </p:txBody>
      </p:sp>
      <p:sp>
        <p:nvSpPr>
          <p:cNvPr id="11" name="矩形 10"/>
          <p:cNvSpPr/>
          <p:nvPr/>
        </p:nvSpPr>
        <p:spPr>
          <a:xfrm>
            <a:off x="4403189" y="2468893"/>
            <a:ext cx="407963"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p>
        </p:txBody>
      </p:sp>
      <p:sp>
        <p:nvSpPr>
          <p:cNvPr id="13" name="文本框 12"/>
          <p:cNvSpPr txBox="1"/>
          <p:nvPr/>
        </p:nvSpPr>
        <p:spPr>
          <a:xfrm>
            <a:off x="5519937" y="2756926"/>
            <a:ext cx="4976042" cy="913007"/>
          </a:xfrm>
          <a:prstGeom prst="rect">
            <a:avLst/>
          </a:prstGeom>
          <a:noFill/>
        </p:spPr>
        <p:txBody>
          <a:bodyPr wrap="none" lIns="91440" tIns="45720" rIns="91440" bIns="45720" rtlCol="0">
            <a:spAutoFit/>
          </a:bodyPr>
          <a:lstStyle/>
          <a:p>
            <a:r>
              <a:rPr lang="zh-CN" altLang="en-US" sz="5333" b="1" dirty="0">
                <a:solidFill>
                  <a:srgbClr val="112F70"/>
                </a:solidFill>
                <a:latin typeface="微软雅黑" panose="020B0503020204020204" pitchFamily="34" charset="-122"/>
                <a:ea typeface="微软雅黑" panose="020B0503020204020204" pitchFamily="34" charset="-122"/>
              </a:rPr>
              <a:t>简单的说明实例</a:t>
            </a:r>
          </a:p>
        </p:txBody>
      </p:sp>
    </p:spTree>
    <p:extLst>
      <p:ext uri="{BB962C8B-B14F-4D97-AF65-F5344CB8AC3E}">
        <p14:creationId xmlns:p14="http://schemas.microsoft.com/office/powerpoint/2010/main" val="165583867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91085D-38C6-413D-8BBB-E1BF44830E8B}"/>
              </a:ext>
            </a:extLst>
          </p:cNvPr>
          <p:cNvSpPr txBox="1"/>
          <p:nvPr/>
        </p:nvSpPr>
        <p:spPr>
          <a:xfrm>
            <a:off x="386862" y="193431"/>
            <a:ext cx="11342076" cy="369332"/>
          </a:xfrm>
          <a:prstGeom prst="rect">
            <a:avLst/>
          </a:prstGeom>
          <a:noFill/>
        </p:spPr>
        <p:txBody>
          <a:bodyPr wrap="square" rtlCol="0">
            <a:spAutoFit/>
          </a:bodyPr>
          <a:lstStyle/>
          <a:p>
            <a:r>
              <a:rPr lang="zh-CN" altLang="en-US" dirty="0"/>
              <a:t>假设完全按照列车优先级，得到以下运行图，列车等级为</a:t>
            </a:r>
            <a:r>
              <a:rPr lang="en-US" altLang="zh-CN" dirty="0"/>
              <a:t>1&gt;2&gt;3&gt;4&gt;5</a:t>
            </a:r>
            <a:endParaRPr lang="zh-CN" altLang="en-US" dirty="0"/>
          </a:p>
        </p:txBody>
      </p:sp>
      <p:pic>
        <p:nvPicPr>
          <p:cNvPr id="4" name="图片 3">
            <a:extLst>
              <a:ext uri="{FF2B5EF4-FFF2-40B4-BE49-F238E27FC236}">
                <a16:creationId xmlns:a16="http://schemas.microsoft.com/office/drawing/2014/main" id="{5F059A32-4EBC-40D1-96A8-179CC151CBB0}"/>
              </a:ext>
            </a:extLst>
          </p:cNvPr>
          <p:cNvPicPr>
            <a:picLocks noChangeAspect="1"/>
          </p:cNvPicPr>
          <p:nvPr/>
        </p:nvPicPr>
        <p:blipFill>
          <a:blip r:embed="rId2"/>
          <a:stretch>
            <a:fillRect/>
          </a:stretch>
        </p:blipFill>
        <p:spPr>
          <a:xfrm>
            <a:off x="776287" y="859814"/>
            <a:ext cx="10563225" cy="5419725"/>
          </a:xfrm>
          <a:prstGeom prst="rect">
            <a:avLst/>
          </a:prstGeom>
        </p:spPr>
      </p:pic>
    </p:spTree>
    <p:extLst>
      <p:ext uri="{BB962C8B-B14F-4D97-AF65-F5344CB8AC3E}">
        <p14:creationId xmlns:p14="http://schemas.microsoft.com/office/powerpoint/2010/main" val="4053847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91085D-38C6-413D-8BBB-E1BF44830E8B}"/>
              </a:ext>
            </a:extLst>
          </p:cNvPr>
          <p:cNvSpPr txBox="1"/>
          <p:nvPr/>
        </p:nvSpPr>
        <p:spPr>
          <a:xfrm>
            <a:off x="386862" y="193431"/>
            <a:ext cx="11342076" cy="646331"/>
          </a:xfrm>
          <a:prstGeom prst="rect">
            <a:avLst/>
          </a:prstGeom>
          <a:noFill/>
        </p:spPr>
        <p:txBody>
          <a:bodyPr wrap="square" rtlCol="0">
            <a:spAutoFit/>
          </a:bodyPr>
          <a:lstStyle/>
          <a:p>
            <a:r>
              <a:rPr lang="zh-CN" altLang="en-US" dirty="0"/>
              <a:t>然而此时调度员认为列车</a:t>
            </a:r>
            <a:r>
              <a:rPr lang="en-US" altLang="zh-CN" dirty="0"/>
              <a:t>3</a:t>
            </a:r>
            <a:r>
              <a:rPr lang="zh-CN" altLang="en-US" dirty="0"/>
              <a:t>在③站等待时间过长，应该让列车</a:t>
            </a:r>
            <a:r>
              <a:rPr lang="en-US" altLang="zh-CN" dirty="0"/>
              <a:t>3</a:t>
            </a:r>
            <a:r>
              <a:rPr lang="zh-CN" altLang="en-US" dirty="0"/>
              <a:t>在车站③的等级高于列车</a:t>
            </a:r>
            <a:r>
              <a:rPr lang="en-US" altLang="zh-CN" dirty="0"/>
              <a:t>2</a:t>
            </a:r>
            <a:r>
              <a:rPr lang="zh-CN" altLang="en-US" dirty="0"/>
              <a:t>，因此调度员输入</a:t>
            </a:r>
            <a:endParaRPr lang="en-US" altLang="zh-CN" dirty="0"/>
          </a:p>
          <a:p>
            <a:r>
              <a:rPr lang="en-US" altLang="zh-CN" dirty="0"/>
              <a:t>{</a:t>
            </a:r>
            <a:r>
              <a:rPr lang="zh-CN" altLang="en-US" dirty="0"/>
              <a:t>③</a:t>
            </a:r>
            <a:r>
              <a:rPr lang="en-US" altLang="zh-CN" dirty="0"/>
              <a:t>|3&gt;2}</a:t>
            </a:r>
            <a:endParaRPr lang="zh-CN" altLang="en-US" dirty="0"/>
          </a:p>
        </p:txBody>
      </p:sp>
      <p:pic>
        <p:nvPicPr>
          <p:cNvPr id="3" name="图片 2">
            <a:extLst>
              <a:ext uri="{FF2B5EF4-FFF2-40B4-BE49-F238E27FC236}">
                <a16:creationId xmlns:a16="http://schemas.microsoft.com/office/drawing/2014/main" id="{39505794-655D-41C3-A745-DEBCA2DD9358}"/>
              </a:ext>
            </a:extLst>
          </p:cNvPr>
          <p:cNvPicPr>
            <a:picLocks noChangeAspect="1"/>
          </p:cNvPicPr>
          <p:nvPr/>
        </p:nvPicPr>
        <p:blipFill>
          <a:blip r:embed="rId2"/>
          <a:stretch>
            <a:fillRect/>
          </a:stretch>
        </p:blipFill>
        <p:spPr>
          <a:xfrm>
            <a:off x="804862" y="955064"/>
            <a:ext cx="10582275" cy="5457825"/>
          </a:xfrm>
          <a:prstGeom prst="rect">
            <a:avLst/>
          </a:prstGeom>
        </p:spPr>
      </p:pic>
    </p:spTree>
    <p:extLst>
      <p:ext uri="{BB962C8B-B14F-4D97-AF65-F5344CB8AC3E}">
        <p14:creationId xmlns:p14="http://schemas.microsoft.com/office/powerpoint/2010/main" val="452297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91085D-38C6-413D-8BBB-E1BF44830E8B}"/>
              </a:ext>
            </a:extLst>
          </p:cNvPr>
          <p:cNvSpPr txBox="1"/>
          <p:nvPr/>
        </p:nvSpPr>
        <p:spPr>
          <a:xfrm>
            <a:off x="386862" y="193431"/>
            <a:ext cx="11342076" cy="923330"/>
          </a:xfrm>
          <a:prstGeom prst="rect">
            <a:avLst/>
          </a:prstGeom>
          <a:noFill/>
        </p:spPr>
        <p:txBody>
          <a:bodyPr wrap="square" rtlCol="0">
            <a:spAutoFit/>
          </a:bodyPr>
          <a:lstStyle/>
          <a:p>
            <a:r>
              <a:rPr lang="zh-CN" altLang="en-US" dirty="0"/>
              <a:t>随后，程序重新铺画运行图，列车铺画顺序的仍然先考虑列车等级</a:t>
            </a:r>
            <a:r>
              <a:rPr lang="en-US" altLang="zh-CN" dirty="0"/>
              <a:t>1&gt;2&gt;3&gt;4&gt;5</a:t>
            </a:r>
            <a:r>
              <a:rPr lang="zh-CN" altLang="en-US" dirty="0"/>
              <a:t>，但是同时需要检查在某个车站是否有低等级列车优于高等级列车，例如对于列车</a:t>
            </a:r>
            <a:r>
              <a:rPr lang="en-US" altLang="zh-CN" dirty="0"/>
              <a:t>1</a:t>
            </a:r>
            <a:r>
              <a:rPr lang="zh-CN" altLang="en-US" dirty="0"/>
              <a:t>，没有任何其他列车在任何车站优先于列车</a:t>
            </a:r>
            <a:r>
              <a:rPr lang="en-US" altLang="zh-CN" dirty="0"/>
              <a:t>1</a:t>
            </a:r>
            <a:r>
              <a:rPr lang="zh-CN" altLang="en-US" dirty="0"/>
              <a:t>，因此列车</a:t>
            </a:r>
            <a:r>
              <a:rPr lang="en-US" altLang="zh-CN" dirty="0"/>
              <a:t>1</a:t>
            </a:r>
            <a:r>
              <a:rPr lang="zh-CN" altLang="en-US" dirty="0"/>
              <a:t>正常铺画</a:t>
            </a:r>
          </a:p>
        </p:txBody>
      </p:sp>
      <p:pic>
        <p:nvPicPr>
          <p:cNvPr id="5" name="图片 4">
            <a:extLst>
              <a:ext uri="{FF2B5EF4-FFF2-40B4-BE49-F238E27FC236}">
                <a16:creationId xmlns:a16="http://schemas.microsoft.com/office/drawing/2014/main" id="{9E470608-B092-4A92-A132-23738F987B72}"/>
              </a:ext>
            </a:extLst>
          </p:cNvPr>
          <p:cNvPicPr>
            <a:picLocks noChangeAspect="1"/>
          </p:cNvPicPr>
          <p:nvPr/>
        </p:nvPicPr>
        <p:blipFill>
          <a:blip r:embed="rId2"/>
          <a:stretch>
            <a:fillRect/>
          </a:stretch>
        </p:blipFill>
        <p:spPr>
          <a:xfrm>
            <a:off x="1471866" y="1116761"/>
            <a:ext cx="9248268" cy="5394178"/>
          </a:xfrm>
          <a:prstGeom prst="rect">
            <a:avLst/>
          </a:prstGeom>
        </p:spPr>
      </p:pic>
    </p:spTree>
    <p:extLst>
      <p:ext uri="{BB962C8B-B14F-4D97-AF65-F5344CB8AC3E}">
        <p14:creationId xmlns:p14="http://schemas.microsoft.com/office/powerpoint/2010/main" val="1081782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91085D-38C6-413D-8BBB-E1BF44830E8B}"/>
              </a:ext>
            </a:extLst>
          </p:cNvPr>
          <p:cNvSpPr txBox="1"/>
          <p:nvPr/>
        </p:nvSpPr>
        <p:spPr>
          <a:xfrm>
            <a:off x="386862" y="193431"/>
            <a:ext cx="11342076" cy="646331"/>
          </a:xfrm>
          <a:prstGeom prst="rect">
            <a:avLst/>
          </a:prstGeom>
          <a:noFill/>
        </p:spPr>
        <p:txBody>
          <a:bodyPr wrap="square" rtlCol="0">
            <a:spAutoFit/>
          </a:bodyPr>
          <a:lstStyle/>
          <a:p>
            <a:r>
              <a:rPr lang="zh-CN" altLang="en-US" dirty="0"/>
              <a:t>再铺画列车</a:t>
            </a:r>
            <a:r>
              <a:rPr lang="en-US" altLang="zh-CN" dirty="0"/>
              <a:t>2</a:t>
            </a:r>
            <a:r>
              <a:rPr lang="zh-CN" altLang="en-US" dirty="0"/>
              <a:t>，在没有额外输入的情况下，列车</a:t>
            </a:r>
            <a:r>
              <a:rPr lang="en-US" altLang="zh-CN" dirty="0"/>
              <a:t>2</a:t>
            </a:r>
            <a:r>
              <a:rPr lang="zh-CN" altLang="en-US" dirty="0"/>
              <a:t>本应可以利用除与列车</a:t>
            </a:r>
            <a:r>
              <a:rPr lang="en-US" altLang="zh-CN" dirty="0"/>
              <a:t>1</a:t>
            </a:r>
            <a:r>
              <a:rPr lang="zh-CN" altLang="en-US" dirty="0"/>
              <a:t>冲突弧线外的任意弧线。但是，此时调度员要求列车</a:t>
            </a:r>
            <a:r>
              <a:rPr lang="en-US" altLang="zh-CN" dirty="0"/>
              <a:t>3</a:t>
            </a:r>
            <a:r>
              <a:rPr lang="zh-CN" altLang="en-US" dirty="0"/>
              <a:t>在③站优先于列车</a:t>
            </a:r>
            <a:r>
              <a:rPr lang="en-US" altLang="zh-CN" dirty="0"/>
              <a:t>2</a:t>
            </a:r>
            <a:r>
              <a:rPr lang="zh-CN" altLang="en-US" dirty="0"/>
              <a:t>，因此列车</a:t>
            </a:r>
            <a:r>
              <a:rPr lang="en-US" altLang="zh-CN" dirty="0"/>
              <a:t>2</a:t>
            </a:r>
            <a:r>
              <a:rPr lang="zh-CN" altLang="en-US" dirty="0"/>
              <a:t>暂时无法铺画到③站，只铺画列车</a:t>
            </a:r>
            <a:r>
              <a:rPr lang="en-US" altLang="zh-CN" dirty="0"/>
              <a:t>2</a:t>
            </a:r>
            <a:r>
              <a:rPr lang="zh-CN" altLang="en-US" dirty="0"/>
              <a:t>在①</a:t>
            </a:r>
            <a:r>
              <a:rPr lang="en-US" altLang="zh-CN" dirty="0"/>
              <a:t>~</a:t>
            </a:r>
            <a:r>
              <a:rPr lang="zh-CN" altLang="en-US" dirty="0"/>
              <a:t>②区间的运行线</a:t>
            </a:r>
          </a:p>
        </p:txBody>
      </p:sp>
      <p:pic>
        <p:nvPicPr>
          <p:cNvPr id="3" name="图片 2">
            <a:extLst>
              <a:ext uri="{FF2B5EF4-FFF2-40B4-BE49-F238E27FC236}">
                <a16:creationId xmlns:a16="http://schemas.microsoft.com/office/drawing/2014/main" id="{9822E84E-BD6D-49BD-A8CE-38F7FDAB041F}"/>
              </a:ext>
            </a:extLst>
          </p:cNvPr>
          <p:cNvPicPr>
            <a:picLocks noChangeAspect="1"/>
          </p:cNvPicPr>
          <p:nvPr/>
        </p:nvPicPr>
        <p:blipFill>
          <a:blip r:embed="rId2"/>
          <a:stretch>
            <a:fillRect/>
          </a:stretch>
        </p:blipFill>
        <p:spPr>
          <a:xfrm>
            <a:off x="1925515" y="970977"/>
            <a:ext cx="8950569" cy="5448506"/>
          </a:xfrm>
          <a:prstGeom prst="rect">
            <a:avLst/>
          </a:prstGeom>
        </p:spPr>
      </p:pic>
    </p:spTree>
    <p:extLst>
      <p:ext uri="{BB962C8B-B14F-4D97-AF65-F5344CB8AC3E}">
        <p14:creationId xmlns:p14="http://schemas.microsoft.com/office/powerpoint/2010/main" val="128420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91085D-38C6-413D-8BBB-E1BF44830E8B}"/>
              </a:ext>
            </a:extLst>
          </p:cNvPr>
          <p:cNvSpPr txBox="1"/>
          <p:nvPr/>
        </p:nvSpPr>
        <p:spPr>
          <a:xfrm>
            <a:off x="386862" y="193431"/>
            <a:ext cx="11342076" cy="646331"/>
          </a:xfrm>
          <a:prstGeom prst="rect">
            <a:avLst/>
          </a:prstGeom>
          <a:noFill/>
        </p:spPr>
        <p:txBody>
          <a:bodyPr wrap="square" rtlCol="0">
            <a:spAutoFit/>
          </a:bodyPr>
          <a:lstStyle/>
          <a:p>
            <a:r>
              <a:rPr lang="zh-CN" altLang="en-US" dirty="0"/>
              <a:t>列车</a:t>
            </a:r>
            <a:r>
              <a:rPr lang="en-US" altLang="zh-CN" dirty="0"/>
              <a:t>2</a:t>
            </a:r>
            <a:r>
              <a:rPr lang="zh-CN" altLang="en-US" dirty="0"/>
              <a:t>即将要在②</a:t>
            </a:r>
            <a:r>
              <a:rPr lang="en-US" altLang="zh-CN" dirty="0"/>
              <a:t>~</a:t>
            </a:r>
            <a:r>
              <a:rPr lang="zh-CN" altLang="en-US" dirty="0"/>
              <a:t>③区间进行铺画，但是由于要求列车</a:t>
            </a:r>
            <a:r>
              <a:rPr lang="en-US" altLang="zh-CN" dirty="0"/>
              <a:t>3</a:t>
            </a:r>
            <a:r>
              <a:rPr lang="zh-CN" altLang="en-US" dirty="0"/>
              <a:t>在③站优先于列车</a:t>
            </a:r>
            <a:r>
              <a:rPr lang="en-US" altLang="zh-CN" dirty="0"/>
              <a:t>2</a:t>
            </a:r>
            <a:r>
              <a:rPr lang="zh-CN" altLang="en-US" dirty="0"/>
              <a:t>，因此先铺画列车</a:t>
            </a:r>
            <a:r>
              <a:rPr lang="en-US" altLang="zh-CN" dirty="0"/>
              <a:t>3</a:t>
            </a:r>
            <a:r>
              <a:rPr lang="zh-CN" altLang="en-US" dirty="0"/>
              <a:t>在②</a:t>
            </a:r>
            <a:r>
              <a:rPr lang="en-US" altLang="zh-CN" dirty="0"/>
              <a:t>~</a:t>
            </a:r>
            <a:r>
              <a:rPr lang="zh-CN" altLang="en-US" dirty="0"/>
              <a:t>④区间运行线</a:t>
            </a:r>
          </a:p>
        </p:txBody>
      </p:sp>
      <p:pic>
        <p:nvPicPr>
          <p:cNvPr id="4" name="图片 3">
            <a:extLst>
              <a:ext uri="{FF2B5EF4-FFF2-40B4-BE49-F238E27FC236}">
                <a16:creationId xmlns:a16="http://schemas.microsoft.com/office/drawing/2014/main" id="{559EDFF6-456A-4111-BADC-F45E6C2FDCFE}"/>
              </a:ext>
            </a:extLst>
          </p:cNvPr>
          <p:cNvPicPr>
            <a:picLocks noChangeAspect="1"/>
          </p:cNvPicPr>
          <p:nvPr/>
        </p:nvPicPr>
        <p:blipFill>
          <a:blip r:embed="rId2"/>
          <a:stretch>
            <a:fillRect/>
          </a:stretch>
        </p:blipFill>
        <p:spPr>
          <a:xfrm>
            <a:off x="1630505" y="940463"/>
            <a:ext cx="8675140" cy="5363622"/>
          </a:xfrm>
          <a:prstGeom prst="rect">
            <a:avLst/>
          </a:prstGeom>
        </p:spPr>
      </p:pic>
    </p:spTree>
    <p:extLst>
      <p:ext uri="{BB962C8B-B14F-4D97-AF65-F5344CB8AC3E}">
        <p14:creationId xmlns:p14="http://schemas.microsoft.com/office/powerpoint/2010/main" val="3962045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335360" y="260648"/>
            <a:ext cx="5472608" cy="454292"/>
          </a:xfrm>
          <a:prstGeom prst="rect">
            <a:avLst/>
          </a:prstGeom>
          <a:noFill/>
        </p:spPr>
        <p:txBody>
          <a:bodyPr wrap="square" rtlCol="0">
            <a:spAutoFit/>
          </a:bodyPr>
          <a:lstStyle/>
          <a:p>
            <a:r>
              <a:rPr lang="zh-CN" altLang="en-US" sz="2352" b="1" dirty="0">
                <a:solidFill>
                  <a:srgbClr val="112F70"/>
                </a:solidFill>
                <a:latin typeface="微软雅黑" charset="0"/>
                <a:ea typeface="微软雅黑" charset="0"/>
                <a:sym typeface="+mn-ea"/>
              </a:rPr>
              <a:t>输入文件</a:t>
            </a:r>
          </a:p>
        </p:txBody>
      </p:sp>
      <p:sp>
        <p:nvSpPr>
          <p:cNvPr id="72" name="矩形 71"/>
          <p:cNvSpPr/>
          <p:nvPr/>
        </p:nvSpPr>
        <p:spPr>
          <a:xfrm>
            <a:off x="143340" y="260648"/>
            <a:ext cx="116985"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73" name="矩形 72"/>
          <p:cNvSpPr/>
          <p:nvPr/>
        </p:nvSpPr>
        <p:spPr>
          <a:xfrm>
            <a:off x="281481" y="260648"/>
            <a:ext cx="95828"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3" name="文本框 2">
            <a:extLst>
              <a:ext uri="{FF2B5EF4-FFF2-40B4-BE49-F238E27FC236}">
                <a16:creationId xmlns:a16="http://schemas.microsoft.com/office/drawing/2014/main" id="{FC541368-49BA-45C3-B0B3-A321C86B4A97}"/>
              </a:ext>
            </a:extLst>
          </p:cNvPr>
          <p:cNvSpPr txBox="1"/>
          <p:nvPr/>
        </p:nvSpPr>
        <p:spPr>
          <a:xfrm>
            <a:off x="836325" y="1028734"/>
            <a:ext cx="9964072" cy="584775"/>
          </a:xfrm>
          <a:prstGeom prst="rect">
            <a:avLst/>
          </a:prstGeom>
          <a:noFill/>
        </p:spPr>
        <p:txBody>
          <a:bodyPr wrap="square" rtlCol="0">
            <a:spAutoFit/>
          </a:bodyPr>
          <a:lstStyle/>
          <a:p>
            <a:r>
              <a:rPr lang="en-US" altLang="zh-CN" sz="3200" dirty="0">
                <a:latin typeface="+mn-ea"/>
              </a:rPr>
              <a:t>	</a:t>
            </a:r>
            <a:endParaRPr lang="zh-CN" altLang="zh-CN" sz="32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911424" y="815066"/>
            <a:ext cx="9888973" cy="830997"/>
          </a:xfrm>
          <a:prstGeom prst="rect">
            <a:avLst/>
          </a:prstGeom>
          <a:noFill/>
        </p:spPr>
        <p:txBody>
          <a:bodyPr wrap="square" rtlCol="0">
            <a:spAutoFit/>
          </a:bodyPr>
          <a:lstStyle/>
          <a:p>
            <a:r>
              <a:rPr lang="zh-CN" altLang="en-US" sz="2400" dirty="0"/>
              <a:t>根据铺画线路为单线铁路或双线铁路，准备以下输入文件，文件格式为</a:t>
            </a:r>
            <a:r>
              <a:rPr lang="en-US" altLang="zh-CN" sz="2400" dirty="0"/>
              <a:t>.csv</a:t>
            </a:r>
            <a:r>
              <a:rPr lang="zh-CN" altLang="en-US" sz="2400" dirty="0"/>
              <a:t>，并放入同一文件夹内，输入文件格式见</a:t>
            </a:r>
            <a:r>
              <a:rPr lang="en-US" altLang="zh-CN" sz="2400" dirty="0"/>
              <a:t>ppt</a:t>
            </a:r>
            <a:r>
              <a:rPr lang="zh-CN" altLang="en-US" sz="2400" dirty="0"/>
              <a:t>附录。</a:t>
            </a:r>
          </a:p>
        </p:txBody>
      </p:sp>
      <p:pic>
        <p:nvPicPr>
          <p:cNvPr id="4" name="图片 3">
            <a:extLst>
              <a:ext uri="{FF2B5EF4-FFF2-40B4-BE49-F238E27FC236}">
                <a16:creationId xmlns:a16="http://schemas.microsoft.com/office/drawing/2014/main" id="{F38AC9BA-B5E7-40B1-BF81-1BE9C8F4B38F}"/>
              </a:ext>
            </a:extLst>
          </p:cNvPr>
          <p:cNvPicPr>
            <a:picLocks noChangeAspect="1"/>
          </p:cNvPicPr>
          <p:nvPr/>
        </p:nvPicPr>
        <p:blipFill>
          <a:blip r:embed="rId3"/>
          <a:stretch>
            <a:fillRect/>
          </a:stretch>
        </p:blipFill>
        <p:spPr>
          <a:xfrm>
            <a:off x="836325" y="1770417"/>
            <a:ext cx="4114800" cy="3581400"/>
          </a:xfrm>
          <a:prstGeom prst="rect">
            <a:avLst/>
          </a:prstGeom>
        </p:spPr>
      </p:pic>
      <p:sp>
        <p:nvSpPr>
          <p:cNvPr id="5" name="文本框 4">
            <a:extLst>
              <a:ext uri="{FF2B5EF4-FFF2-40B4-BE49-F238E27FC236}">
                <a16:creationId xmlns:a16="http://schemas.microsoft.com/office/drawing/2014/main" id="{A8F7F7AA-F418-494E-8A5F-61A49A66F4D5}"/>
              </a:ext>
            </a:extLst>
          </p:cNvPr>
          <p:cNvSpPr txBox="1"/>
          <p:nvPr/>
        </p:nvSpPr>
        <p:spPr>
          <a:xfrm>
            <a:off x="894115" y="5545029"/>
            <a:ext cx="4635543" cy="379656"/>
          </a:xfrm>
          <a:prstGeom prst="rect">
            <a:avLst/>
          </a:prstGeom>
          <a:noFill/>
        </p:spPr>
        <p:txBody>
          <a:bodyPr wrap="square" rtlCol="0">
            <a:spAutoFit/>
          </a:bodyPr>
          <a:lstStyle/>
          <a:p>
            <a:r>
              <a:rPr lang="zh-CN" altLang="en-US" sz="1867" dirty="0"/>
              <a:t>铺画单线铁路的输入文件</a:t>
            </a:r>
          </a:p>
        </p:txBody>
      </p:sp>
      <p:pic>
        <p:nvPicPr>
          <p:cNvPr id="7" name="图片 6">
            <a:extLst>
              <a:ext uri="{FF2B5EF4-FFF2-40B4-BE49-F238E27FC236}">
                <a16:creationId xmlns:a16="http://schemas.microsoft.com/office/drawing/2014/main" id="{210662F8-6E10-4792-9E82-140B74577F32}"/>
              </a:ext>
            </a:extLst>
          </p:cNvPr>
          <p:cNvPicPr>
            <a:picLocks noChangeAspect="1"/>
          </p:cNvPicPr>
          <p:nvPr/>
        </p:nvPicPr>
        <p:blipFill>
          <a:blip r:embed="rId4"/>
          <a:stretch>
            <a:fillRect/>
          </a:stretch>
        </p:blipFill>
        <p:spPr>
          <a:xfrm>
            <a:off x="6798324" y="1746189"/>
            <a:ext cx="4191000" cy="3175000"/>
          </a:xfrm>
          <a:prstGeom prst="rect">
            <a:avLst/>
          </a:prstGeom>
        </p:spPr>
      </p:pic>
      <p:sp>
        <p:nvSpPr>
          <p:cNvPr id="11" name="文本框 10">
            <a:extLst>
              <a:ext uri="{FF2B5EF4-FFF2-40B4-BE49-F238E27FC236}">
                <a16:creationId xmlns:a16="http://schemas.microsoft.com/office/drawing/2014/main" id="{BEC5486F-D08E-4EE3-9D7A-623C82D299D2}"/>
              </a:ext>
            </a:extLst>
          </p:cNvPr>
          <p:cNvSpPr txBox="1"/>
          <p:nvPr/>
        </p:nvSpPr>
        <p:spPr>
          <a:xfrm>
            <a:off x="6633843" y="5538415"/>
            <a:ext cx="4635543" cy="379656"/>
          </a:xfrm>
          <a:prstGeom prst="rect">
            <a:avLst/>
          </a:prstGeom>
          <a:noFill/>
        </p:spPr>
        <p:txBody>
          <a:bodyPr wrap="square" rtlCol="0">
            <a:spAutoFit/>
          </a:bodyPr>
          <a:lstStyle/>
          <a:p>
            <a:r>
              <a:rPr lang="zh-CN" altLang="en-US" sz="1867" dirty="0"/>
              <a:t>铺画双线铁路的输入文件</a:t>
            </a:r>
          </a:p>
        </p:txBody>
      </p:sp>
    </p:spTree>
    <p:extLst>
      <p:ext uri="{BB962C8B-B14F-4D97-AF65-F5344CB8AC3E}">
        <p14:creationId xmlns:p14="http://schemas.microsoft.com/office/powerpoint/2010/main" val="37507451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91085D-38C6-413D-8BBB-E1BF44830E8B}"/>
              </a:ext>
            </a:extLst>
          </p:cNvPr>
          <p:cNvSpPr txBox="1"/>
          <p:nvPr/>
        </p:nvSpPr>
        <p:spPr>
          <a:xfrm>
            <a:off x="386862" y="193431"/>
            <a:ext cx="11342076" cy="369332"/>
          </a:xfrm>
          <a:prstGeom prst="rect">
            <a:avLst/>
          </a:prstGeom>
          <a:noFill/>
        </p:spPr>
        <p:txBody>
          <a:bodyPr wrap="square" rtlCol="0">
            <a:spAutoFit/>
          </a:bodyPr>
          <a:lstStyle/>
          <a:p>
            <a:r>
              <a:rPr lang="zh-CN" altLang="en-US" dirty="0"/>
              <a:t>随后再铺画列车</a:t>
            </a:r>
            <a:r>
              <a:rPr lang="en-US" altLang="zh-CN" dirty="0"/>
              <a:t>2</a:t>
            </a:r>
            <a:r>
              <a:rPr lang="zh-CN" altLang="en-US" dirty="0"/>
              <a:t>的剩余运行线，即②</a:t>
            </a:r>
            <a:r>
              <a:rPr lang="en-US" altLang="zh-CN" dirty="0"/>
              <a:t>~</a:t>
            </a:r>
            <a:r>
              <a:rPr lang="zh-CN" altLang="en-US" dirty="0"/>
              <a:t>④区间运行线</a:t>
            </a:r>
          </a:p>
        </p:txBody>
      </p:sp>
      <p:pic>
        <p:nvPicPr>
          <p:cNvPr id="3" name="图片 2">
            <a:extLst>
              <a:ext uri="{FF2B5EF4-FFF2-40B4-BE49-F238E27FC236}">
                <a16:creationId xmlns:a16="http://schemas.microsoft.com/office/drawing/2014/main" id="{52912E92-4EF9-45E9-875D-D9392A5F6CEE}"/>
              </a:ext>
            </a:extLst>
          </p:cNvPr>
          <p:cNvPicPr>
            <a:picLocks noChangeAspect="1"/>
          </p:cNvPicPr>
          <p:nvPr/>
        </p:nvPicPr>
        <p:blipFill>
          <a:blip r:embed="rId2"/>
          <a:stretch>
            <a:fillRect/>
          </a:stretch>
        </p:blipFill>
        <p:spPr>
          <a:xfrm>
            <a:off x="1421789" y="735115"/>
            <a:ext cx="9348421" cy="5577761"/>
          </a:xfrm>
          <a:prstGeom prst="rect">
            <a:avLst/>
          </a:prstGeom>
        </p:spPr>
      </p:pic>
    </p:spTree>
    <p:extLst>
      <p:ext uri="{BB962C8B-B14F-4D97-AF65-F5344CB8AC3E}">
        <p14:creationId xmlns:p14="http://schemas.microsoft.com/office/powerpoint/2010/main" val="1603784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91085D-38C6-413D-8BBB-E1BF44830E8B}"/>
              </a:ext>
            </a:extLst>
          </p:cNvPr>
          <p:cNvSpPr txBox="1"/>
          <p:nvPr/>
        </p:nvSpPr>
        <p:spPr>
          <a:xfrm>
            <a:off x="386862" y="193431"/>
            <a:ext cx="11342076" cy="646331"/>
          </a:xfrm>
          <a:prstGeom prst="rect">
            <a:avLst/>
          </a:prstGeom>
          <a:noFill/>
        </p:spPr>
        <p:txBody>
          <a:bodyPr wrap="square" rtlCol="0">
            <a:spAutoFit/>
          </a:bodyPr>
          <a:lstStyle/>
          <a:p>
            <a:r>
              <a:rPr lang="zh-CN" altLang="en-US" dirty="0"/>
              <a:t>因为调度员并没有要求列车</a:t>
            </a:r>
            <a:r>
              <a:rPr lang="en-US" altLang="zh-CN" dirty="0"/>
              <a:t>3</a:t>
            </a:r>
            <a:r>
              <a:rPr lang="zh-CN" altLang="en-US" dirty="0"/>
              <a:t>在②站优先于列车</a:t>
            </a:r>
            <a:r>
              <a:rPr lang="en-US" altLang="zh-CN" dirty="0"/>
              <a:t>2</a:t>
            </a:r>
            <a:r>
              <a:rPr lang="zh-CN" altLang="en-US" dirty="0"/>
              <a:t>，因此列车</a:t>
            </a:r>
            <a:r>
              <a:rPr lang="en-US" altLang="zh-CN" dirty="0"/>
              <a:t>3</a:t>
            </a:r>
            <a:r>
              <a:rPr lang="zh-CN" altLang="en-US" dirty="0"/>
              <a:t>的剩余运行线仍需等待列车</a:t>
            </a:r>
            <a:r>
              <a:rPr lang="en-US" altLang="zh-CN" dirty="0"/>
              <a:t>2</a:t>
            </a:r>
            <a:r>
              <a:rPr lang="zh-CN" altLang="en-US" dirty="0"/>
              <a:t>铺画完毕后再进行铺画</a:t>
            </a:r>
          </a:p>
        </p:txBody>
      </p:sp>
      <p:pic>
        <p:nvPicPr>
          <p:cNvPr id="4" name="图片 3">
            <a:extLst>
              <a:ext uri="{FF2B5EF4-FFF2-40B4-BE49-F238E27FC236}">
                <a16:creationId xmlns:a16="http://schemas.microsoft.com/office/drawing/2014/main" id="{DE9CFD6F-C4EA-40B9-BC58-12C09941DE81}"/>
              </a:ext>
            </a:extLst>
          </p:cNvPr>
          <p:cNvPicPr>
            <a:picLocks noChangeAspect="1"/>
          </p:cNvPicPr>
          <p:nvPr/>
        </p:nvPicPr>
        <p:blipFill>
          <a:blip r:embed="rId2"/>
          <a:stretch>
            <a:fillRect/>
          </a:stretch>
        </p:blipFill>
        <p:spPr>
          <a:xfrm>
            <a:off x="1674379" y="1044925"/>
            <a:ext cx="8843241" cy="5496551"/>
          </a:xfrm>
          <a:prstGeom prst="rect">
            <a:avLst/>
          </a:prstGeom>
        </p:spPr>
      </p:pic>
    </p:spTree>
    <p:extLst>
      <p:ext uri="{BB962C8B-B14F-4D97-AF65-F5344CB8AC3E}">
        <p14:creationId xmlns:p14="http://schemas.microsoft.com/office/powerpoint/2010/main" val="920768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91085D-38C6-413D-8BBB-E1BF44830E8B}"/>
              </a:ext>
            </a:extLst>
          </p:cNvPr>
          <p:cNvSpPr txBox="1"/>
          <p:nvPr/>
        </p:nvSpPr>
        <p:spPr>
          <a:xfrm>
            <a:off x="386862" y="193431"/>
            <a:ext cx="11342076" cy="369332"/>
          </a:xfrm>
          <a:prstGeom prst="rect">
            <a:avLst/>
          </a:prstGeom>
          <a:noFill/>
        </p:spPr>
        <p:txBody>
          <a:bodyPr wrap="square" rtlCol="0">
            <a:spAutoFit/>
          </a:bodyPr>
          <a:lstStyle/>
          <a:p>
            <a:r>
              <a:rPr lang="zh-CN" altLang="en-US" dirty="0"/>
              <a:t>列车</a:t>
            </a:r>
            <a:r>
              <a:rPr lang="en-US" altLang="zh-CN" dirty="0"/>
              <a:t>4</a:t>
            </a:r>
            <a:r>
              <a:rPr lang="zh-CN" altLang="en-US" dirty="0"/>
              <a:t>和</a:t>
            </a:r>
            <a:r>
              <a:rPr lang="en-US" altLang="zh-CN" dirty="0"/>
              <a:t>5</a:t>
            </a:r>
            <a:r>
              <a:rPr lang="zh-CN" altLang="en-US" dirty="0"/>
              <a:t>由于没有特殊要求，则完全按照列车等级进行铺画</a:t>
            </a:r>
          </a:p>
        </p:txBody>
      </p:sp>
      <p:pic>
        <p:nvPicPr>
          <p:cNvPr id="3" name="图片 2">
            <a:extLst>
              <a:ext uri="{FF2B5EF4-FFF2-40B4-BE49-F238E27FC236}">
                <a16:creationId xmlns:a16="http://schemas.microsoft.com/office/drawing/2014/main" id="{6BA8E2D3-1764-473E-94C6-E1D7C52F27A3}"/>
              </a:ext>
            </a:extLst>
          </p:cNvPr>
          <p:cNvPicPr>
            <a:picLocks noChangeAspect="1"/>
          </p:cNvPicPr>
          <p:nvPr/>
        </p:nvPicPr>
        <p:blipFill>
          <a:blip r:embed="rId2"/>
          <a:stretch>
            <a:fillRect/>
          </a:stretch>
        </p:blipFill>
        <p:spPr>
          <a:xfrm>
            <a:off x="949569" y="1164579"/>
            <a:ext cx="9911136" cy="4981244"/>
          </a:xfrm>
          <a:prstGeom prst="rect">
            <a:avLst/>
          </a:prstGeom>
        </p:spPr>
      </p:pic>
    </p:spTree>
    <p:extLst>
      <p:ext uri="{BB962C8B-B14F-4D97-AF65-F5344CB8AC3E}">
        <p14:creationId xmlns:p14="http://schemas.microsoft.com/office/powerpoint/2010/main" val="2117935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468893"/>
            <a:ext cx="4304715"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p>
        </p:txBody>
      </p:sp>
      <p:sp>
        <p:nvSpPr>
          <p:cNvPr id="3" name="文本框 2"/>
          <p:cNvSpPr txBox="1"/>
          <p:nvPr/>
        </p:nvSpPr>
        <p:spPr>
          <a:xfrm>
            <a:off x="1803597" y="2886397"/>
            <a:ext cx="1210588" cy="707886"/>
          </a:xfrm>
          <a:prstGeom prst="rect">
            <a:avLst/>
          </a:prstGeom>
          <a:noFill/>
        </p:spPr>
        <p:txBody>
          <a:bodyPr wrap="none" lIns="91440" tIns="45720" rIns="91440" bIns="45720"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附录</a:t>
            </a:r>
          </a:p>
        </p:txBody>
      </p:sp>
      <p:sp>
        <p:nvSpPr>
          <p:cNvPr id="11" name="矩形 10"/>
          <p:cNvSpPr/>
          <p:nvPr/>
        </p:nvSpPr>
        <p:spPr>
          <a:xfrm>
            <a:off x="4403189" y="2468893"/>
            <a:ext cx="407963"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p>
        </p:txBody>
      </p:sp>
      <p:sp>
        <p:nvSpPr>
          <p:cNvPr id="13" name="文本框 12"/>
          <p:cNvSpPr txBox="1"/>
          <p:nvPr/>
        </p:nvSpPr>
        <p:spPr>
          <a:xfrm>
            <a:off x="5519937" y="2756926"/>
            <a:ext cx="5660524" cy="913007"/>
          </a:xfrm>
          <a:prstGeom prst="rect">
            <a:avLst/>
          </a:prstGeom>
          <a:noFill/>
        </p:spPr>
        <p:txBody>
          <a:bodyPr wrap="none" lIns="91440" tIns="45720" rIns="91440" bIns="45720" rtlCol="0">
            <a:spAutoFit/>
          </a:bodyPr>
          <a:lstStyle/>
          <a:p>
            <a:r>
              <a:rPr lang="zh-CN" altLang="en-US" sz="5333" b="1" dirty="0">
                <a:solidFill>
                  <a:srgbClr val="112F70"/>
                </a:solidFill>
                <a:latin typeface="微软雅黑" panose="020B0503020204020204" pitchFamily="34" charset="-122"/>
                <a:ea typeface="微软雅黑" panose="020B0503020204020204" pitchFamily="34" charset="-122"/>
              </a:rPr>
              <a:t>输入文件格式说明</a:t>
            </a:r>
          </a:p>
        </p:txBody>
      </p:sp>
    </p:spTree>
    <p:extLst>
      <p:ext uri="{BB962C8B-B14F-4D97-AF65-F5344CB8AC3E}">
        <p14:creationId xmlns:p14="http://schemas.microsoft.com/office/powerpoint/2010/main" val="122527793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335360" y="260649"/>
            <a:ext cx="6912768" cy="454292"/>
          </a:xfrm>
          <a:prstGeom prst="rect">
            <a:avLst/>
          </a:prstGeom>
          <a:noFill/>
        </p:spPr>
        <p:txBody>
          <a:bodyPr wrap="square" rtlCol="0">
            <a:spAutoFit/>
          </a:bodyPr>
          <a:lstStyle/>
          <a:p>
            <a:r>
              <a:rPr lang="zh-CN" altLang="en-US" sz="2352" b="1" dirty="0">
                <a:solidFill>
                  <a:srgbClr val="112F70"/>
                </a:solidFill>
                <a:latin typeface="微软雅黑" charset="0"/>
                <a:ea typeface="微软雅黑" charset="0"/>
                <a:sym typeface="+mn-ea"/>
              </a:rPr>
              <a:t>输入文件格式：</a:t>
            </a:r>
            <a:r>
              <a:rPr lang="en-US" altLang="zh-CN" sz="2352" b="1" dirty="0">
                <a:solidFill>
                  <a:srgbClr val="112F70"/>
                </a:solidFill>
                <a:latin typeface="微软雅黑" charset="0"/>
                <a:ea typeface="微软雅黑" charset="0"/>
                <a:sym typeface="+mn-ea"/>
              </a:rPr>
              <a:t>departure time range.csv</a:t>
            </a:r>
            <a:endParaRPr lang="zh-CN" altLang="en-US" sz="2352" b="1" dirty="0">
              <a:solidFill>
                <a:srgbClr val="112F70"/>
              </a:solidFill>
              <a:latin typeface="微软雅黑" charset="0"/>
              <a:ea typeface="微软雅黑" charset="0"/>
              <a:sym typeface="+mn-ea"/>
            </a:endParaRPr>
          </a:p>
        </p:txBody>
      </p:sp>
      <p:sp>
        <p:nvSpPr>
          <p:cNvPr id="72" name="矩形 71"/>
          <p:cNvSpPr/>
          <p:nvPr/>
        </p:nvSpPr>
        <p:spPr>
          <a:xfrm>
            <a:off x="143340" y="260648"/>
            <a:ext cx="116985"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73" name="矩形 72"/>
          <p:cNvSpPr/>
          <p:nvPr/>
        </p:nvSpPr>
        <p:spPr>
          <a:xfrm>
            <a:off x="281481" y="260648"/>
            <a:ext cx="95828"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4" name="矩形 3">
            <a:extLst>
              <a:ext uri="{FF2B5EF4-FFF2-40B4-BE49-F238E27FC236}">
                <a16:creationId xmlns:a16="http://schemas.microsoft.com/office/drawing/2014/main" id="{76A4D7CA-A828-4A89-861E-D7B40F747E2E}"/>
              </a:ext>
            </a:extLst>
          </p:cNvPr>
          <p:cNvSpPr/>
          <p:nvPr/>
        </p:nvSpPr>
        <p:spPr>
          <a:xfrm>
            <a:off x="431371" y="1220755"/>
            <a:ext cx="10657184" cy="666977"/>
          </a:xfrm>
          <a:prstGeom prst="rect">
            <a:avLst/>
          </a:prstGeom>
        </p:spPr>
        <p:txBody>
          <a:bodyPr wrap="square">
            <a:spAutoFit/>
          </a:bodyPr>
          <a:lstStyle/>
          <a:p>
            <a:r>
              <a:rPr lang="zh-CN" altLang="zh-CN" sz="1867" dirty="0"/>
              <a:t>该文件中需要输入各列车在运行图的出发时间范围</a:t>
            </a:r>
            <a:r>
              <a:rPr lang="zh-CN" altLang="en-US" sz="1867" dirty="0"/>
              <a:t>，每列车在该表格中占用一行</a:t>
            </a:r>
            <a:r>
              <a:rPr lang="en-US" altLang="zh-CN" sz="1867" dirty="0"/>
              <a:t>2</a:t>
            </a:r>
            <a:r>
              <a:rPr lang="zh-CN" altLang="en-US" sz="1867" dirty="0"/>
              <a:t>格</a:t>
            </a:r>
            <a:r>
              <a:rPr lang="zh-CN" altLang="zh-CN" sz="1867" dirty="0"/>
              <a:t>，并按照小时：分钟格式输入。</a:t>
            </a:r>
          </a:p>
        </p:txBody>
      </p:sp>
      <p:pic>
        <p:nvPicPr>
          <p:cNvPr id="3" name="图片 2">
            <a:extLst>
              <a:ext uri="{FF2B5EF4-FFF2-40B4-BE49-F238E27FC236}">
                <a16:creationId xmlns:a16="http://schemas.microsoft.com/office/drawing/2014/main" id="{FEA151C8-1051-4C9D-99D0-7BC8FF90E385}"/>
              </a:ext>
            </a:extLst>
          </p:cNvPr>
          <p:cNvPicPr>
            <a:picLocks noChangeAspect="1"/>
          </p:cNvPicPr>
          <p:nvPr/>
        </p:nvPicPr>
        <p:blipFill>
          <a:blip r:embed="rId3"/>
          <a:stretch>
            <a:fillRect/>
          </a:stretch>
        </p:blipFill>
        <p:spPr>
          <a:xfrm>
            <a:off x="1656178" y="2581420"/>
            <a:ext cx="8104194" cy="1885071"/>
          </a:xfrm>
          <a:prstGeom prst="rect">
            <a:avLst/>
          </a:prstGeom>
        </p:spPr>
      </p:pic>
    </p:spTree>
    <p:extLst>
      <p:ext uri="{BB962C8B-B14F-4D97-AF65-F5344CB8AC3E}">
        <p14:creationId xmlns:p14="http://schemas.microsoft.com/office/powerpoint/2010/main" val="24801020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335360" y="260649"/>
            <a:ext cx="6912768" cy="454292"/>
          </a:xfrm>
          <a:prstGeom prst="rect">
            <a:avLst/>
          </a:prstGeom>
          <a:noFill/>
        </p:spPr>
        <p:txBody>
          <a:bodyPr wrap="square" rtlCol="0">
            <a:spAutoFit/>
          </a:bodyPr>
          <a:lstStyle/>
          <a:p>
            <a:r>
              <a:rPr lang="zh-CN" altLang="en-US" sz="2352" b="1" dirty="0">
                <a:solidFill>
                  <a:srgbClr val="112F70"/>
                </a:solidFill>
                <a:latin typeface="微软雅黑" charset="0"/>
                <a:ea typeface="微软雅黑" charset="0"/>
                <a:sym typeface="+mn-ea"/>
              </a:rPr>
              <a:t>输入文件格式：</a:t>
            </a:r>
            <a:r>
              <a:rPr lang="en-US" altLang="zh-CN" sz="2352" b="1" dirty="0">
                <a:solidFill>
                  <a:srgbClr val="112F70"/>
                </a:solidFill>
                <a:latin typeface="微软雅黑" charset="0"/>
                <a:ea typeface="微软雅黑" charset="0"/>
                <a:sym typeface="+mn-ea"/>
              </a:rPr>
              <a:t>intervals of trains.csv</a:t>
            </a:r>
            <a:endParaRPr lang="zh-CN" altLang="en-US" sz="2352" b="1" dirty="0">
              <a:solidFill>
                <a:srgbClr val="112F70"/>
              </a:solidFill>
              <a:latin typeface="微软雅黑" charset="0"/>
              <a:ea typeface="微软雅黑" charset="0"/>
              <a:sym typeface="+mn-ea"/>
            </a:endParaRPr>
          </a:p>
        </p:txBody>
      </p:sp>
      <p:sp>
        <p:nvSpPr>
          <p:cNvPr id="72" name="矩形 71"/>
          <p:cNvSpPr/>
          <p:nvPr/>
        </p:nvSpPr>
        <p:spPr>
          <a:xfrm>
            <a:off x="143340" y="260648"/>
            <a:ext cx="116985"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73" name="矩形 72"/>
          <p:cNvSpPr/>
          <p:nvPr/>
        </p:nvSpPr>
        <p:spPr>
          <a:xfrm>
            <a:off x="281481" y="260648"/>
            <a:ext cx="95828"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4" name="矩形 3">
            <a:extLst>
              <a:ext uri="{FF2B5EF4-FFF2-40B4-BE49-F238E27FC236}">
                <a16:creationId xmlns:a16="http://schemas.microsoft.com/office/drawing/2014/main" id="{76A4D7CA-A828-4A89-861E-D7B40F747E2E}"/>
              </a:ext>
            </a:extLst>
          </p:cNvPr>
          <p:cNvSpPr/>
          <p:nvPr/>
        </p:nvSpPr>
        <p:spPr>
          <a:xfrm>
            <a:off x="431371" y="937778"/>
            <a:ext cx="10657184" cy="2678234"/>
          </a:xfrm>
          <a:prstGeom prst="rect">
            <a:avLst/>
          </a:prstGeom>
        </p:spPr>
        <p:txBody>
          <a:bodyPr wrap="square">
            <a:spAutoFit/>
          </a:bodyPr>
          <a:lstStyle/>
          <a:p>
            <a:r>
              <a:rPr lang="zh-CN" altLang="en-US" sz="1867" dirty="0"/>
              <a:t>对于单线铁路，该文件中需要输入列车在各站的列车间隔时间</a:t>
            </a:r>
            <a:r>
              <a:rPr lang="en-US" altLang="zh-CN" sz="1867" dirty="0"/>
              <a:t>τ</a:t>
            </a:r>
            <a:r>
              <a:rPr lang="zh-CN" altLang="en-US" sz="1867" dirty="0"/>
              <a:t>不、</a:t>
            </a:r>
            <a:r>
              <a:rPr lang="en-US" altLang="zh-CN" sz="1867" dirty="0"/>
              <a:t>τ</a:t>
            </a:r>
            <a:r>
              <a:rPr lang="zh-CN" altLang="en-US" sz="1867" dirty="0"/>
              <a:t>会、</a:t>
            </a:r>
            <a:r>
              <a:rPr lang="en-US" altLang="zh-CN" sz="1867" dirty="0"/>
              <a:t>τ</a:t>
            </a:r>
            <a:r>
              <a:rPr lang="zh-CN" altLang="en-US" sz="1867" dirty="0"/>
              <a:t>连、</a:t>
            </a:r>
            <a:r>
              <a:rPr lang="en-US" altLang="zh-CN" sz="1867" dirty="0"/>
              <a:t>τ</a:t>
            </a:r>
            <a:r>
              <a:rPr lang="zh-CN" altLang="en-US" sz="1867" dirty="0"/>
              <a:t>到发、</a:t>
            </a:r>
            <a:r>
              <a:rPr lang="en-US" altLang="zh-CN" sz="1867" dirty="0"/>
              <a:t>τ</a:t>
            </a:r>
            <a:r>
              <a:rPr lang="zh-CN" altLang="en-US" sz="1867" dirty="0"/>
              <a:t>发到，每个车站在该表格中占用一行</a:t>
            </a:r>
            <a:r>
              <a:rPr lang="en-US" altLang="zh-CN" sz="1867" dirty="0"/>
              <a:t>5</a:t>
            </a:r>
            <a:r>
              <a:rPr lang="zh-CN" altLang="en-US" sz="1867" dirty="0"/>
              <a:t>格，各间隔时间定义为：</a:t>
            </a:r>
            <a:endParaRPr lang="en-US" altLang="zh-CN" sz="1867" dirty="0"/>
          </a:p>
          <a:p>
            <a:r>
              <a:rPr lang="en-US" altLang="zh-CN" sz="1867" dirty="0"/>
              <a:t>τ</a:t>
            </a:r>
            <a:r>
              <a:rPr lang="zh-CN" altLang="zh-CN" sz="1867" baseline="-25000" dirty="0"/>
              <a:t>不</a:t>
            </a:r>
            <a:r>
              <a:rPr lang="zh-CN" altLang="zh-CN" sz="1867" dirty="0"/>
              <a:t>：在单线区段，两个相对方向的列车在车站交会时，从某一方向的列车到达车站时 起，至相对方向列车到达或通过时止的最小间隔时间称</a:t>
            </a:r>
            <a:r>
              <a:rPr lang="en-US" altLang="zh-CN" sz="1867" dirty="0"/>
              <a:t>τ</a:t>
            </a:r>
            <a:r>
              <a:rPr lang="zh-CN" altLang="zh-CN" sz="1867" dirty="0"/>
              <a:t>不 </a:t>
            </a:r>
          </a:p>
          <a:p>
            <a:r>
              <a:rPr lang="en-US" altLang="zh-CN" sz="1867" dirty="0"/>
              <a:t>τ</a:t>
            </a:r>
            <a:r>
              <a:rPr lang="zh-CN" altLang="zh-CN" sz="1867" baseline="-25000" dirty="0"/>
              <a:t>会</a:t>
            </a:r>
            <a:r>
              <a:rPr lang="zh-CN" altLang="zh-CN" sz="1867" dirty="0"/>
              <a:t>：在单线区段，自某一方向列车到达或通过车站之时起，至由该站向同一区间发出 另一对向列车之时止的最小间隔时间，称为</a:t>
            </a:r>
            <a:r>
              <a:rPr lang="en-US" altLang="zh-CN" sz="1867" dirty="0"/>
              <a:t>τ</a:t>
            </a:r>
            <a:r>
              <a:rPr lang="zh-CN" altLang="zh-CN" sz="1867" dirty="0"/>
              <a:t>会 </a:t>
            </a:r>
          </a:p>
          <a:p>
            <a:r>
              <a:rPr lang="en-US" altLang="zh-CN" sz="1867" dirty="0"/>
              <a:t>τ</a:t>
            </a:r>
            <a:r>
              <a:rPr lang="zh-CN" altLang="zh-CN" sz="1867" baseline="-25000" dirty="0"/>
              <a:t>连</a:t>
            </a:r>
            <a:r>
              <a:rPr lang="zh-CN" altLang="zh-CN" sz="1867" dirty="0"/>
              <a:t>：同方向列车连发间隔时间 </a:t>
            </a:r>
          </a:p>
          <a:p>
            <a:r>
              <a:rPr lang="en-US" altLang="zh-CN" sz="1867" dirty="0"/>
              <a:t>τ</a:t>
            </a:r>
            <a:r>
              <a:rPr lang="zh-CN" altLang="zh-CN" sz="1867" baseline="-25000" dirty="0"/>
              <a:t>到发</a:t>
            </a:r>
            <a:r>
              <a:rPr lang="zh-CN" altLang="zh-CN" sz="1867" dirty="0"/>
              <a:t>：同方向列车不同时到发间隔时间 </a:t>
            </a:r>
          </a:p>
          <a:p>
            <a:r>
              <a:rPr lang="en-US" altLang="zh-CN" sz="1867" dirty="0"/>
              <a:t>τ</a:t>
            </a:r>
            <a:r>
              <a:rPr lang="zh-CN" altLang="zh-CN" sz="1867" baseline="-25000" dirty="0"/>
              <a:t>发到</a:t>
            </a:r>
            <a:r>
              <a:rPr lang="zh-CN" altLang="zh-CN" sz="1867" dirty="0"/>
              <a:t>：同方向列车不同时发到间隔时间 </a:t>
            </a:r>
          </a:p>
        </p:txBody>
      </p:sp>
      <p:pic>
        <p:nvPicPr>
          <p:cNvPr id="2" name="图片 1">
            <a:extLst>
              <a:ext uri="{FF2B5EF4-FFF2-40B4-BE49-F238E27FC236}">
                <a16:creationId xmlns:a16="http://schemas.microsoft.com/office/drawing/2014/main" id="{3BA4C873-DE1A-40BF-9A6B-4E0DFC4E4138}"/>
              </a:ext>
            </a:extLst>
          </p:cNvPr>
          <p:cNvPicPr>
            <a:picLocks noChangeAspect="1"/>
          </p:cNvPicPr>
          <p:nvPr/>
        </p:nvPicPr>
        <p:blipFill>
          <a:blip r:embed="rId3"/>
          <a:stretch>
            <a:fillRect/>
          </a:stretch>
        </p:blipFill>
        <p:spPr>
          <a:xfrm>
            <a:off x="1438390" y="3914263"/>
            <a:ext cx="9315221" cy="2081973"/>
          </a:xfrm>
          <a:prstGeom prst="rect">
            <a:avLst/>
          </a:prstGeom>
        </p:spPr>
      </p:pic>
    </p:spTree>
    <p:extLst>
      <p:ext uri="{BB962C8B-B14F-4D97-AF65-F5344CB8AC3E}">
        <p14:creationId xmlns:p14="http://schemas.microsoft.com/office/powerpoint/2010/main" val="26610049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335360" y="260649"/>
            <a:ext cx="6912768" cy="454292"/>
          </a:xfrm>
          <a:prstGeom prst="rect">
            <a:avLst/>
          </a:prstGeom>
          <a:noFill/>
        </p:spPr>
        <p:txBody>
          <a:bodyPr wrap="square" rtlCol="0">
            <a:spAutoFit/>
          </a:bodyPr>
          <a:lstStyle/>
          <a:p>
            <a:r>
              <a:rPr lang="zh-CN" altLang="en-US" sz="2352" b="1" dirty="0">
                <a:solidFill>
                  <a:srgbClr val="112F70"/>
                </a:solidFill>
                <a:latin typeface="微软雅黑" charset="0"/>
                <a:ea typeface="微软雅黑" charset="0"/>
                <a:sym typeface="+mn-ea"/>
              </a:rPr>
              <a:t>输入文件格式：</a:t>
            </a:r>
            <a:r>
              <a:rPr lang="en-US" altLang="zh-CN" sz="2352" b="1" dirty="0">
                <a:solidFill>
                  <a:srgbClr val="112F70"/>
                </a:solidFill>
                <a:latin typeface="微软雅黑" charset="0"/>
                <a:ea typeface="微软雅黑" charset="0"/>
                <a:sym typeface="+mn-ea"/>
              </a:rPr>
              <a:t>intervals of trains.csv</a:t>
            </a:r>
            <a:endParaRPr lang="zh-CN" altLang="en-US" sz="2352" b="1" dirty="0">
              <a:solidFill>
                <a:srgbClr val="112F70"/>
              </a:solidFill>
              <a:latin typeface="微软雅黑" charset="0"/>
              <a:ea typeface="微软雅黑" charset="0"/>
              <a:sym typeface="+mn-ea"/>
            </a:endParaRPr>
          </a:p>
        </p:txBody>
      </p:sp>
      <p:sp>
        <p:nvSpPr>
          <p:cNvPr id="72" name="矩形 71"/>
          <p:cNvSpPr/>
          <p:nvPr/>
        </p:nvSpPr>
        <p:spPr>
          <a:xfrm>
            <a:off x="143340" y="260648"/>
            <a:ext cx="116985"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73" name="矩形 72"/>
          <p:cNvSpPr/>
          <p:nvPr/>
        </p:nvSpPr>
        <p:spPr>
          <a:xfrm>
            <a:off x="281481" y="260648"/>
            <a:ext cx="95828"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4" name="矩形 3">
            <a:extLst>
              <a:ext uri="{FF2B5EF4-FFF2-40B4-BE49-F238E27FC236}">
                <a16:creationId xmlns:a16="http://schemas.microsoft.com/office/drawing/2014/main" id="{76A4D7CA-A828-4A89-861E-D7B40F747E2E}"/>
              </a:ext>
            </a:extLst>
          </p:cNvPr>
          <p:cNvSpPr/>
          <p:nvPr/>
        </p:nvSpPr>
        <p:spPr>
          <a:xfrm>
            <a:off x="431371" y="937777"/>
            <a:ext cx="10657184" cy="1528945"/>
          </a:xfrm>
          <a:prstGeom prst="rect">
            <a:avLst/>
          </a:prstGeom>
        </p:spPr>
        <p:txBody>
          <a:bodyPr wrap="square">
            <a:spAutoFit/>
          </a:bodyPr>
          <a:lstStyle/>
          <a:p>
            <a:r>
              <a:rPr lang="zh-CN" altLang="en-US" sz="1867" dirty="0"/>
              <a:t>对于</a:t>
            </a:r>
            <a:r>
              <a:rPr lang="en-US" altLang="zh-CN" sz="1867" dirty="0"/>
              <a:t>space_time_network_double.py</a:t>
            </a:r>
            <a:r>
              <a:rPr lang="zh-CN" altLang="en-US" sz="1867" dirty="0"/>
              <a:t>，文件中需要按照到达、通过、发车分类，按照分钟格式输入列车在各站的列车追踪间隔时间，每个车站在该表格中占用一行</a:t>
            </a:r>
            <a:r>
              <a:rPr lang="en-US" altLang="zh-CN" sz="1867" dirty="0"/>
              <a:t>3</a:t>
            </a:r>
            <a:r>
              <a:rPr lang="zh-CN" altLang="en-US" sz="1867" dirty="0"/>
              <a:t>格，各间隔时间定义为：</a:t>
            </a:r>
            <a:endParaRPr lang="en-US" altLang="zh-CN" sz="1867" dirty="0"/>
          </a:p>
          <a:p>
            <a:r>
              <a:rPr lang="en-US" altLang="zh-CN" sz="1867" dirty="0"/>
              <a:t>arrive</a:t>
            </a:r>
            <a:r>
              <a:rPr lang="zh-CN" altLang="en-US" sz="1867" dirty="0"/>
              <a:t>：列车进站时的列车追踪间隔时间</a:t>
            </a:r>
            <a:endParaRPr lang="en-US" altLang="zh-CN" sz="1867" dirty="0"/>
          </a:p>
          <a:p>
            <a:r>
              <a:rPr lang="en-US" altLang="zh-CN" sz="1867" dirty="0"/>
              <a:t>departure</a:t>
            </a:r>
            <a:r>
              <a:rPr lang="zh-CN" altLang="en-US" sz="1867" dirty="0"/>
              <a:t>：列车出站时的列车追踪间隔时间</a:t>
            </a:r>
            <a:endParaRPr lang="en-US" altLang="zh-CN" sz="1867" dirty="0"/>
          </a:p>
          <a:p>
            <a:r>
              <a:rPr lang="en-US" altLang="zh-CN" sz="1867" dirty="0"/>
              <a:t>pass</a:t>
            </a:r>
            <a:r>
              <a:rPr lang="zh-CN" altLang="en-US" sz="1867" dirty="0"/>
              <a:t>：列车通过车站时的列车追踪间隔时间</a:t>
            </a:r>
            <a:endParaRPr lang="zh-CN" altLang="zh-CN" sz="1867" dirty="0"/>
          </a:p>
        </p:txBody>
      </p:sp>
      <p:pic>
        <p:nvPicPr>
          <p:cNvPr id="7" name="图片 6">
            <a:extLst>
              <a:ext uri="{FF2B5EF4-FFF2-40B4-BE49-F238E27FC236}">
                <a16:creationId xmlns:a16="http://schemas.microsoft.com/office/drawing/2014/main" id="{28D8B21F-AC10-4116-A54C-B5B0D6B408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43605" y="2865203"/>
            <a:ext cx="6432715" cy="2991240"/>
          </a:xfrm>
          <a:prstGeom prst="rect">
            <a:avLst/>
          </a:prstGeom>
          <a:noFill/>
          <a:ln>
            <a:noFill/>
          </a:ln>
        </p:spPr>
      </p:pic>
    </p:spTree>
    <p:extLst>
      <p:ext uri="{BB962C8B-B14F-4D97-AF65-F5344CB8AC3E}">
        <p14:creationId xmlns:p14="http://schemas.microsoft.com/office/powerpoint/2010/main" val="174599134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335360" y="260649"/>
            <a:ext cx="6912768" cy="454292"/>
          </a:xfrm>
          <a:prstGeom prst="rect">
            <a:avLst/>
          </a:prstGeom>
          <a:noFill/>
        </p:spPr>
        <p:txBody>
          <a:bodyPr wrap="square" rtlCol="0">
            <a:spAutoFit/>
          </a:bodyPr>
          <a:lstStyle/>
          <a:p>
            <a:r>
              <a:rPr lang="zh-CN" altLang="en-US" sz="2352" b="1" dirty="0">
                <a:solidFill>
                  <a:srgbClr val="112F70"/>
                </a:solidFill>
                <a:latin typeface="微软雅黑" charset="0"/>
                <a:ea typeface="微软雅黑" charset="0"/>
                <a:sym typeface="+mn-ea"/>
              </a:rPr>
              <a:t>输入文件格式：</a:t>
            </a:r>
            <a:r>
              <a:rPr lang="en-US" altLang="zh-CN" sz="2352" b="1" dirty="0">
                <a:solidFill>
                  <a:srgbClr val="112F70"/>
                </a:solidFill>
                <a:latin typeface="微软雅黑" charset="0"/>
                <a:ea typeface="微软雅黑" charset="0"/>
                <a:sym typeface="+mn-ea"/>
              </a:rPr>
              <a:t>sequence of stops.csv</a:t>
            </a:r>
            <a:endParaRPr lang="zh-CN" altLang="en-US" sz="2352" b="1" dirty="0">
              <a:solidFill>
                <a:srgbClr val="112F70"/>
              </a:solidFill>
              <a:latin typeface="微软雅黑" charset="0"/>
              <a:ea typeface="微软雅黑" charset="0"/>
              <a:sym typeface="+mn-ea"/>
            </a:endParaRPr>
          </a:p>
        </p:txBody>
      </p:sp>
      <p:sp>
        <p:nvSpPr>
          <p:cNvPr id="72" name="矩形 71"/>
          <p:cNvSpPr/>
          <p:nvPr/>
        </p:nvSpPr>
        <p:spPr>
          <a:xfrm>
            <a:off x="143340" y="260648"/>
            <a:ext cx="116985"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73" name="矩形 72"/>
          <p:cNvSpPr/>
          <p:nvPr/>
        </p:nvSpPr>
        <p:spPr>
          <a:xfrm>
            <a:off x="281481" y="260648"/>
            <a:ext cx="95828"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4" name="矩形 3">
            <a:extLst>
              <a:ext uri="{FF2B5EF4-FFF2-40B4-BE49-F238E27FC236}">
                <a16:creationId xmlns:a16="http://schemas.microsoft.com/office/drawing/2014/main" id="{76A4D7CA-A828-4A89-861E-D7B40F747E2E}"/>
              </a:ext>
            </a:extLst>
          </p:cNvPr>
          <p:cNvSpPr/>
          <p:nvPr/>
        </p:nvSpPr>
        <p:spPr>
          <a:xfrm>
            <a:off x="431371" y="937778"/>
            <a:ext cx="10657184" cy="666977"/>
          </a:xfrm>
          <a:prstGeom prst="rect">
            <a:avLst/>
          </a:prstGeom>
        </p:spPr>
        <p:txBody>
          <a:bodyPr wrap="square">
            <a:spAutoFit/>
          </a:bodyPr>
          <a:lstStyle/>
          <a:p>
            <a:r>
              <a:rPr lang="zh-CN" altLang="en-US" sz="1867" dirty="0"/>
              <a:t>该文件中需要将各列车必须停站的车站编号输入，并以分号隔开，如列车没有必停站，则无必须停无需输入任何数据</a:t>
            </a:r>
            <a:endParaRPr lang="zh-CN" altLang="zh-CN" sz="1867" dirty="0"/>
          </a:p>
        </p:txBody>
      </p:sp>
      <p:pic>
        <p:nvPicPr>
          <p:cNvPr id="9" name="图片 8">
            <a:extLst>
              <a:ext uri="{FF2B5EF4-FFF2-40B4-BE49-F238E27FC236}">
                <a16:creationId xmlns:a16="http://schemas.microsoft.com/office/drawing/2014/main" id="{6F0DC8B6-81B1-4219-8DF2-AE6655F8A2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47595" y="1796819"/>
            <a:ext cx="6240693" cy="3936437"/>
          </a:xfrm>
          <a:prstGeom prst="rect">
            <a:avLst/>
          </a:prstGeom>
          <a:noFill/>
          <a:ln>
            <a:noFill/>
          </a:ln>
        </p:spPr>
      </p:pic>
    </p:spTree>
    <p:extLst>
      <p:ext uri="{BB962C8B-B14F-4D97-AF65-F5344CB8AC3E}">
        <p14:creationId xmlns:p14="http://schemas.microsoft.com/office/powerpoint/2010/main" val="205716389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335360" y="260649"/>
            <a:ext cx="6912768" cy="454292"/>
          </a:xfrm>
          <a:prstGeom prst="rect">
            <a:avLst/>
          </a:prstGeom>
          <a:noFill/>
        </p:spPr>
        <p:txBody>
          <a:bodyPr wrap="square" rtlCol="0">
            <a:spAutoFit/>
          </a:bodyPr>
          <a:lstStyle/>
          <a:p>
            <a:r>
              <a:rPr lang="zh-CN" altLang="en-US" sz="2352" b="1" dirty="0">
                <a:solidFill>
                  <a:srgbClr val="112F70"/>
                </a:solidFill>
                <a:latin typeface="微软雅黑" charset="0"/>
                <a:ea typeface="微软雅黑" charset="0"/>
                <a:sym typeface="+mn-ea"/>
              </a:rPr>
              <a:t>输入文件格式：</a:t>
            </a:r>
            <a:r>
              <a:rPr lang="en-US" altLang="zh-CN" sz="2352" b="1" dirty="0">
                <a:solidFill>
                  <a:srgbClr val="112F70"/>
                </a:solidFill>
                <a:latin typeface="微软雅黑" charset="0"/>
                <a:ea typeface="微软雅黑" charset="0"/>
                <a:sym typeface="+mn-ea"/>
              </a:rPr>
              <a:t>max waiting time.csv</a:t>
            </a:r>
            <a:endParaRPr lang="zh-CN" altLang="en-US" sz="2352" b="1" dirty="0">
              <a:solidFill>
                <a:srgbClr val="112F70"/>
              </a:solidFill>
              <a:latin typeface="微软雅黑" charset="0"/>
              <a:ea typeface="微软雅黑" charset="0"/>
              <a:sym typeface="+mn-ea"/>
            </a:endParaRPr>
          </a:p>
        </p:txBody>
      </p:sp>
      <p:sp>
        <p:nvSpPr>
          <p:cNvPr id="72" name="矩形 71"/>
          <p:cNvSpPr/>
          <p:nvPr/>
        </p:nvSpPr>
        <p:spPr>
          <a:xfrm>
            <a:off x="143340" y="260648"/>
            <a:ext cx="116985"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73" name="矩形 72"/>
          <p:cNvSpPr/>
          <p:nvPr/>
        </p:nvSpPr>
        <p:spPr>
          <a:xfrm>
            <a:off x="281481" y="260648"/>
            <a:ext cx="95828"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4" name="矩形 3">
            <a:extLst>
              <a:ext uri="{FF2B5EF4-FFF2-40B4-BE49-F238E27FC236}">
                <a16:creationId xmlns:a16="http://schemas.microsoft.com/office/drawing/2014/main" id="{76A4D7CA-A828-4A89-861E-D7B40F747E2E}"/>
              </a:ext>
            </a:extLst>
          </p:cNvPr>
          <p:cNvSpPr/>
          <p:nvPr/>
        </p:nvSpPr>
        <p:spPr>
          <a:xfrm>
            <a:off x="431371" y="937778"/>
            <a:ext cx="10657184" cy="666977"/>
          </a:xfrm>
          <a:prstGeom prst="rect">
            <a:avLst/>
          </a:prstGeom>
        </p:spPr>
        <p:txBody>
          <a:bodyPr wrap="square">
            <a:spAutoFit/>
          </a:bodyPr>
          <a:lstStyle/>
          <a:p>
            <a:r>
              <a:rPr lang="zh-CN" altLang="en-US" sz="1867" dirty="0"/>
              <a:t>该文件中需要以分钟为单位，输入各列车在各站的最长停站时间（始发站和终到站除外，因为列车在这</a:t>
            </a:r>
            <a:r>
              <a:rPr lang="en-US" altLang="zh-CN" sz="1867" dirty="0"/>
              <a:t>2</a:t>
            </a:r>
            <a:r>
              <a:rPr lang="zh-CN" altLang="en-US" sz="1867" dirty="0"/>
              <a:t>个站无最长停站时间）</a:t>
            </a:r>
            <a:endParaRPr lang="zh-CN" altLang="zh-CN" sz="1867" dirty="0"/>
          </a:p>
        </p:txBody>
      </p:sp>
      <p:pic>
        <p:nvPicPr>
          <p:cNvPr id="7" name="图片 6">
            <a:extLst>
              <a:ext uri="{FF2B5EF4-FFF2-40B4-BE49-F238E27FC236}">
                <a16:creationId xmlns:a16="http://schemas.microsoft.com/office/drawing/2014/main" id="{69969BDE-EB3D-426D-BA9A-55CD4516878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15680" y="2180862"/>
            <a:ext cx="5568619" cy="3360373"/>
          </a:xfrm>
          <a:prstGeom prst="rect">
            <a:avLst/>
          </a:prstGeom>
          <a:noFill/>
          <a:ln>
            <a:noFill/>
          </a:ln>
        </p:spPr>
      </p:pic>
    </p:spTree>
    <p:extLst>
      <p:ext uri="{BB962C8B-B14F-4D97-AF65-F5344CB8AC3E}">
        <p14:creationId xmlns:p14="http://schemas.microsoft.com/office/powerpoint/2010/main" val="8251980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335360" y="260649"/>
            <a:ext cx="6912768" cy="454292"/>
          </a:xfrm>
          <a:prstGeom prst="rect">
            <a:avLst/>
          </a:prstGeom>
          <a:noFill/>
        </p:spPr>
        <p:txBody>
          <a:bodyPr wrap="square" rtlCol="0">
            <a:spAutoFit/>
          </a:bodyPr>
          <a:lstStyle/>
          <a:p>
            <a:r>
              <a:rPr lang="zh-CN" altLang="en-US" sz="2352" b="1" dirty="0">
                <a:solidFill>
                  <a:srgbClr val="112F70"/>
                </a:solidFill>
                <a:latin typeface="微软雅黑" charset="0"/>
                <a:ea typeface="微软雅黑" charset="0"/>
                <a:sym typeface="+mn-ea"/>
              </a:rPr>
              <a:t>输入文件格式：</a:t>
            </a:r>
            <a:r>
              <a:rPr lang="en-US" altLang="zh-CN" sz="2352" b="1" dirty="0">
                <a:solidFill>
                  <a:srgbClr val="112F70"/>
                </a:solidFill>
                <a:latin typeface="微软雅黑" charset="0"/>
                <a:ea typeface="微软雅黑" charset="0"/>
                <a:sym typeface="+mn-ea"/>
              </a:rPr>
              <a:t>min waiting time.csv</a:t>
            </a:r>
            <a:endParaRPr lang="zh-CN" altLang="en-US" sz="2352" b="1" dirty="0">
              <a:solidFill>
                <a:srgbClr val="112F70"/>
              </a:solidFill>
              <a:latin typeface="微软雅黑" charset="0"/>
              <a:ea typeface="微软雅黑" charset="0"/>
              <a:sym typeface="+mn-ea"/>
            </a:endParaRPr>
          </a:p>
        </p:txBody>
      </p:sp>
      <p:sp>
        <p:nvSpPr>
          <p:cNvPr id="72" name="矩形 71"/>
          <p:cNvSpPr/>
          <p:nvPr/>
        </p:nvSpPr>
        <p:spPr>
          <a:xfrm>
            <a:off x="143340" y="260648"/>
            <a:ext cx="116985"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73" name="矩形 72"/>
          <p:cNvSpPr/>
          <p:nvPr/>
        </p:nvSpPr>
        <p:spPr>
          <a:xfrm>
            <a:off x="281481" y="260648"/>
            <a:ext cx="95828"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4" name="矩形 3">
            <a:extLst>
              <a:ext uri="{FF2B5EF4-FFF2-40B4-BE49-F238E27FC236}">
                <a16:creationId xmlns:a16="http://schemas.microsoft.com/office/drawing/2014/main" id="{76A4D7CA-A828-4A89-861E-D7B40F747E2E}"/>
              </a:ext>
            </a:extLst>
          </p:cNvPr>
          <p:cNvSpPr/>
          <p:nvPr/>
        </p:nvSpPr>
        <p:spPr>
          <a:xfrm>
            <a:off x="431371" y="937778"/>
            <a:ext cx="10657184" cy="666977"/>
          </a:xfrm>
          <a:prstGeom prst="rect">
            <a:avLst/>
          </a:prstGeom>
        </p:spPr>
        <p:txBody>
          <a:bodyPr wrap="square">
            <a:spAutoFit/>
          </a:bodyPr>
          <a:lstStyle/>
          <a:p>
            <a:r>
              <a:rPr lang="zh-CN" altLang="en-US" sz="1867" dirty="0"/>
              <a:t>该文件中需要输入各列车在各站（始发站和终到站除外，因为列车在这</a:t>
            </a:r>
            <a:r>
              <a:rPr lang="en-US" altLang="zh-CN" sz="1867" dirty="0"/>
              <a:t>2</a:t>
            </a:r>
            <a:r>
              <a:rPr lang="zh-CN" altLang="en-US" sz="1867" dirty="0"/>
              <a:t>个站无最少等待时间），如果该站非必须停靠车站，该时间为</a:t>
            </a:r>
            <a:r>
              <a:rPr lang="en-US" altLang="zh-CN" sz="1867" dirty="0"/>
              <a:t>0</a:t>
            </a:r>
            <a:endParaRPr lang="zh-CN" altLang="zh-CN" sz="1867" dirty="0"/>
          </a:p>
        </p:txBody>
      </p:sp>
      <p:pic>
        <p:nvPicPr>
          <p:cNvPr id="8" name="图片 7">
            <a:extLst>
              <a:ext uri="{FF2B5EF4-FFF2-40B4-BE49-F238E27FC236}">
                <a16:creationId xmlns:a16="http://schemas.microsoft.com/office/drawing/2014/main" id="{C1AEB9F9-C3E9-42F0-BC3F-1E2F4339B0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03712" y="1988840"/>
            <a:ext cx="5280587" cy="3360373"/>
          </a:xfrm>
          <a:prstGeom prst="rect">
            <a:avLst/>
          </a:prstGeom>
          <a:noFill/>
          <a:ln>
            <a:noFill/>
          </a:ln>
        </p:spPr>
      </p:pic>
    </p:spTree>
    <p:extLst>
      <p:ext uri="{BB962C8B-B14F-4D97-AF65-F5344CB8AC3E}">
        <p14:creationId xmlns:p14="http://schemas.microsoft.com/office/powerpoint/2010/main" val="21253283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335360" y="260648"/>
            <a:ext cx="5472608" cy="454292"/>
          </a:xfrm>
          <a:prstGeom prst="rect">
            <a:avLst/>
          </a:prstGeom>
          <a:noFill/>
        </p:spPr>
        <p:txBody>
          <a:bodyPr wrap="square" rtlCol="0">
            <a:spAutoFit/>
          </a:bodyPr>
          <a:lstStyle/>
          <a:p>
            <a:r>
              <a:rPr lang="zh-CN" altLang="en-US" sz="2352" b="1" dirty="0">
                <a:solidFill>
                  <a:srgbClr val="112F70"/>
                </a:solidFill>
                <a:latin typeface="微软雅黑" charset="0"/>
                <a:ea typeface="微软雅黑" charset="0"/>
                <a:sym typeface="+mn-ea"/>
              </a:rPr>
              <a:t>使用方法</a:t>
            </a:r>
          </a:p>
        </p:txBody>
      </p:sp>
      <p:sp>
        <p:nvSpPr>
          <p:cNvPr id="72" name="矩形 71"/>
          <p:cNvSpPr/>
          <p:nvPr/>
        </p:nvSpPr>
        <p:spPr>
          <a:xfrm>
            <a:off x="143340" y="260648"/>
            <a:ext cx="116985"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73" name="矩形 72"/>
          <p:cNvSpPr/>
          <p:nvPr/>
        </p:nvSpPr>
        <p:spPr>
          <a:xfrm>
            <a:off x="281481" y="260648"/>
            <a:ext cx="95828"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3" name="文本框 2">
            <a:extLst>
              <a:ext uri="{FF2B5EF4-FFF2-40B4-BE49-F238E27FC236}">
                <a16:creationId xmlns:a16="http://schemas.microsoft.com/office/drawing/2014/main" id="{FC541368-49BA-45C3-B0B3-A321C86B4A97}"/>
              </a:ext>
            </a:extLst>
          </p:cNvPr>
          <p:cNvSpPr txBox="1"/>
          <p:nvPr/>
        </p:nvSpPr>
        <p:spPr>
          <a:xfrm>
            <a:off x="836325" y="1028734"/>
            <a:ext cx="9964072" cy="584775"/>
          </a:xfrm>
          <a:prstGeom prst="rect">
            <a:avLst/>
          </a:prstGeom>
          <a:noFill/>
        </p:spPr>
        <p:txBody>
          <a:bodyPr wrap="square" rtlCol="0">
            <a:spAutoFit/>
          </a:bodyPr>
          <a:lstStyle/>
          <a:p>
            <a:r>
              <a:rPr lang="en-US" altLang="zh-CN" sz="3200" dirty="0">
                <a:latin typeface="+mn-ea"/>
              </a:rPr>
              <a:t>	</a:t>
            </a:r>
            <a:endParaRPr lang="zh-CN" altLang="zh-CN" sz="32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911424" y="815066"/>
            <a:ext cx="9888973" cy="461665"/>
          </a:xfrm>
          <a:prstGeom prst="rect">
            <a:avLst/>
          </a:prstGeom>
          <a:noFill/>
        </p:spPr>
        <p:txBody>
          <a:bodyPr wrap="square" rtlCol="0">
            <a:spAutoFit/>
          </a:bodyPr>
          <a:lstStyle/>
          <a:p>
            <a:r>
              <a:rPr lang="zh-CN" altLang="en-US" sz="2400" dirty="0"/>
              <a:t>点击开始，选择读取，打开输入文件所在文件夹</a:t>
            </a:r>
          </a:p>
        </p:txBody>
      </p:sp>
      <p:pic>
        <p:nvPicPr>
          <p:cNvPr id="2" name="图片 1">
            <a:extLst>
              <a:ext uri="{FF2B5EF4-FFF2-40B4-BE49-F238E27FC236}">
                <a16:creationId xmlns:a16="http://schemas.microsoft.com/office/drawing/2014/main" id="{6B88D37A-55BA-406F-95E3-4DEA396285D9}"/>
              </a:ext>
            </a:extLst>
          </p:cNvPr>
          <p:cNvPicPr>
            <a:picLocks noChangeAspect="1"/>
          </p:cNvPicPr>
          <p:nvPr/>
        </p:nvPicPr>
        <p:blipFill rotWithShape="1">
          <a:blip r:embed="rId3"/>
          <a:srcRect l="42332" t="37564" r="41875" b="38077"/>
          <a:stretch/>
        </p:blipFill>
        <p:spPr>
          <a:xfrm>
            <a:off x="4580923" y="1927303"/>
            <a:ext cx="3030153" cy="2628900"/>
          </a:xfrm>
          <a:prstGeom prst="rect">
            <a:avLst/>
          </a:prstGeom>
        </p:spPr>
      </p:pic>
    </p:spTree>
    <p:extLst>
      <p:ext uri="{BB962C8B-B14F-4D97-AF65-F5344CB8AC3E}">
        <p14:creationId xmlns:p14="http://schemas.microsoft.com/office/powerpoint/2010/main" val="13205722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335360" y="260649"/>
            <a:ext cx="6912768" cy="454292"/>
          </a:xfrm>
          <a:prstGeom prst="rect">
            <a:avLst/>
          </a:prstGeom>
          <a:noFill/>
        </p:spPr>
        <p:txBody>
          <a:bodyPr wrap="square" rtlCol="0">
            <a:spAutoFit/>
          </a:bodyPr>
          <a:lstStyle/>
          <a:p>
            <a:r>
              <a:rPr lang="zh-CN" altLang="en-US" sz="2352" b="1" dirty="0">
                <a:solidFill>
                  <a:srgbClr val="112F70"/>
                </a:solidFill>
                <a:latin typeface="微软雅黑" charset="0"/>
                <a:ea typeface="微软雅黑" charset="0"/>
                <a:sym typeface="+mn-ea"/>
              </a:rPr>
              <a:t>输入文件格式：</a:t>
            </a:r>
            <a:r>
              <a:rPr lang="en-US" altLang="zh-CN" sz="2352" b="1" dirty="0">
                <a:solidFill>
                  <a:srgbClr val="112F70"/>
                </a:solidFill>
                <a:latin typeface="微软雅黑" charset="0"/>
                <a:ea typeface="微软雅黑" charset="0"/>
                <a:sym typeface="+mn-ea"/>
              </a:rPr>
              <a:t>time information.csv</a:t>
            </a:r>
            <a:endParaRPr lang="zh-CN" altLang="en-US" sz="2352" b="1" dirty="0">
              <a:solidFill>
                <a:srgbClr val="112F70"/>
              </a:solidFill>
              <a:latin typeface="微软雅黑" charset="0"/>
              <a:ea typeface="微软雅黑" charset="0"/>
              <a:sym typeface="+mn-ea"/>
            </a:endParaRPr>
          </a:p>
        </p:txBody>
      </p:sp>
      <p:sp>
        <p:nvSpPr>
          <p:cNvPr id="72" name="矩形 71"/>
          <p:cNvSpPr/>
          <p:nvPr/>
        </p:nvSpPr>
        <p:spPr>
          <a:xfrm>
            <a:off x="143340" y="260648"/>
            <a:ext cx="116985"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73" name="矩形 72"/>
          <p:cNvSpPr/>
          <p:nvPr/>
        </p:nvSpPr>
        <p:spPr>
          <a:xfrm>
            <a:off x="281481" y="260648"/>
            <a:ext cx="95828"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4" name="矩形 3">
            <a:extLst>
              <a:ext uri="{FF2B5EF4-FFF2-40B4-BE49-F238E27FC236}">
                <a16:creationId xmlns:a16="http://schemas.microsoft.com/office/drawing/2014/main" id="{76A4D7CA-A828-4A89-861E-D7B40F747E2E}"/>
              </a:ext>
            </a:extLst>
          </p:cNvPr>
          <p:cNvSpPr/>
          <p:nvPr/>
        </p:nvSpPr>
        <p:spPr>
          <a:xfrm>
            <a:off x="431371" y="937777"/>
            <a:ext cx="10657184" cy="954300"/>
          </a:xfrm>
          <a:prstGeom prst="rect">
            <a:avLst/>
          </a:prstGeom>
        </p:spPr>
        <p:txBody>
          <a:bodyPr wrap="square">
            <a:spAutoFit/>
          </a:bodyPr>
          <a:lstStyle/>
          <a:p>
            <a:r>
              <a:rPr lang="zh-CN" altLang="en-US" sz="1867" dirty="0"/>
              <a:t>该文件中需要输入列车的起车附加时间、停车附加时间、运行图铺画起始时间、运行图铺画终止时间，其中起车附加时间、停车附加时间单位为分，运行图铺画起始时间、运行图铺画终止时间按照</a:t>
            </a:r>
            <a:r>
              <a:rPr lang="en-US" altLang="zh-CN" sz="1867" dirty="0"/>
              <a:t>HHMM</a:t>
            </a:r>
            <a:r>
              <a:rPr lang="zh-CN" altLang="en-US" sz="1867" dirty="0"/>
              <a:t>格式输入</a:t>
            </a:r>
            <a:endParaRPr lang="zh-CN" altLang="zh-CN" sz="1867" dirty="0"/>
          </a:p>
        </p:txBody>
      </p:sp>
      <p:pic>
        <p:nvPicPr>
          <p:cNvPr id="2" name="图片 1">
            <a:extLst>
              <a:ext uri="{FF2B5EF4-FFF2-40B4-BE49-F238E27FC236}">
                <a16:creationId xmlns:a16="http://schemas.microsoft.com/office/drawing/2014/main" id="{8983FC38-1DB4-4101-B11A-3C21A38E87D4}"/>
              </a:ext>
            </a:extLst>
          </p:cNvPr>
          <p:cNvPicPr>
            <a:picLocks noChangeAspect="1"/>
          </p:cNvPicPr>
          <p:nvPr/>
        </p:nvPicPr>
        <p:blipFill>
          <a:blip r:embed="rId3"/>
          <a:stretch>
            <a:fillRect/>
          </a:stretch>
        </p:blipFill>
        <p:spPr>
          <a:xfrm>
            <a:off x="626593" y="3009939"/>
            <a:ext cx="10938813" cy="763173"/>
          </a:xfrm>
          <a:prstGeom prst="rect">
            <a:avLst/>
          </a:prstGeom>
        </p:spPr>
      </p:pic>
    </p:spTree>
    <p:extLst>
      <p:ext uri="{BB962C8B-B14F-4D97-AF65-F5344CB8AC3E}">
        <p14:creationId xmlns:p14="http://schemas.microsoft.com/office/powerpoint/2010/main" val="199803923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335360" y="260648"/>
            <a:ext cx="6912768" cy="454292"/>
          </a:xfrm>
          <a:prstGeom prst="rect">
            <a:avLst/>
          </a:prstGeom>
          <a:noFill/>
        </p:spPr>
        <p:txBody>
          <a:bodyPr wrap="square" rtlCol="0">
            <a:spAutoFit/>
          </a:bodyPr>
          <a:lstStyle/>
          <a:p>
            <a:r>
              <a:rPr lang="zh-CN" altLang="en-US" sz="2352" b="1" dirty="0">
                <a:solidFill>
                  <a:srgbClr val="112F70"/>
                </a:solidFill>
                <a:latin typeface="微软雅黑" charset="0"/>
                <a:ea typeface="微软雅黑" charset="0"/>
                <a:sym typeface="+mn-ea"/>
              </a:rPr>
              <a:t>输入文件格式：</a:t>
            </a:r>
            <a:r>
              <a:rPr lang="en-US" altLang="zh-CN" sz="2352" b="1" dirty="0">
                <a:solidFill>
                  <a:srgbClr val="112F70"/>
                </a:solidFill>
                <a:latin typeface="微软雅黑" charset="0"/>
                <a:ea typeface="微软雅黑" charset="0"/>
                <a:sym typeface="+mn-ea"/>
              </a:rPr>
              <a:t>zone.csv</a:t>
            </a:r>
            <a:endParaRPr lang="zh-CN" altLang="en-US" sz="2352" b="1" dirty="0">
              <a:solidFill>
                <a:srgbClr val="112F70"/>
              </a:solidFill>
              <a:latin typeface="微软雅黑" charset="0"/>
              <a:ea typeface="微软雅黑" charset="0"/>
              <a:sym typeface="+mn-ea"/>
            </a:endParaRPr>
          </a:p>
        </p:txBody>
      </p:sp>
      <p:sp>
        <p:nvSpPr>
          <p:cNvPr id="72" name="矩形 71"/>
          <p:cNvSpPr/>
          <p:nvPr/>
        </p:nvSpPr>
        <p:spPr>
          <a:xfrm>
            <a:off x="143340" y="260648"/>
            <a:ext cx="116985"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73" name="矩形 72"/>
          <p:cNvSpPr/>
          <p:nvPr/>
        </p:nvSpPr>
        <p:spPr>
          <a:xfrm>
            <a:off x="281481" y="260648"/>
            <a:ext cx="95828"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4" name="矩形 3">
            <a:extLst>
              <a:ext uri="{FF2B5EF4-FFF2-40B4-BE49-F238E27FC236}">
                <a16:creationId xmlns:a16="http://schemas.microsoft.com/office/drawing/2014/main" id="{76A4D7CA-A828-4A89-861E-D7B40F747E2E}"/>
              </a:ext>
            </a:extLst>
          </p:cNvPr>
          <p:cNvSpPr/>
          <p:nvPr/>
        </p:nvSpPr>
        <p:spPr>
          <a:xfrm>
            <a:off x="431371" y="937777"/>
            <a:ext cx="10657184" cy="666977"/>
          </a:xfrm>
          <a:prstGeom prst="rect">
            <a:avLst/>
          </a:prstGeom>
        </p:spPr>
        <p:txBody>
          <a:bodyPr wrap="square">
            <a:spAutoFit/>
          </a:bodyPr>
          <a:lstStyle/>
          <a:p>
            <a:r>
              <a:rPr lang="zh-CN" altLang="en-US" sz="1867" dirty="0"/>
              <a:t>该文件中需要输入各区域（</a:t>
            </a:r>
            <a:r>
              <a:rPr lang="en-US" altLang="zh-CN" sz="1867" dirty="0"/>
              <a:t>zone</a:t>
            </a:r>
            <a:r>
              <a:rPr lang="zh-CN" altLang="en-US" sz="1867" dirty="0"/>
              <a:t>）的时间范围以及所在车站，便于</a:t>
            </a:r>
            <a:r>
              <a:rPr lang="en-US" altLang="zh-CN" sz="1867" dirty="0"/>
              <a:t>NEXTA</a:t>
            </a:r>
            <a:r>
              <a:rPr lang="zh-CN" altLang="en-US" sz="1867" dirty="0"/>
              <a:t>软件进行数据统计，时间输入格式为</a:t>
            </a:r>
            <a:r>
              <a:rPr lang="en-US" altLang="zh-CN" sz="1867" dirty="0"/>
              <a:t>HHMM</a:t>
            </a:r>
            <a:r>
              <a:rPr lang="zh-CN" altLang="en-US" sz="1867" dirty="0"/>
              <a:t>，车站输入格式为车站编号（</a:t>
            </a:r>
            <a:r>
              <a:rPr lang="en-US" altLang="zh-CN" sz="1867" dirty="0"/>
              <a:t>1</a:t>
            </a:r>
            <a:r>
              <a:rPr lang="zh-CN" altLang="en-US" sz="1867" dirty="0"/>
              <a:t>号车站即为铺画时空图最下方的第一个车站）</a:t>
            </a:r>
            <a:endParaRPr lang="zh-CN" altLang="zh-CN" sz="1867" dirty="0"/>
          </a:p>
        </p:txBody>
      </p:sp>
      <p:pic>
        <p:nvPicPr>
          <p:cNvPr id="2" name="图片 1">
            <a:extLst>
              <a:ext uri="{FF2B5EF4-FFF2-40B4-BE49-F238E27FC236}">
                <a16:creationId xmlns:a16="http://schemas.microsoft.com/office/drawing/2014/main" id="{AA275239-4BDB-412D-9E2E-193A58A5C001}"/>
              </a:ext>
            </a:extLst>
          </p:cNvPr>
          <p:cNvPicPr>
            <a:picLocks noChangeAspect="1"/>
          </p:cNvPicPr>
          <p:nvPr/>
        </p:nvPicPr>
        <p:blipFill>
          <a:blip r:embed="rId3"/>
          <a:stretch>
            <a:fillRect/>
          </a:stretch>
        </p:blipFill>
        <p:spPr>
          <a:xfrm>
            <a:off x="2548010" y="2569404"/>
            <a:ext cx="6769442" cy="1492641"/>
          </a:xfrm>
          <a:prstGeom prst="rect">
            <a:avLst/>
          </a:prstGeom>
        </p:spPr>
      </p:pic>
    </p:spTree>
    <p:extLst>
      <p:ext uri="{BB962C8B-B14F-4D97-AF65-F5344CB8AC3E}">
        <p14:creationId xmlns:p14="http://schemas.microsoft.com/office/powerpoint/2010/main" val="440432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335360" y="260648"/>
            <a:ext cx="6912768" cy="454292"/>
          </a:xfrm>
          <a:prstGeom prst="rect">
            <a:avLst/>
          </a:prstGeom>
          <a:noFill/>
        </p:spPr>
        <p:txBody>
          <a:bodyPr wrap="square" rtlCol="0">
            <a:spAutoFit/>
          </a:bodyPr>
          <a:lstStyle/>
          <a:p>
            <a:r>
              <a:rPr lang="zh-CN" altLang="en-US" sz="2352" b="1" dirty="0">
                <a:solidFill>
                  <a:srgbClr val="112F70"/>
                </a:solidFill>
                <a:latin typeface="微软雅黑" charset="0"/>
                <a:ea typeface="微软雅黑" charset="0"/>
                <a:sym typeface="+mn-ea"/>
              </a:rPr>
              <a:t>输入文件格式：</a:t>
            </a:r>
            <a:r>
              <a:rPr lang="en-US" altLang="zh-CN" sz="2352" b="1" dirty="0">
                <a:solidFill>
                  <a:srgbClr val="112F70"/>
                </a:solidFill>
                <a:latin typeface="微软雅黑" charset="0"/>
                <a:ea typeface="微软雅黑" charset="0"/>
                <a:sym typeface="+mn-ea"/>
              </a:rPr>
              <a:t>direction.csv</a:t>
            </a:r>
            <a:endParaRPr lang="zh-CN" altLang="en-US" sz="2352" b="1" dirty="0">
              <a:solidFill>
                <a:srgbClr val="112F70"/>
              </a:solidFill>
              <a:latin typeface="微软雅黑" charset="0"/>
              <a:ea typeface="微软雅黑" charset="0"/>
              <a:sym typeface="+mn-ea"/>
            </a:endParaRPr>
          </a:p>
        </p:txBody>
      </p:sp>
      <p:sp>
        <p:nvSpPr>
          <p:cNvPr id="72" name="矩形 71"/>
          <p:cNvSpPr/>
          <p:nvPr/>
        </p:nvSpPr>
        <p:spPr>
          <a:xfrm>
            <a:off x="143340" y="260648"/>
            <a:ext cx="116985"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73" name="矩形 72"/>
          <p:cNvSpPr/>
          <p:nvPr/>
        </p:nvSpPr>
        <p:spPr>
          <a:xfrm>
            <a:off x="281481" y="260648"/>
            <a:ext cx="95828"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4" name="矩形 3">
            <a:extLst>
              <a:ext uri="{FF2B5EF4-FFF2-40B4-BE49-F238E27FC236}">
                <a16:creationId xmlns:a16="http://schemas.microsoft.com/office/drawing/2014/main" id="{76A4D7CA-A828-4A89-861E-D7B40F747E2E}"/>
              </a:ext>
            </a:extLst>
          </p:cNvPr>
          <p:cNvSpPr/>
          <p:nvPr/>
        </p:nvSpPr>
        <p:spPr>
          <a:xfrm>
            <a:off x="431371" y="937777"/>
            <a:ext cx="10657184" cy="954300"/>
          </a:xfrm>
          <a:prstGeom prst="rect">
            <a:avLst/>
          </a:prstGeom>
        </p:spPr>
        <p:txBody>
          <a:bodyPr wrap="square">
            <a:spAutoFit/>
          </a:bodyPr>
          <a:lstStyle/>
          <a:p>
            <a:r>
              <a:rPr lang="zh-CN" altLang="en-US" sz="1867" dirty="0"/>
              <a:t>对于单线铁路，需要额外输入各列车运行方向信息，如该列车以所铺画运行图最下方第一站为始发站，则方向为</a:t>
            </a:r>
            <a:r>
              <a:rPr lang="en-US" altLang="zh-CN" sz="1867" dirty="0"/>
              <a:t>1</a:t>
            </a:r>
            <a:r>
              <a:rPr lang="zh-CN" altLang="en-US" sz="1867" dirty="0"/>
              <a:t>，反之为</a:t>
            </a:r>
            <a:r>
              <a:rPr lang="en-US" altLang="zh-CN" sz="1867" dirty="0"/>
              <a:t>2</a:t>
            </a:r>
            <a:r>
              <a:rPr lang="zh-CN" altLang="en-US" sz="1867" dirty="0"/>
              <a:t>。</a:t>
            </a:r>
            <a:endParaRPr lang="en-US" altLang="zh-CN" sz="1867" dirty="0"/>
          </a:p>
          <a:p>
            <a:r>
              <a:rPr lang="zh-CN" altLang="en-US" sz="1867" dirty="0"/>
              <a:t>对于双线铁路，由于双线铁路各方向互补干扰，因此无需准备该文件。</a:t>
            </a:r>
            <a:endParaRPr lang="zh-CN" altLang="zh-CN" sz="1867" dirty="0"/>
          </a:p>
        </p:txBody>
      </p:sp>
      <p:pic>
        <p:nvPicPr>
          <p:cNvPr id="7" name="图片 6">
            <a:extLst>
              <a:ext uri="{FF2B5EF4-FFF2-40B4-BE49-F238E27FC236}">
                <a16:creationId xmlns:a16="http://schemas.microsoft.com/office/drawing/2014/main" id="{EC0438C0-1194-4BA9-AB8E-8E5D5DBA56D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67675" y="2564904"/>
            <a:ext cx="5184576" cy="2976331"/>
          </a:xfrm>
          <a:prstGeom prst="rect">
            <a:avLst/>
          </a:prstGeom>
          <a:noFill/>
          <a:ln>
            <a:noFill/>
          </a:ln>
        </p:spPr>
      </p:pic>
    </p:spTree>
    <p:extLst>
      <p:ext uri="{BB962C8B-B14F-4D97-AF65-F5344CB8AC3E}">
        <p14:creationId xmlns:p14="http://schemas.microsoft.com/office/powerpoint/2010/main" val="309702968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335360" y="260648"/>
            <a:ext cx="6912768" cy="454292"/>
          </a:xfrm>
          <a:prstGeom prst="rect">
            <a:avLst/>
          </a:prstGeom>
          <a:noFill/>
        </p:spPr>
        <p:txBody>
          <a:bodyPr wrap="square" rtlCol="0">
            <a:spAutoFit/>
          </a:bodyPr>
          <a:lstStyle/>
          <a:p>
            <a:r>
              <a:rPr lang="zh-CN" altLang="en-US" sz="2352" b="1" dirty="0">
                <a:solidFill>
                  <a:srgbClr val="112F70"/>
                </a:solidFill>
                <a:latin typeface="微软雅黑" charset="0"/>
                <a:ea typeface="微软雅黑" charset="0"/>
                <a:sym typeface="+mn-ea"/>
              </a:rPr>
              <a:t>输入文件格式：</a:t>
            </a:r>
            <a:r>
              <a:rPr lang="en-US" altLang="zh-CN" sz="2352" b="1" dirty="0">
                <a:solidFill>
                  <a:srgbClr val="112F70"/>
                </a:solidFill>
                <a:latin typeface="微软雅黑" charset="0"/>
                <a:ea typeface="微软雅黑" charset="0"/>
                <a:sym typeface="+mn-ea"/>
              </a:rPr>
              <a:t>train_type.csv</a:t>
            </a:r>
            <a:endParaRPr lang="zh-CN" altLang="en-US" sz="2352" b="1" dirty="0">
              <a:solidFill>
                <a:srgbClr val="112F70"/>
              </a:solidFill>
              <a:latin typeface="微软雅黑" charset="0"/>
              <a:ea typeface="微软雅黑" charset="0"/>
              <a:sym typeface="+mn-ea"/>
            </a:endParaRPr>
          </a:p>
        </p:txBody>
      </p:sp>
      <p:sp>
        <p:nvSpPr>
          <p:cNvPr id="72" name="矩形 71"/>
          <p:cNvSpPr/>
          <p:nvPr/>
        </p:nvSpPr>
        <p:spPr>
          <a:xfrm>
            <a:off x="143340" y="260648"/>
            <a:ext cx="116985"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73" name="矩形 72"/>
          <p:cNvSpPr/>
          <p:nvPr/>
        </p:nvSpPr>
        <p:spPr>
          <a:xfrm>
            <a:off x="281481" y="260648"/>
            <a:ext cx="95828"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4" name="矩形 3">
            <a:extLst>
              <a:ext uri="{FF2B5EF4-FFF2-40B4-BE49-F238E27FC236}">
                <a16:creationId xmlns:a16="http://schemas.microsoft.com/office/drawing/2014/main" id="{76A4D7CA-A828-4A89-861E-D7B40F747E2E}"/>
              </a:ext>
            </a:extLst>
          </p:cNvPr>
          <p:cNvSpPr/>
          <p:nvPr/>
        </p:nvSpPr>
        <p:spPr>
          <a:xfrm>
            <a:off x="431371" y="937778"/>
            <a:ext cx="10657184" cy="666977"/>
          </a:xfrm>
          <a:prstGeom prst="rect">
            <a:avLst/>
          </a:prstGeom>
        </p:spPr>
        <p:txBody>
          <a:bodyPr wrap="square">
            <a:spAutoFit/>
          </a:bodyPr>
          <a:lstStyle/>
          <a:p>
            <a:r>
              <a:rPr lang="zh-CN" altLang="en-US" sz="1867" dirty="0"/>
              <a:t>该文件需输入各列车类型包含的列车编号集合，并以“</a:t>
            </a:r>
            <a:r>
              <a:rPr lang="en-US" altLang="zh-CN" sz="1867" dirty="0"/>
              <a:t>;”</a:t>
            </a:r>
            <a:r>
              <a:rPr lang="zh-CN" altLang="en-US" sz="1867" dirty="0"/>
              <a:t>作为各列车编号之间的间隔。该编号为其他输入文件中的列车等级。</a:t>
            </a:r>
            <a:endParaRPr lang="zh-CN" altLang="zh-CN" sz="1867" dirty="0"/>
          </a:p>
        </p:txBody>
      </p:sp>
      <p:pic>
        <p:nvPicPr>
          <p:cNvPr id="8" name="图片 7">
            <a:extLst>
              <a:ext uri="{FF2B5EF4-FFF2-40B4-BE49-F238E27FC236}">
                <a16:creationId xmlns:a16="http://schemas.microsoft.com/office/drawing/2014/main" id="{19DA7971-09B6-4287-BE8F-E4804F5F41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67542" y="2084851"/>
            <a:ext cx="7392821" cy="3744416"/>
          </a:xfrm>
          <a:prstGeom prst="rect">
            <a:avLst/>
          </a:prstGeom>
          <a:noFill/>
          <a:ln>
            <a:noFill/>
          </a:ln>
        </p:spPr>
      </p:pic>
    </p:spTree>
    <p:extLst>
      <p:ext uri="{BB962C8B-B14F-4D97-AF65-F5344CB8AC3E}">
        <p14:creationId xmlns:p14="http://schemas.microsoft.com/office/powerpoint/2010/main" val="8869102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335360" y="260648"/>
            <a:ext cx="5472608" cy="454292"/>
          </a:xfrm>
          <a:prstGeom prst="rect">
            <a:avLst/>
          </a:prstGeom>
          <a:noFill/>
        </p:spPr>
        <p:txBody>
          <a:bodyPr wrap="square" rtlCol="0">
            <a:spAutoFit/>
          </a:bodyPr>
          <a:lstStyle/>
          <a:p>
            <a:r>
              <a:rPr lang="zh-CN" altLang="en-US" sz="2352" b="1" dirty="0">
                <a:solidFill>
                  <a:srgbClr val="112F70"/>
                </a:solidFill>
                <a:latin typeface="微软雅黑" charset="0"/>
                <a:ea typeface="微软雅黑" charset="0"/>
                <a:sym typeface="+mn-ea"/>
              </a:rPr>
              <a:t>使用方法</a:t>
            </a:r>
          </a:p>
        </p:txBody>
      </p:sp>
      <p:sp>
        <p:nvSpPr>
          <p:cNvPr id="72" name="矩形 71"/>
          <p:cNvSpPr/>
          <p:nvPr/>
        </p:nvSpPr>
        <p:spPr>
          <a:xfrm>
            <a:off x="143340" y="260648"/>
            <a:ext cx="116985"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73" name="矩形 72"/>
          <p:cNvSpPr/>
          <p:nvPr/>
        </p:nvSpPr>
        <p:spPr>
          <a:xfrm>
            <a:off x="281481" y="260648"/>
            <a:ext cx="95828" cy="463584"/>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b="1"/>
          </a:p>
        </p:txBody>
      </p:sp>
      <p:sp>
        <p:nvSpPr>
          <p:cNvPr id="3" name="文本框 2">
            <a:extLst>
              <a:ext uri="{FF2B5EF4-FFF2-40B4-BE49-F238E27FC236}">
                <a16:creationId xmlns:a16="http://schemas.microsoft.com/office/drawing/2014/main" id="{FC541368-49BA-45C3-B0B3-A321C86B4A97}"/>
              </a:ext>
            </a:extLst>
          </p:cNvPr>
          <p:cNvSpPr txBox="1"/>
          <p:nvPr/>
        </p:nvSpPr>
        <p:spPr>
          <a:xfrm>
            <a:off x="836325" y="1028734"/>
            <a:ext cx="9964072" cy="584775"/>
          </a:xfrm>
          <a:prstGeom prst="rect">
            <a:avLst/>
          </a:prstGeom>
          <a:noFill/>
        </p:spPr>
        <p:txBody>
          <a:bodyPr wrap="square" rtlCol="0">
            <a:spAutoFit/>
          </a:bodyPr>
          <a:lstStyle/>
          <a:p>
            <a:r>
              <a:rPr lang="en-US" altLang="zh-CN" sz="3200" dirty="0">
                <a:latin typeface="+mn-ea"/>
              </a:rPr>
              <a:t>	</a:t>
            </a:r>
            <a:endParaRPr lang="zh-CN" altLang="zh-CN" sz="32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911424" y="815066"/>
            <a:ext cx="9888973" cy="830997"/>
          </a:xfrm>
          <a:prstGeom prst="rect">
            <a:avLst/>
          </a:prstGeom>
          <a:noFill/>
        </p:spPr>
        <p:txBody>
          <a:bodyPr wrap="square" rtlCol="0">
            <a:spAutoFit/>
          </a:bodyPr>
          <a:lstStyle/>
          <a:p>
            <a:r>
              <a:rPr lang="zh-CN" altLang="en-US" sz="2400" dirty="0"/>
              <a:t>输入调整信息，点击求解，选择输入文件夹路径，若数据无异常，即可输出结果。利用</a:t>
            </a:r>
            <a:r>
              <a:rPr lang="en-US" altLang="zh-CN" sz="2400" dirty="0"/>
              <a:t>NEXTA.exe</a:t>
            </a:r>
            <a:r>
              <a:rPr lang="zh-CN" altLang="en-US" sz="2400"/>
              <a:t>打开输出文件，进行可视化。</a:t>
            </a:r>
            <a:endParaRPr lang="zh-CN" altLang="en-US" sz="2400" dirty="0"/>
          </a:p>
        </p:txBody>
      </p:sp>
      <p:pic>
        <p:nvPicPr>
          <p:cNvPr id="8" name="图片 7">
            <a:extLst>
              <a:ext uri="{FF2B5EF4-FFF2-40B4-BE49-F238E27FC236}">
                <a16:creationId xmlns:a16="http://schemas.microsoft.com/office/drawing/2014/main" id="{D9714998-A2E2-4AAE-BC16-48584B4F7E2E}"/>
              </a:ext>
            </a:extLst>
          </p:cNvPr>
          <p:cNvPicPr>
            <a:picLocks noChangeAspect="1"/>
          </p:cNvPicPr>
          <p:nvPr/>
        </p:nvPicPr>
        <p:blipFill>
          <a:blip r:embed="rId3"/>
          <a:stretch>
            <a:fillRect/>
          </a:stretch>
        </p:blipFill>
        <p:spPr>
          <a:xfrm>
            <a:off x="4374455" y="2209800"/>
            <a:ext cx="2867025" cy="2438400"/>
          </a:xfrm>
          <a:prstGeom prst="rect">
            <a:avLst/>
          </a:prstGeom>
        </p:spPr>
      </p:pic>
    </p:spTree>
    <p:extLst>
      <p:ext uri="{BB962C8B-B14F-4D97-AF65-F5344CB8AC3E}">
        <p14:creationId xmlns:p14="http://schemas.microsoft.com/office/powerpoint/2010/main" val="417869636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468893"/>
            <a:ext cx="4304715"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p>
        </p:txBody>
      </p:sp>
      <p:sp>
        <p:nvSpPr>
          <p:cNvPr id="3" name="文本框 2"/>
          <p:cNvSpPr txBox="1"/>
          <p:nvPr/>
        </p:nvSpPr>
        <p:spPr>
          <a:xfrm>
            <a:off x="1803597" y="2886397"/>
            <a:ext cx="697627" cy="707886"/>
          </a:xfrm>
          <a:prstGeom prst="rect">
            <a:avLst/>
          </a:prstGeom>
          <a:noFill/>
        </p:spPr>
        <p:txBody>
          <a:bodyPr wrap="none" lIns="91440" tIns="45720" rIns="91440" bIns="45720"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二</a:t>
            </a:r>
          </a:p>
        </p:txBody>
      </p:sp>
      <p:sp>
        <p:nvSpPr>
          <p:cNvPr id="11" name="矩形 10"/>
          <p:cNvSpPr/>
          <p:nvPr/>
        </p:nvSpPr>
        <p:spPr>
          <a:xfrm>
            <a:off x="4403189" y="2468893"/>
            <a:ext cx="407963"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p>
        </p:txBody>
      </p:sp>
      <p:sp>
        <p:nvSpPr>
          <p:cNvPr id="13" name="文本框 12"/>
          <p:cNvSpPr txBox="1"/>
          <p:nvPr/>
        </p:nvSpPr>
        <p:spPr>
          <a:xfrm>
            <a:off x="5519937" y="2756926"/>
            <a:ext cx="4291559" cy="913007"/>
          </a:xfrm>
          <a:prstGeom prst="rect">
            <a:avLst/>
          </a:prstGeom>
          <a:noFill/>
        </p:spPr>
        <p:txBody>
          <a:bodyPr wrap="none" lIns="91440" tIns="45720" rIns="91440" bIns="45720" rtlCol="0">
            <a:spAutoFit/>
          </a:bodyPr>
          <a:lstStyle/>
          <a:p>
            <a:r>
              <a:rPr lang="zh-CN" altLang="en-US" sz="5333" b="1" dirty="0">
                <a:solidFill>
                  <a:srgbClr val="112F70"/>
                </a:solidFill>
                <a:latin typeface="微软雅黑" panose="020B0503020204020204" pitchFamily="34" charset="-122"/>
                <a:ea typeface="微软雅黑" panose="020B0503020204020204" pitchFamily="34" charset="-122"/>
              </a:rPr>
              <a:t>程序调整原理</a:t>
            </a:r>
          </a:p>
        </p:txBody>
      </p:sp>
    </p:spTree>
    <p:extLst>
      <p:ext uri="{BB962C8B-B14F-4D97-AF65-F5344CB8AC3E}">
        <p14:creationId xmlns:p14="http://schemas.microsoft.com/office/powerpoint/2010/main" val="17728230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67">
            <a:extLst>
              <a:ext uri="{FF2B5EF4-FFF2-40B4-BE49-F238E27FC236}">
                <a16:creationId xmlns:a16="http://schemas.microsoft.com/office/drawing/2014/main" id="{2BBC75CD-FAD5-4CCC-BEFD-9E1BED1EAB08}"/>
              </a:ext>
            </a:extLst>
          </p:cNvPr>
          <p:cNvSpPr txBox="1"/>
          <p:nvPr/>
        </p:nvSpPr>
        <p:spPr>
          <a:xfrm>
            <a:off x="888023" y="290038"/>
            <a:ext cx="11087099" cy="369332"/>
          </a:xfrm>
          <a:prstGeom prst="rect">
            <a:avLst/>
          </a:prstGeom>
          <a:noFill/>
        </p:spPr>
        <p:txBody>
          <a:bodyPr wrap="square" rtlCol="0">
            <a:spAutoFit/>
          </a:bodyPr>
          <a:lstStyle/>
          <a:p>
            <a:r>
              <a:rPr lang="zh-CN" altLang="en-US" dirty="0"/>
              <a:t>输入的调度命令相当于改变了原有的铺画顺序，在无调度命令情况下，铺画顺序为：</a:t>
            </a:r>
          </a:p>
        </p:txBody>
      </p:sp>
      <p:sp>
        <p:nvSpPr>
          <p:cNvPr id="77" name="矩形 76">
            <a:extLst>
              <a:ext uri="{FF2B5EF4-FFF2-40B4-BE49-F238E27FC236}">
                <a16:creationId xmlns:a16="http://schemas.microsoft.com/office/drawing/2014/main" id="{F29A8FCD-A255-436D-AFEC-CD9A4EC5BE78}"/>
              </a:ext>
            </a:extLst>
          </p:cNvPr>
          <p:cNvSpPr/>
          <p:nvPr/>
        </p:nvSpPr>
        <p:spPr>
          <a:xfrm>
            <a:off x="808892" y="659370"/>
            <a:ext cx="10243039" cy="3539430"/>
          </a:xfrm>
          <a:prstGeom prst="rect">
            <a:avLst/>
          </a:prstGeom>
        </p:spPr>
        <p:txBody>
          <a:bodyPr wrap="square">
            <a:spAutoFit/>
          </a:bodyPr>
          <a:lstStyle/>
          <a:p>
            <a:endParaRPr lang="en-US" altLang="zh-CN" sz="2800" dirty="0"/>
          </a:p>
          <a:p>
            <a:pPr algn="ctr"/>
            <a:r>
              <a:rPr lang="zh-CN" altLang="en-US" sz="2800" dirty="0"/>
              <a:t>列车</a:t>
            </a:r>
            <a:r>
              <a:rPr lang="en-US" altLang="zh-CN" sz="2800" dirty="0"/>
              <a:t>1</a:t>
            </a:r>
            <a:r>
              <a:rPr lang="zh-CN" altLang="en-US" sz="2800" dirty="0"/>
              <a:t>第一区间→列车</a:t>
            </a:r>
            <a:r>
              <a:rPr lang="en-US" altLang="zh-CN" sz="2800" dirty="0"/>
              <a:t>1</a:t>
            </a:r>
            <a:r>
              <a:rPr lang="zh-CN" altLang="en-US" sz="2800" dirty="0"/>
              <a:t>第二区间→</a:t>
            </a:r>
            <a:r>
              <a:rPr lang="en-US" altLang="zh-CN" sz="2800" dirty="0"/>
              <a:t>······</a:t>
            </a:r>
            <a:r>
              <a:rPr lang="zh-CN" altLang="en-US" sz="2800" dirty="0"/>
              <a:t>列车</a:t>
            </a:r>
            <a:r>
              <a:rPr lang="en-US" altLang="zh-CN" sz="2800" dirty="0"/>
              <a:t>1</a:t>
            </a:r>
            <a:r>
              <a:rPr lang="zh-CN" altLang="en-US" sz="2800" dirty="0"/>
              <a:t>第</a:t>
            </a:r>
            <a:r>
              <a:rPr lang="en-US" altLang="zh-CN" sz="2800" dirty="0"/>
              <a:t>n</a:t>
            </a:r>
            <a:r>
              <a:rPr lang="zh-CN" altLang="en-US" sz="2800" dirty="0"/>
              <a:t>区间</a:t>
            </a:r>
            <a:endParaRPr lang="en-US" altLang="zh-CN" sz="2800" dirty="0"/>
          </a:p>
          <a:p>
            <a:pPr algn="ctr"/>
            <a:r>
              <a:rPr lang="en-US" altLang="zh-CN" sz="2800" dirty="0"/>
              <a:t>						</a:t>
            </a:r>
          </a:p>
          <a:p>
            <a:pPr algn="ctr"/>
            <a:r>
              <a:rPr lang="zh-CN" altLang="en-US" sz="2800" dirty="0"/>
              <a:t>列车</a:t>
            </a:r>
            <a:r>
              <a:rPr lang="en-US" altLang="zh-CN" sz="2800" dirty="0"/>
              <a:t>2</a:t>
            </a:r>
            <a:r>
              <a:rPr lang="zh-CN" altLang="en-US" sz="2800" dirty="0"/>
              <a:t>第一区间→列车</a:t>
            </a:r>
            <a:r>
              <a:rPr lang="en-US" altLang="zh-CN" sz="2800" dirty="0"/>
              <a:t>2</a:t>
            </a:r>
            <a:r>
              <a:rPr lang="zh-CN" altLang="en-US" sz="2800" dirty="0"/>
              <a:t>第二区间→</a:t>
            </a:r>
            <a:r>
              <a:rPr lang="en-US" altLang="zh-CN" sz="2800" dirty="0"/>
              <a:t>······</a:t>
            </a:r>
            <a:r>
              <a:rPr lang="zh-CN" altLang="en-US" sz="2800" dirty="0"/>
              <a:t>列车</a:t>
            </a:r>
            <a:r>
              <a:rPr lang="en-US" altLang="zh-CN" sz="2800" dirty="0"/>
              <a:t>2</a:t>
            </a:r>
            <a:r>
              <a:rPr lang="zh-CN" altLang="en-US" sz="2800" dirty="0"/>
              <a:t>第</a:t>
            </a:r>
            <a:r>
              <a:rPr lang="en-US" altLang="zh-CN" sz="2800" dirty="0"/>
              <a:t>n</a:t>
            </a:r>
            <a:r>
              <a:rPr lang="zh-CN" altLang="en-US" sz="2800" dirty="0"/>
              <a:t>区间</a:t>
            </a:r>
            <a:endParaRPr lang="en-US" altLang="zh-CN" sz="2800" dirty="0"/>
          </a:p>
          <a:p>
            <a:pPr algn="ctr"/>
            <a:endParaRPr lang="en-US" altLang="zh-CN" sz="2800" dirty="0"/>
          </a:p>
          <a:p>
            <a:pPr algn="ctr"/>
            <a:r>
              <a:rPr lang="en-US" altLang="zh-CN" sz="2800" dirty="0"/>
              <a:t>·······                            </a:t>
            </a:r>
          </a:p>
          <a:p>
            <a:pPr algn="ctr"/>
            <a:endParaRPr lang="en-US" altLang="zh-CN" sz="2800" dirty="0"/>
          </a:p>
          <a:p>
            <a:pPr algn="ctr"/>
            <a:r>
              <a:rPr lang="zh-CN" altLang="en-US" sz="2800" dirty="0"/>
              <a:t>列车</a:t>
            </a:r>
            <a:r>
              <a:rPr lang="en-US" altLang="zh-CN" sz="2800" dirty="0" err="1"/>
              <a:t>i</a:t>
            </a:r>
            <a:r>
              <a:rPr lang="zh-CN" altLang="en-US" sz="2800" dirty="0"/>
              <a:t>第一区间→列车</a:t>
            </a:r>
            <a:r>
              <a:rPr lang="en-US" altLang="zh-CN" sz="2800" dirty="0" err="1"/>
              <a:t>i</a:t>
            </a:r>
            <a:r>
              <a:rPr lang="zh-CN" altLang="en-US" sz="2800" dirty="0"/>
              <a:t>第二区间→</a:t>
            </a:r>
            <a:r>
              <a:rPr lang="en-US" altLang="zh-CN" sz="2800" dirty="0"/>
              <a:t>······</a:t>
            </a:r>
            <a:r>
              <a:rPr lang="zh-CN" altLang="en-US" sz="2800" dirty="0"/>
              <a:t>列车</a:t>
            </a:r>
            <a:r>
              <a:rPr lang="en-US" altLang="zh-CN" sz="2800" dirty="0" err="1"/>
              <a:t>i</a:t>
            </a:r>
            <a:r>
              <a:rPr lang="zh-CN" altLang="en-US" sz="2800" dirty="0"/>
              <a:t>第</a:t>
            </a:r>
            <a:r>
              <a:rPr lang="en-US" altLang="zh-CN" sz="2800" dirty="0"/>
              <a:t>n</a:t>
            </a:r>
            <a:r>
              <a:rPr lang="zh-CN" altLang="en-US" sz="2800" dirty="0"/>
              <a:t>区间</a:t>
            </a:r>
            <a:endParaRPr lang="en-US" altLang="zh-CN" sz="2800" dirty="0"/>
          </a:p>
        </p:txBody>
      </p:sp>
      <p:sp>
        <p:nvSpPr>
          <p:cNvPr id="80" name="文本框 79">
            <a:extLst>
              <a:ext uri="{FF2B5EF4-FFF2-40B4-BE49-F238E27FC236}">
                <a16:creationId xmlns:a16="http://schemas.microsoft.com/office/drawing/2014/main" id="{31337C5B-E771-49C2-B6FF-1398942FD61C}"/>
              </a:ext>
            </a:extLst>
          </p:cNvPr>
          <p:cNvSpPr txBox="1"/>
          <p:nvPr/>
        </p:nvSpPr>
        <p:spPr>
          <a:xfrm>
            <a:off x="1019908" y="4633546"/>
            <a:ext cx="10823330" cy="1200329"/>
          </a:xfrm>
          <a:prstGeom prst="rect">
            <a:avLst/>
          </a:prstGeom>
          <a:noFill/>
        </p:spPr>
        <p:txBody>
          <a:bodyPr wrap="square" rtlCol="0">
            <a:spAutoFit/>
          </a:bodyPr>
          <a:lstStyle/>
          <a:p>
            <a:r>
              <a:rPr lang="zh-CN" altLang="en-US" dirty="0"/>
              <a:t>为了方便描述，令数组（</a:t>
            </a:r>
            <a:r>
              <a:rPr lang="en-US" altLang="zh-CN" dirty="0" err="1"/>
              <a:t>x,y</a:t>
            </a:r>
            <a:r>
              <a:rPr lang="zh-CN" altLang="en-US" dirty="0"/>
              <a:t>）表示一次铺画，其中</a:t>
            </a:r>
            <a:r>
              <a:rPr lang="en-US" altLang="zh-CN" dirty="0"/>
              <a:t>x</a:t>
            </a:r>
            <a:r>
              <a:rPr lang="zh-CN" altLang="en-US" dirty="0"/>
              <a:t>表示列车号，</a:t>
            </a:r>
            <a:r>
              <a:rPr lang="en-US" altLang="zh-CN" dirty="0"/>
              <a:t>y</a:t>
            </a:r>
            <a:r>
              <a:rPr lang="zh-CN" altLang="en-US" dirty="0"/>
              <a:t>表示区间号，因此上述铺画顺序相当于：</a:t>
            </a:r>
            <a:endParaRPr lang="en-US" altLang="zh-CN" dirty="0"/>
          </a:p>
          <a:p>
            <a:endParaRPr lang="en-US" altLang="zh-CN" dirty="0"/>
          </a:p>
          <a:p>
            <a:endParaRPr lang="en-US" altLang="zh-CN" dirty="0"/>
          </a:p>
          <a:p>
            <a:r>
              <a:rPr lang="zh-CN" altLang="en-US" dirty="0"/>
              <a:t>（</a:t>
            </a:r>
            <a:r>
              <a:rPr lang="en-US" altLang="zh-CN" dirty="0"/>
              <a:t>1,1</a:t>
            </a:r>
            <a:r>
              <a:rPr lang="zh-CN" altLang="en-US" dirty="0"/>
              <a:t>）→（</a:t>
            </a:r>
            <a:r>
              <a:rPr lang="en-US" altLang="zh-CN" dirty="0"/>
              <a:t>1,2</a:t>
            </a:r>
            <a:r>
              <a:rPr lang="zh-CN" altLang="en-US" dirty="0"/>
              <a:t>）→</a:t>
            </a:r>
            <a:r>
              <a:rPr lang="en-US" altLang="zh-CN" dirty="0"/>
              <a:t>······</a:t>
            </a:r>
            <a:r>
              <a:rPr lang="zh-CN" altLang="en-US" dirty="0"/>
              <a:t>（</a:t>
            </a:r>
            <a:r>
              <a:rPr lang="en-US" altLang="zh-CN" dirty="0"/>
              <a:t>1,n</a:t>
            </a:r>
            <a:r>
              <a:rPr lang="zh-CN" altLang="en-US" dirty="0"/>
              <a:t>）→（</a:t>
            </a:r>
            <a:r>
              <a:rPr lang="en-US" altLang="zh-CN" dirty="0"/>
              <a:t>2,1</a:t>
            </a:r>
            <a:r>
              <a:rPr lang="zh-CN" altLang="en-US" dirty="0"/>
              <a:t>）→（</a:t>
            </a:r>
            <a:r>
              <a:rPr lang="en-US" altLang="zh-CN" dirty="0"/>
              <a:t>2,2</a:t>
            </a:r>
            <a:r>
              <a:rPr lang="zh-CN" altLang="en-US" dirty="0"/>
              <a:t>）→</a:t>
            </a:r>
            <a:r>
              <a:rPr lang="en-US" altLang="zh-CN" dirty="0"/>
              <a:t>······</a:t>
            </a:r>
            <a:r>
              <a:rPr lang="zh-CN" altLang="en-US" dirty="0"/>
              <a:t>（</a:t>
            </a:r>
            <a:r>
              <a:rPr lang="en-US" altLang="zh-CN" dirty="0"/>
              <a:t>2,n</a:t>
            </a:r>
            <a:r>
              <a:rPr lang="zh-CN" altLang="en-US" dirty="0"/>
              <a:t>）→</a:t>
            </a:r>
            <a:r>
              <a:rPr lang="en-US" altLang="zh-CN" dirty="0"/>
              <a:t>······</a:t>
            </a:r>
            <a:r>
              <a:rPr lang="zh-CN" altLang="en-US" dirty="0"/>
              <a:t>（</a:t>
            </a:r>
            <a:r>
              <a:rPr lang="en-US" altLang="zh-CN" dirty="0"/>
              <a:t>i,1</a:t>
            </a:r>
            <a:r>
              <a:rPr lang="zh-CN" altLang="en-US" dirty="0"/>
              <a:t>）→（</a:t>
            </a:r>
            <a:r>
              <a:rPr lang="en-US" altLang="zh-CN" dirty="0"/>
              <a:t>i,2</a:t>
            </a:r>
            <a:r>
              <a:rPr lang="zh-CN" altLang="en-US" dirty="0"/>
              <a:t>）→</a:t>
            </a:r>
            <a:r>
              <a:rPr lang="en-US" altLang="zh-CN" dirty="0"/>
              <a:t>······</a:t>
            </a:r>
            <a:r>
              <a:rPr lang="zh-CN" altLang="en-US" dirty="0"/>
              <a:t>（</a:t>
            </a:r>
            <a:r>
              <a:rPr lang="en-US" altLang="zh-CN" dirty="0" err="1"/>
              <a:t>i,n</a:t>
            </a:r>
            <a:r>
              <a:rPr lang="zh-CN" altLang="en-US" dirty="0"/>
              <a:t>）</a:t>
            </a:r>
          </a:p>
        </p:txBody>
      </p:sp>
    </p:spTree>
    <p:extLst>
      <p:ext uri="{BB962C8B-B14F-4D97-AF65-F5344CB8AC3E}">
        <p14:creationId xmlns:p14="http://schemas.microsoft.com/office/powerpoint/2010/main" val="315194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2BBC75CD-FAD5-4CCC-BEFD-9E1BED1EAB08}"/>
                  </a:ext>
                </a:extLst>
              </p:cNvPr>
              <p:cNvSpPr txBox="1"/>
              <p:nvPr/>
            </p:nvSpPr>
            <p:spPr>
              <a:xfrm>
                <a:off x="552450" y="1450731"/>
                <a:ext cx="11087099" cy="3693319"/>
              </a:xfrm>
              <a:prstGeom prst="rect">
                <a:avLst/>
              </a:prstGeom>
              <a:noFill/>
            </p:spPr>
            <p:txBody>
              <a:bodyPr wrap="square" rtlCol="0">
                <a:spAutoFit/>
              </a:bodyPr>
              <a:lstStyle/>
              <a:p>
                <a:r>
                  <a:rPr lang="zh-CN" altLang="en-US" dirty="0"/>
                  <a:t>此时输入调度命令：在</a:t>
                </a:r>
                <a:r>
                  <a:rPr lang="en-US" altLang="zh-CN" dirty="0"/>
                  <a:t>m</a:t>
                </a:r>
                <a:r>
                  <a:rPr lang="zh-CN" altLang="en-US" dirty="0"/>
                  <a:t>车站，列车</a:t>
                </a:r>
                <a:r>
                  <a:rPr lang="en-US" altLang="zh-CN" dirty="0"/>
                  <a:t>y</a:t>
                </a:r>
                <a:r>
                  <a:rPr lang="zh-CN" altLang="en-US" dirty="0"/>
                  <a:t>优先于列车</a:t>
                </a:r>
                <a:r>
                  <a:rPr lang="en-US" altLang="zh-CN" dirty="0"/>
                  <a:t>x</a:t>
                </a:r>
                <a:r>
                  <a:rPr lang="zh-CN" altLang="en-US" dirty="0"/>
                  <a:t>（其中列车</a:t>
                </a:r>
                <a:r>
                  <a:rPr lang="en-US" altLang="zh-CN" dirty="0"/>
                  <a:t>y</a:t>
                </a:r>
                <a:r>
                  <a:rPr lang="zh-CN" altLang="en-US" dirty="0"/>
                  <a:t>需为低等级列车）</a:t>
                </a:r>
                <a:endParaRPr lang="en-US" altLang="zh-CN" dirty="0"/>
              </a:p>
              <a:p>
                <a:endParaRPr lang="en-US" altLang="zh-CN" dirty="0"/>
              </a:p>
              <a:p>
                <a:r>
                  <a:rPr lang="zh-CN" altLang="en-US" dirty="0"/>
                  <a:t>那么我们可以找到列车</a:t>
                </a:r>
                <a:r>
                  <a:rPr lang="en-US" altLang="zh-CN" dirty="0"/>
                  <a:t>x</a:t>
                </a:r>
                <a:r>
                  <a:rPr lang="zh-CN" altLang="en-US" dirty="0"/>
                  <a:t>和列车</a:t>
                </a:r>
                <a:r>
                  <a:rPr lang="en-US" altLang="zh-CN" dirty="0"/>
                  <a:t>y</a:t>
                </a:r>
                <a:r>
                  <a:rPr lang="zh-CN" altLang="en-US" dirty="0"/>
                  <a:t>在车站</a:t>
                </a:r>
                <a:r>
                  <a:rPr lang="en-US" altLang="zh-CN" dirty="0"/>
                  <a:t>m</a:t>
                </a:r>
                <a:r>
                  <a:rPr lang="zh-CN" altLang="en-US" dirty="0"/>
                  <a:t>前后区间对应的铺画数组：（</a:t>
                </a:r>
                <a:r>
                  <a:rPr lang="en-US" altLang="zh-CN" dirty="0"/>
                  <a:t>x,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b="0" i="1" smtClean="0">
                            <a:latin typeface="Cambria Math" panose="02040503050406030204" pitchFamily="18" charset="0"/>
                          </a:rPr>
                          <m:t>1</m:t>
                        </m:r>
                      </m:sub>
                    </m:sSub>
                  </m:oMath>
                </a14:m>
                <a:r>
                  <a:rPr lang="zh-CN" altLang="en-US" dirty="0"/>
                  <a:t>）（</a:t>
                </a:r>
                <a:r>
                  <a:rPr lang="en-US" altLang="zh-CN" dirty="0"/>
                  <a:t>x,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oMath>
                </a14:m>
                <a:r>
                  <a:rPr lang="zh-CN" altLang="en-US" dirty="0"/>
                  <a:t>）</a:t>
                </a:r>
                <a:r>
                  <a:rPr lang="en-US" altLang="zh-CN" dirty="0"/>
                  <a:t>(y,</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a14:m>
                <a:r>
                  <a:rPr lang="en-US" altLang="zh-CN" dirty="0"/>
                  <a:t>)</a:t>
                </a:r>
                <a:r>
                  <a:rPr lang="zh-CN" altLang="en-US" dirty="0"/>
                  <a:t>（</a:t>
                </a:r>
                <a:r>
                  <a:rPr lang="en-US" altLang="zh-CN" dirty="0"/>
                  <a:t>y,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oMath>
                </a14:m>
                <a:r>
                  <a:rPr lang="zh-CN" altLang="en-US" dirty="0"/>
                  <a:t>）（如果</a:t>
                </a:r>
                <a:r>
                  <a:rPr lang="en-US" altLang="zh-CN" dirty="0"/>
                  <a:t>m</a:t>
                </a:r>
                <a:r>
                  <a:rPr lang="zh-CN" altLang="en-US" dirty="0"/>
                  <a:t>为运行图始末站，则此时两列车分别只对应一个区间）</a:t>
                </a:r>
                <a:endParaRPr lang="en-US" altLang="zh-CN" dirty="0"/>
              </a:p>
              <a:p>
                <a:endParaRPr lang="en-US" altLang="zh-CN" dirty="0"/>
              </a:p>
              <a:p>
                <a:r>
                  <a:rPr lang="zh-CN" altLang="en-US" dirty="0"/>
                  <a:t>值得说明的是，由于列车</a:t>
                </a:r>
                <a:r>
                  <a:rPr lang="en-US" altLang="zh-CN" dirty="0"/>
                  <a:t>x</a:t>
                </a:r>
                <a:r>
                  <a:rPr lang="zh-CN" altLang="en-US" dirty="0"/>
                  <a:t>和列车</a:t>
                </a:r>
                <a:r>
                  <a:rPr lang="en-US" altLang="zh-CN" dirty="0"/>
                  <a:t>y</a:t>
                </a:r>
                <a:r>
                  <a:rPr lang="zh-CN" altLang="en-US" dirty="0"/>
                  <a:t>的上下行方向不一定相同，因此</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b="0" i="1" smtClean="0">
                            <a:latin typeface="Cambria Math" panose="02040503050406030204" pitchFamily="18" charset="0"/>
                          </a:rPr>
                          <m:t>1</m:t>
                        </m:r>
                      </m:sub>
                    </m:sSub>
                  </m:oMath>
                </a14:m>
                <a:r>
                  <a:rPr lang="zh-CN" altLang="en-US" dirty="0"/>
                  <a:t>与</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a14:m>
                <a:r>
                  <a:rPr lang="zh-CN" altLang="en-US" dirty="0"/>
                  <a:t>不一定为同一区间，</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oMath>
                </a14:m>
                <a:r>
                  <a:rPr lang="zh-CN" altLang="en-US" dirty="0"/>
                  <a:t>同理。</a:t>
                </a:r>
                <a:endParaRPr lang="en-US" altLang="zh-CN" dirty="0"/>
              </a:p>
              <a:p>
                <a:endParaRPr lang="en-US" altLang="zh-CN" dirty="0"/>
              </a:p>
              <a:p>
                <a:r>
                  <a:rPr lang="zh-CN" altLang="en-US" dirty="0"/>
                  <a:t>那么调度命令就相当于将</a:t>
                </a:r>
                <a:r>
                  <a:rPr lang="en-US" altLang="zh-CN" dirty="0"/>
                  <a:t>(y,</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𝑚</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oMath>
                </a14:m>
                <a:r>
                  <a:rPr lang="en-US" altLang="zh-CN" dirty="0"/>
                  <a:t>)</a:t>
                </a:r>
                <a:r>
                  <a:rPr lang="zh-CN" altLang="en-US" dirty="0"/>
                  <a:t>（</a:t>
                </a:r>
                <a:r>
                  <a:rPr lang="en-US" altLang="zh-CN" dirty="0"/>
                  <a:t>y,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𝑚</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oMath>
                </a14:m>
                <a:r>
                  <a:rPr lang="zh-CN" altLang="en-US" dirty="0"/>
                  <a:t>）放在了（</a:t>
                </a:r>
                <a:r>
                  <a:rPr lang="en-US" altLang="zh-CN" dirty="0"/>
                  <a:t>x,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i="1">
                            <a:latin typeface="Cambria Math" panose="02040503050406030204" pitchFamily="18" charset="0"/>
                          </a:rPr>
                          <m:t>1</m:t>
                        </m:r>
                      </m:sub>
                    </m:sSub>
                  </m:oMath>
                </a14:m>
                <a:r>
                  <a:rPr lang="zh-CN" altLang="en-US" dirty="0"/>
                  <a:t>）（</a:t>
                </a:r>
                <a:r>
                  <a:rPr lang="en-US" altLang="zh-CN" dirty="0"/>
                  <a:t>x,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）之前，即原本为：</a:t>
                </a:r>
                <a:endParaRPr lang="en-US" altLang="zh-CN" dirty="0"/>
              </a:p>
              <a:p>
                <a:pPr algn="ctr"/>
                <a:r>
                  <a:rPr lang="en-US" altLang="zh-CN" dirty="0"/>
                  <a:t>······</a:t>
                </a:r>
                <a:r>
                  <a:rPr lang="zh-CN" altLang="en-US" dirty="0"/>
                  <a:t>→ （</a:t>
                </a:r>
                <a:r>
                  <a:rPr lang="en-US" altLang="zh-CN" dirty="0"/>
                  <a:t>x,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b="0" i="1" smtClean="0">
                            <a:latin typeface="Cambria Math" panose="02040503050406030204" pitchFamily="18" charset="0"/>
                          </a:rPr>
                          <m:t>1</m:t>
                        </m:r>
                      </m:sub>
                    </m:sSub>
                  </m:oMath>
                </a14:m>
                <a:r>
                  <a:rPr lang="zh-CN" altLang="en-US" dirty="0"/>
                  <a:t>）→（</a:t>
                </a:r>
                <a:r>
                  <a:rPr lang="en-US" altLang="zh-CN" dirty="0"/>
                  <a:t>x,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oMath>
                </a14:m>
                <a:r>
                  <a:rPr lang="zh-CN" altLang="en-US" dirty="0"/>
                  <a:t>）→</a:t>
                </a:r>
                <a:r>
                  <a:rPr lang="en-US" altLang="zh-CN" dirty="0"/>
                  <a:t>······ (y,</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a14:m>
                <a:r>
                  <a:rPr lang="en-US" altLang="zh-CN" dirty="0"/>
                  <a:t>)</a:t>
                </a:r>
                <a:r>
                  <a:rPr lang="zh-CN" altLang="en-US" dirty="0"/>
                  <a:t>→（</a:t>
                </a:r>
                <a:r>
                  <a:rPr lang="en-US" altLang="zh-CN" dirty="0"/>
                  <a:t>y,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oMath>
                </a14:m>
                <a:r>
                  <a:rPr lang="zh-CN" altLang="en-US" dirty="0"/>
                  <a:t>）→</a:t>
                </a:r>
                <a:r>
                  <a:rPr lang="en-US" altLang="zh-CN" dirty="0"/>
                  <a:t>······</a:t>
                </a:r>
              </a:p>
              <a:p>
                <a:r>
                  <a:rPr lang="zh-CN" altLang="en-US" dirty="0"/>
                  <a:t>现在变为了：</a:t>
                </a:r>
                <a:endParaRPr lang="en-US" altLang="zh-CN" dirty="0"/>
              </a:p>
              <a:p>
                <a:pPr algn="ctr"/>
                <a:r>
                  <a:rPr lang="en-US" altLang="zh-CN" dirty="0"/>
                  <a:t>······ (y,</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a14:m>
                <a:r>
                  <a:rPr lang="en-US" altLang="zh-CN" dirty="0"/>
                  <a:t>)</a:t>
                </a:r>
                <a:r>
                  <a:rPr lang="zh-CN" altLang="en-US" dirty="0"/>
                  <a:t>→（</a:t>
                </a:r>
                <a:r>
                  <a:rPr lang="en-US" altLang="zh-CN" dirty="0"/>
                  <a:t>y,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oMath>
                </a14:m>
                <a:r>
                  <a:rPr lang="zh-CN" altLang="en-US" dirty="0"/>
                  <a:t>）→（</a:t>
                </a:r>
                <a:r>
                  <a:rPr lang="en-US" altLang="zh-CN" dirty="0"/>
                  <a:t>x,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b="0" i="1" smtClean="0">
                            <a:latin typeface="Cambria Math" panose="02040503050406030204" pitchFamily="18" charset="0"/>
                          </a:rPr>
                          <m:t>1</m:t>
                        </m:r>
                      </m:sub>
                    </m:sSub>
                  </m:oMath>
                </a14:m>
                <a:r>
                  <a:rPr lang="zh-CN" altLang="en-US" dirty="0"/>
                  <a:t>）→（</a:t>
                </a:r>
                <a:r>
                  <a:rPr lang="en-US" altLang="zh-CN" dirty="0"/>
                  <a:t>x,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oMath>
                </a14:m>
                <a:r>
                  <a:rPr lang="zh-CN" altLang="en-US" dirty="0"/>
                  <a:t>）→</a:t>
                </a:r>
                <a:r>
                  <a:rPr lang="en-US" altLang="zh-CN" dirty="0"/>
                  <a:t>······</a:t>
                </a:r>
              </a:p>
              <a:p>
                <a:endParaRPr lang="en-US" altLang="zh-CN" dirty="0"/>
              </a:p>
              <a:p>
                <a:pPr algn="ctr"/>
                <a:endParaRPr lang="en-US" altLang="zh-CN" dirty="0"/>
              </a:p>
            </p:txBody>
          </p:sp>
        </mc:Choice>
        <mc:Fallback xmlns="">
          <p:sp>
            <p:nvSpPr>
              <p:cNvPr id="68" name="文本框 67">
                <a:extLst>
                  <a:ext uri="{FF2B5EF4-FFF2-40B4-BE49-F238E27FC236}">
                    <a16:creationId xmlns:a16="http://schemas.microsoft.com/office/drawing/2014/main" id="{2BBC75CD-FAD5-4CCC-BEFD-9E1BED1EAB08}"/>
                  </a:ext>
                </a:extLst>
              </p:cNvPr>
              <p:cNvSpPr txBox="1">
                <a:spLocks noRot="1" noChangeAspect="1" noMove="1" noResize="1" noEditPoints="1" noAdjustHandles="1" noChangeArrowheads="1" noChangeShapeType="1" noTextEdit="1"/>
              </p:cNvSpPr>
              <p:nvPr/>
            </p:nvSpPr>
            <p:spPr>
              <a:xfrm>
                <a:off x="552450" y="1450731"/>
                <a:ext cx="11087099" cy="3693319"/>
              </a:xfrm>
              <a:prstGeom prst="rect">
                <a:avLst/>
              </a:prstGeom>
              <a:blipFill>
                <a:blip r:embed="rId2"/>
                <a:stretch>
                  <a:fillRect l="-495" t="-990" r="-25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320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2BBC75CD-FAD5-4CCC-BEFD-9E1BED1EAB08}"/>
                  </a:ext>
                </a:extLst>
              </p:cNvPr>
              <p:cNvSpPr txBox="1"/>
              <p:nvPr/>
            </p:nvSpPr>
            <p:spPr>
              <a:xfrm>
                <a:off x="552450" y="444282"/>
                <a:ext cx="11087099" cy="646331"/>
              </a:xfrm>
              <a:prstGeom prst="rect">
                <a:avLst/>
              </a:prstGeom>
              <a:noFill/>
            </p:spPr>
            <p:txBody>
              <a:bodyPr wrap="square" rtlCol="0">
                <a:spAutoFit/>
              </a:bodyPr>
              <a:lstStyle/>
              <a:p>
                <a:r>
                  <a:rPr lang="zh-CN" altLang="en-US" dirty="0"/>
                  <a:t>值得注意的是，如果</a:t>
                </a:r>
                <a:r>
                  <a:rPr lang="en-US" altLang="zh-CN" dirty="0"/>
                  <a:t>x</a:t>
                </a:r>
                <a:r>
                  <a:rPr lang="zh-CN" altLang="en-US" dirty="0"/>
                  <a:t>和</a:t>
                </a:r>
                <a:r>
                  <a:rPr lang="en-US" altLang="zh-CN" dirty="0"/>
                  <a:t>y</a:t>
                </a:r>
                <a:r>
                  <a:rPr lang="zh-CN" altLang="en-US" dirty="0"/>
                  <a:t>为不同运行方向列车，则将</a:t>
                </a:r>
                <a:r>
                  <a:rPr lang="en-US" altLang="zh-CN" dirty="0"/>
                  <a:t>(y,</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𝑚</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oMath>
                </a14:m>
                <a:r>
                  <a:rPr lang="en-US" altLang="zh-CN" dirty="0"/>
                  <a:t>)</a:t>
                </a:r>
                <a:r>
                  <a:rPr lang="zh-CN" altLang="en-US" dirty="0"/>
                  <a:t>（</a:t>
                </a:r>
                <a:r>
                  <a:rPr lang="en-US" altLang="zh-CN" dirty="0"/>
                  <a:t>y,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𝑚</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oMath>
                </a14:m>
                <a:r>
                  <a:rPr lang="zh-CN" altLang="en-US" dirty="0"/>
                  <a:t>）提前的过程可能导致</a:t>
                </a:r>
                <a:r>
                  <a:rPr lang="en-US" altLang="zh-CN" dirty="0"/>
                  <a:t>y</a:t>
                </a:r>
                <a:r>
                  <a:rPr lang="zh-CN" altLang="en-US" dirty="0"/>
                  <a:t>车原有区间铺画顺序被打乱，如下图</a:t>
                </a:r>
                <a:endParaRPr lang="en-US" altLang="zh-CN" dirty="0"/>
              </a:p>
            </p:txBody>
          </p:sp>
        </mc:Choice>
        <mc:Fallback xmlns="">
          <p:sp>
            <p:nvSpPr>
              <p:cNvPr id="68" name="文本框 67">
                <a:extLst>
                  <a:ext uri="{FF2B5EF4-FFF2-40B4-BE49-F238E27FC236}">
                    <a16:creationId xmlns:a16="http://schemas.microsoft.com/office/drawing/2014/main" id="{2BBC75CD-FAD5-4CCC-BEFD-9E1BED1EAB08}"/>
                  </a:ext>
                </a:extLst>
              </p:cNvPr>
              <p:cNvSpPr txBox="1">
                <a:spLocks noRot="1" noChangeAspect="1" noMove="1" noResize="1" noEditPoints="1" noAdjustHandles="1" noChangeArrowheads="1" noChangeShapeType="1" noTextEdit="1"/>
              </p:cNvSpPr>
              <p:nvPr/>
            </p:nvSpPr>
            <p:spPr>
              <a:xfrm>
                <a:off x="552450" y="444282"/>
                <a:ext cx="11087099" cy="646331"/>
              </a:xfrm>
              <a:prstGeom prst="rect">
                <a:avLst/>
              </a:prstGeom>
              <a:blipFill>
                <a:blip r:embed="rId2"/>
                <a:stretch>
                  <a:fillRect l="-495" t="-5660" b="-14151"/>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34E33EC-810E-46B6-A3B0-4286C81E5F31}"/>
              </a:ext>
            </a:extLst>
          </p:cNvPr>
          <p:cNvPicPr>
            <a:picLocks noChangeAspect="1"/>
          </p:cNvPicPr>
          <p:nvPr/>
        </p:nvPicPr>
        <p:blipFill>
          <a:blip r:embed="rId3"/>
          <a:stretch>
            <a:fillRect/>
          </a:stretch>
        </p:blipFill>
        <p:spPr>
          <a:xfrm>
            <a:off x="2611315" y="893980"/>
            <a:ext cx="7217752" cy="3827123"/>
          </a:xfrm>
          <a:prstGeom prst="rect">
            <a:avLst/>
          </a:prstGeom>
        </p:spPr>
      </p:pic>
      <p:sp>
        <p:nvSpPr>
          <p:cNvPr id="4" name="文本框 3">
            <a:extLst>
              <a:ext uri="{FF2B5EF4-FFF2-40B4-BE49-F238E27FC236}">
                <a16:creationId xmlns:a16="http://schemas.microsoft.com/office/drawing/2014/main" id="{E894D814-BD50-4340-9F15-11D7F0481D84}"/>
              </a:ext>
            </a:extLst>
          </p:cNvPr>
          <p:cNvSpPr txBox="1"/>
          <p:nvPr/>
        </p:nvSpPr>
        <p:spPr>
          <a:xfrm>
            <a:off x="552450" y="4967287"/>
            <a:ext cx="11087099" cy="923330"/>
          </a:xfrm>
          <a:prstGeom prst="rect">
            <a:avLst/>
          </a:prstGeom>
          <a:noFill/>
        </p:spPr>
        <p:txBody>
          <a:bodyPr wrap="square" rtlCol="0">
            <a:spAutoFit/>
          </a:bodyPr>
          <a:lstStyle/>
          <a:p>
            <a:r>
              <a:rPr lang="zh-CN" altLang="en-US" dirty="0"/>
              <a:t>要求</a:t>
            </a:r>
            <a:r>
              <a:rPr lang="en-US" altLang="zh-CN" dirty="0"/>
              <a:t>y</a:t>
            </a:r>
            <a:r>
              <a:rPr lang="zh-CN" altLang="en-US" dirty="0"/>
              <a:t>车在②站优先通过，此时若仅按照上述步骤，会导致</a:t>
            </a:r>
            <a:r>
              <a:rPr lang="en-US" altLang="zh-CN" dirty="0"/>
              <a:t>y</a:t>
            </a:r>
            <a:r>
              <a:rPr lang="zh-CN" altLang="en-US" dirty="0"/>
              <a:t>列车先铺画③</a:t>
            </a:r>
            <a:r>
              <a:rPr lang="en-US" altLang="zh-CN" dirty="0"/>
              <a:t>~</a:t>
            </a:r>
            <a:r>
              <a:rPr lang="zh-CN" altLang="en-US" dirty="0"/>
              <a:t>①站，再铺画④站，导致运行线接续出现偏差，因此在调整铺画区间顺序时，要保证各列车自身的区间铺画顺序不变，即此时尽管</a:t>
            </a:r>
            <a:r>
              <a:rPr lang="en-US" altLang="zh-CN" dirty="0"/>
              <a:t>y</a:t>
            </a:r>
            <a:r>
              <a:rPr lang="zh-CN" altLang="en-US" dirty="0"/>
              <a:t>列车的④</a:t>
            </a:r>
            <a:r>
              <a:rPr lang="en-US" altLang="zh-CN" dirty="0"/>
              <a:t>~</a:t>
            </a:r>
            <a:r>
              <a:rPr lang="zh-CN" altLang="en-US" dirty="0"/>
              <a:t>③区间并不是②站对应区间，也应该随着③</a:t>
            </a:r>
            <a:r>
              <a:rPr lang="en-US" altLang="zh-CN" dirty="0"/>
              <a:t>~</a:t>
            </a:r>
            <a:r>
              <a:rPr lang="zh-CN" altLang="en-US" dirty="0"/>
              <a:t>②、②</a:t>
            </a:r>
            <a:r>
              <a:rPr lang="en-US" altLang="zh-CN" dirty="0"/>
              <a:t>~</a:t>
            </a:r>
            <a:r>
              <a:rPr lang="zh-CN" altLang="en-US" dirty="0"/>
              <a:t>①区间一并提前。</a:t>
            </a:r>
            <a:endParaRPr lang="en-US" altLang="zh-CN" dirty="0"/>
          </a:p>
        </p:txBody>
      </p:sp>
    </p:spTree>
    <p:extLst>
      <p:ext uri="{BB962C8B-B14F-4D97-AF65-F5344CB8AC3E}">
        <p14:creationId xmlns:p14="http://schemas.microsoft.com/office/powerpoint/2010/main" val="77954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67">
            <a:extLst>
              <a:ext uri="{FF2B5EF4-FFF2-40B4-BE49-F238E27FC236}">
                <a16:creationId xmlns:a16="http://schemas.microsoft.com/office/drawing/2014/main" id="{2BBC75CD-FAD5-4CCC-BEFD-9E1BED1EAB08}"/>
              </a:ext>
            </a:extLst>
          </p:cNvPr>
          <p:cNvSpPr txBox="1"/>
          <p:nvPr/>
        </p:nvSpPr>
        <p:spPr>
          <a:xfrm>
            <a:off x="455735" y="492370"/>
            <a:ext cx="11087099" cy="3108543"/>
          </a:xfrm>
          <a:prstGeom prst="rect">
            <a:avLst/>
          </a:prstGeom>
          <a:noFill/>
        </p:spPr>
        <p:txBody>
          <a:bodyPr wrap="square" rtlCol="0">
            <a:spAutoFit/>
          </a:bodyPr>
          <a:lstStyle/>
          <a:p>
            <a:r>
              <a:rPr lang="zh-CN" altLang="en-US" sz="2800" dirty="0"/>
              <a:t>说明：</a:t>
            </a:r>
            <a:endParaRPr lang="en-US" altLang="zh-CN" sz="2800" dirty="0"/>
          </a:p>
          <a:p>
            <a:endParaRPr lang="en-US" altLang="zh-CN" sz="2800" dirty="0"/>
          </a:p>
          <a:p>
            <a:r>
              <a:rPr lang="zh-CN" altLang="en-US" sz="2800" dirty="0"/>
              <a:t>调度命令应一次一次输入，例如在后面的实例中，列车</a:t>
            </a:r>
            <a:r>
              <a:rPr lang="en-US" altLang="zh-CN" sz="2800" dirty="0"/>
              <a:t>5</a:t>
            </a:r>
            <a:r>
              <a:rPr lang="zh-CN" altLang="en-US" sz="2800" dirty="0"/>
              <a:t>与列车</a:t>
            </a:r>
            <a:r>
              <a:rPr lang="en-US" altLang="zh-CN" sz="2800" dirty="0"/>
              <a:t>3</a:t>
            </a:r>
            <a:r>
              <a:rPr lang="zh-CN" altLang="en-US" sz="2800" dirty="0"/>
              <a:t>一样都让行了</a:t>
            </a:r>
            <a:r>
              <a:rPr lang="en-US" altLang="zh-CN" sz="2800" dirty="0"/>
              <a:t>2</a:t>
            </a:r>
            <a:r>
              <a:rPr lang="zh-CN" altLang="en-US" sz="2800" dirty="0"/>
              <a:t>列车，假设调度员认为列车</a:t>
            </a:r>
            <a:r>
              <a:rPr lang="en-US" altLang="zh-CN" sz="2800" dirty="0"/>
              <a:t>3</a:t>
            </a:r>
            <a:r>
              <a:rPr lang="zh-CN" altLang="en-US" sz="2800" dirty="0"/>
              <a:t>与列车</a:t>
            </a:r>
            <a:r>
              <a:rPr lang="en-US" altLang="zh-CN" sz="2800" dirty="0"/>
              <a:t>5</a:t>
            </a:r>
            <a:r>
              <a:rPr lang="zh-CN" altLang="en-US" sz="2800" dirty="0"/>
              <a:t>都等待过久，但我们从实例最后的结果可以看出，尽管只下达了列车</a:t>
            </a:r>
            <a:r>
              <a:rPr lang="en-US" altLang="zh-CN" sz="2800" dirty="0"/>
              <a:t>3</a:t>
            </a:r>
            <a:r>
              <a:rPr lang="zh-CN" altLang="en-US" sz="2800" dirty="0"/>
              <a:t>的调度命令，列车</a:t>
            </a:r>
            <a:r>
              <a:rPr lang="en-US" altLang="zh-CN" sz="2800" dirty="0"/>
              <a:t>5</a:t>
            </a:r>
            <a:r>
              <a:rPr lang="zh-CN" altLang="en-US" sz="2800" dirty="0"/>
              <a:t>也避免了等待过久的情况，这是因为一旦铺画顺序变动，对后续铺画均会造成影响，因此调度命令应一次一次地下达。</a:t>
            </a:r>
            <a:endParaRPr lang="en-US" altLang="zh-CN" sz="2800" dirty="0"/>
          </a:p>
        </p:txBody>
      </p:sp>
    </p:spTree>
    <p:extLst>
      <p:ext uri="{BB962C8B-B14F-4D97-AF65-F5344CB8AC3E}">
        <p14:creationId xmlns:p14="http://schemas.microsoft.com/office/powerpoint/2010/main" val="1331009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2056</Words>
  <Application>Microsoft Office PowerPoint</Application>
  <PresentationFormat>宽屏</PresentationFormat>
  <Paragraphs>115</Paragraphs>
  <Slides>33</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等线</vt:lpstr>
      <vt:lpstr>等线 Light</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忆涵</dc:creator>
  <cp:lastModifiedBy>谭 忆涵</cp:lastModifiedBy>
  <cp:revision>11</cp:revision>
  <dcterms:created xsi:type="dcterms:W3CDTF">2020-06-10T13:39:07Z</dcterms:created>
  <dcterms:modified xsi:type="dcterms:W3CDTF">2020-06-11T14:23:53Z</dcterms:modified>
</cp:coreProperties>
</file>