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66" r:id="rId5"/>
    <p:sldId id="267" r:id="rId6"/>
    <p:sldId id="263" r:id="rId7"/>
    <p:sldId id="257" r:id="rId8"/>
    <p:sldId id="258" r:id="rId9"/>
    <p:sldId id="259" r:id="rId10"/>
    <p:sldId id="260" r:id="rId11"/>
    <p:sldId id="261" r:id="rId12"/>
    <p:sldId id="262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787C77-854B-47D4-B896-092BC3FC5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A6EF14-2C91-414B-8CF6-38A906586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F3315E-7C6A-45C1-AE0C-CA98B5A39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1D2C-92B7-4AF0-B472-C6565EBBC2B8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677DCB-DB6F-4931-843B-7856BB6F6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2B2B01-FD19-44D3-8F9D-9F447E152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EE05-3E6A-4785-A08F-B46017B45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795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664BBE-3F18-4870-8D7D-441C806A1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B09A5E-4B1D-4C3F-A86F-77C1F689F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DBFE60-6DC9-4F6C-86CF-5B3935A28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1D2C-92B7-4AF0-B472-C6565EBBC2B8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62C4C9-F79C-4098-865F-D83B94F5C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AFAA75-D84D-45E2-8C8E-8812E9FA9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EE05-3E6A-4785-A08F-B46017B45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24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D0465D-9404-4E51-BFD8-6D2A1B6183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915AF4-BB0E-48B0-A489-F3E28652A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4CA137-909D-4878-9646-D5760F802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1D2C-92B7-4AF0-B472-C6565EBBC2B8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C1738A-AA71-4366-849F-497069E97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47E742-D7B6-41FC-A75E-F87B28415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EE05-3E6A-4785-A08F-B46017B45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67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25DC73-C33C-4FFD-A707-DD0CC3ED6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E5A07F-948E-4D05-AF52-1023C9215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6488CB-7E7F-4FDF-B257-35BC47575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1D2C-92B7-4AF0-B472-C6565EBBC2B8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1BFB28-F494-410B-B10E-714A60C32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33226E-3F3E-425A-90A6-055292541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EE05-3E6A-4785-A08F-B46017B45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635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1A2DC-FF3F-4367-B76B-2030FF78C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8FC991-DA6E-4983-843A-0FC658F0B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1AA638-7F0B-4D5B-9171-ADC5A0C98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1D2C-92B7-4AF0-B472-C6565EBBC2B8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120904-1F45-4E6C-8A3A-F2FEE852D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EF3E70-02E1-445A-B7A5-C411E5109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EE05-3E6A-4785-A08F-B46017B45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95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7A3E8-6A13-41CF-B5E7-96C2B90E1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2F23E1-B05C-4209-93DE-230D331C7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190E57-4C1A-4C45-ACBE-5A0DCAE09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B22AEE-A4BE-437A-A44D-7BFD392D8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1D2C-92B7-4AF0-B472-C6565EBBC2B8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B6D71E-F648-4617-B0C2-B652D173C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AD6DCB-C3A6-4234-B7C6-B3479D2A9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EE05-3E6A-4785-A08F-B46017B45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217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23E1C0-C942-4B8A-9A01-C67B005F5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1C10C7-A865-4C53-9634-D7813503B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C2BF17-03F4-479B-8CCC-7AC10290D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1401A6-D787-46E5-ACBA-A247E28E3D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7AE645-0818-4C0B-8C83-D72A5352F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CF55C2-7E46-429A-87C7-277FAF3E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1D2C-92B7-4AF0-B472-C6565EBBC2B8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41A4D0-BFCA-417D-9B2E-349A7B508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C4AEC6-B966-4BAB-B9E3-79A340671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EE05-3E6A-4785-A08F-B46017B45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264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7BE09C-B97F-4414-BD98-ECAA613A4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84394C-48F9-45E3-97A7-9B5C42396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1D2C-92B7-4AF0-B472-C6565EBBC2B8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543AAD-9233-4A49-A95E-752815E52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55CB07-EE05-46C5-AABA-B3C567F96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EE05-3E6A-4785-A08F-B46017B45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996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9BB6F1F-1299-4A67-AE04-8120DD76E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1D2C-92B7-4AF0-B472-C6565EBBC2B8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22DA44-8979-4295-978C-A980E1016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DD1276-5D9B-458E-9223-5B2BB7DB4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EE05-3E6A-4785-A08F-B46017B45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05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29415-3E63-4D81-B0CC-9120FF08E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329F7F-D5A1-415D-A5F2-226FF3F64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96D806-9F54-42C8-9BEC-1EB107990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7C5F57-7159-43C8-B7B0-A92504360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1D2C-92B7-4AF0-B472-C6565EBBC2B8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5A344A-ECA8-4BCA-9547-176F2388E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35C6A3-B7E1-49C5-A9D2-8355D1D6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EE05-3E6A-4785-A08F-B46017B45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211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E1626-A145-47DC-8E0E-0EB2E15AC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92E6BB1-E9D5-420D-8719-51B9869EEE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5D29BD-F788-4D43-8C03-267B7BF08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DC2D39-4F0B-4FD6-864C-263FE15A0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1D2C-92B7-4AF0-B472-C6565EBBC2B8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C3B532-9A64-4483-AF3E-D9FCE8EA2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E5DF42-19C6-4495-A5D6-C343C0C49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EE05-3E6A-4785-A08F-B46017B45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11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DBAD6D4-006F-41C9-BE44-428D2A224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84B0BF-B459-4E90-83C4-F6116AF69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A6A1A9-4E48-4A33-9321-C6148C4AE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11D2C-92B7-4AF0-B472-C6565EBBC2B8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1B3CF9-B6B7-475A-8DD3-5895F71C6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C40535-77BC-4082-B151-D2A0F2DBC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4EE05-3E6A-4785-A08F-B46017B45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806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zhou99/nexta-gmn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hyperlink" Target="https://github.com/xzhou99/nexta-gmn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6BC690-3D5F-4EAB-9422-A03E841D5ADA}"/>
              </a:ext>
            </a:extLst>
          </p:cNvPr>
          <p:cNvSpPr txBox="1"/>
          <p:nvPr/>
        </p:nvSpPr>
        <p:spPr>
          <a:xfrm>
            <a:off x="3700943" y="2921168"/>
            <a:ext cx="47901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/>
              <a:t>输入数据格式</a:t>
            </a:r>
          </a:p>
        </p:txBody>
      </p:sp>
    </p:spTree>
    <p:extLst>
      <p:ext uri="{BB962C8B-B14F-4D97-AF65-F5344CB8AC3E}">
        <p14:creationId xmlns:p14="http://schemas.microsoft.com/office/powerpoint/2010/main" val="3296637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FA73FCE-49D4-4D42-BEA9-ED25F3A8FCC9}"/>
              </a:ext>
            </a:extLst>
          </p:cNvPr>
          <p:cNvSpPr txBox="1"/>
          <p:nvPr/>
        </p:nvSpPr>
        <p:spPr>
          <a:xfrm>
            <a:off x="1379343" y="800746"/>
            <a:ext cx="9286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也可直接点击开始中的打开按钮，选择输入文件所在的文件夹，注意请将输入文件放入同一文件夹内，且命名分别为“</a:t>
            </a:r>
            <a:r>
              <a:rPr lang="en-US" altLang="zh-CN" dirty="0" err="1"/>
              <a:t>train_path</a:t>
            </a:r>
            <a:r>
              <a:rPr lang="zh-CN" altLang="en-US" dirty="0"/>
              <a:t>”和“</a:t>
            </a:r>
            <a:r>
              <a:rPr lang="en-US" altLang="zh-CN" dirty="0"/>
              <a:t>zone</a:t>
            </a:r>
            <a:r>
              <a:rPr lang="zh-CN" altLang="en-US" dirty="0"/>
              <a:t>”，文件格式为</a:t>
            </a:r>
            <a:r>
              <a:rPr lang="en-US" altLang="zh-CN" dirty="0"/>
              <a:t>.csv</a:t>
            </a:r>
            <a:r>
              <a:rPr lang="zh-CN" altLang="en-US" dirty="0"/>
              <a:t>，请在运行程序时关闭输入文件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5FA2B73-4B62-42A1-A261-AC179687E0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56" t="24220" r="13853" b="28318"/>
          <a:stretch/>
        </p:blipFill>
        <p:spPr>
          <a:xfrm>
            <a:off x="1879134" y="2516697"/>
            <a:ext cx="8716163" cy="325492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8D19326-FA2E-46F9-A252-867730B197D2}"/>
              </a:ext>
            </a:extLst>
          </p:cNvPr>
          <p:cNvSpPr/>
          <p:nvPr/>
        </p:nvSpPr>
        <p:spPr>
          <a:xfrm>
            <a:off x="1979802" y="3120705"/>
            <a:ext cx="830510" cy="3082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359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FA73FCE-49D4-4D42-BEA9-ED25F3A8FCC9}"/>
              </a:ext>
            </a:extLst>
          </p:cNvPr>
          <p:cNvSpPr txBox="1"/>
          <p:nvPr/>
        </p:nvSpPr>
        <p:spPr>
          <a:xfrm>
            <a:off x="1270286" y="750413"/>
            <a:ext cx="928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当数据输入完毕后，或者打开文件后，点击“计算”按钮，选择输出文件存放文件夹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D644299-7D79-4BBD-813B-090B6CFFE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55" y="1671018"/>
            <a:ext cx="10447090" cy="452309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5B4D62D-5F79-4098-A9FB-16383D9FEB3A}"/>
              </a:ext>
            </a:extLst>
          </p:cNvPr>
          <p:cNvSpPr/>
          <p:nvPr/>
        </p:nvSpPr>
        <p:spPr>
          <a:xfrm>
            <a:off x="964734" y="5117285"/>
            <a:ext cx="755009" cy="2600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08456C2-0FF6-4A17-91DB-5CD636EA6D22}"/>
              </a:ext>
            </a:extLst>
          </p:cNvPr>
          <p:cNvSpPr/>
          <p:nvPr/>
        </p:nvSpPr>
        <p:spPr>
          <a:xfrm>
            <a:off x="9060110" y="5754848"/>
            <a:ext cx="1140903" cy="439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5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FA73FCE-49D4-4D42-BEA9-ED25F3A8FCC9}"/>
              </a:ext>
            </a:extLst>
          </p:cNvPr>
          <p:cNvSpPr txBox="1"/>
          <p:nvPr/>
        </p:nvSpPr>
        <p:spPr>
          <a:xfrm>
            <a:off x="1354878" y="1525619"/>
            <a:ext cx="9286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若数据输入无误，显示“计算完毕”。生成的</a:t>
            </a:r>
            <a:r>
              <a:rPr lang="en-US" altLang="zh-CN" dirty="0"/>
              <a:t>.csv</a:t>
            </a:r>
            <a:r>
              <a:rPr lang="zh-CN" altLang="en-US" dirty="0"/>
              <a:t>文件分别存于文件夹内的“</a:t>
            </a:r>
            <a:r>
              <a:rPr lang="en-US" altLang="zh-CN" dirty="0" err="1"/>
              <a:t>blocking_time</a:t>
            </a:r>
            <a:r>
              <a:rPr lang="zh-CN" altLang="en-US" dirty="0"/>
              <a:t>”、“</a:t>
            </a:r>
            <a:r>
              <a:rPr lang="en-US" altLang="zh-CN" dirty="0" err="1"/>
              <a:t>train_conflicts</a:t>
            </a:r>
            <a:r>
              <a:rPr lang="zh-CN" altLang="en-US" dirty="0"/>
              <a:t>”、“</a:t>
            </a:r>
            <a:r>
              <a:rPr lang="en-US" altLang="zh-CN" dirty="0" err="1"/>
              <a:t>train_path</a:t>
            </a:r>
            <a:r>
              <a:rPr lang="zh-CN" altLang="en-US" dirty="0"/>
              <a:t>”文件夹中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EF19918-8BF1-46CB-AB42-09CC9655F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946" y="3336721"/>
            <a:ext cx="1714500" cy="181927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8962D131-7A58-493B-A0F1-A74B3D3127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765"/>
          <a:stretch/>
        </p:blipFill>
        <p:spPr>
          <a:xfrm>
            <a:off x="4840579" y="3513107"/>
            <a:ext cx="5801174" cy="181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603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FA73FCE-49D4-4D42-BEA9-ED25F3A8FCC9}"/>
              </a:ext>
            </a:extLst>
          </p:cNvPr>
          <p:cNvSpPr txBox="1"/>
          <p:nvPr/>
        </p:nvSpPr>
        <p:spPr>
          <a:xfrm>
            <a:off x="1452562" y="2280628"/>
            <a:ext cx="92868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生成的各</a:t>
            </a:r>
            <a:r>
              <a:rPr lang="en-US" altLang="zh-CN" dirty="0"/>
              <a:t>.csv</a:t>
            </a:r>
            <a:r>
              <a:rPr lang="zh-CN" altLang="en-US" dirty="0"/>
              <a:t>文件主要用于</a:t>
            </a:r>
            <a:r>
              <a:rPr lang="en-US" altLang="zh-CN" dirty="0"/>
              <a:t>NEXTA.exe</a:t>
            </a:r>
            <a:r>
              <a:rPr lang="zh-CN" altLang="en-US" dirty="0"/>
              <a:t>进行可视化展示，</a:t>
            </a:r>
            <a:r>
              <a:rPr lang="en-US" altLang="zh-CN" dirty="0"/>
              <a:t> NEXTA.exe</a:t>
            </a:r>
            <a:r>
              <a:rPr lang="zh-CN" altLang="en-US" dirty="0"/>
              <a:t>下载地址可查阅：</a:t>
            </a:r>
            <a:r>
              <a:rPr lang="en-US" altLang="zh-CN" dirty="0">
                <a:hlinkClick r:id="rId2"/>
              </a:rPr>
              <a:t> https://github.com/xzhou99/nexta-gmns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软件可能存在未知</a:t>
            </a:r>
            <a:r>
              <a:rPr lang="en-US" altLang="zh-CN" dirty="0"/>
              <a:t>BUG</a:t>
            </a:r>
            <a:r>
              <a:rPr lang="zh-CN" altLang="en-US" dirty="0"/>
              <a:t>，如遇问题欢迎联系：</a:t>
            </a:r>
            <a:r>
              <a:rPr lang="en-US" altLang="zh-CN" dirty="0"/>
              <a:t>16271081@bjtu.edu.cn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5228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6BC690-3D5F-4EAB-9422-A03E841D5ADA}"/>
              </a:ext>
            </a:extLst>
          </p:cNvPr>
          <p:cNvSpPr txBox="1"/>
          <p:nvPr/>
        </p:nvSpPr>
        <p:spPr>
          <a:xfrm>
            <a:off x="538293" y="547083"/>
            <a:ext cx="4790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首先解释何为</a:t>
            </a:r>
            <a:r>
              <a:rPr lang="en-US" altLang="zh-CN" sz="2000" dirty="0"/>
              <a:t>blocking time</a:t>
            </a:r>
            <a:r>
              <a:rPr lang="zh-CN" altLang="en-US" sz="2000" dirty="0"/>
              <a:t>，如下图所示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8ECB791-3043-40F7-8C3E-B15D5724BFF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712" y="1040235"/>
            <a:ext cx="5285064" cy="384053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36734E3-DFF5-4234-8EBF-3321A86BF201}"/>
              </a:ext>
            </a:extLst>
          </p:cNvPr>
          <p:cNvSpPr txBox="1"/>
          <p:nvPr/>
        </p:nvSpPr>
        <p:spPr>
          <a:xfrm>
            <a:off x="662730" y="5394121"/>
            <a:ext cx="10167457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列车即将通过区间某点时，需提前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f</a:t>
            </a:r>
            <a:r>
              <a:rPr lang="zh-CN" altLang="en-US" dirty="0"/>
              <a:t>的时间对该点进行占用，车头通过后需花费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p</a:t>
            </a:r>
            <a:r>
              <a:rPr lang="zh-CN" altLang="en-US" dirty="0"/>
              <a:t>的时间来释放该点。关于</a:t>
            </a:r>
            <a:r>
              <a:rPr lang="en-US" altLang="zh-CN" dirty="0"/>
              <a:t>blocking time</a:t>
            </a:r>
            <a:r>
              <a:rPr lang="zh-CN" altLang="en-US" dirty="0"/>
              <a:t>的详细理论请查阅相关文献。</a:t>
            </a:r>
          </a:p>
        </p:txBody>
      </p:sp>
    </p:spTree>
    <p:extLst>
      <p:ext uri="{BB962C8B-B14F-4D97-AF65-F5344CB8AC3E}">
        <p14:creationId xmlns:p14="http://schemas.microsoft.com/office/powerpoint/2010/main" val="3054781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A4BF629-D7A4-48C1-81D1-5B879B085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75" y="3867324"/>
            <a:ext cx="11089650" cy="130029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1126BB8-7501-40BB-9BBF-1E509214B425}"/>
              </a:ext>
            </a:extLst>
          </p:cNvPr>
          <p:cNvSpPr txBox="1"/>
          <p:nvPr/>
        </p:nvSpPr>
        <p:spPr>
          <a:xfrm>
            <a:off x="251670" y="159392"/>
            <a:ext cx="2978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</a:rPr>
              <a:t>train_path.csv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5F5C85-C765-416E-8AD8-1045CBBEA683}"/>
              </a:ext>
            </a:extLst>
          </p:cNvPr>
          <p:cNvSpPr txBox="1"/>
          <p:nvPr/>
        </p:nvSpPr>
        <p:spPr>
          <a:xfrm>
            <a:off x="796954" y="738611"/>
            <a:ext cx="104442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列车路径信息输入文件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“</a:t>
            </a:r>
            <a:r>
              <a:rPr lang="en-US" altLang="zh-CN" dirty="0" err="1"/>
              <a:t>train_id</a:t>
            </a:r>
            <a:r>
              <a:rPr lang="zh-CN" altLang="en-US" dirty="0"/>
              <a:t>”</a:t>
            </a:r>
            <a:r>
              <a:rPr lang="en-US" altLang="zh-CN" dirty="0"/>
              <a:t>——</a:t>
            </a:r>
            <a:r>
              <a:rPr lang="zh-CN" altLang="en-US" dirty="0"/>
              <a:t>各列车编号</a:t>
            </a:r>
            <a:endParaRPr lang="en-US" altLang="zh-CN" dirty="0"/>
          </a:p>
          <a:p>
            <a:r>
              <a:rPr lang="en-US" altLang="zh-CN" dirty="0"/>
              <a:t>“</a:t>
            </a:r>
            <a:r>
              <a:rPr lang="en-US" altLang="zh-CN" dirty="0" err="1"/>
              <a:t>node_sequence</a:t>
            </a:r>
            <a:r>
              <a:rPr lang="en-US" altLang="zh-CN" dirty="0"/>
              <a:t>”——</a:t>
            </a:r>
            <a:r>
              <a:rPr lang="zh-CN" altLang="en-US" dirty="0"/>
              <a:t>格式为“车站号</a:t>
            </a:r>
            <a:r>
              <a:rPr lang="en-US" altLang="zh-CN" dirty="0"/>
              <a:t>_</a:t>
            </a:r>
            <a:r>
              <a:rPr lang="zh-CN" altLang="en-US" dirty="0"/>
              <a:t>状态号”，其中车站号为车站编号，状态号分为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表示列车到达，</a:t>
            </a:r>
            <a:r>
              <a:rPr lang="en-US" altLang="zh-CN" dirty="0"/>
              <a:t>2</a:t>
            </a:r>
            <a:r>
              <a:rPr lang="zh-CN" altLang="en-US" dirty="0"/>
              <a:t>表示列车出发，</a:t>
            </a:r>
            <a:r>
              <a:rPr lang="en-US" altLang="zh-CN" dirty="0"/>
              <a:t>3</a:t>
            </a:r>
            <a:r>
              <a:rPr lang="zh-CN" altLang="en-US" dirty="0"/>
              <a:t>表示列车通过。请按照时间顺序输入，并用“</a:t>
            </a:r>
            <a:r>
              <a:rPr lang="en-US" altLang="zh-CN" dirty="0"/>
              <a:t>;</a:t>
            </a:r>
            <a:r>
              <a:rPr lang="zh-CN" altLang="en-US" dirty="0"/>
              <a:t>”隔开</a:t>
            </a:r>
            <a:endParaRPr lang="en-US" altLang="zh-CN" dirty="0"/>
          </a:p>
          <a:p>
            <a:r>
              <a:rPr lang="zh-CN" altLang="en-US" dirty="0"/>
              <a:t>“</a:t>
            </a:r>
            <a:r>
              <a:rPr lang="en-US" altLang="zh-CN" dirty="0" err="1"/>
              <a:t>time_sequence</a:t>
            </a:r>
            <a:r>
              <a:rPr lang="zh-CN" altLang="en-US" dirty="0"/>
              <a:t>”</a:t>
            </a:r>
            <a:r>
              <a:rPr lang="en-US" altLang="zh-CN" dirty="0"/>
              <a:t>——</a:t>
            </a:r>
            <a:r>
              <a:rPr lang="zh-CN" altLang="en-US" dirty="0"/>
              <a:t>与“</a:t>
            </a:r>
            <a:r>
              <a:rPr lang="en-US" altLang="zh-CN" dirty="0" err="1"/>
              <a:t>node_sequence</a:t>
            </a:r>
            <a:r>
              <a:rPr lang="zh-CN" altLang="en-US" dirty="0"/>
              <a:t>”对应的时间序列，按照</a:t>
            </a:r>
            <a:r>
              <a:rPr lang="en-US" altLang="zh-CN" dirty="0"/>
              <a:t>HHMM</a:t>
            </a:r>
            <a:r>
              <a:rPr lang="zh-CN" altLang="en-US" dirty="0"/>
              <a:t>格式输入，并用“</a:t>
            </a:r>
            <a:r>
              <a:rPr lang="en-US" altLang="zh-CN" dirty="0"/>
              <a:t>;</a:t>
            </a:r>
            <a:r>
              <a:rPr lang="zh-CN" altLang="en-US" dirty="0"/>
              <a:t>”隔开</a:t>
            </a:r>
            <a:endParaRPr lang="en-US" altLang="zh-CN" dirty="0"/>
          </a:p>
          <a:p>
            <a:r>
              <a:rPr lang="zh-CN" altLang="en-US" dirty="0"/>
              <a:t>“</a:t>
            </a:r>
            <a:r>
              <a:rPr lang="en-US" altLang="zh-CN" dirty="0" err="1"/>
              <a:t>tf</a:t>
            </a:r>
            <a:r>
              <a:rPr lang="en-US" altLang="zh-CN" dirty="0"/>
              <a:t> for arrival</a:t>
            </a:r>
            <a:r>
              <a:rPr lang="zh-CN" altLang="en-US" dirty="0"/>
              <a:t>”、“</a:t>
            </a:r>
            <a:r>
              <a:rPr lang="en-US" altLang="zh-CN" dirty="0" err="1"/>
              <a:t>tf</a:t>
            </a:r>
            <a:r>
              <a:rPr lang="en-US" altLang="zh-CN" dirty="0"/>
              <a:t> for departure</a:t>
            </a:r>
            <a:r>
              <a:rPr lang="zh-CN" altLang="en-US" dirty="0"/>
              <a:t>”、“</a:t>
            </a:r>
            <a:r>
              <a:rPr lang="en-US" altLang="zh-CN" dirty="0" err="1"/>
              <a:t>tf</a:t>
            </a:r>
            <a:r>
              <a:rPr lang="en-US" altLang="zh-CN" dirty="0"/>
              <a:t> for pass</a:t>
            </a:r>
            <a:r>
              <a:rPr lang="zh-CN" altLang="en-US" dirty="0"/>
              <a:t>”、 “</a:t>
            </a:r>
            <a:r>
              <a:rPr lang="en-US" altLang="zh-CN" dirty="0" err="1"/>
              <a:t>tp</a:t>
            </a:r>
            <a:r>
              <a:rPr lang="en-US" altLang="zh-CN" dirty="0"/>
              <a:t> for arrival</a:t>
            </a:r>
            <a:r>
              <a:rPr lang="zh-CN" altLang="en-US" dirty="0"/>
              <a:t>”、“</a:t>
            </a:r>
            <a:r>
              <a:rPr lang="en-US" altLang="zh-CN" dirty="0" err="1"/>
              <a:t>tp</a:t>
            </a:r>
            <a:r>
              <a:rPr lang="en-US" altLang="zh-CN" dirty="0"/>
              <a:t> for departure</a:t>
            </a:r>
            <a:r>
              <a:rPr lang="zh-CN" altLang="en-US" dirty="0"/>
              <a:t>”、“</a:t>
            </a:r>
            <a:r>
              <a:rPr lang="en-US" altLang="zh-CN" dirty="0" err="1"/>
              <a:t>tp</a:t>
            </a:r>
            <a:r>
              <a:rPr lang="en-US" altLang="zh-CN" dirty="0"/>
              <a:t> for pass</a:t>
            </a:r>
            <a:r>
              <a:rPr lang="zh-CN" altLang="en-US" dirty="0"/>
              <a:t>”</a:t>
            </a:r>
            <a:r>
              <a:rPr lang="en-US" altLang="zh-CN" dirty="0"/>
              <a:t>——</a:t>
            </a:r>
            <a:r>
              <a:rPr lang="zh-CN" altLang="en-US" dirty="0"/>
              <a:t>列车对应的</a:t>
            </a:r>
            <a:r>
              <a:rPr lang="en-US" altLang="zh-CN" dirty="0"/>
              <a:t>blocking time</a:t>
            </a:r>
            <a:r>
              <a:rPr lang="zh-CN" altLang="en-US" dirty="0"/>
              <a:t>数据，单位为分钟。</a:t>
            </a:r>
            <a:endParaRPr lang="en-US" altLang="zh-CN" dirty="0"/>
          </a:p>
          <a:p>
            <a:r>
              <a:rPr lang="zh-CN" altLang="en-US" dirty="0"/>
              <a:t>“</a:t>
            </a:r>
            <a:r>
              <a:rPr lang="en-US" altLang="zh-CN" dirty="0" err="1"/>
              <a:t>dir_flag</a:t>
            </a:r>
            <a:r>
              <a:rPr lang="zh-CN" altLang="en-US" dirty="0"/>
              <a:t>”</a:t>
            </a:r>
            <a:r>
              <a:rPr lang="en-US" altLang="zh-CN" dirty="0"/>
              <a:t>——</a:t>
            </a:r>
            <a:r>
              <a:rPr lang="zh-CN" altLang="en-US" dirty="0"/>
              <a:t>方向标识，如果该列车从车站</a:t>
            </a:r>
            <a:r>
              <a:rPr lang="en-US" altLang="zh-CN" dirty="0"/>
              <a:t>1</a:t>
            </a:r>
            <a:r>
              <a:rPr lang="zh-CN" altLang="en-US" dirty="0"/>
              <a:t>出发则为</a:t>
            </a:r>
            <a:r>
              <a:rPr lang="en-US" altLang="zh-CN" dirty="0"/>
              <a:t>1</a:t>
            </a:r>
            <a:r>
              <a:rPr lang="zh-CN" altLang="en-US" dirty="0"/>
              <a:t>，反之为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4117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1126BB8-7501-40BB-9BBF-1E509214B425}"/>
              </a:ext>
            </a:extLst>
          </p:cNvPr>
          <p:cNvSpPr txBox="1"/>
          <p:nvPr/>
        </p:nvSpPr>
        <p:spPr>
          <a:xfrm>
            <a:off x="251670" y="159392"/>
            <a:ext cx="2978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</a:rPr>
              <a:t>zone.csv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5F5C85-C765-416E-8AD8-1045CBBEA683}"/>
              </a:ext>
            </a:extLst>
          </p:cNvPr>
          <p:cNvSpPr txBox="1"/>
          <p:nvPr/>
        </p:nvSpPr>
        <p:spPr>
          <a:xfrm>
            <a:off x="873853" y="805723"/>
            <a:ext cx="104442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zone.csv</a:t>
            </a:r>
            <a:r>
              <a:rPr lang="zh-CN" altLang="en-US" dirty="0"/>
              <a:t>是</a:t>
            </a:r>
            <a:r>
              <a:rPr lang="en-US" altLang="zh-CN" dirty="0"/>
              <a:t>NEXTA.exe</a:t>
            </a:r>
            <a:r>
              <a:rPr lang="zh-CN" altLang="en-US" dirty="0"/>
              <a:t>软件必要参数，关于</a:t>
            </a:r>
            <a:r>
              <a:rPr lang="en-US" altLang="zh-CN" dirty="0"/>
              <a:t>zone</a:t>
            </a:r>
            <a:r>
              <a:rPr lang="zh-CN" altLang="en-US" dirty="0"/>
              <a:t>的详细解释请查阅：</a:t>
            </a:r>
            <a:r>
              <a:rPr lang="en-US" altLang="zh-CN" dirty="0">
                <a:hlinkClick r:id="rId2"/>
              </a:rPr>
              <a:t>https://github.com/xzhou99/nexta-gmns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“</a:t>
            </a:r>
            <a:r>
              <a:rPr lang="en-US" altLang="zh-CN" dirty="0" err="1"/>
              <a:t>zone_id</a:t>
            </a:r>
            <a:r>
              <a:rPr lang="zh-CN" altLang="en-US" dirty="0"/>
              <a:t>”</a:t>
            </a:r>
            <a:r>
              <a:rPr lang="en-US" altLang="zh-CN" dirty="0"/>
              <a:t>——zone</a:t>
            </a:r>
            <a:r>
              <a:rPr lang="zh-CN" altLang="en-US" dirty="0"/>
              <a:t>对应的编号</a:t>
            </a:r>
            <a:endParaRPr lang="en-US" altLang="zh-CN" dirty="0"/>
          </a:p>
          <a:p>
            <a:r>
              <a:rPr lang="en-US" altLang="zh-CN" dirty="0"/>
              <a:t>“</a:t>
            </a:r>
            <a:r>
              <a:rPr lang="en-US" altLang="zh-CN" dirty="0" err="1"/>
              <a:t>start_time</a:t>
            </a:r>
            <a:r>
              <a:rPr lang="en-US" altLang="zh-CN" dirty="0"/>
              <a:t>”——</a:t>
            </a:r>
            <a:r>
              <a:rPr lang="zh-CN" altLang="en-US" dirty="0"/>
              <a:t>该</a:t>
            </a:r>
            <a:r>
              <a:rPr lang="en-US" altLang="zh-CN" dirty="0"/>
              <a:t>zone</a:t>
            </a:r>
            <a:r>
              <a:rPr lang="zh-CN" altLang="en-US" dirty="0"/>
              <a:t>的最早时间</a:t>
            </a:r>
            <a:endParaRPr lang="en-US" altLang="zh-CN" dirty="0"/>
          </a:p>
          <a:p>
            <a:r>
              <a:rPr lang="en-US" altLang="zh-CN" dirty="0"/>
              <a:t>“</a:t>
            </a:r>
            <a:r>
              <a:rPr lang="en-US" altLang="zh-CN" dirty="0" err="1"/>
              <a:t>end_time</a:t>
            </a:r>
            <a:r>
              <a:rPr lang="en-US" altLang="zh-CN" dirty="0"/>
              <a:t>”——</a:t>
            </a:r>
            <a:r>
              <a:rPr lang="zh-CN" altLang="en-US" dirty="0"/>
              <a:t>该</a:t>
            </a:r>
            <a:r>
              <a:rPr lang="en-US" altLang="zh-CN" dirty="0"/>
              <a:t>zone</a:t>
            </a:r>
            <a:r>
              <a:rPr lang="zh-CN" altLang="en-US" dirty="0"/>
              <a:t>的最晚时间</a:t>
            </a:r>
            <a:endParaRPr lang="en-US" altLang="zh-CN" dirty="0"/>
          </a:p>
          <a:p>
            <a:r>
              <a:rPr lang="zh-CN" altLang="en-US" dirty="0"/>
              <a:t>“</a:t>
            </a:r>
            <a:r>
              <a:rPr lang="en-US" altLang="zh-CN" dirty="0"/>
              <a:t>station</a:t>
            </a:r>
            <a:r>
              <a:rPr lang="zh-CN" altLang="en-US" dirty="0"/>
              <a:t>”</a:t>
            </a:r>
            <a:r>
              <a:rPr lang="en-US" altLang="zh-CN" dirty="0"/>
              <a:t>——zone</a:t>
            </a:r>
            <a:r>
              <a:rPr lang="zh-CN" altLang="en-US" dirty="0"/>
              <a:t>所在车站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1F22EA9-1C1F-4CC9-87A8-3D000938A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661" y="4081279"/>
            <a:ext cx="6675179" cy="151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253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6BC690-3D5F-4EAB-9422-A03E841D5ADA}"/>
              </a:ext>
            </a:extLst>
          </p:cNvPr>
          <p:cNvSpPr txBox="1"/>
          <p:nvPr/>
        </p:nvSpPr>
        <p:spPr>
          <a:xfrm>
            <a:off x="4293066" y="2921168"/>
            <a:ext cx="36058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/>
              <a:t>使用方法</a:t>
            </a:r>
          </a:p>
        </p:txBody>
      </p:sp>
    </p:spTree>
    <p:extLst>
      <p:ext uri="{BB962C8B-B14F-4D97-AF65-F5344CB8AC3E}">
        <p14:creationId xmlns:p14="http://schemas.microsoft.com/office/powerpoint/2010/main" val="3668334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15EFC48-3B57-4A44-BCBF-DDE62E0B2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043" y="1533525"/>
            <a:ext cx="9324975" cy="37909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FA73FCE-49D4-4D42-BEA9-ED25F3A8FCC9}"/>
              </a:ext>
            </a:extLst>
          </p:cNvPr>
          <p:cNvSpPr txBox="1"/>
          <p:nvPr/>
        </p:nvSpPr>
        <p:spPr>
          <a:xfrm>
            <a:off x="808892" y="448408"/>
            <a:ext cx="385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打开</a:t>
            </a:r>
            <a:r>
              <a:rPr lang="en-US" altLang="zh-CN" dirty="0"/>
              <a:t>train conflicts.exe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7153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15EFC48-3B57-4A44-BCBF-DDE62E0B2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043" y="1533525"/>
            <a:ext cx="9324975" cy="37909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FA73FCE-49D4-4D42-BEA9-ED25F3A8FCC9}"/>
              </a:ext>
            </a:extLst>
          </p:cNvPr>
          <p:cNvSpPr txBox="1"/>
          <p:nvPr/>
        </p:nvSpPr>
        <p:spPr>
          <a:xfrm>
            <a:off x="808892" y="448408"/>
            <a:ext cx="385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点击开始按钮，选择新建或打开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A98EF37-0A5D-420D-97E5-1CEE9D5F1C3B}"/>
              </a:ext>
            </a:extLst>
          </p:cNvPr>
          <p:cNvSpPr/>
          <p:nvPr/>
        </p:nvSpPr>
        <p:spPr>
          <a:xfrm>
            <a:off x="1384183" y="1862356"/>
            <a:ext cx="545285" cy="3775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103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FA73FCE-49D4-4D42-BEA9-ED25F3A8FCC9}"/>
              </a:ext>
            </a:extLst>
          </p:cNvPr>
          <p:cNvSpPr txBox="1"/>
          <p:nvPr/>
        </p:nvSpPr>
        <p:spPr>
          <a:xfrm>
            <a:off x="985060" y="599410"/>
            <a:ext cx="928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当点击新建按钮时，会出现</a:t>
            </a:r>
            <a:r>
              <a:rPr lang="en-US" altLang="zh-CN" dirty="0"/>
              <a:t>train_path.csv</a:t>
            </a:r>
            <a:r>
              <a:rPr lang="zh-CN" altLang="en-US" dirty="0"/>
              <a:t>文件的输入格式，可以直接在表格中输入数据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4284298-91BF-491D-A356-71B97B5779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49" t="24342" r="11858" b="23180"/>
          <a:stretch/>
        </p:blipFill>
        <p:spPr>
          <a:xfrm>
            <a:off x="1929468" y="1544067"/>
            <a:ext cx="8103765" cy="324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512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FA73FCE-49D4-4D42-BEA9-ED25F3A8FCC9}"/>
              </a:ext>
            </a:extLst>
          </p:cNvPr>
          <p:cNvSpPr txBox="1"/>
          <p:nvPr/>
        </p:nvSpPr>
        <p:spPr>
          <a:xfrm>
            <a:off x="985060" y="599410"/>
            <a:ext cx="928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 err="1"/>
              <a:t>train_path</a:t>
            </a:r>
            <a:r>
              <a:rPr lang="zh-CN" altLang="en-US" dirty="0"/>
              <a:t>表格输入完毕后，右键选择“切换至</a:t>
            </a:r>
            <a:r>
              <a:rPr lang="en-US" altLang="zh-CN" dirty="0"/>
              <a:t>zone.csv</a:t>
            </a:r>
            <a:r>
              <a:rPr lang="zh-CN" altLang="en-US" dirty="0"/>
              <a:t>”，输入</a:t>
            </a:r>
            <a:r>
              <a:rPr lang="en-US" altLang="zh-CN" dirty="0"/>
              <a:t>zone</a:t>
            </a:r>
            <a:r>
              <a:rPr lang="zh-CN" altLang="en-US" dirty="0"/>
              <a:t>表格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A60E756-548D-4BE8-91C1-D73289E425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4" r="555" b="839"/>
          <a:stretch/>
        </p:blipFill>
        <p:spPr>
          <a:xfrm>
            <a:off x="2183416" y="3897125"/>
            <a:ext cx="7453234" cy="276192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63E29D9-4C6B-414C-9E4A-FDD93A20A0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85" t="24709" r="13991" b="28563"/>
          <a:stretch/>
        </p:blipFill>
        <p:spPr>
          <a:xfrm>
            <a:off x="2183416" y="968742"/>
            <a:ext cx="7453234" cy="274284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D87A994-C631-4E23-BC30-25E9E6FEADD7}"/>
              </a:ext>
            </a:extLst>
          </p:cNvPr>
          <p:cNvSpPr/>
          <p:nvPr/>
        </p:nvSpPr>
        <p:spPr>
          <a:xfrm>
            <a:off x="5410899" y="2122415"/>
            <a:ext cx="1577130" cy="1929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231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521</Words>
  <Application>Microsoft Office PowerPoint</Application>
  <PresentationFormat>宽屏</PresentationFormat>
  <Paragraphs>29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谭 忆涵</dc:creator>
  <cp:lastModifiedBy>谭 忆涵</cp:lastModifiedBy>
  <cp:revision>7</cp:revision>
  <dcterms:created xsi:type="dcterms:W3CDTF">2020-06-03T13:35:02Z</dcterms:created>
  <dcterms:modified xsi:type="dcterms:W3CDTF">2020-06-03T14:30:03Z</dcterms:modified>
</cp:coreProperties>
</file>