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324" r:id="rId3"/>
    <p:sldId id="357" r:id="rId4"/>
    <p:sldId id="368" r:id="rId5"/>
    <p:sldId id="359" r:id="rId6"/>
    <p:sldId id="365" r:id="rId7"/>
    <p:sldId id="362" r:id="rId8"/>
    <p:sldId id="361" r:id="rId9"/>
    <p:sldId id="363" r:id="rId10"/>
    <p:sldId id="367" r:id="rId11"/>
    <p:sldId id="369" r:id="rId12"/>
    <p:sldId id="370" r:id="rId13"/>
    <p:sldId id="371" r:id="rId14"/>
    <p:sldId id="37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F953A-B57C-45F1-A6F1-F0A89528709E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6996A-84EE-4D6B-A8E3-3DAB754A33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49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774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721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762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674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912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696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583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283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036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448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451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647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034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266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AF637-135A-4F94-AFB1-65340A87F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442C58-212A-407C-96A3-51B9FC52C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5BDE6F-ADD4-4050-8B3C-C48A8886B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8802-5834-403C-86A6-292731909D73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43612F-69CA-4CDF-A67B-C9AFF3D8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6FA4B9-E1D6-4DD6-873B-E8CE26C8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CC03-0E3B-4BFC-BD80-CFAF51F66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79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81A15-8538-4EC2-8ECC-10C0B8C0B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22CDBF-72E8-4DAC-BA59-3ADD39DDB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47B80-2C05-4128-B915-27C2E23E8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8802-5834-403C-86A6-292731909D73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3D0383-1ADA-4D10-B5C7-5B4A4ABD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134B4B-2876-479C-8D5C-4BEA0D3A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CC03-0E3B-4BFC-BD80-CFAF51F66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27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615123-11DD-465C-8526-FFE3539CE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008FCB-F6CB-4544-811C-633ACE062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AC66CC-A256-4717-914E-7BF2685E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8802-5834-403C-86A6-292731909D73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FA887C-2167-4AAE-A6A8-3E6C28D85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29B111-D020-4368-9CA3-A7F1F91C5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CC03-0E3B-4BFC-BD80-CFAF51F66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238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027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20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7DBC6-038D-4909-807E-F91A1D43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C84C3C-E2F7-4BB1-A823-E6E1BDA52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89574-D14A-48BC-8C4B-0C89EB5F8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8802-5834-403C-86A6-292731909D73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1C312E-3D5A-40E6-AF69-6D0EF7EF1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21838C-261D-441D-828C-AE0DA1AF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CC03-0E3B-4BFC-BD80-CFAF51F66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10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8DF01-6482-4B0B-92FE-D8B21C111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A5D440-BA13-4834-96C2-F0C4E67DF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8CE820-ABED-480D-B63B-644C0DAE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8802-5834-403C-86A6-292731909D73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BD6135-85F6-4638-93F2-0FC2D846B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C84836-FBFC-44A2-8616-EE7E77BD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CC03-0E3B-4BFC-BD80-CFAF51F66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10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2F7D0-E4C0-4B20-8833-95F265C6A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48BD51-5773-427E-9170-4CB141A57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089407-CA43-4555-AF4A-6E8E8BF21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CEC2C8-294C-4699-82F6-436868160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8802-5834-403C-86A6-292731909D73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E0BA5F-C661-42F7-9B64-2783C5FC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38EB41-F454-4228-8F85-E925CEC2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CC03-0E3B-4BFC-BD80-CFAF51F66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33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9679D-501F-409C-B00B-8DF403C2B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DF81CE-D3AE-43E2-ADE7-47B7006E4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CF1E4A-1538-4E0C-90B6-6B96D9609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B56B87-CFD9-4ADE-9CC8-A56879E30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76006-798C-42A7-8BD4-4ABE9CAF5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D556F3-9408-4056-B02F-CBEDBE81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8802-5834-403C-86A6-292731909D73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E809AA-2BCD-46A4-AA3D-AC18DC0F3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8AA682-ECE2-4D9E-A3EC-5DE12818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CC03-0E3B-4BFC-BD80-CFAF51F66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71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FBF55-5D74-45F7-B301-03561431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9B9439-B290-4100-AD50-5BA6BEB2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8802-5834-403C-86A6-292731909D73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373481-2DD7-47B0-9E66-8BF937540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B047D2-5511-44C4-905C-265958D5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CC03-0E3B-4BFC-BD80-CFAF51F66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45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7297C3-4570-49F0-B461-B731FDD0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8802-5834-403C-86A6-292731909D73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34A539-7053-4202-8D6E-C60D4BD7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9F64C5-ABB2-48AE-B5F9-5BC4B3A1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CC03-0E3B-4BFC-BD80-CFAF51F66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5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03C30-DD82-43CB-AA0E-45795721A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99C13E-B1E9-4E32-BF04-1ADEE31F2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275C14-AF32-4D49-B953-470AFACC5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4B913F-D692-4745-AB05-14F9B19C6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8802-5834-403C-86A6-292731909D73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D0F0F-590A-4BCD-8F03-49B45D9A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7AE9F6-9E1F-4D56-9B14-643D8059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CC03-0E3B-4BFC-BD80-CFAF51F66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38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39581-3C0C-4985-80AE-A5CE2E02C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EA3F83-EA49-455F-84D4-F55EE4D2D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12D2E7-38A8-4077-B1C9-8BEF7B18A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E005A9-2AD4-4930-B013-B3573F193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8802-5834-403C-86A6-292731909D73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88A7BF-DEE3-4A2C-B1EB-A959B921A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B9E590-E82F-4136-BEE1-C153F616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CC03-0E3B-4BFC-BD80-CFAF51F66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77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7116BC-6B69-4B7F-B759-6DB020B1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D13D7A-584C-42CF-A4B3-588A0AE9D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3380D6-464C-4FE7-9CC9-6F9AD1E33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58802-5834-403C-86A6-292731909D73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6D754F-92A3-43F9-BA2D-A111BF52D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5BFEEF-151E-4275-99D6-1D527C472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ACC03-0E3B-4BFC-BD80-CFAF51F66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66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468893"/>
            <a:ext cx="4304715" cy="1584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403189" y="2468893"/>
            <a:ext cx="407963" cy="1584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519937" y="2756926"/>
            <a:ext cx="5660524" cy="91300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zh-CN" altLang="en-US" sz="5333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输入文件格式说明</a:t>
            </a:r>
          </a:p>
        </p:txBody>
      </p:sp>
    </p:spTree>
    <p:extLst>
      <p:ext uri="{BB962C8B-B14F-4D97-AF65-F5344CB8AC3E}">
        <p14:creationId xmlns:p14="http://schemas.microsoft.com/office/powerpoint/2010/main" val="122527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335360" y="260648"/>
            <a:ext cx="69127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输入文件格式：</a:t>
            </a:r>
            <a:r>
              <a:rPr lang="en-US" altLang="zh-CN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train_type.csv</a:t>
            </a:r>
            <a:endParaRPr lang="zh-CN" altLang="en-US" sz="2352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43340" y="260648"/>
            <a:ext cx="116985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73" name="矩形 72"/>
          <p:cNvSpPr/>
          <p:nvPr/>
        </p:nvSpPr>
        <p:spPr>
          <a:xfrm>
            <a:off x="281481" y="260648"/>
            <a:ext cx="95828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A4D7CA-A828-4A89-861E-D7B40F747E2E}"/>
              </a:ext>
            </a:extLst>
          </p:cNvPr>
          <p:cNvSpPr/>
          <p:nvPr/>
        </p:nvSpPr>
        <p:spPr>
          <a:xfrm>
            <a:off x="431371" y="937778"/>
            <a:ext cx="10657184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dirty="0"/>
              <a:t>该文件需输入各列车类型包含的列车编号集合，并以“</a:t>
            </a:r>
            <a:r>
              <a:rPr lang="en-US" altLang="zh-CN" sz="1867" dirty="0"/>
              <a:t>;”</a:t>
            </a:r>
            <a:r>
              <a:rPr lang="zh-CN" altLang="en-US" sz="1867" dirty="0"/>
              <a:t>作为各列车编号之间的间隔。该编号为其他输入文件中的列车等级。</a:t>
            </a:r>
            <a:endParaRPr lang="zh-CN" altLang="zh-CN" sz="1867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9DA7971-09B6-4287-BE8F-E4804F5F416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542" y="2084851"/>
            <a:ext cx="7392821" cy="3744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691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468893"/>
            <a:ext cx="4304715" cy="1584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403189" y="2468893"/>
            <a:ext cx="407963" cy="1584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519937" y="2756926"/>
            <a:ext cx="4976042" cy="91300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zh-CN" altLang="en-US" sz="5333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可行化方法说明</a:t>
            </a:r>
          </a:p>
        </p:txBody>
      </p:sp>
    </p:spTree>
    <p:extLst>
      <p:ext uri="{BB962C8B-B14F-4D97-AF65-F5344CB8AC3E}">
        <p14:creationId xmlns:p14="http://schemas.microsoft.com/office/powerpoint/2010/main" val="159605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335360" y="260648"/>
            <a:ext cx="69127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可行化方法说明</a:t>
            </a:r>
          </a:p>
        </p:txBody>
      </p:sp>
      <p:sp>
        <p:nvSpPr>
          <p:cNvPr id="72" name="矩形 71"/>
          <p:cNvSpPr/>
          <p:nvPr/>
        </p:nvSpPr>
        <p:spPr>
          <a:xfrm>
            <a:off x="143340" y="260648"/>
            <a:ext cx="116985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73" name="矩形 72"/>
          <p:cNvSpPr/>
          <p:nvPr/>
        </p:nvSpPr>
        <p:spPr>
          <a:xfrm>
            <a:off x="281481" y="260648"/>
            <a:ext cx="95828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A4D7CA-A828-4A89-861E-D7B40F747E2E}"/>
              </a:ext>
            </a:extLst>
          </p:cNvPr>
          <p:cNvSpPr/>
          <p:nvPr/>
        </p:nvSpPr>
        <p:spPr>
          <a:xfrm>
            <a:off x="431371" y="937778"/>
            <a:ext cx="10657184" cy="3540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dirty="0"/>
              <a:t>由于</a:t>
            </a:r>
            <a:r>
              <a:rPr lang="en-US" altLang="zh-CN" sz="1867" dirty="0"/>
              <a:t>column generation</a:t>
            </a:r>
            <a:r>
              <a:rPr lang="zh-CN" altLang="en-US" sz="1867" dirty="0"/>
              <a:t>求解的是原问题的线性松弛问题，因此</a:t>
            </a:r>
            <a:r>
              <a:rPr lang="en-US" altLang="zh-CN" sz="1867" dirty="0"/>
              <a:t>column generation</a:t>
            </a:r>
            <a:r>
              <a:rPr lang="zh-CN" altLang="en-US" sz="1867" dirty="0"/>
              <a:t>的直接求解结果通常为非整数解，需进行可行化，本程序可行化的步骤为：</a:t>
            </a:r>
            <a:endParaRPr lang="en-US" altLang="zh-CN" sz="1867" dirty="0"/>
          </a:p>
          <a:p>
            <a:endParaRPr lang="en-US" altLang="zh-CN" sz="1867" dirty="0"/>
          </a:p>
          <a:p>
            <a:r>
              <a:rPr lang="zh-CN" altLang="en-US" sz="1867" dirty="0"/>
              <a:t>① 对</a:t>
            </a:r>
            <a:r>
              <a:rPr lang="en-US" altLang="zh-CN" sz="1867" dirty="0"/>
              <a:t>RMP</a:t>
            </a:r>
            <a:r>
              <a:rPr lang="zh-CN" altLang="en-US" sz="1867" dirty="0"/>
              <a:t>问题的非整数直接求解结果进行加权求和并取整，得到各列车在各站的大致出发到达时间</a:t>
            </a:r>
            <a:endParaRPr lang="en-US" altLang="zh-CN" sz="1867" dirty="0"/>
          </a:p>
          <a:p>
            <a:endParaRPr lang="en-US" altLang="zh-CN" sz="1867" dirty="0"/>
          </a:p>
          <a:p>
            <a:r>
              <a:rPr lang="zh-CN" altLang="en-US" sz="1867" dirty="0"/>
              <a:t>② 对任意车站，检查任意两列车在该站的出发到达时间之间是否存在冲突，如存在冲突则将出发或到达时间较晚的列车向后疏解</a:t>
            </a:r>
            <a:endParaRPr lang="en-US" altLang="zh-CN" sz="1867" dirty="0"/>
          </a:p>
          <a:p>
            <a:endParaRPr lang="en-US" altLang="zh-CN" sz="1867" dirty="0"/>
          </a:p>
          <a:p>
            <a:r>
              <a:rPr lang="zh-CN" altLang="en-US" sz="1867" dirty="0"/>
              <a:t>③ 对任意列车，检查该列车在站间的运行时间是否小于最小运行时分，如存在不合理运行时间则将到达站的到达、出发时间延后</a:t>
            </a:r>
            <a:endParaRPr lang="en-US" altLang="zh-CN" sz="1867" dirty="0"/>
          </a:p>
          <a:p>
            <a:endParaRPr lang="en-US" altLang="zh-CN" sz="1867" dirty="0"/>
          </a:p>
          <a:p>
            <a:r>
              <a:rPr lang="zh-CN" altLang="en-US" sz="1867" dirty="0"/>
              <a:t>④ 对任意车站，再按照步骤②检查各站内各列车之间是否存在冲突</a:t>
            </a:r>
            <a:endParaRPr lang="zh-CN" altLang="zh-CN" sz="1867" dirty="0"/>
          </a:p>
        </p:txBody>
      </p:sp>
    </p:spTree>
    <p:extLst>
      <p:ext uri="{BB962C8B-B14F-4D97-AF65-F5344CB8AC3E}">
        <p14:creationId xmlns:p14="http://schemas.microsoft.com/office/powerpoint/2010/main" val="60409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468893"/>
            <a:ext cx="4304715" cy="1584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403189" y="2468893"/>
            <a:ext cx="407963" cy="1584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519937" y="2756926"/>
            <a:ext cx="1553630" cy="91300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zh-CN" altLang="en-US" sz="5333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</a:p>
        </p:txBody>
      </p:sp>
    </p:spTree>
    <p:extLst>
      <p:ext uri="{BB962C8B-B14F-4D97-AF65-F5344CB8AC3E}">
        <p14:creationId xmlns:p14="http://schemas.microsoft.com/office/powerpoint/2010/main" val="251617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335360" y="260648"/>
            <a:ext cx="69127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注意</a:t>
            </a:r>
          </a:p>
        </p:txBody>
      </p:sp>
      <p:sp>
        <p:nvSpPr>
          <p:cNvPr id="72" name="矩形 71"/>
          <p:cNvSpPr/>
          <p:nvPr/>
        </p:nvSpPr>
        <p:spPr>
          <a:xfrm>
            <a:off x="143340" y="260648"/>
            <a:ext cx="116985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73" name="矩形 72"/>
          <p:cNvSpPr/>
          <p:nvPr/>
        </p:nvSpPr>
        <p:spPr>
          <a:xfrm>
            <a:off x="281481" y="260648"/>
            <a:ext cx="95828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A4D7CA-A828-4A89-861E-D7B40F747E2E}"/>
              </a:ext>
            </a:extLst>
          </p:cNvPr>
          <p:cNvSpPr/>
          <p:nvPr/>
        </p:nvSpPr>
        <p:spPr>
          <a:xfrm>
            <a:off x="431371" y="937778"/>
            <a:ext cx="10657184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dirty="0"/>
              <a:t>程序添加了</a:t>
            </a:r>
            <a:r>
              <a:rPr lang="en-US" altLang="zh-CN" sz="1867" dirty="0"/>
              <a:t>3</a:t>
            </a:r>
            <a:r>
              <a:rPr lang="zh-CN" altLang="en-US" sz="1867" dirty="0"/>
              <a:t>个引用，分别为</a:t>
            </a:r>
            <a:r>
              <a:rPr lang="en-US" altLang="zh-CN" sz="1867" dirty="0"/>
              <a:t>dual.dll;MWArray.dll;simple.dll</a:t>
            </a:r>
            <a:r>
              <a:rPr lang="zh-CN" altLang="en-US" sz="1867" dirty="0"/>
              <a:t>，如需要查看代码，请注意重新添加引用</a:t>
            </a:r>
            <a:endParaRPr lang="zh-CN" altLang="zh-CN" sz="1867" dirty="0"/>
          </a:p>
        </p:txBody>
      </p:sp>
    </p:spTree>
    <p:extLst>
      <p:ext uri="{BB962C8B-B14F-4D97-AF65-F5344CB8AC3E}">
        <p14:creationId xmlns:p14="http://schemas.microsoft.com/office/powerpoint/2010/main" val="305315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335360" y="260649"/>
            <a:ext cx="69127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输入文件格式：</a:t>
            </a:r>
            <a:r>
              <a:rPr lang="en-US" altLang="zh-CN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departure time range.csv</a:t>
            </a:r>
            <a:endParaRPr lang="zh-CN" altLang="en-US" sz="2352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43340" y="260648"/>
            <a:ext cx="116985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73" name="矩形 72"/>
          <p:cNvSpPr/>
          <p:nvPr/>
        </p:nvSpPr>
        <p:spPr>
          <a:xfrm>
            <a:off x="281481" y="260648"/>
            <a:ext cx="95828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A4D7CA-A828-4A89-861E-D7B40F747E2E}"/>
              </a:ext>
            </a:extLst>
          </p:cNvPr>
          <p:cNvSpPr/>
          <p:nvPr/>
        </p:nvSpPr>
        <p:spPr>
          <a:xfrm>
            <a:off x="431371" y="1220755"/>
            <a:ext cx="10657184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67" dirty="0"/>
              <a:t>该文件中需要输入各列车在运行图的出发时间范围</a:t>
            </a:r>
            <a:r>
              <a:rPr lang="zh-CN" altLang="en-US" sz="1867" dirty="0"/>
              <a:t>，每列车在该表格中占用一行</a:t>
            </a:r>
            <a:r>
              <a:rPr lang="en-US" altLang="zh-CN" sz="1867" dirty="0"/>
              <a:t>2</a:t>
            </a:r>
            <a:r>
              <a:rPr lang="zh-CN" altLang="en-US" sz="1867" dirty="0"/>
              <a:t>格</a:t>
            </a:r>
            <a:r>
              <a:rPr lang="zh-CN" altLang="zh-CN" sz="1867" dirty="0"/>
              <a:t>，并按照小时：分钟格式输入。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A151C8-1051-4C9D-99D0-7BC8FF90E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178" y="2581420"/>
            <a:ext cx="8104194" cy="188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0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335360" y="260649"/>
            <a:ext cx="69127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输入文件格式：</a:t>
            </a:r>
            <a:r>
              <a:rPr lang="en-US" altLang="zh-CN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blocking time.csv</a:t>
            </a:r>
            <a:endParaRPr lang="zh-CN" altLang="en-US" sz="2352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43340" y="260648"/>
            <a:ext cx="116985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73" name="矩形 72"/>
          <p:cNvSpPr/>
          <p:nvPr/>
        </p:nvSpPr>
        <p:spPr>
          <a:xfrm>
            <a:off x="281481" y="260648"/>
            <a:ext cx="95828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CE186E-DC1B-44E3-AE7A-8F182F202279}"/>
              </a:ext>
            </a:extLst>
          </p:cNvPr>
          <p:cNvSpPr txBox="1"/>
          <p:nvPr/>
        </p:nvSpPr>
        <p:spPr>
          <a:xfrm>
            <a:off x="608632" y="802060"/>
            <a:ext cx="4790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首先解释何为</a:t>
            </a:r>
            <a:r>
              <a:rPr lang="en-US" altLang="zh-CN" sz="2000" dirty="0"/>
              <a:t>blocking time</a:t>
            </a:r>
            <a:r>
              <a:rPr lang="zh-CN" altLang="en-US" sz="2000" dirty="0"/>
              <a:t>，如下图所示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FDB52AF-6CCF-439C-8557-C63925C74F6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051" y="1295212"/>
            <a:ext cx="5285064" cy="384053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5DFA545-CC15-4DD9-9F28-BC28E4A92B8A}"/>
              </a:ext>
            </a:extLst>
          </p:cNvPr>
          <p:cNvSpPr txBox="1"/>
          <p:nvPr/>
        </p:nvSpPr>
        <p:spPr>
          <a:xfrm>
            <a:off x="733069" y="5649098"/>
            <a:ext cx="10167457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列车即将通过区间某点时，需提前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f</a:t>
            </a:r>
            <a:r>
              <a:rPr lang="zh-CN" altLang="en-US" dirty="0"/>
              <a:t>的时间对该点进行占用，车头通过后需花费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p</a:t>
            </a:r>
            <a:r>
              <a:rPr lang="zh-CN" altLang="en-US" dirty="0"/>
              <a:t>的时间来释放该点。关于</a:t>
            </a:r>
            <a:r>
              <a:rPr lang="en-US" altLang="zh-CN" dirty="0"/>
              <a:t>blocking time</a:t>
            </a:r>
            <a:r>
              <a:rPr lang="zh-CN" altLang="en-US" dirty="0"/>
              <a:t>的详细理论请查阅相关文献。</a:t>
            </a:r>
          </a:p>
        </p:txBody>
      </p:sp>
    </p:spTree>
    <p:extLst>
      <p:ext uri="{BB962C8B-B14F-4D97-AF65-F5344CB8AC3E}">
        <p14:creationId xmlns:p14="http://schemas.microsoft.com/office/powerpoint/2010/main" val="266100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335360" y="260649"/>
            <a:ext cx="69127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输入文件格式：</a:t>
            </a:r>
            <a:r>
              <a:rPr lang="en-US" altLang="zh-CN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blocking time.csv</a:t>
            </a:r>
            <a:endParaRPr lang="zh-CN" altLang="en-US" sz="2352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43340" y="260648"/>
            <a:ext cx="116985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73" name="矩形 72"/>
          <p:cNvSpPr/>
          <p:nvPr/>
        </p:nvSpPr>
        <p:spPr>
          <a:xfrm>
            <a:off x="281481" y="260648"/>
            <a:ext cx="95828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A2166E5-FF4C-4A45-8910-4DFA2560C842}"/>
              </a:ext>
            </a:extLst>
          </p:cNvPr>
          <p:cNvSpPr/>
          <p:nvPr/>
        </p:nvSpPr>
        <p:spPr>
          <a:xfrm>
            <a:off x="377309" y="992155"/>
            <a:ext cx="10657184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67" dirty="0"/>
              <a:t>该文件中需要输入各列车</a:t>
            </a:r>
            <a:r>
              <a:rPr lang="zh-CN" altLang="en-US" sz="1867" dirty="0"/>
              <a:t>的</a:t>
            </a:r>
            <a:r>
              <a:rPr lang="en-US" altLang="zh-CN" sz="1867" dirty="0" err="1"/>
              <a:t>t</a:t>
            </a:r>
            <a:r>
              <a:rPr lang="en-US" altLang="zh-CN" sz="1867" baseline="-25000" dirty="0" err="1"/>
              <a:t>f</a:t>
            </a:r>
            <a:r>
              <a:rPr lang="en-US" altLang="zh-CN" sz="1867" baseline="-25000" dirty="0"/>
              <a:t> </a:t>
            </a:r>
            <a:r>
              <a:rPr lang="en-US" altLang="zh-CN" sz="1867" dirty="0" err="1"/>
              <a:t>t</a:t>
            </a:r>
            <a:r>
              <a:rPr lang="en-US" altLang="zh-CN" sz="1867" baseline="-25000" dirty="0" err="1"/>
              <a:t>p</a:t>
            </a:r>
            <a:r>
              <a:rPr lang="en-US" altLang="zh-CN" sz="1867" dirty="0"/>
              <a:t> </a:t>
            </a:r>
            <a:r>
              <a:rPr lang="zh-CN" altLang="en-US" sz="1867" dirty="0"/>
              <a:t>数据，如下图所示</a:t>
            </a:r>
            <a:endParaRPr lang="zh-CN" altLang="zh-CN" sz="1867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3538CA-4394-4544-B433-5FD41EA25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433" y="2824967"/>
            <a:ext cx="5577585" cy="269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40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335360" y="260649"/>
            <a:ext cx="69127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输入文件格式：</a:t>
            </a:r>
            <a:r>
              <a:rPr lang="en-US" altLang="zh-CN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sequence of stops.csv</a:t>
            </a:r>
            <a:endParaRPr lang="zh-CN" altLang="en-US" sz="2352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43340" y="260648"/>
            <a:ext cx="116985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73" name="矩形 72"/>
          <p:cNvSpPr/>
          <p:nvPr/>
        </p:nvSpPr>
        <p:spPr>
          <a:xfrm>
            <a:off x="281481" y="260648"/>
            <a:ext cx="95828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A4D7CA-A828-4A89-861E-D7B40F747E2E}"/>
              </a:ext>
            </a:extLst>
          </p:cNvPr>
          <p:cNvSpPr/>
          <p:nvPr/>
        </p:nvSpPr>
        <p:spPr>
          <a:xfrm>
            <a:off x="431371" y="937778"/>
            <a:ext cx="10657184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dirty="0"/>
              <a:t>该文件中需要将各列车必须停站的车站编号输入，并以分号隔开，如列车没有必停站，则无必须停无需输入任何数据</a:t>
            </a:r>
            <a:endParaRPr lang="zh-CN" altLang="zh-CN" sz="1867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F0DC8B6-81B1-4219-8DF2-AE6655F8A24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595" y="1796819"/>
            <a:ext cx="6240693" cy="3936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716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335360" y="260649"/>
            <a:ext cx="69127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输入文件格式：</a:t>
            </a:r>
            <a:r>
              <a:rPr lang="en-US" altLang="zh-CN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max waiting time.csv</a:t>
            </a:r>
            <a:endParaRPr lang="zh-CN" altLang="en-US" sz="2352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43340" y="260648"/>
            <a:ext cx="116985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73" name="矩形 72"/>
          <p:cNvSpPr/>
          <p:nvPr/>
        </p:nvSpPr>
        <p:spPr>
          <a:xfrm>
            <a:off x="281481" y="260648"/>
            <a:ext cx="95828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A4D7CA-A828-4A89-861E-D7B40F747E2E}"/>
              </a:ext>
            </a:extLst>
          </p:cNvPr>
          <p:cNvSpPr/>
          <p:nvPr/>
        </p:nvSpPr>
        <p:spPr>
          <a:xfrm>
            <a:off x="431371" y="937778"/>
            <a:ext cx="10657184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dirty="0"/>
              <a:t>该文件中需要以分钟为单位，输入各列车在各站的最长停站时间（始发站和终到站除外，因为列车在这</a:t>
            </a:r>
            <a:r>
              <a:rPr lang="en-US" altLang="zh-CN" sz="1867" dirty="0"/>
              <a:t>2</a:t>
            </a:r>
            <a:r>
              <a:rPr lang="zh-CN" altLang="en-US" sz="1867" dirty="0"/>
              <a:t>个站无最长停站时间）</a:t>
            </a:r>
            <a:endParaRPr lang="zh-CN" altLang="zh-CN" sz="1867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9969BDE-EB3D-426D-BA9A-55CD4516878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2180862"/>
            <a:ext cx="5568619" cy="33603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519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335360" y="260649"/>
            <a:ext cx="69127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输入文件格式：</a:t>
            </a:r>
            <a:r>
              <a:rPr lang="en-US" altLang="zh-CN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min waiting time.csv</a:t>
            </a:r>
            <a:endParaRPr lang="zh-CN" altLang="en-US" sz="2352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43340" y="260648"/>
            <a:ext cx="116985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73" name="矩形 72"/>
          <p:cNvSpPr/>
          <p:nvPr/>
        </p:nvSpPr>
        <p:spPr>
          <a:xfrm>
            <a:off x="281481" y="260648"/>
            <a:ext cx="95828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A4D7CA-A828-4A89-861E-D7B40F747E2E}"/>
              </a:ext>
            </a:extLst>
          </p:cNvPr>
          <p:cNvSpPr/>
          <p:nvPr/>
        </p:nvSpPr>
        <p:spPr>
          <a:xfrm>
            <a:off x="431371" y="937778"/>
            <a:ext cx="10657184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dirty="0"/>
              <a:t>该文件中需要输入各列车在各站（始发站和终到站除外，因为列车在这</a:t>
            </a:r>
            <a:r>
              <a:rPr lang="en-US" altLang="zh-CN" sz="1867" dirty="0"/>
              <a:t>2</a:t>
            </a:r>
            <a:r>
              <a:rPr lang="zh-CN" altLang="en-US" sz="1867" dirty="0"/>
              <a:t>个站无最少等待时间），如果该站非必须停靠车站，该时间为</a:t>
            </a:r>
            <a:r>
              <a:rPr lang="en-US" altLang="zh-CN" sz="1867" dirty="0"/>
              <a:t>0</a:t>
            </a:r>
            <a:endParaRPr lang="zh-CN" altLang="zh-CN" sz="1867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1AEB9F9-C3E9-42F0-BC3F-1E2F4339B04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1988840"/>
            <a:ext cx="5280587" cy="33603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532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335360" y="260649"/>
            <a:ext cx="69127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输入文件格式：</a:t>
            </a:r>
            <a:r>
              <a:rPr lang="en-US" altLang="zh-CN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time information.csv</a:t>
            </a:r>
            <a:endParaRPr lang="zh-CN" altLang="en-US" sz="2352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43340" y="260648"/>
            <a:ext cx="116985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73" name="矩形 72"/>
          <p:cNvSpPr/>
          <p:nvPr/>
        </p:nvSpPr>
        <p:spPr>
          <a:xfrm>
            <a:off x="281481" y="260648"/>
            <a:ext cx="95828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A4D7CA-A828-4A89-861E-D7B40F747E2E}"/>
              </a:ext>
            </a:extLst>
          </p:cNvPr>
          <p:cNvSpPr/>
          <p:nvPr/>
        </p:nvSpPr>
        <p:spPr>
          <a:xfrm>
            <a:off x="431371" y="937777"/>
            <a:ext cx="10657184" cy="954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dirty="0"/>
              <a:t>该文件中需要输入列车的起车附加时间、停车附加时间、运行图铺画起始时间、运行图铺画终止时间，其中起车附加时间、停车附加时间单位为分，运行图铺画起始时间、运行图铺画终止时间按照</a:t>
            </a:r>
            <a:r>
              <a:rPr lang="en-US" altLang="zh-CN" sz="1867" dirty="0"/>
              <a:t>HHMM</a:t>
            </a:r>
            <a:r>
              <a:rPr lang="zh-CN" altLang="en-US" sz="1867" dirty="0"/>
              <a:t>格式输入</a:t>
            </a:r>
            <a:endParaRPr lang="zh-CN" altLang="zh-CN" sz="1867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983FC38-1DB4-4101-B11A-3C21A38E8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93" y="3009939"/>
            <a:ext cx="10938813" cy="76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3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335360" y="260648"/>
            <a:ext cx="69127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输入文件格式：</a:t>
            </a:r>
            <a:r>
              <a:rPr lang="en-US" altLang="zh-CN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zone.csv</a:t>
            </a:r>
            <a:endParaRPr lang="zh-CN" altLang="en-US" sz="2352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43340" y="260648"/>
            <a:ext cx="116985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73" name="矩形 72"/>
          <p:cNvSpPr/>
          <p:nvPr/>
        </p:nvSpPr>
        <p:spPr>
          <a:xfrm>
            <a:off x="281481" y="260648"/>
            <a:ext cx="95828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A4D7CA-A828-4A89-861E-D7B40F747E2E}"/>
              </a:ext>
            </a:extLst>
          </p:cNvPr>
          <p:cNvSpPr/>
          <p:nvPr/>
        </p:nvSpPr>
        <p:spPr>
          <a:xfrm>
            <a:off x="431371" y="937777"/>
            <a:ext cx="10657184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dirty="0"/>
              <a:t>该文件中需要输入各区域（</a:t>
            </a:r>
            <a:r>
              <a:rPr lang="en-US" altLang="zh-CN" sz="1867" dirty="0"/>
              <a:t>zone</a:t>
            </a:r>
            <a:r>
              <a:rPr lang="zh-CN" altLang="en-US" sz="1867" dirty="0"/>
              <a:t>）的时间范围以及所在车站，便于</a:t>
            </a:r>
            <a:r>
              <a:rPr lang="en-US" altLang="zh-CN" sz="1867" dirty="0"/>
              <a:t>NEXTA</a:t>
            </a:r>
            <a:r>
              <a:rPr lang="zh-CN" altLang="en-US" sz="1867" dirty="0"/>
              <a:t>软件进行数据统计，时间输入格式为</a:t>
            </a:r>
            <a:r>
              <a:rPr lang="en-US" altLang="zh-CN" sz="1867" dirty="0"/>
              <a:t>HHMM</a:t>
            </a:r>
            <a:r>
              <a:rPr lang="zh-CN" altLang="en-US" sz="1867" dirty="0"/>
              <a:t>，车站输入格式为车站编号（</a:t>
            </a:r>
            <a:r>
              <a:rPr lang="en-US" altLang="zh-CN" sz="1867" dirty="0"/>
              <a:t>1</a:t>
            </a:r>
            <a:r>
              <a:rPr lang="zh-CN" altLang="en-US" sz="1867" dirty="0"/>
              <a:t>号车站即为铺画时空图最下方的第一个车站）</a:t>
            </a:r>
            <a:endParaRPr lang="zh-CN" altLang="zh-CN" sz="1867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A275239-4BDB-412D-9E2E-193A58A5C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010" y="2569404"/>
            <a:ext cx="6769442" cy="149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657</Words>
  <Application>Microsoft Office PowerPoint</Application>
  <PresentationFormat>宽屏</PresentationFormat>
  <Paragraphs>48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谭 忆涵</dc:creator>
  <cp:lastModifiedBy>谭 忆涵</cp:lastModifiedBy>
  <cp:revision>3</cp:revision>
  <dcterms:created xsi:type="dcterms:W3CDTF">2020-06-20T09:12:36Z</dcterms:created>
  <dcterms:modified xsi:type="dcterms:W3CDTF">2020-06-20T09:47:43Z</dcterms:modified>
</cp:coreProperties>
</file>