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321" r:id="rId2"/>
    <p:sldId id="360" r:id="rId3"/>
    <p:sldId id="355" r:id="rId4"/>
    <p:sldId id="356" r:id="rId5"/>
    <p:sldId id="364" r:id="rId6"/>
    <p:sldId id="368" r:id="rId7"/>
    <p:sldId id="369" r:id="rId8"/>
    <p:sldId id="370" r:id="rId9"/>
    <p:sldId id="371" r:id="rId10"/>
    <p:sldId id="259" r:id="rId11"/>
    <p:sldId id="324" r:id="rId12"/>
    <p:sldId id="357" r:id="rId13"/>
    <p:sldId id="358" r:id="rId14"/>
    <p:sldId id="359" r:id="rId15"/>
    <p:sldId id="365" r:id="rId16"/>
    <p:sldId id="362" r:id="rId17"/>
    <p:sldId id="361" r:id="rId18"/>
    <p:sldId id="363" r:id="rId19"/>
    <p:sldId id="366" r:id="rId20"/>
    <p:sldId id="367" r:id="rId21"/>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F70"/>
    <a:srgbClr val="414455"/>
    <a:srgbClr val="568D11"/>
    <a:srgbClr val="70BA16"/>
    <a:srgbClr val="82D81A"/>
    <a:srgbClr val="61A113"/>
    <a:srgbClr val="1A74CC"/>
    <a:srgbClr val="E09320"/>
    <a:srgbClr val="4A99E8"/>
    <a:srgbClr val="1E8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660"/>
  </p:normalViewPr>
  <p:slideViewPr>
    <p:cSldViewPr>
      <p:cViewPr varScale="1">
        <p:scale>
          <a:sx n="115" d="100"/>
          <a:sy n="115" d="100"/>
        </p:scale>
        <p:origin x="686" y="7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2020/5/27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extLst>
      <p:ext uri="{BB962C8B-B14F-4D97-AF65-F5344CB8AC3E}">
        <p14:creationId xmlns:p14="http://schemas.microsoft.com/office/powerpoint/2010/main" val="411580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extLst>
      <p:ext uri="{BB962C8B-B14F-4D97-AF65-F5344CB8AC3E}">
        <p14:creationId xmlns:p14="http://schemas.microsoft.com/office/powerpoint/2010/main" val="162711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10</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11</a:t>
            </a:fld>
            <a:endParaRPr lang="zh-CN" altLang="en-US"/>
          </a:p>
        </p:txBody>
      </p:sp>
    </p:spTree>
    <p:extLst>
      <p:ext uri="{BB962C8B-B14F-4D97-AF65-F5344CB8AC3E}">
        <p14:creationId xmlns:p14="http://schemas.microsoft.com/office/powerpoint/2010/main" val="365058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12</a:t>
            </a:fld>
            <a:endParaRPr lang="zh-CN" altLang="en-US"/>
          </a:p>
        </p:txBody>
      </p:sp>
    </p:spTree>
    <p:extLst>
      <p:ext uri="{BB962C8B-B14F-4D97-AF65-F5344CB8AC3E}">
        <p14:creationId xmlns:p14="http://schemas.microsoft.com/office/powerpoint/2010/main" val="261028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13</a:t>
            </a:fld>
            <a:endParaRPr lang="zh-CN" altLang="en-US"/>
          </a:p>
        </p:txBody>
      </p:sp>
    </p:spTree>
    <p:extLst>
      <p:ext uri="{BB962C8B-B14F-4D97-AF65-F5344CB8AC3E}">
        <p14:creationId xmlns:p14="http://schemas.microsoft.com/office/powerpoint/2010/main" val="254349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14</a:t>
            </a:fld>
            <a:endParaRPr lang="zh-CN" altLang="en-US"/>
          </a:p>
        </p:txBody>
      </p:sp>
    </p:spTree>
    <p:extLst>
      <p:ext uri="{BB962C8B-B14F-4D97-AF65-F5344CB8AC3E}">
        <p14:creationId xmlns:p14="http://schemas.microsoft.com/office/powerpoint/2010/main" val="385744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15</a:t>
            </a:fld>
            <a:endParaRPr lang="zh-CN" altLang="en-US"/>
          </a:p>
        </p:txBody>
      </p:sp>
    </p:spTree>
    <p:extLst>
      <p:ext uri="{BB962C8B-B14F-4D97-AF65-F5344CB8AC3E}">
        <p14:creationId xmlns:p14="http://schemas.microsoft.com/office/powerpoint/2010/main" val="85945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extLst>
      <p:ext uri="{BB962C8B-B14F-4D97-AF65-F5344CB8AC3E}">
        <p14:creationId xmlns:p14="http://schemas.microsoft.com/office/powerpoint/2010/main" val="214764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17</a:t>
            </a:fld>
            <a:endParaRPr lang="zh-CN" altLang="en-US"/>
          </a:p>
        </p:txBody>
      </p:sp>
    </p:spTree>
    <p:extLst>
      <p:ext uri="{BB962C8B-B14F-4D97-AF65-F5344CB8AC3E}">
        <p14:creationId xmlns:p14="http://schemas.microsoft.com/office/powerpoint/2010/main" val="179303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18</a:t>
            </a:fld>
            <a:endParaRPr lang="zh-CN" altLang="en-US"/>
          </a:p>
        </p:txBody>
      </p:sp>
    </p:spTree>
    <p:extLst>
      <p:ext uri="{BB962C8B-B14F-4D97-AF65-F5344CB8AC3E}">
        <p14:creationId xmlns:p14="http://schemas.microsoft.com/office/powerpoint/2010/main" val="425026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19</a:t>
            </a:fld>
            <a:endParaRPr lang="zh-CN" altLang="en-US"/>
          </a:p>
        </p:txBody>
      </p:sp>
    </p:spTree>
    <p:extLst>
      <p:ext uri="{BB962C8B-B14F-4D97-AF65-F5344CB8AC3E}">
        <p14:creationId xmlns:p14="http://schemas.microsoft.com/office/powerpoint/2010/main" val="322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extLst>
      <p:ext uri="{BB962C8B-B14F-4D97-AF65-F5344CB8AC3E}">
        <p14:creationId xmlns:p14="http://schemas.microsoft.com/office/powerpoint/2010/main" val="3212699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20</a:t>
            </a:fld>
            <a:endParaRPr lang="zh-CN" altLang="en-US"/>
          </a:p>
        </p:txBody>
      </p:sp>
    </p:spTree>
    <p:extLst>
      <p:ext uri="{BB962C8B-B14F-4D97-AF65-F5344CB8AC3E}">
        <p14:creationId xmlns:p14="http://schemas.microsoft.com/office/powerpoint/2010/main" val="136472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a:t>
            </a:fld>
            <a:endParaRPr lang="zh-CN" altLang="en-US"/>
          </a:p>
        </p:txBody>
      </p:sp>
    </p:spTree>
    <p:extLst>
      <p:ext uri="{BB962C8B-B14F-4D97-AF65-F5344CB8AC3E}">
        <p14:creationId xmlns:p14="http://schemas.microsoft.com/office/powerpoint/2010/main" val="421698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extLst>
      <p:ext uri="{BB962C8B-B14F-4D97-AF65-F5344CB8AC3E}">
        <p14:creationId xmlns:p14="http://schemas.microsoft.com/office/powerpoint/2010/main" val="313612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5</a:t>
            </a:fld>
            <a:endParaRPr lang="zh-CN" altLang="en-US"/>
          </a:p>
        </p:txBody>
      </p:sp>
    </p:spTree>
    <p:extLst>
      <p:ext uri="{BB962C8B-B14F-4D97-AF65-F5344CB8AC3E}">
        <p14:creationId xmlns:p14="http://schemas.microsoft.com/office/powerpoint/2010/main" val="35303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6</a:t>
            </a:fld>
            <a:endParaRPr lang="zh-CN" altLang="en-US"/>
          </a:p>
        </p:txBody>
      </p:sp>
    </p:spTree>
    <p:extLst>
      <p:ext uri="{BB962C8B-B14F-4D97-AF65-F5344CB8AC3E}">
        <p14:creationId xmlns:p14="http://schemas.microsoft.com/office/powerpoint/2010/main" val="11397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extLst>
      <p:ext uri="{BB962C8B-B14F-4D97-AF65-F5344CB8AC3E}">
        <p14:creationId xmlns:p14="http://schemas.microsoft.com/office/powerpoint/2010/main" val="1482445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8</a:t>
            </a:fld>
            <a:endParaRPr lang="zh-CN" altLang="en-US"/>
          </a:p>
        </p:txBody>
      </p:sp>
    </p:spTree>
    <p:extLst>
      <p:ext uri="{BB962C8B-B14F-4D97-AF65-F5344CB8AC3E}">
        <p14:creationId xmlns:p14="http://schemas.microsoft.com/office/powerpoint/2010/main" val="334176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9</a:t>
            </a:fld>
            <a:endParaRPr lang="zh-CN" altLang="en-US"/>
          </a:p>
        </p:txBody>
      </p:sp>
    </p:spTree>
    <p:extLst>
      <p:ext uri="{BB962C8B-B14F-4D97-AF65-F5344CB8AC3E}">
        <p14:creationId xmlns:p14="http://schemas.microsoft.com/office/powerpoint/2010/main" val="77968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5981125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362764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4689989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9347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课题综述</a:t>
            </a: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8010018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17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242801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4149872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148091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2491197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381477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590714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525352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2020/5/27</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24024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en-US" altLang="zh-CN" sz="1764" b="1" dirty="0">
                <a:solidFill>
                  <a:srgbClr val="112F70"/>
                </a:solidFill>
                <a:latin typeface="微软雅黑" charset="0"/>
                <a:ea typeface="微软雅黑" charset="0"/>
                <a:sym typeface="+mn-ea"/>
              </a:rPr>
              <a:t>Python </a:t>
            </a:r>
            <a:r>
              <a:rPr lang="zh-CN" altLang="en-US" sz="1764" b="1" dirty="0">
                <a:solidFill>
                  <a:srgbClr val="112F70"/>
                </a:solidFill>
                <a:latin typeface="微软雅黑" charset="0"/>
                <a:ea typeface="微软雅黑" charset="0"/>
                <a:sym typeface="+mn-ea"/>
              </a:rPr>
              <a:t>环境配置</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987574"/>
            <a:ext cx="7416730" cy="923330"/>
          </a:xfrm>
          <a:prstGeom prst="rect">
            <a:avLst/>
          </a:prstGeom>
          <a:noFill/>
        </p:spPr>
        <p:txBody>
          <a:bodyPr wrap="square" rtlCol="0">
            <a:spAutoFit/>
          </a:bodyPr>
          <a:lstStyle/>
          <a:p>
            <a:r>
              <a:rPr lang="zh-CN" altLang="en-US" dirty="0"/>
              <a:t>请在使用前确保安装</a:t>
            </a:r>
            <a:r>
              <a:rPr lang="en-US" altLang="zh-CN" dirty="0"/>
              <a:t>python</a:t>
            </a:r>
            <a:r>
              <a:rPr lang="zh-CN" altLang="en-US" dirty="0"/>
              <a:t>，并安装</a:t>
            </a:r>
            <a:r>
              <a:rPr lang="en-US" altLang="zh-CN" dirty="0" err="1"/>
              <a:t>numpy</a:t>
            </a:r>
            <a:r>
              <a:rPr lang="zh-CN" altLang="en-US" dirty="0"/>
              <a:t>库</a:t>
            </a:r>
            <a:endParaRPr lang="en-US" altLang="zh-CN" dirty="0"/>
          </a:p>
          <a:p>
            <a:endParaRPr lang="en-US" altLang="zh-CN" dirty="0"/>
          </a:p>
          <a:p>
            <a:r>
              <a:rPr lang="en-US" altLang="zh-CN" dirty="0" err="1"/>
              <a:t>numpy</a:t>
            </a:r>
            <a:r>
              <a:rPr lang="zh-CN" altLang="en-US" dirty="0"/>
              <a:t>库官网网址：</a:t>
            </a:r>
            <a:r>
              <a:rPr lang="en-US" altLang="zh-CN" dirty="0"/>
              <a:t>www.numpy.org</a:t>
            </a:r>
            <a:endParaRPr lang="zh-CN" altLang="en-US" dirty="0"/>
          </a:p>
        </p:txBody>
      </p:sp>
    </p:spTree>
    <p:extLst>
      <p:ext uri="{BB962C8B-B14F-4D97-AF65-F5344CB8AC3E}">
        <p14:creationId xmlns:p14="http://schemas.microsoft.com/office/powerpoint/2010/main" val="8712680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2164797"/>
            <a:ext cx="907941"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附录</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p>
        </p:txBody>
      </p:sp>
      <p:sp>
        <p:nvSpPr>
          <p:cNvPr id="13" name="文本框 12"/>
          <p:cNvSpPr txBox="1"/>
          <p:nvPr/>
        </p:nvSpPr>
        <p:spPr>
          <a:xfrm>
            <a:off x="4139952" y="2067694"/>
            <a:ext cx="4242187" cy="684803"/>
          </a:xfrm>
          <a:prstGeom prst="rect">
            <a:avLst/>
          </a:prstGeom>
          <a:noFill/>
        </p:spPr>
        <p:txBody>
          <a:bodyPr wrap="none" lIns="68580" tIns="34290" rIns="68580" bIns="34290" rtlCol="0">
            <a:spAutoFit/>
          </a:bodyPr>
          <a:lstStyle/>
          <a:p>
            <a:r>
              <a:rPr lang="zh-CN" altLang="en-US" sz="4000" b="1" dirty="0">
                <a:solidFill>
                  <a:srgbClr val="112F70"/>
                </a:solidFill>
                <a:latin typeface="微软雅黑" panose="020B0503020204020204" pitchFamily="34" charset="-122"/>
                <a:ea typeface="微软雅黑" panose="020B0503020204020204" pitchFamily="34" charset="-122"/>
              </a:rPr>
              <a:t>输入文件格式说明</a:t>
            </a:r>
          </a:p>
        </p:txBody>
      </p:sp>
    </p:spTree>
    <p:extLst>
      <p:ext uri="{BB962C8B-B14F-4D97-AF65-F5344CB8AC3E}">
        <p14:creationId xmlns:p14="http://schemas.microsoft.com/office/powerpoint/2010/main" val="12252779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departure time range.csv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915566"/>
            <a:ext cx="7992888" cy="523220"/>
          </a:xfrm>
          <a:prstGeom prst="rect">
            <a:avLst/>
          </a:prstGeom>
        </p:spPr>
        <p:txBody>
          <a:bodyPr wrap="square">
            <a:spAutoFit/>
          </a:bodyPr>
          <a:lstStyle/>
          <a:p>
            <a:r>
              <a:rPr lang="zh-CN" altLang="zh-CN" sz="1400" dirty="0"/>
              <a:t>该文件中需要输入各列车在运行图的出发时间范围</a:t>
            </a:r>
            <a:r>
              <a:rPr lang="zh-CN" altLang="en-US" sz="1400" dirty="0"/>
              <a:t>，每列车在该表格中占用一行</a:t>
            </a:r>
            <a:r>
              <a:rPr lang="en-US" altLang="zh-CN" sz="1400" dirty="0"/>
              <a:t>2</a:t>
            </a:r>
            <a:r>
              <a:rPr lang="zh-CN" altLang="en-US" sz="1400" dirty="0"/>
              <a:t>格</a:t>
            </a:r>
            <a:r>
              <a:rPr lang="zh-CN" altLang="zh-CN" sz="1400" dirty="0"/>
              <a:t>，并按照小时：分钟格式输入。</a:t>
            </a:r>
          </a:p>
        </p:txBody>
      </p:sp>
      <p:pic>
        <p:nvPicPr>
          <p:cNvPr id="9" name="图片 8">
            <a:extLst>
              <a:ext uri="{FF2B5EF4-FFF2-40B4-BE49-F238E27FC236}">
                <a16:creationId xmlns:a16="http://schemas.microsoft.com/office/drawing/2014/main" id="{161C6719-71BD-4567-A558-2B58B6F144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23678"/>
            <a:ext cx="4896544" cy="1872208"/>
          </a:xfrm>
          <a:prstGeom prst="rect">
            <a:avLst/>
          </a:prstGeom>
          <a:noFill/>
          <a:ln>
            <a:noFill/>
          </a:ln>
        </p:spPr>
      </p:pic>
    </p:spTree>
    <p:extLst>
      <p:ext uri="{BB962C8B-B14F-4D97-AF65-F5344CB8AC3E}">
        <p14:creationId xmlns:p14="http://schemas.microsoft.com/office/powerpoint/2010/main" val="24801020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intervals of trains.csv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2462213"/>
          </a:xfrm>
          <a:prstGeom prst="rect">
            <a:avLst/>
          </a:prstGeom>
        </p:spPr>
        <p:txBody>
          <a:bodyPr wrap="square">
            <a:spAutoFit/>
          </a:bodyPr>
          <a:lstStyle/>
          <a:p>
            <a:r>
              <a:rPr lang="zh-CN" altLang="en-US" sz="1400" dirty="0"/>
              <a:t>对于</a:t>
            </a:r>
            <a:r>
              <a:rPr lang="en-US" altLang="zh-CN" sz="1400" dirty="0"/>
              <a:t>space_time_network_single.py</a:t>
            </a:r>
            <a:r>
              <a:rPr lang="zh-CN" altLang="en-US" sz="1400" dirty="0"/>
              <a:t>，该文件中需要输入列车在各站的列车间隔时间</a:t>
            </a:r>
            <a:r>
              <a:rPr lang="en-US" altLang="zh-CN" sz="1400" dirty="0"/>
              <a:t>τ</a:t>
            </a:r>
            <a:r>
              <a:rPr lang="zh-CN" altLang="en-US" sz="1400" dirty="0"/>
              <a:t>不、</a:t>
            </a:r>
            <a:r>
              <a:rPr lang="en-US" altLang="zh-CN" sz="1400" dirty="0"/>
              <a:t>τ</a:t>
            </a:r>
            <a:r>
              <a:rPr lang="zh-CN" altLang="en-US" sz="1400" dirty="0"/>
              <a:t>会、</a:t>
            </a:r>
            <a:r>
              <a:rPr lang="en-US" altLang="zh-CN" sz="1400" dirty="0"/>
              <a:t>τ</a:t>
            </a:r>
            <a:r>
              <a:rPr lang="zh-CN" altLang="en-US" sz="1400" dirty="0"/>
              <a:t>连、</a:t>
            </a:r>
            <a:r>
              <a:rPr lang="en-US" altLang="zh-CN" sz="1400" dirty="0"/>
              <a:t>τ</a:t>
            </a:r>
            <a:r>
              <a:rPr lang="zh-CN" altLang="en-US" sz="1400" dirty="0"/>
              <a:t>到发、</a:t>
            </a:r>
            <a:r>
              <a:rPr lang="en-US" altLang="zh-CN" sz="1400" dirty="0"/>
              <a:t>τ</a:t>
            </a:r>
            <a:r>
              <a:rPr lang="zh-CN" altLang="en-US" sz="1400" dirty="0"/>
              <a:t>发到、 </a:t>
            </a:r>
            <a:r>
              <a:rPr lang="en-US" altLang="zh-CN" sz="1400" dirty="0"/>
              <a:t>τ</a:t>
            </a:r>
            <a:r>
              <a:rPr lang="zh-CN" altLang="en-US" sz="1400" dirty="0"/>
              <a:t>不通，每个车站在该表格中占用一行</a:t>
            </a:r>
            <a:r>
              <a:rPr lang="en-US" altLang="zh-CN" sz="1400" dirty="0"/>
              <a:t>6</a:t>
            </a:r>
            <a:r>
              <a:rPr lang="zh-CN" altLang="en-US" sz="1400" dirty="0"/>
              <a:t>格，各间隔时间定义为：</a:t>
            </a:r>
            <a:endParaRPr lang="en-US" altLang="zh-CN" sz="1400" dirty="0"/>
          </a:p>
          <a:p>
            <a:r>
              <a:rPr lang="en-US" altLang="zh-CN" sz="1400" dirty="0"/>
              <a:t>τ</a:t>
            </a:r>
            <a:r>
              <a:rPr lang="zh-CN" altLang="zh-CN" sz="1400" baseline="-25000" dirty="0"/>
              <a:t>不</a:t>
            </a:r>
            <a:r>
              <a:rPr lang="zh-CN" altLang="zh-CN" sz="1400" dirty="0"/>
              <a:t>：在单线区段，两个相对方向的列车在车站交会时，从某一方向的列车到达车站时 起，至相对方向列车到达或通过时止的最小间隔时间称</a:t>
            </a:r>
            <a:r>
              <a:rPr lang="en-US" altLang="zh-CN" sz="1400" dirty="0"/>
              <a:t>τ</a:t>
            </a:r>
            <a:r>
              <a:rPr lang="zh-CN" altLang="zh-CN" sz="1400" dirty="0"/>
              <a:t>不 </a:t>
            </a:r>
          </a:p>
          <a:p>
            <a:r>
              <a:rPr lang="en-US" altLang="zh-CN" sz="1400" dirty="0"/>
              <a:t>τ</a:t>
            </a:r>
            <a:r>
              <a:rPr lang="zh-CN" altLang="zh-CN" sz="1400" baseline="-25000" dirty="0"/>
              <a:t>会</a:t>
            </a:r>
            <a:r>
              <a:rPr lang="zh-CN" altLang="zh-CN" sz="1400" dirty="0"/>
              <a:t>：在单线区段，自某一方向列车到达或通过车站之时起，至由该站向同一区间发出 另一对向列车之时止的最小间隔时间，称为</a:t>
            </a:r>
            <a:r>
              <a:rPr lang="en-US" altLang="zh-CN" sz="1400" dirty="0"/>
              <a:t>τ</a:t>
            </a:r>
            <a:r>
              <a:rPr lang="zh-CN" altLang="zh-CN" sz="1400" dirty="0"/>
              <a:t>会 </a:t>
            </a:r>
          </a:p>
          <a:p>
            <a:r>
              <a:rPr lang="en-US" altLang="zh-CN" sz="1400" dirty="0"/>
              <a:t>τ</a:t>
            </a:r>
            <a:r>
              <a:rPr lang="zh-CN" altLang="zh-CN" sz="1400" baseline="-25000" dirty="0"/>
              <a:t>连</a:t>
            </a:r>
            <a:r>
              <a:rPr lang="zh-CN" altLang="zh-CN" sz="1400" dirty="0"/>
              <a:t>：同方向列车连发间隔时间 </a:t>
            </a:r>
          </a:p>
          <a:p>
            <a:r>
              <a:rPr lang="en-US" altLang="zh-CN" sz="1400" dirty="0"/>
              <a:t>τ</a:t>
            </a:r>
            <a:r>
              <a:rPr lang="zh-CN" altLang="zh-CN" sz="1400" baseline="-25000" dirty="0"/>
              <a:t>到发</a:t>
            </a:r>
            <a:r>
              <a:rPr lang="zh-CN" altLang="zh-CN" sz="1400" dirty="0"/>
              <a:t>：同方向列车不同时到发间隔时间 </a:t>
            </a:r>
          </a:p>
          <a:p>
            <a:r>
              <a:rPr lang="en-US" altLang="zh-CN" sz="1400" dirty="0"/>
              <a:t>τ</a:t>
            </a:r>
            <a:r>
              <a:rPr lang="zh-CN" altLang="zh-CN" sz="1400" baseline="-25000" dirty="0"/>
              <a:t>发到</a:t>
            </a:r>
            <a:r>
              <a:rPr lang="zh-CN" altLang="zh-CN" sz="1400" dirty="0"/>
              <a:t>：同方向列车不同时发到间隔时间 </a:t>
            </a:r>
          </a:p>
          <a:p>
            <a:r>
              <a:rPr lang="en-US" altLang="zh-CN" sz="1400" dirty="0"/>
              <a:t>τ</a:t>
            </a:r>
            <a:r>
              <a:rPr lang="zh-CN" altLang="zh-CN" sz="1400" baseline="-25000" dirty="0"/>
              <a:t>不通</a:t>
            </a:r>
            <a:r>
              <a:rPr lang="zh-CN" altLang="zh-CN" sz="1400" dirty="0"/>
              <a:t>：相对方向列车不同时通过车站的间隔时间</a:t>
            </a:r>
          </a:p>
          <a:p>
            <a:endParaRPr lang="zh-CN" altLang="zh-CN" sz="1400" dirty="0"/>
          </a:p>
        </p:txBody>
      </p:sp>
      <p:pic>
        <p:nvPicPr>
          <p:cNvPr id="8" name="图片 7">
            <a:extLst>
              <a:ext uri="{FF2B5EF4-FFF2-40B4-BE49-F238E27FC236}">
                <a16:creationId xmlns:a16="http://schemas.microsoft.com/office/drawing/2014/main" id="{A4463906-FC56-4268-AF90-BBEA13ECE8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075806"/>
            <a:ext cx="5472608" cy="1800200"/>
          </a:xfrm>
          <a:prstGeom prst="rect">
            <a:avLst/>
          </a:prstGeom>
          <a:noFill/>
          <a:ln>
            <a:noFill/>
          </a:ln>
        </p:spPr>
      </p:pic>
    </p:spTree>
    <p:extLst>
      <p:ext uri="{BB962C8B-B14F-4D97-AF65-F5344CB8AC3E}">
        <p14:creationId xmlns:p14="http://schemas.microsoft.com/office/powerpoint/2010/main" val="26610049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intervals of trains.csv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1169551"/>
          </a:xfrm>
          <a:prstGeom prst="rect">
            <a:avLst/>
          </a:prstGeom>
        </p:spPr>
        <p:txBody>
          <a:bodyPr wrap="square">
            <a:spAutoFit/>
          </a:bodyPr>
          <a:lstStyle/>
          <a:p>
            <a:r>
              <a:rPr lang="zh-CN" altLang="en-US" sz="1400" dirty="0"/>
              <a:t>对于</a:t>
            </a:r>
            <a:r>
              <a:rPr lang="en-US" altLang="zh-CN" sz="1400" dirty="0"/>
              <a:t>space_time_network_double.py</a:t>
            </a:r>
            <a:r>
              <a:rPr lang="zh-CN" altLang="en-US" sz="1400" dirty="0"/>
              <a:t>，文件中需要按照到达、通过、发车分类，按照分钟格式输入列车在各站的列车追踪间隔时间，每个车站在该表格中占用一行</a:t>
            </a:r>
            <a:r>
              <a:rPr lang="en-US" altLang="zh-CN" sz="1400" dirty="0"/>
              <a:t>3</a:t>
            </a:r>
            <a:r>
              <a:rPr lang="zh-CN" altLang="en-US" sz="1400" dirty="0"/>
              <a:t>格，各间隔时间定义为：</a:t>
            </a:r>
            <a:endParaRPr lang="en-US" altLang="zh-CN" sz="1400" dirty="0"/>
          </a:p>
          <a:p>
            <a:r>
              <a:rPr lang="en-US" altLang="zh-CN" sz="1400" dirty="0"/>
              <a:t>arrive</a:t>
            </a:r>
            <a:r>
              <a:rPr lang="zh-CN" altLang="en-US" sz="1400" dirty="0"/>
              <a:t>：列车进站时的列车追踪间隔时间</a:t>
            </a:r>
            <a:endParaRPr lang="en-US" altLang="zh-CN" sz="1400" dirty="0"/>
          </a:p>
          <a:p>
            <a:r>
              <a:rPr lang="en-US" altLang="zh-CN" sz="1400" dirty="0"/>
              <a:t>departure</a:t>
            </a:r>
            <a:r>
              <a:rPr lang="zh-CN" altLang="en-US" sz="1400" dirty="0"/>
              <a:t>：列车出站时的列车追踪间隔时间</a:t>
            </a:r>
            <a:endParaRPr lang="en-US" altLang="zh-CN" sz="1400" dirty="0"/>
          </a:p>
          <a:p>
            <a:r>
              <a:rPr lang="en-US" altLang="zh-CN" sz="1400" dirty="0"/>
              <a:t>pass</a:t>
            </a:r>
            <a:r>
              <a:rPr lang="zh-CN" altLang="en-US" sz="1400" dirty="0"/>
              <a:t>：列车通过车站时的列车追踪间隔时间</a:t>
            </a:r>
            <a:endParaRPr lang="zh-CN" altLang="zh-CN" sz="1400" dirty="0"/>
          </a:p>
        </p:txBody>
      </p:sp>
      <p:pic>
        <p:nvPicPr>
          <p:cNvPr id="7" name="图片 6">
            <a:extLst>
              <a:ext uri="{FF2B5EF4-FFF2-40B4-BE49-F238E27FC236}">
                <a16:creationId xmlns:a16="http://schemas.microsoft.com/office/drawing/2014/main" id="{28D8B21F-AC10-4116-A54C-B5B0D6B408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148902"/>
            <a:ext cx="4824536" cy="2243430"/>
          </a:xfrm>
          <a:prstGeom prst="rect">
            <a:avLst/>
          </a:prstGeom>
          <a:noFill/>
          <a:ln>
            <a:noFill/>
          </a:ln>
        </p:spPr>
      </p:pic>
    </p:spTree>
    <p:extLst>
      <p:ext uri="{BB962C8B-B14F-4D97-AF65-F5344CB8AC3E}">
        <p14:creationId xmlns:p14="http://schemas.microsoft.com/office/powerpoint/2010/main" val="17459913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sequence of stops.csv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该文件中需要将各列车必须停站的车站编号输入，并以分号隔开，如列车没有必停站，则无必须停无需输入任何数据</a:t>
            </a:r>
            <a:endParaRPr lang="zh-CN" altLang="zh-CN" sz="1400" dirty="0"/>
          </a:p>
        </p:txBody>
      </p:sp>
      <p:pic>
        <p:nvPicPr>
          <p:cNvPr id="9" name="图片 8">
            <a:extLst>
              <a:ext uri="{FF2B5EF4-FFF2-40B4-BE49-F238E27FC236}">
                <a16:creationId xmlns:a16="http://schemas.microsoft.com/office/drawing/2014/main" id="{6F0DC8B6-81B1-4219-8DF2-AE6655F8A2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347614"/>
            <a:ext cx="4680520" cy="2952328"/>
          </a:xfrm>
          <a:prstGeom prst="rect">
            <a:avLst/>
          </a:prstGeom>
          <a:noFill/>
          <a:ln>
            <a:noFill/>
          </a:ln>
        </p:spPr>
      </p:pic>
    </p:spTree>
    <p:extLst>
      <p:ext uri="{BB962C8B-B14F-4D97-AF65-F5344CB8AC3E}">
        <p14:creationId xmlns:p14="http://schemas.microsoft.com/office/powerpoint/2010/main" val="20571638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max waiting time.csv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该文件中需要以分钟为单位，输入各列车在各站的最长停站时间（始发站和终到站除外，因为列车在这</a:t>
            </a:r>
            <a:r>
              <a:rPr lang="en-US" altLang="zh-CN" sz="1400" dirty="0"/>
              <a:t>2</a:t>
            </a:r>
            <a:r>
              <a:rPr lang="zh-CN" altLang="en-US" sz="1400" dirty="0"/>
              <a:t>个站无最长停站时间）</a:t>
            </a:r>
            <a:endParaRPr lang="zh-CN" altLang="zh-CN" sz="1400" dirty="0"/>
          </a:p>
        </p:txBody>
      </p:sp>
      <p:pic>
        <p:nvPicPr>
          <p:cNvPr id="7" name="图片 6">
            <a:extLst>
              <a:ext uri="{FF2B5EF4-FFF2-40B4-BE49-F238E27FC236}">
                <a16:creationId xmlns:a16="http://schemas.microsoft.com/office/drawing/2014/main" id="{69969BDE-EB3D-426D-BA9A-55CD451687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635646"/>
            <a:ext cx="4176464" cy="2520280"/>
          </a:xfrm>
          <a:prstGeom prst="rect">
            <a:avLst/>
          </a:prstGeom>
          <a:noFill/>
          <a:ln>
            <a:noFill/>
          </a:ln>
        </p:spPr>
      </p:pic>
    </p:spTree>
    <p:extLst>
      <p:ext uri="{BB962C8B-B14F-4D97-AF65-F5344CB8AC3E}">
        <p14:creationId xmlns:p14="http://schemas.microsoft.com/office/powerpoint/2010/main" val="8251980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min waiting time.csv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该文件中需要输入各列车在各站（始发站和终到站除外，因为列车在这</a:t>
            </a:r>
            <a:r>
              <a:rPr lang="en-US" altLang="zh-CN" sz="1400" dirty="0"/>
              <a:t>2</a:t>
            </a:r>
            <a:r>
              <a:rPr lang="zh-CN" altLang="en-US" sz="1400" dirty="0"/>
              <a:t>个站无最少等待时间），如果该站非必须停靠车站，该时间为</a:t>
            </a:r>
            <a:r>
              <a:rPr lang="en-US" altLang="zh-CN" sz="1400" dirty="0"/>
              <a:t>0</a:t>
            </a:r>
            <a:endParaRPr lang="zh-CN" altLang="zh-CN" sz="1400" dirty="0"/>
          </a:p>
        </p:txBody>
      </p:sp>
      <p:pic>
        <p:nvPicPr>
          <p:cNvPr id="8" name="图片 7">
            <a:extLst>
              <a:ext uri="{FF2B5EF4-FFF2-40B4-BE49-F238E27FC236}">
                <a16:creationId xmlns:a16="http://schemas.microsoft.com/office/drawing/2014/main" id="{C1AEB9F9-C3E9-42F0-BC3F-1E2F4339B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491630"/>
            <a:ext cx="3960440" cy="2520280"/>
          </a:xfrm>
          <a:prstGeom prst="rect">
            <a:avLst/>
          </a:prstGeom>
          <a:noFill/>
          <a:ln>
            <a:noFill/>
          </a:ln>
        </p:spPr>
      </p:pic>
    </p:spTree>
    <p:extLst>
      <p:ext uri="{BB962C8B-B14F-4D97-AF65-F5344CB8AC3E}">
        <p14:creationId xmlns:p14="http://schemas.microsoft.com/office/powerpoint/2010/main" val="21253283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time information.csv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738664"/>
          </a:xfrm>
          <a:prstGeom prst="rect">
            <a:avLst/>
          </a:prstGeom>
        </p:spPr>
        <p:txBody>
          <a:bodyPr wrap="square">
            <a:spAutoFit/>
          </a:bodyPr>
          <a:lstStyle/>
          <a:p>
            <a:r>
              <a:rPr lang="zh-CN" altLang="en-US" sz="1400" dirty="0"/>
              <a:t>该文件中需要输入列车的起车附加时间、停车附加时间、运行图铺画起始时间、运行图铺画终止时间，其中起车附加时间、停车附加时间单位为分，运行图铺画起始时间、运行图铺画终止时间按照小时：分钟格式输入</a:t>
            </a:r>
            <a:endParaRPr lang="zh-CN" altLang="zh-CN" sz="1400" dirty="0"/>
          </a:p>
        </p:txBody>
      </p:sp>
      <p:pic>
        <p:nvPicPr>
          <p:cNvPr id="7" name="图片 6">
            <a:extLst>
              <a:ext uri="{FF2B5EF4-FFF2-40B4-BE49-F238E27FC236}">
                <a16:creationId xmlns:a16="http://schemas.microsoft.com/office/drawing/2014/main" id="{3BE775A9-EFE8-43EB-A761-77E0DB96DB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2139702"/>
            <a:ext cx="7200800" cy="648072"/>
          </a:xfrm>
          <a:prstGeom prst="rect">
            <a:avLst/>
          </a:prstGeom>
          <a:noFill/>
          <a:ln>
            <a:noFill/>
          </a:ln>
        </p:spPr>
      </p:pic>
    </p:spTree>
    <p:extLst>
      <p:ext uri="{BB962C8B-B14F-4D97-AF65-F5344CB8AC3E}">
        <p14:creationId xmlns:p14="http://schemas.microsoft.com/office/powerpoint/2010/main" val="19980392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zone.csv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该文件中需要输入各区域（</a:t>
            </a:r>
            <a:r>
              <a:rPr lang="en-US" altLang="zh-CN" sz="1400" dirty="0"/>
              <a:t>zone</a:t>
            </a:r>
            <a:r>
              <a:rPr lang="zh-CN" altLang="en-US" sz="1400" dirty="0"/>
              <a:t>）的时间范围以及所在车站，便于</a:t>
            </a:r>
            <a:r>
              <a:rPr lang="en-US" altLang="zh-CN" sz="1400" dirty="0"/>
              <a:t>NEXTA</a:t>
            </a:r>
            <a:r>
              <a:rPr lang="zh-CN" altLang="en-US" sz="1400" dirty="0"/>
              <a:t>软件进行数据统计，时间输入格式为小时：分钟，车站输入格式为车站编号（</a:t>
            </a:r>
            <a:r>
              <a:rPr lang="en-US" altLang="zh-CN" sz="1400" dirty="0"/>
              <a:t>1</a:t>
            </a:r>
            <a:r>
              <a:rPr lang="zh-CN" altLang="en-US" sz="1400" dirty="0"/>
              <a:t>号车站即为铺画时空图最下方的第一个车站）</a:t>
            </a:r>
            <a:endParaRPr lang="zh-CN" altLang="zh-CN" sz="1400" dirty="0"/>
          </a:p>
        </p:txBody>
      </p:sp>
      <p:pic>
        <p:nvPicPr>
          <p:cNvPr id="10" name="图片 9">
            <a:extLst>
              <a:ext uri="{FF2B5EF4-FFF2-40B4-BE49-F238E27FC236}">
                <a16:creationId xmlns:a16="http://schemas.microsoft.com/office/drawing/2014/main" id="{7E6389BD-DDAE-42B8-BA87-F3A1EF424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95686"/>
            <a:ext cx="5686871" cy="2016224"/>
          </a:xfrm>
          <a:prstGeom prst="rect">
            <a:avLst/>
          </a:prstGeom>
          <a:noFill/>
          <a:ln>
            <a:noFill/>
          </a:ln>
        </p:spPr>
      </p:pic>
    </p:spTree>
    <p:extLst>
      <p:ext uri="{BB962C8B-B14F-4D97-AF65-F5344CB8AC3E}">
        <p14:creationId xmlns:p14="http://schemas.microsoft.com/office/powerpoint/2010/main" val="44043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direction.csv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954107"/>
          </a:xfrm>
          <a:prstGeom prst="rect">
            <a:avLst/>
          </a:prstGeom>
        </p:spPr>
        <p:txBody>
          <a:bodyPr wrap="square">
            <a:spAutoFit/>
          </a:bodyPr>
          <a:lstStyle/>
          <a:p>
            <a:r>
              <a:rPr lang="zh-CN" altLang="en-US" sz="1400" dirty="0"/>
              <a:t>对于</a:t>
            </a:r>
            <a:r>
              <a:rPr lang="en-US" altLang="zh-CN" sz="1400" dirty="0"/>
              <a:t>space_time_network_single.py</a:t>
            </a:r>
            <a:r>
              <a:rPr lang="zh-CN" altLang="en-US" sz="1400" dirty="0"/>
              <a:t>脚本，需在该文件中需要输入各列车运行方向信息，如该列车以所铺画运行图最下方第一站为始发站，则方向为</a:t>
            </a:r>
            <a:r>
              <a:rPr lang="en-US" altLang="zh-CN" sz="1400" dirty="0"/>
              <a:t>1</a:t>
            </a:r>
            <a:r>
              <a:rPr lang="zh-CN" altLang="en-US" sz="1400" dirty="0"/>
              <a:t>，反之为</a:t>
            </a:r>
            <a:r>
              <a:rPr lang="en-US" altLang="zh-CN" sz="1400" dirty="0"/>
              <a:t>2</a:t>
            </a:r>
            <a:r>
              <a:rPr lang="zh-CN" altLang="en-US" sz="1400" dirty="0"/>
              <a:t>。</a:t>
            </a:r>
            <a:endParaRPr lang="en-US" altLang="zh-CN" sz="1400" dirty="0"/>
          </a:p>
          <a:p>
            <a:r>
              <a:rPr lang="zh-CN" altLang="en-US" sz="1400" dirty="0"/>
              <a:t>对于</a:t>
            </a:r>
            <a:r>
              <a:rPr lang="en-US" altLang="zh-CN" sz="1400" dirty="0"/>
              <a:t>space_time_network_double.py</a:t>
            </a:r>
            <a:r>
              <a:rPr lang="zh-CN" altLang="en-US" sz="1400" dirty="0"/>
              <a:t>脚本，由于双向铁路各方向互补干扰，因此无需准备该文件，请在准备其他输入文件时注意输入同一方向的列车信息</a:t>
            </a:r>
            <a:endParaRPr lang="zh-CN" altLang="zh-CN" sz="1400" dirty="0"/>
          </a:p>
        </p:txBody>
      </p:sp>
      <p:pic>
        <p:nvPicPr>
          <p:cNvPr id="7" name="图片 6">
            <a:extLst>
              <a:ext uri="{FF2B5EF4-FFF2-40B4-BE49-F238E27FC236}">
                <a16:creationId xmlns:a16="http://schemas.microsoft.com/office/drawing/2014/main" id="{EC0438C0-1194-4BA9-AB8E-8E5D5DBA56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75756" y="1923678"/>
            <a:ext cx="3888432" cy="2232248"/>
          </a:xfrm>
          <a:prstGeom prst="rect">
            <a:avLst/>
          </a:prstGeom>
          <a:noFill/>
          <a:ln>
            <a:noFill/>
          </a:ln>
        </p:spPr>
      </p:pic>
    </p:spTree>
    <p:extLst>
      <p:ext uri="{BB962C8B-B14F-4D97-AF65-F5344CB8AC3E}">
        <p14:creationId xmlns:p14="http://schemas.microsoft.com/office/powerpoint/2010/main" val="30970296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相关说明</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6" name="文本框 5">
            <a:extLst>
              <a:ext uri="{FF2B5EF4-FFF2-40B4-BE49-F238E27FC236}">
                <a16:creationId xmlns:a16="http://schemas.microsoft.com/office/drawing/2014/main" id="{DBF494EB-6094-4750-8A02-D5AA94C92DE9}"/>
              </a:ext>
            </a:extLst>
          </p:cNvPr>
          <p:cNvSpPr txBox="1"/>
          <p:nvPr/>
        </p:nvSpPr>
        <p:spPr>
          <a:xfrm>
            <a:off x="647610" y="681016"/>
            <a:ext cx="7812821" cy="3970318"/>
          </a:xfrm>
          <a:prstGeom prst="rect">
            <a:avLst/>
          </a:prstGeom>
          <a:noFill/>
        </p:spPr>
        <p:txBody>
          <a:bodyPr wrap="square" rtlCol="0">
            <a:spAutoFit/>
          </a:bodyPr>
          <a:lstStyle/>
          <a:p>
            <a:r>
              <a:rPr lang="zh-CN" altLang="en-US" dirty="0"/>
              <a:t>①脚本所求解的时空图均以</a:t>
            </a:r>
            <a:r>
              <a:rPr lang="en-US" altLang="zh-CN" dirty="0"/>
              <a:t>1</a:t>
            </a:r>
            <a:r>
              <a:rPr lang="zh-CN" altLang="en-US" dirty="0"/>
              <a:t>分钟为最小时间间隔。</a:t>
            </a:r>
            <a:r>
              <a:rPr lang="en-US" altLang="zh-CN" dirty="0"/>
              <a:t> </a:t>
            </a:r>
          </a:p>
          <a:p>
            <a:r>
              <a:rPr lang="zh-CN" altLang="en-US" dirty="0"/>
              <a:t>②脚本求解思想：将列车按照列车等级排序，利用最短路算法，优先铺画高等级列车的运行线，并在铺画下一列车运行线时，将已铺画的运行线以及与已运行线所冲突的运行线删除，再利用最短路算法求解，因此该脚本暂不能保证所铺画运行图的最优性</a:t>
            </a:r>
            <a:r>
              <a:rPr lang="en-US" altLang="zh-CN" dirty="0"/>
              <a:t> </a:t>
            </a:r>
            <a:r>
              <a:rPr lang="zh-CN" altLang="en-US" dirty="0"/>
              <a:t>。</a:t>
            </a:r>
            <a:endParaRPr lang="en-US" altLang="zh-CN" dirty="0"/>
          </a:p>
          <a:p>
            <a:r>
              <a:rPr lang="zh-CN" altLang="en-US" dirty="0"/>
              <a:t>③应保证所有列车经过（不一定停站）所有车站，如某列车无需经过某站（即该列车不以所铺画时空图的端点车站为始末站），则可在输入文件中，通过将无需经过区间的纯运行时间设为</a:t>
            </a:r>
            <a:r>
              <a:rPr lang="en-US" altLang="zh-CN" dirty="0"/>
              <a:t>0</a:t>
            </a:r>
            <a:r>
              <a:rPr lang="zh-CN" altLang="en-US" dirty="0"/>
              <a:t>的方式，将无需经过车站设为虚拟站，保证输入数据的完整性。</a:t>
            </a:r>
            <a:endParaRPr lang="en-US" altLang="zh-CN" dirty="0"/>
          </a:p>
          <a:p>
            <a:r>
              <a:rPr lang="zh-CN" altLang="en-US" dirty="0"/>
              <a:t>④脚本铺画运行线的铺画目标是尽可能早地到达终点站，因此各列车在各站的出发时间是按照最早出发时间铺画，可能导致该列车在途时间非最短在途时间，但这样可以最大程度利用区间和车站的通过能力。</a:t>
            </a:r>
            <a:endParaRPr lang="en-US" altLang="zh-CN" dirty="0"/>
          </a:p>
          <a:p>
            <a:r>
              <a:rPr lang="zh-CN" altLang="en-US" dirty="0"/>
              <a:t>⑤脚本可能存在暂未被发现的</a:t>
            </a:r>
            <a:r>
              <a:rPr lang="en-US" altLang="zh-CN" dirty="0"/>
              <a:t>bug</a:t>
            </a:r>
            <a:r>
              <a:rPr lang="zh-CN" altLang="en-US" dirty="0"/>
              <a:t>，如遇见问题欢迎联系邮箱：</a:t>
            </a:r>
            <a:r>
              <a:rPr lang="en-US" altLang="zh-CN" dirty="0"/>
              <a:t>16271081@bjtu.edu.cn</a:t>
            </a:r>
            <a:endParaRPr lang="zh-CN" altLang="en-US" dirty="0"/>
          </a:p>
        </p:txBody>
      </p:sp>
    </p:spTree>
    <p:extLst>
      <p:ext uri="{BB962C8B-B14F-4D97-AF65-F5344CB8AC3E}">
        <p14:creationId xmlns:p14="http://schemas.microsoft.com/office/powerpoint/2010/main" val="273545705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train_type.csv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该文件需输入各列车类型包含的列车编号集合，并以“</a:t>
            </a:r>
            <a:r>
              <a:rPr lang="en-US" altLang="zh-CN" sz="1400" dirty="0"/>
              <a:t>;”</a:t>
            </a:r>
            <a:r>
              <a:rPr lang="zh-CN" altLang="en-US" sz="1400" dirty="0"/>
              <a:t>作为各列车编号之间的间隔。该编号为其他输入文件中的列车等级。</a:t>
            </a:r>
            <a:endParaRPr lang="zh-CN" altLang="zh-CN" sz="1400" dirty="0"/>
          </a:p>
        </p:txBody>
      </p:sp>
      <p:pic>
        <p:nvPicPr>
          <p:cNvPr id="8" name="图片 7">
            <a:extLst>
              <a:ext uri="{FF2B5EF4-FFF2-40B4-BE49-F238E27FC236}">
                <a16:creationId xmlns:a16="http://schemas.microsoft.com/office/drawing/2014/main" id="{19DA7971-09B6-4287-BE8F-E4804F5F41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563638"/>
            <a:ext cx="5544616" cy="2808312"/>
          </a:xfrm>
          <a:prstGeom prst="rect">
            <a:avLst/>
          </a:prstGeom>
          <a:noFill/>
          <a:ln>
            <a:noFill/>
          </a:ln>
        </p:spPr>
      </p:pic>
    </p:spTree>
    <p:extLst>
      <p:ext uri="{BB962C8B-B14F-4D97-AF65-F5344CB8AC3E}">
        <p14:creationId xmlns:p14="http://schemas.microsoft.com/office/powerpoint/2010/main" val="8869102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文件夹准备</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987574"/>
            <a:ext cx="7416730" cy="646331"/>
          </a:xfrm>
          <a:prstGeom prst="rect">
            <a:avLst/>
          </a:prstGeom>
          <a:noFill/>
        </p:spPr>
        <p:txBody>
          <a:bodyPr wrap="square" rtlCol="0">
            <a:spAutoFit/>
          </a:bodyPr>
          <a:lstStyle/>
          <a:p>
            <a:r>
              <a:rPr lang="zh-CN" altLang="en-US" dirty="0"/>
              <a:t>请在</a:t>
            </a:r>
            <a:r>
              <a:rPr lang="en-US" altLang="zh-CN" dirty="0"/>
              <a:t>space_time_network.py</a:t>
            </a:r>
            <a:r>
              <a:rPr lang="zh-CN" altLang="en-US" dirty="0"/>
              <a:t>脚本所在文件夹目录，新建</a:t>
            </a:r>
            <a:r>
              <a:rPr lang="en-US" altLang="zh-CN" dirty="0" err="1"/>
              <a:t>input_file</a:t>
            </a:r>
            <a:r>
              <a:rPr lang="zh-CN" altLang="en-US" dirty="0"/>
              <a:t>；</a:t>
            </a:r>
            <a:r>
              <a:rPr lang="en-US" altLang="zh-CN" dirty="0" err="1"/>
              <a:t>output_file</a:t>
            </a:r>
            <a:r>
              <a:rPr lang="zh-CN" altLang="en-US" dirty="0"/>
              <a:t>两个文件夹，用以输入初始数据和输出结果。</a:t>
            </a:r>
          </a:p>
        </p:txBody>
      </p:sp>
      <p:pic>
        <p:nvPicPr>
          <p:cNvPr id="2" name="图片 1">
            <a:extLst>
              <a:ext uri="{FF2B5EF4-FFF2-40B4-BE49-F238E27FC236}">
                <a16:creationId xmlns:a16="http://schemas.microsoft.com/office/drawing/2014/main" id="{4AB01DCF-75E1-4B00-B979-452EBAD5070A}"/>
              </a:ext>
            </a:extLst>
          </p:cNvPr>
          <p:cNvPicPr>
            <a:picLocks noChangeAspect="1"/>
          </p:cNvPicPr>
          <p:nvPr/>
        </p:nvPicPr>
        <p:blipFill rotWithShape="1">
          <a:blip r:embed="rId3"/>
          <a:srcRect r="51603"/>
          <a:stretch/>
        </p:blipFill>
        <p:spPr>
          <a:xfrm>
            <a:off x="1907704" y="1995686"/>
            <a:ext cx="4227221" cy="1409700"/>
          </a:xfrm>
          <a:prstGeom prst="rect">
            <a:avLst/>
          </a:prstGeom>
        </p:spPr>
      </p:pic>
    </p:spTree>
    <p:extLst>
      <p:ext uri="{BB962C8B-B14F-4D97-AF65-F5344CB8AC3E}">
        <p14:creationId xmlns:p14="http://schemas.microsoft.com/office/powerpoint/2010/main" val="15052759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请在</a:t>
            </a:r>
            <a:r>
              <a:rPr lang="en-US" altLang="zh-CN" dirty="0" err="1"/>
              <a:t>input_file</a:t>
            </a:r>
            <a:r>
              <a:rPr lang="zh-CN" altLang="en-US" dirty="0"/>
              <a:t>文件夹中准备以下输入文件，文件格式为</a:t>
            </a:r>
            <a:r>
              <a:rPr lang="en-US" altLang="zh-CN" dirty="0"/>
              <a:t>.csv</a:t>
            </a:r>
            <a:endParaRPr lang="zh-CN" altLang="en-US" dirty="0"/>
          </a:p>
        </p:txBody>
      </p:sp>
      <p:pic>
        <p:nvPicPr>
          <p:cNvPr id="4" name="图片 3">
            <a:extLst>
              <a:ext uri="{FF2B5EF4-FFF2-40B4-BE49-F238E27FC236}">
                <a16:creationId xmlns:a16="http://schemas.microsoft.com/office/drawing/2014/main" id="{F38AC9BA-B5E7-40B1-BF81-1BE9C8F4B38F}"/>
              </a:ext>
            </a:extLst>
          </p:cNvPr>
          <p:cNvPicPr>
            <a:picLocks noChangeAspect="1"/>
          </p:cNvPicPr>
          <p:nvPr/>
        </p:nvPicPr>
        <p:blipFill>
          <a:blip r:embed="rId3"/>
          <a:stretch>
            <a:fillRect/>
          </a:stretch>
        </p:blipFill>
        <p:spPr>
          <a:xfrm>
            <a:off x="627244" y="1002382"/>
            <a:ext cx="3086100" cy="2686050"/>
          </a:xfrm>
          <a:prstGeom prst="rect">
            <a:avLst/>
          </a:prstGeom>
        </p:spPr>
      </p:pic>
      <p:sp>
        <p:nvSpPr>
          <p:cNvPr id="5" name="文本框 4">
            <a:extLst>
              <a:ext uri="{FF2B5EF4-FFF2-40B4-BE49-F238E27FC236}">
                <a16:creationId xmlns:a16="http://schemas.microsoft.com/office/drawing/2014/main" id="{A8F7F7AA-F418-494E-8A5F-61A49A66F4D5}"/>
              </a:ext>
            </a:extLst>
          </p:cNvPr>
          <p:cNvSpPr txBox="1"/>
          <p:nvPr/>
        </p:nvSpPr>
        <p:spPr>
          <a:xfrm>
            <a:off x="670586" y="3833341"/>
            <a:ext cx="3476657" cy="307777"/>
          </a:xfrm>
          <a:prstGeom prst="rect">
            <a:avLst/>
          </a:prstGeom>
          <a:noFill/>
        </p:spPr>
        <p:txBody>
          <a:bodyPr wrap="square" rtlCol="0">
            <a:spAutoFit/>
          </a:bodyPr>
          <a:lstStyle/>
          <a:p>
            <a:r>
              <a:rPr lang="zh-CN" altLang="en-US" sz="1400" dirty="0"/>
              <a:t>图 </a:t>
            </a:r>
            <a:r>
              <a:rPr lang="en-US" altLang="zh-CN" sz="1400" dirty="0"/>
              <a:t>space_time_network_single.py</a:t>
            </a:r>
            <a:r>
              <a:rPr lang="zh-CN" altLang="en-US" sz="1400" dirty="0"/>
              <a:t>输入文件</a:t>
            </a:r>
          </a:p>
        </p:txBody>
      </p:sp>
      <p:pic>
        <p:nvPicPr>
          <p:cNvPr id="7" name="图片 6">
            <a:extLst>
              <a:ext uri="{FF2B5EF4-FFF2-40B4-BE49-F238E27FC236}">
                <a16:creationId xmlns:a16="http://schemas.microsoft.com/office/drawing/2014/main" id="{210662F8-6E10-4792-9E82-140B74577F32}"/>
              </a:ext>
            </a:extLst>
          </p:cNvPr>
          <p:cNvPicPr>
            <a:picLocks noChangeAspect="1"/>
          </p:cNvPicPr>
          <p:nvPr/>
        </p:nvPicPr>
        <p:blipFill>
          <a:blip r:embed="rId4"/>
          <a:stretch>
            <a:fillRect/>
          </a:stretch>
        </p:blipFill>
        <p:spPr>
          <a:xfrm>
            <a:off x="5098743" y="984211"/>
            <a:ext cx="3143250" cy="2381250"/>
          </a:xfrm>
          <a:prstGeom prst="rect">
            <a:avLst/>
          </a:prstGeom>
        </p:spPr>
      </p:pic>
      <p:sp>
        <p:nvSpPr>
          <p:cNvPr id="11" name="文本框 10">
            <a:extLst>
              <a:ext uri="{FF2B5EF4-FFF2-40B4-BE49-F238E27FC236}">
                <a16:creationId xmlns:a16="http://schemas.microsoft.com/office/drawing/2014/main" id="{BEC5486F-D08E-4EE3-9D7A-623C82D299D2}"/>
              </a:ext>
            </a:extLst>
          </p:cNvPr>
          <p:cNvSpPr txBox="1"/>
          <p:nvPr/>
        </p:nvSpPr>
        <p:spPr>
          <a:xfrm>
            <a:off x="4975382" y="3828380"/>
            <a:ext cx="3476657" cy="307777"/>
          </a:xfrm>
          <a:prstGeom prst="rect">
            <a:avLst/>
          </a:prstGeom>
          <a:noFill/>
        </p:spPr>
        <p:txBody>
          <a:bodyPr wrap="square" rtlCol="0">
            <a:spAutoFit/>
          </a:bodyPr>
          <a:lstStyle/>
          <a:p>
            <a:r>
              <a:rPr lang="zh-CN" altLang="en-US" sz="1400" dirty="0"/>
              <a:t>图 </a:t>
            </a:r>
            <a:r>
              <a:rPr lang="en-US" altLang="zh-CN" sz="1400" dirty="0"/>
              <a:t>space_time_network_double.py</a:t>
            </a:r>
            <a:r>
              <a:rPr lang="zh-CN" altLang="en-US" sz="1400" dirty="0"/>
              <a:t>输入文件</a:t>
            </a:r>
          </a:p>
        </p:txBody>
      </p:sp>
    </p:spTree>
    <p:extLst>
      <p:ext uri="{BB962C8B-B14F-4D97-AF65-F5344CB8AC3E}">
        <p14:creationId xmlns:p14="http://schemas.microsoft.com/office/powerpoint/2010/main" val="37507451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输入文件说明</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1477328"/>
          </a:xfrm>
          <a:prstGeom prst="rect">
            <a:avLst/>
          </a:prstGeom>
          <a:noFill/>
        </p:spPr>
        <p:txBody>
          <a:bodyPr wrap="square" rtlCol="0">
            <a:spAutoFit/>
          </a:bodyPr>
          <a:lstStyle/>
          <a:p>
            <a:r>
              <a:rPr lang="zh-CN" altLang="en-US" dirty="0"/>
              <a:t>在所有输入文件中，如该输入文件针对各列车，则优先级高的列车应放在靠前的行，如该输入文件针对车站，则输入文件中行数最靠前的车站为所铺画时空图的最下方第一个车站，其他车站以此类推，如下图所示，请注意车站输入顺序。</a:t>
            </a:r>
          </a:p>
          <a:p>
            <a:endParaRPr lang="zh-CN" altLang="en-US" dirty="0"/>
          </a:p>
        </p:txBody>
      </p:sp>
      <p:pic>
        <p:nvPicPr>
          <p:cNvPr id="12" name="图片 11">
            <a:extLst>
              <a:ext uri="{FF2B5EF4-FFF2-40B4-BE49-F238E27FC236}">
                <a16:creationId xmlns:a16="http://schemas.microsoft.com/office/drawing/2014/main" id="{EBE4CE5D-5495-4AA2-8B43-7012DC8C62A0}"/>
              </a:ext>
            </a:extLst>
          </p:cNvPr>
          <p:cNvPicPr>
            <a:picLocks noChangeAspect="1"/>
          </p:cNvPicPr>
          <p:nvPr/>
        </p:nvPicPr>
        <p:blipFill>
          <a:blip r:embed="rId3"/>
          <a:stretch>
            <a:fillRect/>
          </a:stretch>
        </p:blipFill>
        <p:spPr>
          <a:xfrm>
            <a:off x="3059832" y="1779799"/>
            <a:ext cx="3690156" cy="1170649"/>
          </a:xfrm>
          <a:prstGeom prst="rect">
            <a:avLst/>
          </a:prstGeom>
        </p:spPr>
      </p:pic>
      <p:cxnSp>
        <p:nvCxnSpPr>
          <p:cNvPr id="13" name="直接箭头连接符 12">
            <a:extLst>
              <a:ext uri="{FF2B5EF4-FFF2-40B4-BE49-F238E27FC236}">
                <a16:creationId xmlns:a16="http://schemas.microsoft.com/office/drawing/2014/main" id="{9A97A107-69C6-4726-8BEC-213F0C48BDE2}"/>
              </a:ext>
            </a:extLst>
          </p:cNvPr>
          <p:cNvCxnSpPr/>
          <p:nvPr/>
        </p:nvCxnSpPr>
        <p:spPr>
          <a:xfrm flipV="1">
            <a:off x="2483768" y="2866853"/>
            <a:ext cx="720080" cy="14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FCFDE30-AF09-4674-9C0D-2B77C4E88B08}"/>
              </a:ext>
            </a:extLst>
          </p:cNvPr>
          <p:cNvSpPr txBox="1"/>
          <p:nvPr/>
        </p:nvSpPr>
        <p:spPr>
          <a:xfrm>
            <a:off x="827584" y="2950448"/>
            <a:ext cx="1584176" cy="230832"/>
          </a:xfrm>
          <a:prstGeom prst="rect">
            <a:avLst/>
          </a:prstGeom>
          <a:noFill/>
        </p:spPr>
        <p:txBody>
          <a:bodyPr wrap="square" rtlCol="0">
            <a:spAutoFit/>
          </a:bodyPr>
          <a:lstStyle/>
          <a:p>
            <a:r>
              <a:rPr lang="zh-CN" altLang="en-US" sz="900" dirty="0"/>
              <a:t>输入文件中行数靠前的车站</a:t>
            </a:r>
          </a:p>
        </p:txBody>
      </p:sp>
      <p:sp>
        <p:nvSpPr>
          <p:cNvPr id="15" name="文本框 14">
            <a:extLst>
              <a:ext uri="{FF2B5EF4-FFF2-40B4-BE49-F238E27FC236}">
                <a16:creationId xmlns:a16="http://schemas.microsoft.com/office/drawing/2014/main" id="{C10374ED-6F15-4C35-8A36-7A815793A1FC}"/>
              </a:ext>
            </a:extLst>
          </p:cNvPr>
          <p:cNvSpPr txBox="1"/>
          <p:nvPr/>
        </p:nvSpPr>
        <p:spPr>
          <a:xfrm>
            <a:off x="683568" y="3405508"/>
            <a:ext cx="7416730" cy="646331"/>
          </a:xfrm>
          <a:prstGeom prst="rect">
            <a:avLst/>
          </a:prstGeom>
          <a:noFill/>
        </p:spPr>
        <p:txBody>
          <a:bodyPr wrap="square" rtlCol="0">
            <a:spAutoFit/>
          </a:bodyPr>
          <a:lstStyle/>
          <a:p>
            <a:r>
              <a:rPr lang="zh-CN" altLang="en-US" dirty="0"/>
              <a:t>附录中将以</a:t>
            </a:r>
            <a:r>
              <a:rPr lang="en-US" altLang="zh-CN" dirty="0"/>
              <a:t>4</a:t>
            </a:r>
            <a:r>
              <a:rPr lang="zh-CN" altLang="en-US" dirty="0"/>
              <a:t>车站、</a:t>
            </a:r>
            <a:r>
              <a:rPr lang="en-US" altLang="zh-CN" dirty="0"/>
              <a:t>4</a:t>
            </a:r>
            <a:r>
              <a:rPr lang="zh-CN" altLang="en-US" dirty="0"/>
              <a:t>列车的实例，举例说明输入文件格式</a:t>
            </a:r>
          </a:p>
          <a:p>
            <a:endParaRPr lang="zh-CN" altLang="en-US" dirty="0"/>
          </a:p>
        </p:txBody>
      </p:sp>
    </p:spTree>
    <p:extLst>
      <p:ext uri="{BB962C8B-B14F-4D97-AF65-F5344CB8AC3E}">
        <p14:creationId xmlns:p14="http://schemas.microsoft.com/office/powerpoint/2010/main" val="18700101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923330"/>
          </a:xfrm>
          <a:prstGeom prst="rect">
            <a:avLst/>
          </a:prstGeom>
          <a:noFill/>
        </p:spPr>
        <p:txBody>
          <a:bodyPr wrap="square" rtlCol="0">
            <a:spAutoFit/>
          </a:bodyPr>
          <a:lstStyle/>
          <a:p>
            <a:r>
              <a:rPr lang="zh-CN" altLang="en-US" dirty="0"/>
              <a:t>①准备好输入文件，放入</a:t>
            </a:r>
            <a:r>
              <a:rPr lang="en-US" altLang="zh-CN" dirty="0" err="1"/>
              <a:t>input_file</a:t>
            </a:r>
            <a:r>
              <a:rPr lang="zh-CN" altLang="en-US" dirty="0"/>
              <a:t>文件夹中</a:t>
            </a:r>
            <a:endParaRPr lang="en-US" altLang="zh-CN" dirty="0"/>
          </a:p>
          <a:p>
            <a:r>
              <a:rPr lang="zh-CN" altLang="en-US" dirty="0"/>
              <a:t>②打开</a:t>
            </a:r>
            <a:r>
              <a:rPr lang="en-US" altLang="zh-CN" dirty="0"/>
              <a:t>space_time_network_double.py</a:t>
            </a:r>
            <a:r>
              <a:rPr lang="zh-CN" altLang="en-US" dirty="0"/>
              <a:t>或</a:t>
            </a:r>
            <a:r>
              <a:rPr lang="en-US" altLang="zh-CN" dirty="0"/>
              <a:t>space_time_network_single.py</a:t>
            </a:r>
            <a:r>
              <a:rPr lang="zh-CN" altLang="zh-CN" dirty="0"/>
              <a:t>脚本</a:t>
            </a:r>
            <a:r>
              <a:rPr lang="zh-CN" altLang="en-US" dirty="0"/>
              <a:t>。</a:t>
            </a:r>
          </a:p>
        </p:txBody>
      </p:sp>
      <p:pic>
        <p:nvPicPr>
          <p:cNvPr id="5" name="图片 4">
            <a:extLst>
              <a:ext uri="{FF2B5EF4-FFF2-40B4-BE49-F238E27FC236}">
                <a16:creationId xmlns:a16="http://schemas.microsoft.com/office/drawing/2014/main" id="{3602EFFE-1208-4378-9C76-D482A178052E}"/>
              </a:ext>
            </a:extLst>
          </p:cNvPr>
          <p:cNvPicPr>
            <a:picLocks noChangeAspect="1"/>
          </p:cNvPicPr>
          <p:nvPr/>
        </p:nvPicPr>
        <p:blipFill rotWithShape="1">
          <a:blip r:embed="rId3">
            <a:extLst>
              <a:ext uri="{28A0092B-C50C-407E-A947-70E740481C1C}">
                <a14:useLocalDpi xmlns:a14="http://schemas.microsoft.com/office/drawing/2010/main" val="0"/>
              </a:ext>
            </a:extLst>
          </a:blip>
          <a:srcRect l="10633" t="10860" r="-786" b="67088"/>
          <a:stretch/>
        </p:blipFill>
        <p:spPr>
          <a:xfrm>
            <a:off x="1115616" y="1693477"/>
            <a:ext cx="7326808" cy="1008113"/>
          </a:xfrm>
          <a:prstGeom prst="rect">
            <a:avLst/>
          </a:prstGeom>
        </p:spPr>
      </p:pic>
      <p:sp>
        <p:nvSpPr>
          <p:cNvPr id="16" name="文本框 15">
            <a:extLst>
              <a:ext uri="{FF2B5EF4-FFF2-40B4-BE49-F238E27FC236}">
                <a16:creationId xmlns:a16="http://schemas.microsoft.com/office/drawing/2014/main" id="{845EACAF-1698-461C-95A0-EF7804E228E0}"/>
              </a:ext>
            </a:extLst>
          </p:cNvPr>
          <p:cNvSpPr txBox="1"/>
          <p:nvPr/>
        </p:nvSpPr>
        <p:spPr>
          <a:xfrm>
            <a:off x="683568" y="2745171"/>
            <a:ext cx="7416730" cy="646331"/>
          </a:xfrm>
          <a:prstGeom prst="rect">
            <a:avLst/>
          </a:prstGeom>
          <a:noFill/>
        </p:spPr>
        <p:txBody>
          <a:bodyPr wrap="square" rtlCol="0">
            <a:spAutoFit/>
          </a:bodyPr>
          <a:lstStyle/>
          <a:p>
            <a:r>
              <a:rPr lang="zh-CN" altLang="en-US" dirty="0"/>
              <a:t>③运行脚本，出现“正在计算。。。”，求解完毕后显示“求解完毕，请打开</a:t>
            </a:r>
            <a:r>
              <a:rPr lang="en-US" altLang="zh-CN" dirty="0"/>
              <a:t>NEXTA</a:t>
            </a:r>
            <a:r>
              <a:rPr lang="zh-CN" altLang="en-US" dirty="0"/>
              <a:t>软件查看”</a:t>
            </a:r>
          </a:p>
        </p:txBody>
      </p:sp>
      <p:pic>
        <p:nvPicPr>
          <p:cNvPr id="8" name="图片 7">
            <a:extLst>
              <a:ext uri="{FF2B5EF4-FFF2-40B4-BE49-F238E27FC236}">
                <a16:creationId xmlns:a16="http://schemas.microsoft.com/office/drawing/2014/main" id="{7CFD1F3D-D05D-4831-86D2-23B76F456301}"/>
              </a:ext>
            </a:extLst>
          </p:cNvPr>
          <p:cNvPicPr>
            <a:picLocks noChangeAspect="1"/>
          </p:cNvPicPr>
          <p:nvPr/>
        </p:nvPicPr>
        <p:blipFill rotWithShape="1">
          <a:blip r:embed="rId4"/>
          <a:srcRect t="9468" b="4637"/>
          <a:stretch/>
        </p:blipFill>
        <p:spPr>
          <a:xfrm>
            <a:off x="1979712" y="3507854"/>
            <a:ext cx="4276725" cy="646331"/>
          </a:xfrm>
          <a:prstGeom prst="rect">
            <a:avLst/>
          </a:prstGeom>
        </p:spPr>
      </p:pic>
      <p:sp>
        <p:nvSpPr>
          <p:cNvPr id="18" name="文本框 17">
            <a:extLst>
              <a:ext uri="{FF2B5EF4-FFF2-40B4-BE49-F238E27FC236}">
                <a16:creationId xmlns:a16="http://schemas.microsoft.com/office/drawing/2014/main" id="{F2E86422-D8B9-4F2B-952C-24667FA068A4}"/>
              </a:ext>
            </a:extLst>
          </p:cNvPr>
          <p:cNvSpPr txBox="1"/>
          <p:nvPr/>
        </p:nvSpPr>
        <p:spPr>
          <a:xfrm>
            <a:off x="683568" y="4270537"/>
            <a:ext cx="7416730" cy="646331"/>
          </a:xfrm>
          <a:prstGeom prst="rect">
            <a:avLst/>
          </a:prstGeom>
          <a:noFill/>
        </p:spPr>
        <p:txBody>
          <a:bodyPr wrap="square" rtlCol="0">
            <a:spAutoFit/>
          </a:bodyPr>
          <a:lstStyle/>
          <a:p>
            <a:r>
              <a:rPr lang="zh-CN" altLang="en-US" dirty="0"/>
              <a:t>④注意，请在运行脚本时不要打开输入文件，否则可能无法成功读取输入文件</a:t>
            </a:r>
          </a:p>
        </p:txBody>
      </p:sp>
    </p:spTree>
    <p:extLst>
      <p:ext uri="{BB962C8B-B14F-4D97-AF65-F5344CB8AC3E}">
        <p14:creationId xmlns:p14="http://schemas.microsoft.com/office/powerpoint/2010/main" val="3837022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⑤打开</a:t>
            </a:r>
            <a:r>
              <a:rPr lang="en-US" altLang="zh-CN" dirty="0"/>
              <a:t>NEXTA</a:t>
            </a:r>
            <a:r>
              <a:rPr lang="zh-CN" altLang="en-US" dirty="0"/>
              <a:t>软件，点击         按钮</a:t>
            </a:r>
          </a:p>
        </p:txBody>
      </p:sp>
      <p:pic>
        <p:nvPicPr>
          <p:cNvPr id="2" name="图片 1">
            <a:extLst>
              <a:ext uri="{FF2B5EF4-FFF2-40B4-BE49-F238E27FC236}">
                <a16:creationId xmlns:a16="http://schemas.microsoft.com/office/drawing/2014/main" id="{83ECE950-EB19-4744-B266-585C6383FF8D}"/>
              </a:ext>
            </a:extLst>
          </p:cNvPr>
          <p:cNvPicPr>
            <a:picLocks noChangeAspect="1"/>
          </p:cNvPicPr>
          <p:nvPr/>
        </p:nvPicPr>
        <p:blipFill>
          <a:blip r:embed="rId3"/>
          <a:stretch>
            <a:fillRect/>
          </a:stretch>
        </p:blipFill>
        <p:spPr>
          <a:xfrm>
            <a:off x="3275856" y="657852"/>
            <a:ext cx="295275" cy="276225"/>
          </a:xfrm>
          <a:prstGeom prst="rect">
            <a:avLst/>
          </a:prstGeom>
        </p:spPr>
      </p:pic>
      <p:pic>
        <p:nvPicPr>
          <p:cNvPr id="4" name="图片 3">
            <a:extLst>
              <a:ext uri="{FF2B5EF4-FFF2-40B4-BE49-F238E27FC236}">
                <a16:creationId xmlns:a16="http://schemas.microsoft.com/office/drawing/2014/main" id="{C086342E-62DB-4274-9CD5-24C3855AF959}"/>
              </a:ext>
            </a:extLst>
          </p:cNvPr>
          <p:cNvPicPr>
            <a:picLocks noChangeAspect="1"/>
          </p:cNvPicPr>
          <p:nvPr/>
        </p:nvPicPr>
        <p:blipFill>
          <a:blip r:embed="rId4"/>
          <a:stretch>
            <a:fillRect/>
          </a:stretch>
        </p:blipFill>
        <p:spPr>
          <a:xfrm>
            <a:off x="1979712" y="1047775"/>
            <a:ext cx="3914775" cy="1123950"/>
          </a:xfrm>
          <a:prstGeom prst="rect">
            <a:avLst/>
          </a:prstGeom>
        </p:spPr>
      </p:pic>
      <p:sp>
        <p:nvSpPr>
          <p:cNvPr id="13" name="文本框 12">
            <a:extLst>
              <a:ext uri="{FF2B5EF4-FFF2-40B4-BE49-F238E27FC236}">
                <a16:creationId xmlns:a16="http://schemas.microsoft.com/office/drawing/2014/main" id="{95004A36-E487-408A-9284-61B9259EC079}"/>
              </a:ext>
            </a:extLst>
          </p:cNvPr>
          <p:cNvSpPr txBox="1"/>
          <p:nvPr/>
        </p:nvSpPr>
        <p:spPr>
          <a:xfrm>
            <a:off x="627244" y="2238869"/>
            <a:ext cx="7416730" cy="369332"/>
          </a:xfrm>
          <a:prstGeom prst="rect">
            <a:avLst/>
          </a:prstGeom>
          <a:noFill/>
        </p:spPr>
        <p:txBody>
          <a:bodyPr wrap="square" rtlCol="0">
            <a:spAutoFit/>
          </a:bodyPr>
          <a:lstStyle/>
          <a:p>
            <a:r>
              <a:rPr lang="zh-CN" altLang="en-US" dirty="0"/>
              <a:t>⑥读取</a:t>
            </a:r>
            <a:r>
              <a:rPr lang="en-US" altLang="zh-CN" dirty="0" err="1"/>
              <a:t>output_file</a:t>
            </a:r>
            <a:r>
              <a:rPr lang="zh-CN" altLang="en-US" dirty="0"/>
              <a:t>文件夹中的</a:t>
            </a:r>
            <a:r>
              <a:rPr lang="en-US" altLang="zh-CN" dirty="0"/>
              <a:t>node.csv</a:t>
            </a:r>
            <a:r>
              <a:rPr lang="zh-CN" altLang="en-US" dirty="0"/>
              <a:t>文件</a:t>
            </a:r>
          </a:p>
        </p:txBody>
      </p:sp>
      <p:pic>
        <p:nvPicPr>
          <p:cNvPr id="7" name="图片 6">
            <a:extLst>
              <a:ext uri="{FF2B5EF4-FFF2-40B4-BE49-F238E27FC236}">
                <a16:creationId xmlns:a16="http://schemas.microsoft.com/office/drawing/2014/main" id="{3681E836-75FF-44CC-B3D0-902E2157A733}"/>
              </a:ext>
            </a:extLst>
          </p:cNvPr>
          <p:cNvPicPr>
            <a:picLocks noChangeAspect="1"/>
          </p:cNvPicPr>
          <p:nvPr/>
        </p:nvPicPr>
        <p:blipFill>
          <a:blip r:embed="rId5"/>
          <a:stretch>
            <a:fillRect/>
          </a:stretch>
        </p:blipFill>
        <p:spPr>
          <a:xfrm>
            <a:off x="2699792" y="2571750"/>
            <a:ext cx="2789952" cy="2445513"/>
          </a:xfrm>
          <a:prstGeom prst="rect">
            <a:avLst/>
          </a:prstGeom>
        </p:spPr>
      </p:pic>
    </p:spTree>
    <p:extLst>
      <p:ext uri="{BB962C8B-B14F-4D97-AF65-F5344CB8AC3E}">
        <p14:creationId xmlns:p14="http://schemas.microsoft.com/office/powerpoint/2010/main" val="3009335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⑦点击</a:t>
            </a:r>
            <a:r>
              <a:rPr lang="en-US" altLang="zh-CN" dirty="0"/>
              <a:t>OK</a:t>
            </a:r>
            <a:r>
              <a:rPr lang="zh-CN" altLang="en-US" dirty="0"/>
              <a:t>按钮</a:t>
            </a:r>
          </a:p>
        </p:txBody>
      </p:sp>
      <p:sp>
        <p:nvSpPr>
          <p:cNvPr id="13" name="文本框 12">
            <a:extLst>
              <a:ext uri="{FF2B5EF4-FFF2-40B4-BE49-F238E27FC236}">
                <a16:creationId xmlns:a16="http://schemas.microsoft.com/office/drawing/2014/main" id="{95004A36-E487-408A-9284-61B9259EC079}"/>
              </a:ext>
            </a:extLst>
          </p:cNvPr>
          <p:cNvSpPr txBox="1"/>
          <p:nvPr/>
        </p:nvSpPr>
        <p:spPr>
          <a:xfrm>
            <a:off x="683568" y="2369228"/>
            <a:ext cx="7416730" cy="369332"/>
          </a:xfrm>
          <a:prstGeom prst="rect">
            <a:avLst/>
          </a:prstGeom>
          <a:noFill/>
        </p:spPr>
        <p:txBody>
          <a:bodyPr wrap="square" rtlCol="0">
            <a:spAutoFit/>
          </a:bodyPr>
          <a:lstStyle/>
          <a:p>
            <a:r>
              <a:rPr lang="zh-CN" altLang="en-US" dirty="0"/>
              <a:t>⑧成功读取，时空图进行可视化展示</a:t>
            </a:r>
          </a:p>
        </p:txBody>
      </p:sp>
      <p:pic>
        <p:nvPicPr>
          <p:cNvPr id="8" name="图片 7">
            <a:extLst>
              <a:ext uri="{FF2B5EF4-FFF2-40B4-BE49-F238E27FC236}">
                <a16:creationId xmlns:a16="http://schemas.microsoft.com/office/drawing/2014/main" id="{4A640F44-0F59-40C9-9435-7CBFCEB0E7C7}"/>
              </a:ext>
            </a:extLst>
          </p:cNvPr>
          <p:cNvPicPr>
            <a:picLocks noChangeAspect="1"/>
          </p:cNvPicPr>
          <p:nvPr/>
        </p:nvPicPr>
        <p:blipFill>
          <a:blip r:embed="rId3"/>
          <a:stretch>
            <a:fillRect/>
          </a:stretch>
        </p:blipFill>
        <p:spPr>
          <a:xfrm>
            <a:off x="2906942" y="980631"/>
            <a:ext cx="3330116" cy="1253176"/>
          </a:xfrm>
          <a:prstGeom prst="rect">
            <a:avLst/>
          </a:prstGeom>
        </p:spPr>
      </p:pic>
      <p:pic>
        <p:nvPicPr>
          <p:cNvPr id="9" name="图片 8">
            <a:extLst>
              <a:ext uri="{FF2B5EF4-FFF2-40B4-BE49-F238E27FC236}">
                <a16:creationId xmlns:a16="http://schemas.microsoft.com/office/drawing/2014/main" id="{FF1387CA-39AD-476D-9B60-510BD0A9C173}"/>
              </a:ext>
            </a:extLst>
          </p:cNvPr>
          <p:cNvPicPr>
            <a:picLocks noChangeAspect="1"/>
          </p:cNvPicPr>
          <p:nvPr/>
        </p:nvPicPr>
        <p:blipFill>
          <a:blip r:embed="rId4"/>
          <a:stretch>
            <a:fillRect/>
          </a:stretch>
        </p:blipFill>
        <p:spPr>
          <a:xfrm>
            <a:off x="2466020" y="2736554"/>
            <a:ext cx="4211960" cy="2369228"/>
          </a:xfrm>
          <a:prstGeom prst="rect">
            <a:avLst/>
          </a:prstGeom>
        </p:spPr>
      </p:pic>
    </p:spTree>
    <p:extLst>
      <p:ext uri="{BB962C8B-B14F-4D97-AF65-F5344CB8AC3E}">
        <p14:creationId xmlns:p14="http://schemas.microsoft.com/office/powerpoint/2010/main" val="23571990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数据分析</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13" name="文本框 12">
            <a:extLst>
              <a:ext uri="{FF2B5EF4-FFF2-40B4-BE49-F238E27FC236}">
                <a16:creationId xmlns:a16="http://schemas.microsoft.com/office/drawing/2014/main" id="{95004A36-E487-408A-9284-61B9259EC079}"/>
              </a:ext>
            </a:extLst>
          </p:cNvPr>
          <p:cNvSpPr txBox="1"/>
          <p:nvPr/>
        </p:nvSpPr>
        <p:spPr>
          <a:xfrm>
            <a:off x="627244" y="663019"/>
            <a:ext cx="7416730" cy="2862322"/>
          </a:xfrm>
          <a:prstGeom prst="rect">
            <a:avLst/>
          </a:prstGeom>
          <a:noFill/>
        </p:spPr>
        <p:txBody>
          <a:bodyPr wrap="square" rtlCol="0">
            <a:spAutoFit/>
          </a:bodyPr>
          <a:lstStyle/>
          <a:p>
            <a:r>
              <a:rPr lang="zh-CN" altLang="en-US" dirty="0"/>
              <a:t>时空图中各个节点格式为：车站号</a:t>
            </a:r>
            <a:r>
              <a:rPr lang="en-US" altLang="zh-CN" dirty="0"/>
              <a:t>+00+HHMM</a:t>
            </a:r>
            <a:r>
              <a:rPr lang="zh-CN" altLang="en-US" dirty="0"/>
              <a:t>，如下图表示</a:t>
            </a:r>
            <a:r>
              <a:rPr lang="en-US" altLang="zh-CN" dirty="0"/>
              <a:t>1</a:t>
            </a:r>
            <a:r>
              <a:rPr lang="zh-CN" altLang="en-US" dirty="0"/>
              <a:t>站</a:t>
            </a:r>
            <a:r>
              <a:rPr lang="en-US" altLang="zh-CN" dirty="0"/>
              <a:t>10:00</a:t>
            </a:r>
            <a:r>
              <a:rPr lang="zh-CN" altLang="en-US" dirty="0"/>
              <a:t>时的节点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a:t>
            </a:r>
            <a:r>
              <a:rPr lang="en-US" altLang="zh-CN" dirty="0"/>
              <a:t>NEXTA</a:t>
            </a:r>
            <a:r>
              <a:rPr lang="zh-CN" altLang="en-US" dirty="0"/>
              <a:t>软件中支持对运行弧信息的详细查看，具体相关操作请查阅以下网址：</a:t>
            </a:r>
            <a:r>
              <a:rPr lang="en-US" altLang="zh-CN" dirty="0"/>
              <a:t>https://github.com/xzhou99/nexta-gmns</a:t>
            </a:r>
            <a:endParaRPr lang="zh-CN" altLang="en-US" dirty="0"/>
          </a:p>
        </p:txBody>
      </p:sp>
      <p:pic>
        <p:nvPicPr>
          <p:cNvPr id="2" name="图片 1">
            <a:extLst>
              <a:ext uri="{FF2B5EF4-FFF2-40B4-BE49-F238E27FC236}">
                <a16:creationId xmlns:a16="http://schemas.microsoft.com/office/drawing/2014/main" id="{C5B810DD-CCF3-427D-8F43-FDBD07EA7754}"/>
              </a:ext>
            </a:extLst>
          </p:cNvPr>
          <p:cNvPicPr>
            <a:picLocks noChangeAspect="1"/>
          </p:cNvPicPr>
          <p:nvPr/>
        </p:nvPicPr>
        <p:blipFill>
          <a:blip r:embed="rId3"/>
          <a:stretch>
            <a:fillRect/>
          </a:stretch>
        </p:blipFill>
        <p:spPr>
          <a:xfrm>
            <a:off x="3203848" y="1233215"/>
            <a:ext cx="1866900" cy="1428750"/>
          </a:xfrm>
          <a:prstGeom prst="rect">
            <a:avLst/>
          </a:prstGeom>
        </p:spPr>
      </p:pic>
    </p:spTree>
    <p:extLst>
      <p:ext uri="{BB962C8B-B14F-4D97-AF65-F5344CB8AC3E}">
        <p14:creationId xmlns:p14="http://schemas.microsoft.com/office/powerpoint/2010/main" val="322406250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p"/>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1400</Words>
  <Application>Microsoft Office PowerPoint</Application>
  <PresentationFormat>全屏显示(16:9)</PresentationFormat>
  <Paragraphs>100</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毕业论文答辩PPT.p</dc:title>
  <dc:subject/>
  <dc:creator/>
  <cp:keywords/>
  <dc:description/>
  <cp:lastModifiedBy/>
  <cp:revision>1</cp:revision>
  <dcterms:created xsi:type="dcterms:W3CDTF">2017-04-17T14:29:21Z</dcterms:created>
  <dcterms:modified xsi:type="dcterms:W3CDTF">2020-05-27T03:17:22Z</dcterms:modified>
  <cp:category/>
</cp:coreProperties>
</file>