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62" r:id="rId4"/>
    <p:sldId id="291" r:id="rId5"/>
    <p:sldId id="290" r:id="rId6"/>
    <p:sldId id="288" r:id="rId7"/>
    <p:sldId id="292" r:id="rId8"/>
    <p:sldId id="279" r:id="rId9"/>
    <p:sldId id="294" r:id="rId10"/>
    <p:sldId id="280" r:id="rId11"/>
    <p:sldId id="296" r:id="rId12"/>
    <p:sldId id="289" r:id="rId13"/>
    <p:sldId id="266" r:id="rId14"/>
    <p:sldId id="267" r:id="rId15"/>
    <p:sldId id="295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CC00"/>
    <a:srgbClr val="FF66FF"/>
    <a:srgbClr val="9BE5FF"/>
    <a:srgbClr val="7132EE"/>
    <a:srgbClr val="CCFFCC"/>
    <a:srgbClr val="FF9900"/>
    <a:srgbClr val="E0FFC1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8693" autoAdjust="0"/>
  </p:normalViewPr>
  <p:slideViewPr>
    <p:cSldViewPr snapToGrid="0">
      <p:cViewPr>
        <p:scale>
          <a:sx n="100" d="100"/>
          <a:sy n="100" d="100"/>
        </p:scale>
        <p:origin x="168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MSE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lineal</c:v>
                </c:pt>
                <c:pt idx="1">
                  <c:v>logarítmic</c:v>
                </c:pt>
                <c:pt idx="2">
                  <c:v>Lasso</c:v>
                </c:pt>
                <c:pt idx="3">
                  <c:v>BayessianRidge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1.5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F-413E-B89B-FCC253ABCFB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R2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lineal</c:v>
                </c:pt>
                <c:pt idx="1">
                  <c:v>logarítmic</c:v>
                </c:pt>
                <c:pt idx="2">
                  <c:v>Lasso</c:v>
                </c:pt>
                <c:pt idx="3">
                  <c:v>BayessianRidge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0.84099999999999997</c:v>
                </c:pt>
                <c:pt idx="1">
                  <c:v>0.86199999999999999</c:v>
                </c:pt>
                <c:pt idx="2">
                  <c:v>0.86199999999999999</c:v>
                </c:pt>
                <c:pt idx="3">
                  <c:v>0.86199999999999999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F-413E-B89B-FCC253ABCFB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lineal</c:v>
                </c:pt>
                <c:pt idx="1">
                  <c:v>logarítmic</c:v>
                </c:pt>
                <c:pt idx="2">
                  <c:v>Lasso</c:v>
                </c:pt>
                <c:pt idx="3">
                  <c:v>BayessianRidge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15F-413E-B89B-FCC253AB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2091039"/>
        <c:axId val="952090623"/>
      </c:barChart>
      <c:catAx>
        <c:axId val="952091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52090623"/>
        <c:crosses val="autoZero"/>
        <c:auto val="1"/>
        <c:lblAlgn val="ctr"/>
        <c:lblOffset val="100"/>
        <c:noMultiLvlLbl val="0"/>
      </c:catAx>
      <c:valAx>
        <c:axId val="95209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5209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multilineal</c:v>
                </c:pt>
                <c:pt idx="1">
                  <c:v>logarítmic</c:v>
                </c:pt>
                <c:pt idx="2">
                  <c:v>Lasso</c:v>
                </c:pt>
                <c:pt idx="3">
                  <c:v>BayessianRidge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0.9</c:v>
                </c:pt>
                <c:pt idx="1">
                  <c:v>0.1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7-480B-A2A2-EEE1BB981A5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multilineal</c:v>
                </c:pt>
                <c:pt idx="1">
                  <c:v>logarítmic</c:v>
                </c:pt>
                <c:pt idx="2">
                  <c:v>Lasso</c:v>
                </c:pt>
                <c:pt idx="3">
                  <c:v>BayessianRidge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0.82699999999999996</c:v>
                </c:pt>
                <c:pt idx="1">
                  <c:v>0.85699999999999998</c:v>
                </c:pt>
                <c:pt idx="2">
                  <c:v>0.71599999999999997</c:v>
                </c:pt>
                <c:pt idx="3">
                  <c:v>0.85699999999999998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17-480B-A2A2-EEE1BB981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559951"/>
        <c:axId val="1184562863"/>
      </c:barChart>
      <c:catAx>
        <c:axId val="118455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84562863"/>
        <c:crosses val="autoZero"/>
        <c:auto val="1"/>
        <c:lblAlgn val="ctr"/>
        <c:lblOffset val="100"/>
        <c:noMultiLvlLbl val="0"/>
      </c:catAx>
      <c:valAx>
        <c:axId val="118456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8455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94CE-5F0D-4989-B02D-52E39E06B3E5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7F927-6F1D-4901-852B-7458C52F3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52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75 con Split </a:t>
            </a:r>
            <a:r>
              <a:rPr lang="es-ES" dirty="0" err="1"/>
              <a:t>lasso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punt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més</a:t>
            </a:r>
            <a:r>
              <a:rPr lang="es-ES" dirty="0">
                <a:sym typeface="Wingdings" panose="05000000000000000000" pitchFamily="2" charset="2"/>
              </a:rPr>
              <a:t> a </a:t>
            </a:r>
            <a:r>
              <a:rPr lang="es-ES" dirty="0" err="1">
                <a:sym typeface="Wingdings" panose="05000000000000000000" pitchFamily="2" charset="2"/>
              </a:rPr>
              <a:t>prop</a:t>
            </a:r>
            <a:r>
              <a:rPr lang="es-ES" dirty="0">
                <a:sym typeface="Wingdings" panose="05000000000000000000" pitchFamily="2" charset="2"/>
              </a:rPr>
              <a:t> d ralla</a:t>
            </a:r>
            <a:endParaRPr lang="es-ES" dirty="0"/>
          </a:p>
          <a:p>
            <a:r>
              <a:rPr lang="es-ES" dirty="0"/>
              <a:t>75 sin Split </a:t>
            </a:r>
            <a:r>
              <a:rPr lang="es-ES" dirty="0" err="1"/>
              <a:t>lasso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punt</a:t>
            </a:r>
            <a:r>
              <a:rPr lang="es-ES" dirty="0">
                <a:sym typeface="Wingdings" panose="05000000000000000000" pitchFamily="2" charset="2"/>
              </a:rPr>
              <a:t> una mica </a:t>
            </a:r>
            <a:r>
              <a:rPr lang="es-ES" dirty="0" err="1">
                <a:sym typeface="Wingdings" panose="05000000000000000000" pitchFamily="2" charset="2"/>
              </a:rPr>
              <a:t>més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separat</a:t>
            </a:r>
            <a:r>
              <a:rPr lang="es-ES" dirty="0">
                <a:sym typeface="Wingdings" panose="05000000000000000000" pitchFamily="2" charset="2"/>
              </a:rPr>
              <a:t> d ralla</a:t>
            </a:r>
            <a:endParaRPr lang="es-ES" dirty="0"/>
          </a:p>
          <a:p>
            <a:r>
              <a:rPr lang="es-ES" dirty="0"/>
              <a:t>95 sin </a:t>
            </a:r>
            <a:r>
              <a:rPr lang="es-ES" dirty="0" err="1"/>
              <a:t>outliners</a:t>
            </a:r>
            <a:r>
              <a:rPr lang="es-ES" dirty="0"/>
              <a:t> </a:t>
            </a:r>
            <a:r>
              <a:rPr lang="es-ES" dirty="0" err="1"/>
              <a:t>lasso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outliners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marcats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groc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738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Coeficients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[1.739127747898409, 0.0014977088126979666]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[1.9719120483078099, 0.016078931219959566, 0.011972601888500007]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ES" b="0" i="0" dirty="0">
                <a:solidFill>
                  <a:srgbClr val="DCDDDE"/>
                </a:solidFill>
                <a:effectLst/>
                <a:latin typeface="Whitney"/>
              </a:rPr>
            </a:b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59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82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8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Andrea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21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r>
              <a:rPr lang="es-ES" dirty="0"/>
              <a:t>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61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Position-</a:t>
            </a:r>
            <a:r>
              <a:rPr lang="es-ES" dirty="0" err="1"/>
              <a:t>department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la k sembla exponencial</a:t>
            </a:r>
          </a:p>
          <a:p>
            <a:r>
              <a:rPr lang="es-ES" dirty="0" err="1">
                <a:sym typeface="Wingdings" panose="05000000000000000000" pitchFamily="2" charset="2"/>
              </a:rPr>
              <a:t>Managername</a:t>
            </a:r>
            <a:r>
              <a:rPr lang="es-ES" dirty="0">
                <a:sym typeface="Wingdings" panose="05000000000000000000" pitchFamily="2" charset="2"/>
              </a:rPr>
              <a:t> – </a:t>
            </a:r>
            <a:r>
              <a:rPr lang="es-ES" dirty="0" err="1">
                <a:sym typeface="Wingdings" panose="05000000000000000000" pitchFamily="2" charset="2"/>
              </a:rPr>
              <a:t>specialproject</a:t>
            </a:r>
            <a:r>
              <a:rPr lang="es-ES" dirty="0">
                <a:sym typeface="Wingdings" panose="05000000000000000000" pitchFamily="2" charset="2"/>
              </a:rPr>
              <a:t>  la otra de 2 </a:t>
            </a:r>
            <a:r>
              <a:rPr lang="es-ES" dirty="0" err="1">
                <a:sym typeface="Wingdings" panose="05000000000000000000" pitchFamily="2" charset="2"/>
              </a:rPr>
              <a:t>xd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/>
              <a:t>Position-</a:t>
            </a:r>
            <a:r>
              <a:rPr lang="es-ES" dirty="0" err="1"/>
              <a:t>dateofhire</a:t>
            </a:r>
            <a:r>
              <a:rPr lang="es-ES" dirty="0"/>
              <a:t>-</a:t>
            </a:r>
            <a:r>
              <a:rPr lang="es-ES" dirty="0" err="1"/>
              <a:t>department</a:t>
            </a:r>
            <a:r>
              <a:rPr lang="es-ES" dirty="0"/>
              <a:t> el d </a:t>
            </a:r>
            <a:r>
              <a:rPr lang="es-ES" dirty="0" err="1"/>
              <a:t>linies</a:t>
            </a:r>
            <a:r>
              <a:rPr lang="es-ES" dirty="0"/>
              <a:t> </a:t>
            </a:r>
            <a:r>
              <a:rPr lang="es-ES" dirty="0" err="1"/>
              <a:t>diagonals</a:t>
            </a:r>
            <a:endParaRPr lang="es-ES" dirty="0"/>
          </a:p>
          <a:p>
            <a:r>
              <a:rPr lang="es-ES" dirty="0" err="1"/>
              <a:t>Specialproject</a:t>
            </a:r>
            <a:r>
              <a:rPr lang="es-ES" dirty="0"/>
              <a:t>-position-</a:t>
            </a:r>
            <a:r>
              <a:rPr lang="es-ES" dirty="0" err="1"/>
              <a:t>dateofhire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linies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verticals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Salari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més</a:t>
            </a:r>
            <a:r>
              <a:rPr lang="es-ES" dirty="0">
                <a:sym typeface="Wingdings" panose="05000000000000000000" pitchFamily="2" charset="2"/>
              </a:rPr>
              <a:t> Claret </a:t>
            </a:r>
            <a:r>
              <a:rPr lang="es-ES" dirty="0" err="1">
                <a:sym typeface="Wingdings" panose="05000000000000000000" pitchFamily="2" charset="2"/>
              </a:rPr>
              <a:t>més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alt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més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fosc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més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baix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35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Lineal estandarizado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64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Lineal con logarítmica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46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Regressió</a:t>
            </a:r>
            <a:r>
              <a:rPr lang="es-ES" dirty="0"/>
              <a:t> lineal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lasso</a:t>
            </a:r>
            <a:r>
              <a:rPr lang="es-ES" dirty="0"/>
              <a:t> vs </a:t>
            </a:r>
            <a:r>
              <a:rPr lang="es-ES" dirty="0" err="1"/>
              <a:t>bayesian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10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Destacar que </a:t>
            </a:r>
            <a:r>
              <a:rPr lang="es-ES" dirty="0" err="1"/>
              <a:t>tot</a:t>
            </a:r>
            <a:r>
              <a:rPr lang="es-ES" dirty="0"/>
              <a:t> </a:t>
            </a:r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fet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position</a:t>
            </a:r>
          </a:p>
          <a:p>
            <a:r>
              <a:rPr lang="es-ES" dirty="0"/>
              <a:t>MSE lineal </a:t>
            </a:r>
            <a:r>
              <a:rPr lang="es-ES" dirty="0">
                <a:sym typeface="Wingdings" panose="05000000000000000000" pitchFamily="2" charset="2"/>
              </a:rPr>
              <a:t> 100x10^6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19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MULTILINEAL ÉS 102x10^6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62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550D-8C6D-A248-1F69-5BD5CF75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1DC96E-BD99-F09E-77B9-4A3AE8B6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3A7D4-59F4-4458-D2CF-5569F0BE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5C6A9-AB30-FEF2-1533-24DD983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91063-FDC0-3A79-4F0F-1D0E1883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9A11F-9B92-ED5A-ED09-AFDFF2E0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B74FF-9AD6-ED81-47A0-3AA0C6DB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39727-75CD-4AD5-E017-327CA05F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53F2DD-F650-4294-19E9-E6AFDD45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935B1-CB2D-1E84-977D-565E0795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56B0DA-FF24-999C-BEB1-541EFE4EF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124B1D-3BE9-2266-51F4-EE5A1E1B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BF004-44BB-840A-4650-245C164B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CE757-1784-FAFA-C27D-C122575F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14F18-4EBF-6124-D923-1D1A198E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B0D0D-EEC8-A28F-B181-3233824B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047EA-821F-C5AC-FF3F-A3DB089A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4FF52-FC09-82FF-8B54-05C0D9C7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A91E4-240E-49F3-F596-A723B0D0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7FF65-7A97-F214-8153-0E7D5ED2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28DEC-F724-7917-2098-736AB848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705968-8CD4-2A38-A14E-316AA8EA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CE173-10AA-A465-EDC8-6AC5D993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118ED-933D-E0F1-9AC2-BEF4CC3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E97C4-8809-A918-0360-CB5B765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0E70-F6CA-F448-E0DE-D5063B2E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DC33D-7F7C-CF9F-2764-4AE565396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A65E25-CCD0-FE7E-22A6-08516942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85A5C-2FF6-2B32-D8F7-39D667B3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608C82-0D25-2E8F-28B7-7D062CCC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70C7E-D2A3-682A-BE41-ADCDC82E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9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38C0F-B053-21AA-4A64-F8D3AA0C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1D0BDF-CA37-39D0-00A8-815E454D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DDFDC5-69F8-42DB-4EDE-B651C6E3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2500E7-AA15-41E0-EA28-F3C01567A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4592-E7F8-2C28-3E6C-588ECF4C1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20A70-1CF6-5D54-D4B0-D176414B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16F3C7-EBE2-2B6C-061F-A67D2E7F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D5A6B0-8D94-BCDF-16A8-0D97BBF7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8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A9BEF-1759-32D9-F487-5511686B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C9C41C-3FE8-9076-2B6F-05FFE13E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E6385-9CF3-4D98-B582-D345F286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815912-5DA8-7F14-FE37-A74077E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D4B1B4-2536-A849-4F7B-584F649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F84F70-8733-4D74-B452-821940B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BBE069-DF03-D1F7-2489-BD84C353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0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9E18B-8CC3-E7B2-96E1-2C32BDB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0C7A1-2CA6-B486-E10B-20B8539A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E8109-4347-2A84-8D42-02388815B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0F546F-1B56-7719-2BCA-FE77B3C5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AC3A8-502B-FFEE-5A3B-A0F39E58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D0F52-A5BC-8D72-4545-877BB8DD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AF843-438B-DEB9-2540-677CAB2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284D1-99D8-3217-47B5-20BFF75B7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C8C78-5814-2858-689F-B28D43DB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3ACCB-B301-C342-0F30-527B02A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817DF-C3C0-EBDA-E6E5-D92B6071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5E95CD-D393-930C-A407-005F1480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8D770D-6E9F-B799-1583-EE1B94F7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70F76-C59D-1903-F2CC-CFFBB077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22450-5600-E3EC-CAF5-E39C8833C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91F64-12A2-B04F-D5CC-4AB338738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AD192-DEB3-931B-460E-0259BC5EA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0690A46-A312-25CB-9753-A69C28D03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8404" b="1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83179A-0F47-4EBB-8A34-2287DDAA2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Pràctica</a:t>
            </a:r>
            <a:r>
              <a:rPr lang="en-US" dirty="0"/>
              <a:t> 1: </a:t>
            </a:r>
            <a:r>
              <a:rPr lang="en-US" dirty="0" err="1"/>
              <a:t>regressió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A79948-6369-4315-9D42-F69B5BBBC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102000"/>
              </a:lnSpc>
              <a:spcAft>
                <a:spcPts val="200"/>
              </a:spcAft>
            </a:pPr>
            <a:r>
              <a:rPr lang="en-US" sz="2000" dirty="0"/>
              <a:t>Andrea González</a:t>
            </a:r>
          </a:p>
          <a:p>
            <a:pPr marL="384048" indent="-384048">
              <a:lnSpc>
                <a:spcPct val="102000"/>
              </a:lnSpc>
              <a:spcAft>
                <a:spcPts val="200"/>
              </a:spcAft>
            </a:pPr>
            <a:r>
              <a:rPr lang="en-US" sz="2000" dirty="0"/>
              <a:t>Gerard </a:t>
            </a:r>
            <a:r>
              <a:rPr lang="en-US" sz="2000" dirty="0" err="1"/>
              <a:t>Lahuerta</a:t>
            </a:r>
            <a:endParaRPr lang="en-US" sz="2000" dirty="0"/>
          </a:p>
          <a:p>
            <a:pPr marL="384048" indent="-384048">
              <a:lnSpc>
                <a:spcPct val="102000"/>
              </a:lnSpc>
              <a:spcAft>
                <a:spcPts val="200"/>
              </a:spcAft>
            </a:pPr>
            <a:r>
              <a:rPr lang="en-US" sz="2000" dirty="0"/>
              <a:t>Ona Sánchez</a:t>
            </a:r>
          </a:p>
        </p:txBody>
      </p:sp>
    </p:spTree>
    <p:extLst>
      <p:ext uri="{BB962C8B-B14F-4D97-AF65-F5344CB8AC3E}">
        <p14:creationId xmlns:p14="http://schemas.microsoft.com/office/powerpoint/2010/main" val="8436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A92CD8-EEF8-415A-4FE2-7A96ED16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55" y="3743011"/>
            <a:ext cx="4420416" cy="26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38C5B05-2C14-02F9-A79B-BD3D9CB4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55" y="352010"/>
            <a:ext cx="4420416" cy="26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67BDF25-8B17-295D-F47B-96E16C38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56" y="3743011"/>
            <a:ext cx="4420416" cy="26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FD41C1-D72B-2DE4-6A03-2D33B71B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56" y="352011"/>
            <a:ext cx="4420416" cy="26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C329500-451C-D6B5-3C44-ED56B0606E65}"/>
              </a:ext>
            </a:extLst>
          </p:cNvPr>
          <p:cNvSpPr txBox="1"/>
          <p:nvPr/>
        </p:nvSpPr>
        <p:spPr>
          <a:xfrm>
            <a:off x="3237003" y="3189013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Lasso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87A369-CFB7-E86D-7827-FCF4EBC36F39}"/>
              </a:ext>
            </a:extLst>
          </p:cNvPr>
          <p:cNvSpPr txBox="1"/>
          <p:nvPr/>
        </p:nvSpPr>
        <p:spPr>
          <a:xfrm>
            <a:off x="8757920" y="3187786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BayessianRidge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083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DFCDD9A-2647-9BC7-D4F3-D7D3E3C01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9411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E29E54A6-7F18-C1CA-AA52-56FE5534CE00}"/>
              </a:ext>
            </a:extLst>
          </p:cNvPr>
          <p:cNvSpPr/>
          <p:nvPr/>
        </p:nvSpPr>
        <p:spPr>
          <a:xfrm>
            <a:off x="2810256" y="591312"/>
            <a:ext cx="329184" cy="597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88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3E145D9-2C59-B0D9-4289-15F75CD37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2121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D37951AB-4933-9B20-32B7-CDCCE8A825D2}"/>
              </a:ext>
            </a:extLst>
          </p:cNvPr>
          <p:cNvSpPr/>
          <p:nvPr/>
        </p:nvSpPr>
        <p:spPr>
          <a:xfrm>
            <a:off x="2914650" y="654050"/>
            <a:ext cx="419100" cy="717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59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Gráfico&#10;&#10;Descripción generada automáticamente">
            <a:extLst>
              <a:ext uri="{FF2B5EF4-FFF2-40B4-BE49-F238E27FC236}">
                <a16:creationId xmlns:a16="http://schemas.microsoft.com/office/drawing/2014/main" id="{DC2F19DB-E42A-6A20-FDD9-B220ADEF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649853"/>
            <a:ext cx="3854945" cy="2462881"/>
          </a:xfrm>
          <a:prstGeom prst="rect">
            <a:avLst/>
          </a:prstGeom>
        </p:spPr>
      </p:pic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156ECB8-6EEE-D95A-038E-81B22466E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9" y="3752569"/>
            <a:ext cx="3854945" cy="2462881"/>
          </a:xfrm>
          <a:prstGeom prst="rect">
            <a:avLst/>
          </a:prstGeom>
        </p:spPr>
      </p:pic>
      <p:pic>
        <p:nvPicPr>
          <p:cNvPr id="23" name="Imagen 22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F4373CDD-E8CF-F8D7-C52A-E9FB67544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764" y="1388364"/>
            <a:ext cx="6410084" cy="40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6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F170-DBD9-4D20-B72D-22AADEAB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Descens del gradient</a:t>
            </a:r>
            <a:endParaRPr lang="en-US" sz="4800" cap="all" dirty="0"/>
          </a:p>
        </p:txBody>
      </p:sp>
      <p:pic>
        <p:nvPicPr>
          <p:cNvPr id="3076" name="Picture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F85F863-87CD-D16D-CBBC-CAAC6A32D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7" t="8292" r="21963" b="7191"/>
          <a:stretch/>
        </p:blipFill>
        <p:spPr bwMode="auto">
          <a:xfrm>
            <a:off x="1188123" y="456740"/>
            <a:ext cx="4037577" cy="39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1F6B5A8-8CEE-5A9F-0FA9-087D8A49A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r="291" b="3"/>
          <a:stretch/>
        </p:blipFill>
        <p:spPr bwMode="auto">
          <a:xfrm>
            <a:off x="6422875" y="643467"/>
            <a:ext cx="5120515" cy="35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67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C9420-B304-5D38-8295-2BB694A4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Anàlisi de resultats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6F99FC0-14E9-5B9C-C5AC-9A942F6B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6" y="1050759"/>
            <a:ext cx="3483526" cy="17952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D69F63F-1A53-8DD9-3C05-4AE1602C9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338" y="1094290"/>
            <a:ext cx="2804299" cy="1708202"/>
          </a:xfrm>
          <a:prstGeom prst="rect">
            <a:avLst/>
          </a:pr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n 7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DD6D421F-E671-74CF-4276-7EE2550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415" y="1061826"/>
            <a:ext cx="2775335" cy="1773130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0211994-5161-D967-D633-FA5EE1280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66" y="3902155"/>
            <a:ext cx="3483526" cy="1820142"/>
          </a:xfrm>
          <a:prstGeom prst="rect">
            <a:avLst/>
          </a:prstGeom>
        </p:spPr>
      </p:pic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124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Carmen en su tinta: El final de una historia">
            <a:extLst>
              <a:ext uri="{FF2B5EF4-FFF2-40B4-BE49-F238E27FC236}">
                <a16:creationId xmlns:a16="http://schemas.microsoft.com/office/drawing/2014/main" id="{CFA4C73A-BC02-A33A-B281-0C16DA244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3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>
            <a:extLst>
              <a:ext uri="{FF2B5EF4-FFF2-40B4-BE49-F238E27FC236}">
                <a16:creationId xmlns:a16="http://schemas.microsoft.com/office/drawing/2014/main" id="{D80E38A3-4989-45EF-9B30-12F9ED4FC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6" r="20993"/>
          <a:stretch/>
        </p:blipFill>
        <p:spPr bwMode="auto">
          <a:xfrm>
            <a:off x="3426488" y="1"/>
            <a:ext cx="8765512" cy="772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C2CF52B-266A-455F-BBA4-2C88BE113133}"/>
              </a:ext>
            </a:extLst>
          </p:cNvPr>
          <p:cNvSpPr/>
          <p:nvPr/>
        </p:nvSpPr>
        <p:spPr>
          <a:xfrm>
            <a:off x="3044651" y="0"/>
            <a:ext cx="38183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EFACAEA3-C6FF-5824-A538-A956FF39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63" y="371788"/>
            <a:ext cx="3855720" cy="1075175"/>
          </a:xfrm>
        </p:spPr>
        <p:txBody>
          <a:bodyPr/>
          <a:lstStyle/>
          <a:p>
            <a:r>
              <a:rPr lang="es-ES" b="1" dirty="0" err="1"/>
              <a:t>Objectius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91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C58158E-6D8E-44AA-8971-AD86EC1846FB}"/>
              </a:ext>
            </a:extLst>
          </p:cNvPr>
          <p:cNvSpPr/>
          <p:nvPr/>
        </p:nvSpPr>
        <p:spPr>
          <a:xfrm>
            <a:off x="307910" y="0"/>
            <a:ext cx="911290" cy="1428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D5BF9E-52A6-79E5-AC8F-0F49BC55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2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1296CE-92F4-F0F7-FF48-F0C36D28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1" y="653515"/>
            <a:ext cx="73788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9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FE88F-3AEC-F5E7-CC9D-06CF9768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6770" y="320292"/>
            <a:ext cx="6296118" cy="621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04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22D129C5-1EAD-C24D-6B25-27B4BA401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93" r="-2" b="9994"/>
          <a:stretch/>
        </p:blipFill>
        <p:spPr>
          <a:xfrm>
            <a:off x="321734" y="321733"/>
            <a:ext cx="5674894" cy="3030842"/>
          </a:xfrm>
          <a:prstGeom prst="rect">
            <a:avLst/>
          </a:prstGeom>
        </p:spPr>
      </p:pic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D34EEAB-219C-C556-8C2F-CDCD35D6C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7" r="23526" b="1"/>
          <a:stretch/>
        </p:blipFill>
        <p:spPr>
          <a:xfrm>
            <a:off x="321735" y="3524289"/>
            <a:ext cx="2676579" cy="2776517"/>
          </a:xfrm>
          <a:prstGeom prst="rect">
            <a:avLst/>
          </a:prstGeom>
        </p:spPr>
      </p:pic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C4906CF0-63DC-ACCC-0792-C119FB77F6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54" r="15869" b="-3"/>
          <a:stretch/>
        </p:blipFill>
        <p:spPr>
          <a:xfrm>
            <a:off x="3159553" y="3514855"/>
            <a:ext cx="2837076" cy="2785951"/>
          </a:xfrm>
          <a:prstGeom prst="rect">
            <a:avLst/>
          </a:prstGeom>
        </p:spPr>
      </p:pic>
      <p:pic>
        <p:nvPicPr>
          <p:cNvPr id="12" name="Imagen 1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2BD22B7-1D80-87B5-A317-986C36C04C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93" r="23954" b="2"/>
          <a:stretch/>
        </p:blipFill>
        <p:spPr>
          <a:xfrm>
            <a:off x="6195373" y="321733"/>
            <a:ext cx="5674892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7CFCF-3685-D1EC-63D3-630FE39E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ES" sz="3600" dirty="0">
                <a:solidFill>
                  <a:srgbClr val="FFFFFF"/>
                </a:solidFill>
              </a:rPr>
              <a:t>PCA</a:t>
            </a:r>
          </a:p>
        </p:txBody>
      </p:sp>
      <p:pic>
        <p:nvPicPr>
          <p:cNvPr id="4" name="Imagen 3" descr="Captura de pantalla de celular&#10;&#10;Descripción generada automáticamente">
            <a:extLst>
              <a:ext uri="{FF2B5EF4-FFF2-40B4-BE49-F238E27FC236}">
                <a16:creationId xmlns:a16="http://schemas.microsoft.com/office/drawing/2014/main" id="{229B3AB5-0F06-4D2F-CD09-7A29234F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13998"/>
            <a:ext cx="6780700" cy="36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B63992A-2108-7B40-DF94-A9F353A2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1" y="321734"/>
            <a:ext cx="4335745" cy="2905170"/>
          </a:xfrm>
          <a:prstGeom prst="rect">
            <a:avLst/>
          </a:prstGeom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B06CE47-8F80-9CB9-C528-D859144B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6459" y="321734"/>
            <a:ext cx="4335745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46F60D2-68D2-529A-A1EF-552FF51C5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620" y="3631096"/>
            <a:ext cx="4119926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0FEE2D1-25F2-4EF3-6ED5-769DD03B1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368" y="3631096"/>
            <a:ext cx="411992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77DF943-0A11-58E9-D796-7040AA919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24" y="321734"/>
            <a:ext cx="4769319" cy="29051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6C18CBB-59AC-AFE7-9F48-FB0A29B35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672" y="321734"/>
            <a:ext cx="4769319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D844424-6847-F855-1E52-83756BB8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624" y="3631096"/>
            <a:ext cx="4531918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6B13F85-726A-5657-3690-47BBB4419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372" y="3631096"/>
            <a:ext cx="4531918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143</Words>
  <Application>Microsoft Office PowerPoint</Application>
  <PresentationFormat>Panorámica</PresentationFormat>
  <Paragraphs>43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inherit</vt:lpstr>
      <vt:lpstr>Whitney</vt:lpstr>
      <vt:lpstr>Tema de Office</vt:lpstr>
      <vt:lpstr>Pràctica 1: regressió</vt:lpstr>
      <vt:lpstr>Objectius</vt:lpstr>
      <vt:lpstr>Presentación de PowerPoint</vt:lpstr>
      <vt:lpstr>Presentación de PowerPoint</vt:lpstr>
      <vt:lpstr>Presentación de PowerPoint</vt:lpstr>
      <vt:lpstr>Presentación de PowerPoint</vt:lpstr>
      <vt:lpstr>PCA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Descens del gradient</vt:lpstr>
      <vt:lpstr>Anàlisi de resultats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etiquetador</dc:title>
  <dc:creator>Ona Sánchez Núñez</dc:creator>
  <cp:lastModifiedBy>Ona Sánchez Núñez</cp:lastModifiedBy>
  <cp:revision>18</cp:revision>
  <dcterms:created xsi:type="dcterms:W3CDTF">2022-05-16T14:25:29Z</dcterms:created>
  <dcterms:modified xsi:type="dcterms:W3CDTF">2022-10-10T21:24:33Z</dcterms:modified>
</cp:coreProperties>
</file>