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11.png" ContentType="image/png"/>
  <Override PartName="/ppt/media/image20.png" ContentType="image/png"/>
  <Override PartName="/ppt/media/image13.png" ContentType="image/png"/>
  <Override PartName="/ppt/media/image22.png" ContentType="image/png"/>
  <Override PartName="/ppt/media/image31.png" ContentType="image/png"/>
  <Override PartName="/ppt/media/image15.png" ContentType="image/png"/>
  <Override PartName="/ppt/media/image12.jpeg" ContentType="image/jpeg"/>
  <Override PartName="/ppt/media/image24.png" ContentType="image/png"/>
  <Override PartName="/ppt/media/image33.png" ContentType="image/png"/>
  <Override PartName="/ppt/media/image17.png" ContentType="image/png"/>
  <Override PartName="/ppt/media/image26.png" ContentType="image/png"/>
  <Override PartName="/ppt/media/image35.png" ContentType="image/png"/>
  <Override PartName="/ppt/media/image19.png" ContentType="image/png"/>
  <Override PartName="/ppt/media/image2.png" ContentType="image/png"/>
  <Override PartName="/ppt/media/image16.jpeg" ContentType="image/jpeg"/>
  <Override PartName="/ppt/media/image28.wmf" ContentType="image/x-wmf"/>
  <Override PartName="/ppt/media/image4.png" ContentType="image/png"/>
  <Override PartName="/ppt/media/image6.png" ContentType="image/png"/>
  <Override PartName="/ppt/media/image8.png" ContentType="image/png"/>
  <Override PartName="/ppt/media/image10.png" ContentType="image/png"/>
  <Override PartName="/ppt/media/image9.jpeg" ContentType="image/jpeg"/>
  <Override PartName="/ppt/media/image21.png" ContentType="image/png"/>
  <Override PartName="/ppt/media/image14.png" ContentType="image/png"/>
  <Override PartName="/ppt/media/image23.png" ContentType="image/png"/>
  <Override PartName="/ppt/media/image32.png" ContentType="image/png"/>
  <Override PartName="/ppt/media/image30.wmf" ContentType="image/x-wmf"/>
  <Override PartName="/ppt/media/image34.png" ContentType="image/png"/>
  <Override PartName="/ppt/media/image18.png" ContentType="image/png"/>
  <Override PartName="/ppt/media/image27.png" ContentType="image/png"/>
  <Override PartName="/ppt/media/image1.png" ContentType="image/png"/>
  <Override PartName="/ppt/media/image25.wmf" ContentType="image/x-wmf"/>
  <Override PartName="/ppt/media/image3.png" ContentType="image/png"/>
  <Override PartName="/ppt/media/image29.wmf" ContentType="image/x-wmf"/>
  <Override PartName="/ppt/media/image5.png" ContentType="image/png"/>
  <Override PartName="/ppt/media/image7.png" ContentType="image/png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1.xml.rels" ContentType="application/vnd.openxmlformats-package.relationships+xml"/>
  <Override PartName="/ppt/slides/_rels/slide31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7.xml.rels" ContentType="application/vnd.openxmlformats-package.relationships+xml"/>
  <Override PartName="/ppt/slides/_rels/slide12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3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fr-FR"/>
              <a:t>Cliquez pour modifier le format des notes</a:t>
            </a:r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fr-FR"/>
              <a:t>&lt;en-tête&gt;</a:t>
            </a:r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fr-FR"/>
              <a:t>&lt;date/heure&gt;</a:t>
            </a:r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fr-FR"/>
              <a:t>&lt;pied de page&gt;</a:t>
            </a:r>
            <a:endParaRPr/>
          </a:p>
        </p:txBody>
      </p:sp>
      <p:sp>
        <p:nvSpPr>
          <p:cNvPr id="16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3BF173E6-E2E8-42F6-935C-0DA41ADBC338}" type="slidenum">
              <a:rPr lang="fr-FR"/>
              <a:t>&lt;numéro&gt;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2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CC4E95F-AAF6-47CD-BA00-E1EA14136D8A}" type="slidenum">
              <a:rPr lang="fr-FR" sz="1200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2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2FB0F2A-0ADD-4DE4-92C2-9F6F1B97803A}" type="slidenum">
              <a:rPr lang="fr-FR" sz="1200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2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C782F64-53A3-43E2-B510-4E71D2C325A9}" type="slidenum">
              <a:rPr lang="fr-FR" sz="1200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3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D778376-ED41-449B-93FC-8856162D5097}" type="slidenum">
              <a:rPr lang="fr-FR" sz="1200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fr-FR"/>
              <a:t>Questions?</a:t>
            </a:r>
            <a:endParaRPr/>
          </a:p>
        </p:txBody>
      </p:sp>
      <p:sp>
        <p:nvSpPr>
          <p:cNvPr id="33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7AE863B-A16F-46DF-A66B-8A23AF62884B}" type="slidenum">
              <a:rPr lang="fr-FR" sz="1200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E267FFDC-C67B-455D-A06C-AC3C1CCC6A6A}" type="slidenum">
              <a:rPr lang="fr-FR" sz="1200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anchor="ctr" wrap="none"/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62598EB-5A79-4C6F-99AB-AF1CD1AB152B}" type="slidenum">
              <a:rPr lang="fr-FR" sz="1200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anchor="ctr" wrap="none"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0BF896B-DDBC-4B22-8B2A-148EAB0593FD}" type="slidenum">
              <a:rPr lang="fr-FR" sz="1200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anchor="ctr" wrap="none"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DE67E67-6D16-4D4D-BA29-766857AC662F}" type="slidenum">
              <a:rPr lang="fr-FR" sz="1200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anchor="ctr" wrap="none"/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586C7C1-07C2-460F-B1CB-F62BE38D464B}" type="slidenum">
              <a:rPr lang="fr-FR" sz="1200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anchor="ctr" wrap="none"/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FF4155D-2B10-4D0C-87EF-828483579EDA}" type="slidenum">
              <a:rPr lang="fr-FR" sz="1200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anchor="ctr" wrap="none"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fr-FR"/>
              <a:t>Questions?</a:t>
            </a:r>
            <a:endParaRPr/>
          </a:p>
        </p:txBody>
      </p:sp>
      <p:sp>
        <p:nvSpPr>
          <p:cNvPr id="32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F38D9DB-DDC8-4D3E-9592-C75309B8574B}" type="slidenum">
              <a:rPr lang="fr-FR" sz="1200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7880"/>
            <a:ext cx="1051524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5840" y="409788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788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7490880" y="4097880"/>
            <a:ext cx="2600640" cy="2075040"/>
          </a:xfrm>
          <a:prstGeom prst="rect">
            <a:avLst/>
          </a:prstGeom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03120" y="4097880"/>
            <a:ext cx="2600640" cy="2075040"/>
          </a:xfrm>
          <a:prstGeom prst="rect">
            <a:avLst/>
          </a:prstGeom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5811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788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5840" y="409788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7880"/>
            <a:ext cx="105148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7880"/>
            <a:ext cx="1051524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5840" y="409788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788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7490880" y="4097880"/>
            <a:ext cx="2600640" cy="2075040"/>
          </a:xfrm>
          <a:prstGeom prst="rect">
            <a:avLst/>
          </a:prstGeom>
        </p:spPr>
      </p:pic>
      <p:pic>
        <p:nvPicPr>
          <p:cNvPr descr="" id="7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03120" y="4097880"/>
            <a:ext cx="2600640" cy="2075040"/>
          </a:xfrm>
          <a:prstGeom prst="rect">
            <a:avLst/>
          </a:prstGeom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5811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838080" y="409788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25840" y="409788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838080" y="4097880"/>
            <a:ext cx="105148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838080" y="4097880"/>
            <a:ext cx="1051524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25840" y="409788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838080" y="409788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1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7490880" y="4097880"/>
            <a:ext cx="2600640" cy="2075040"/>
          </a:xfrm>
          <a:prstGeom prst="rect">
            <a:avLst/>
          </a:prstGeom>
        </p:spPr>
      </p:pic>
      <p:pic>
        <p:nvPicPr>
          <p:cNvPr descr="" id="11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03120" y="4097880"/>
            <a:ext cx="2600640" cy="2075040"/>
          </a:xfrm>
          <a:prstGeom prst="rect">
            <a:avLst/>
          </a:prstGeom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5811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838080" y="409788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225840" y="409788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838080" y="4097880"/>
            <a:ext cx="105148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838080" y="4097880"/>
            <a:ext cx="1051524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225840" y="409788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838080" y="409788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5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7490880" y="4097880"/>
            <a:ext cx="2600640" cy="2075040"/>
          </a:xfrm>
          <a:prstGeom prst="rect">
            <a:avLst/>
          </a:prstGeom>
        </p:spPr>
      </p:pic>
      <p:pic>
        <p:nvPicPr>
          <p:cNvPr descr="" id="15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03120" y="4097880"/>
            <a:ext cx="2600640" cy="2075040"/>
          </a:xfrm>
          <a:prstGeom prst="rect">
            <a:avLst/>
          </a:prstGeom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5811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788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5840" y="409788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7880"/>
            <a:ext cx="105148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Calibri Light"/>
              </a:rPr>
              <a:t>Cliquez pour éditer le format du texte-titreClick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niveau de plan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Troisième niveau de plan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Quatrième niveau de plan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Cinquième niveau de plan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Sixième niveau de plan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Septième niveau de planClick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>
                <a:solidFill>
                  <a:srgbClr val="8b8b8b"/>
                </a:solidFill>
                <a:latin typeface="Calibri"/>
              </a:rPr>
              <a:t>11/02/2015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9B767DE-CF57-436B-9196-80CD3367B23D}" type="slidenum">
              <a:rPr lang="fr-FR" sz="1200">
                <a:solidFill>
                  <a:srgbClr val="8b8b8b"/>
                </a:solidFill>
                <a:latin typeface="Calibri"/>
              </a:rPr>
              <a:t>&lt;numéro&gt;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Cliquez pour éditer le format du texte-titreClick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>
                <a:solidFill>
                  <a:srgbClr val="8b8b8b"/>
                </a:solidFill>
                <a:latin typeface="Calibri"/>
              </a:rPr>
              <a:t>11/02/2015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C350220-9F1B-4475-A1C7-2A3A51BB161E}" type="slidenum">
              <a:rPr lang="fr-FR" sz="1200">
                <a:solidFill>
                  <a:srgbClr val="8b8b8b"/>
                </a:solidFill>
                <a:latin typeface="Calibri"/>
              </a:rPr>
              <a:t>&lt;numéro&gt;</a:t>
            </a:fld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Cliquez pour éditer le format du plan de texte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niveau de plan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Troisième niveau de plan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Quatrième niveau de plan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Cinquième niveau de plan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Sixième niveau de plan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Septième niveau de plan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Cliquez pour éditer le format du texte-titreClick to edit Master title style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>
                <a:solidFill>
                  <a:srgbClr val="8b8b8b"/>
                </a:solidFill>
                <a:latin typeface="Calibri"/>
              </a:rPr>
              <a:t>11/02/2015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97590EA-00B7-43DD-B4BD-44517AC2BA48}" type="slidenum">
              <a:rPr lang="fr-FR" sz="1200">
                <a:solidFill>
                  <a:srgbClr val="8b8b8b"/>
                </a:solidFill>
                <a:latin typeface="Calibri"/>
              </a:rPr>
              <a:t>&lt;numéro&gt;</a:t>
            </a:fld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Cliquez pour éditer le format du plan de texte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niveau de plan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Troisième niveau de plan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Quatrième niveau de plan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Cinquième niveau de plan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Sixième niveau de plan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Septième niveau de plan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Cliquez pour éditer le format du texte-titreClick to edit Master title style</a:t>
            </a:r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niveau de plan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Troisième niveau de plan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Quatrième niveau de plan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Cinquième niveau de plan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Sixième niveau de plan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Septième niveau de planClick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 anchor="ctr"/>
          <a:p>
            <a:pPr>
              <a:buSzPct val="2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Cliquez pour éditer le format du plan de texte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Second niveau de plan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Troisième niveau de plan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Quatrième niveau de plan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Cinquième niveau de plan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Sixième niveau de plan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Septième niveau de planClick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>
                <a:solidFill>
                  <a:srgbClr val="8b8b8b"/>
                </a:solidFill>
                <a:latin typeface="Calibri"/>
              </a:rPr>
              <a:t>11/02/2015</a:t>
            </a:r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22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FD17E6D-602A-4176-AFEF-E66D9A756D52}" type="slidenum">
              <a:rPr lang="fr-FR" sz="1200">
                <a:solidFill>
                  <a:srgbClr val="8b8b8b"/>
                </a:solidFill>
                <a:latin typeface="Calibri"/>
              </a:rPr>
              <a:t>&lt;numéro&gt;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40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29.wmf"/><Relationship Id="rId3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0.wmf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Partitional Algorithms to Detect Complex Clusters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Kernel K-means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K-means applied in Kernel space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Spectral clustering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Eigen subspace of the affinity matrix (Kernel matrix)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Non-negative Matrix factorization (NMF)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Decompose pattern matrix (n x d) into two matrices: membership matrix (n x K) and weight matrix (K x d)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Calibri Light"/>
              </a:rPr>
              <a:t>Example</a:t>
            </a:r>
            <a:endParaRPr/>
          </a:p>
        </p:txBody>
      </p:sp>
      <p:pic>
        <p:nvPicPr>
          <p:cNvPr descr="" id="196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3881880" y="2207880"/>
            <a:ext cx="4423680" cy="3317760"/>
          </a:xfrm>
          <a:prstGeom prst="rect">
            <a:avLst/>
          </a:prstGeom>
        </p:spPr>
      </p:pic>
      <p:sp>
        <p:nvSpPr>
          <p:cNvPr id="197" name="CustomShape 2"/>
          <p:cNvSpPr/>
          <p:nvPr/>
        </p:nvSpPr>
        <p:spPr>
          <a:xfrm>
            <a:off x="4465440" y="2539800"/>
            <a:ext cx="1940760" cy="25452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198" name="CustomShape 3"/>
          <p:cNvSpPr/>
          <p:nvPr/>
        </p:nvSpPr>
        <p:spPr>
          <a:xfrm>
            <a:off x="6394320" y="2296440"/>
            <a:ext cx="1470960" cy="30596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199" name="CustomShape 4"/>
          <p:cNvSpPr/>
          <p:nvPr/>
        </p:nvSpPr>
        <p:spPr>
          <a:xfrm>
            <a:off x="5312160" y="5526000"/>
            <a:ext cx="188928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k-means</a:t>
            </a:r>
            <a:endParaRPr/>
          </a:p>
        </p:txBody>
      </p:sp>
      <p:sp>
        <p:nvSpPr>
          <p:cNvPr id="200" name="CustomShape 5"/>
          <p:cNvSpPr/>
          <p:nvPr/>
        </p:nvSpPr>
        <p:spPr>
          <a:xfrm>
            <a:off x="4465440" y="5526000"/>
            <a:ext cx="340020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Data with circular clusters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dur="indefinite" id="26" nodeType="mainSeq">
                <p:childTnLst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3" nodeType="with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Calibri Light"/>
              </a:rPr>
              <a:t>Example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1664640" y="-131040"/>
            <a:ext cx="276120" cy="276120"/>
          </a:xfrm>
          <a:prstGeom prst="rect">
            <a:avLst/>
          </a:prstGeom>
          <a:noFill/>
        </p:spPr>
      </p:sp>
      <p:pic>
        <p:nvPicPr>
          <p:cNvPr descr="" id="203" name="Picture 9"/>
          <p:cNvPicPr/>
          <p:nvPr/>
        </p:nvPicPr>
        <p:blipFill>
          <a:blip r:embed="rId1"/>
          <a:stretch>
            <a:fillRect/>
          </a:stretch>
        </p:blipFill>
        <p:spPr>
          <a:xfrm>
            <a:off x="1740960" y="1770120"/>
            <a:ext cx="4423680" cy="3317760"/>
          </a:xfrm>
          <a:prstGeom prst="rect">
            <a:avLst/>
          </a:prstGeom>
        </p:spPr>
      </p:pic>
      <p:pic>
        <p:nvPicPr>
          <p:cNvPr descr="" id="204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5957640" y="1562400"/>
            <a:ext cx="4423680" cy="3317760"/>
          </a:xfrm>
          <a:prstGeom prst="rect">
            <a:avLst/>
          </a:prstGeom>
        </p:spPr>
      </p:pic>
      <p:sp>
        <p:nvSpPr>
          <p:cNvPr id="205" name="CustomShape 3"/>
          <p:cNvSpPr/>
          <p:nvPr/>
        </p:nvSpPr>
        <p:spPr>
          <a:xfrm>
            <a:off x="4807440" y="1398240"/>
            <a:ext cx="2043360" cy="6710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06" name="Line 4"/>
          <p:cNvSpPr/>
          <p:nvPr/>
        </p:nvSpPr>
        <p:spPr>
          <a:xfrm>
            <a:off x="6095880" y="2944800"/>
            <a:ext cx="3525480" cy="1590120"/>
          </a:xfrm>
          <a:prstGeom prst="line">
            <a:avLst/>
          </a:prstGeom>
          <a:ln w="28440">
            <a:solidFill>
              <a:srgbClr val="00b050"/>
            </a:solidFill>
            <a:round/>
          </a:ln>
        </p:spPr>
      </p:sp>
      <p:sp>
        <p:nvSpPr>
          <p:cNvPr id="207" name="CustomShape 5"/>
          <p:cNvSpPr/>
          <p:nvPr/>
        </p:nvSpPr>
        <p:spPr>
          <a:xfrm>
            <a:off x="7015320" y="3719880"/>
            <a:ext cx="726480" cy="650880"/>
          </a:xfrm>
          <a:prstGeom prst="rect">
            <a:avLst/>
          </a:prstGeom>
          <a:noFill/>
          <a:ln w="19080">
            <a:solidFill>
              <a:srgbClr val="ffc000"/>
            </a:solidFill>
            <a:round/>
          </a:ln>
        </p:spPr>
      </p:sp>
      <p:sp>
        <p:nvSpPr>
          <p:cNvPr id="208" name="CustomShape 6"/>
          <p:cNvSpPr/>
          <p:nvPr/>
        </p:nvSpPr>
        <p:spPr>
          <a:xfrm>
            <a:off x="6976800" y="2095200"/>
            <a:ext cx="3020040" cy="1865520"/>
          </a:xfrm>
          <a:prstGeom prst="rect">
            <a:avLst/>
          </a:prstGeom>
          <a:noFill/>
          <a:ln w="19080">
            <a:solidFill>
              <a:srgbClr val="ffc000"/>
            </a:solidFill>
            <a:round/>
          </a:ln>
        </p:spPr>
      </p:sp>
      <p:sp>
        <p:nvSpPr>
          <p:cNvPr id="209" name="CustomShape 7"/>
          <p:cNvSpPr/>
          <p:nvPr/>
        </p:nvSpPr>
        <p:spPr>
          <a:xfrm>
            <a:off x="4952880" y="5177520"/>
            <a:ext cx="1889280" cy="638280"/>
          </a:xfrm>
          <a:prstGeom prst="rect">
            <a:avLst/>
          </a:prstGeom>
          <a:noFill/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Kernel k-means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Calibri Light"/>
              </a:rPr>
              <a:t>k-means Vs. Kernel k-means</a:t>
            </a:r>
            <a:endParaRPr/>
          </a:p>
        </p:txBody>
      </p:sp>
      <p:pic>
        <p:nvPicPr>
          <p:cNvPr descr="" id="211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671840" y="2115720"/>
            <a:ext cx="4386960" cy="2833920"/>
          </a:xfrm>
          <a:prstGeom prst="rect">
            <a:avLst/>
          </a:prstGeom>
        </p:spPr>
      </p:pic>
      <p:pic>
        <p:nvPicPr>
          <p:cNvPr descr="" id="212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26760" y="2087640"/>
            <a:ext cx="4364640" cy="2931120"/>
          </a:xfrm>
          <a:prstGeom prst="rect">
            <a:avLst/>
          </a:prstGeom>
        </p:spPr>
      </p:pic>
      <p:sp>
        <p:nvSpPr>
          <p:cNvPr id="213" name="CustomShape 2"/>
          <p:cNvSpPr/>
          <p:nvPr/>
        </p:nvSpPr>
        <p:spPr>
          <a:xfrm>
            <a:off x="3054240" y="1424160"/>
            <a:ext cx="2280960" cy="339480"/>
          </a:xfrm>
          <a:prstGeom prst="rect">
            <a:avLst/>
          </a:prstGeom>
          <a:noFill/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fr-FR" sz="1640">
                <a:solidFill>
                  <a:srgbClr val="000000"/>
                </a:solidFill>
                <a:latin typeface="Calibri"/>
              </a:rPr>
              <a:t>k-means</a:t>
            </a:r>
            <a:endParaRPr/>
          </a:p>
        </p:txBody>
      </p:sp>
      <p:sp>
        <p:nvSpPr>
          <p:cNvPr id="214" name="CustomShape 3"/>
          <p:cNvSpPr/>
          <p:nvPr/>
        </p:nvSpPr>
        <p:spPr>
          <a:xfrm>
            <a:off x="7271280" y="1424160"/>
            <a:ext cx="2280960" cy="339480"/>
          </a:xfrm>
          <a:prstGeom prst="rect">
            <a:avLst/>
          </a:prstGeom>
          <a:noFill/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fr-FR" sz="1640">
                <a:solidFill>
                  <a:srgbClr val="000000"/>
                </a:solidFill>
                <a:latin typeface="Calibri"/>
              </a:rPr>
              <a:t>Kernel k-means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838080" y="10152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Calibri Light"/>
              </a:rPr>
              <a:t>Performance of Kernel K-means</a:t>
            </a:r>
            <a:endParaRPr/>
          </a:p>
        </p:txBody>
      </p:sp>
      <p:pic>
        <p:nvPicPr>
          <p:cNvPr descr="" id="216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00080" y="1395000"/>
            <a:ext cx="11909520" cy="4757760"/>
          </a:xfrm>
          <a:prstGeom prst="rect">
            <a:avLst/>
          </a:prstGeom>
        </p:spPr>
      </p:pic>
      <p:sp>
        <p:nvSpPr>
          <p:cNvPr id="217" name="CustomShape 2"/>
          <p:cNvSpPr/>
          <p:nvPr/>
        </p:nvSpPr>
        <p:spPr>
          <a:xfrm>
            <a:off x="1720440" y="2681280"/>
            <a:ext cx="619560" cy="340920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</p:sp>
      <p:sp>
        <p:nvSpPr>
          <p:cNvPr id="218" name="CustomShape 3"/>
          <p:cNvSpPr/>
          <p:nvPr/>
        </p:nvSpPr>
        <p:spPr>
          <a:xfrm>
            <a:off x="7174800" y="2712240"/>
            <a:ext cx="682560" cy="330084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</p:sp>
      <p:sp>
        <p:nvSpPr>
          <p:cNvPr id="219" name="CustomShape 4"/>
          <p:cNvSpPr/>
          <p:nvPr/>
        </p:nvSpPr>
        <p:spPr>
          <a:xfrm>
            <a:off x="1226880" y="6380280"/>
            <a:ext cx="9895320" cy="373320"/>
          </a:xfrm>
          <a:prstGeom prst="rect">
            <a:avLst/>
          </a:prstGeom>
          <a:noFill/>
        </p:spPr>
        <p:txBody>
          <a:bodyPr bIns="40680" lIns="81720" rIns="81720" tIns="55080"/>
          <a:p>
            <a:pPr>
              <a:lnSpc>
                <a:spcPct val="100000"/>
              </a:lnSpc>
            </a:pPr>
            <a:r>
              <a:rPr i="1" lang="fr-FR" sz="1640">
                <a:solidFill>
                  <a:srgbClr val="000000"/>
                </a:solidFill>
                <a:latin typeface="Calibri"/>
              </a:rPr>
              <a:t>Evaluation of the performance of clustering algorithms in kernel-induced feature space, Pattern Recognition, 2005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Calibri Light"/>
              </a:rPr>
              <a:t>Limitations of Kernel K-means</a:t>
            </a:r>
            <a:endParaRPr/>
          </a:p>
        </p:txBody>
      </p:sp>
      <p:sp>
        <p:nvSpPr>
          <p:cNvPr id="22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More complex than k-means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Need to compute and store n x n kernel matrix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What is the largest n that can be handled?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Intel Xeon E7-8837 Processor (Q2’11), Oct-core, 2.8GHz, 4TB max memory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&lt; 1 million points with “single” precision numbers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May take several days to compute the kernel matrix alone</a:t>
            </a:r>
            <a:endParaRPr/>
          </a:p>
          <a:p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Use distributed and approximate versions of kernel k-means to handle large datasets</a:t>
            </a:r>
            <a:endParaRPr/>
          </a:p>
          <a:p>
            <a:endParaRPr/>
          </a:p>
          <a:p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1523880" y="33192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Spectral Clustering</a:t>
            </a:r>
            <a:endParaRPr/>
          </a:p>
        </p:txBody>
      </p:sp>
      <p:sp>
        <p:nvSpPr>
          <p:cNvPr id="22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</a:rPr>
              <a:t>Serhat Bucak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</a:rPr>
              <a:t>April 16, 2013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838080" y="10152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Verdana"/>
              </a:rPr>
              <a:t>Motivation</a:t>
            </a:r>
            <a:endParaRPr/>
          </a:p>
        </p:txBody>
      </p:sp>
      <p:pic>
        <p:nvPicPr>
          <p:cNvPr descr="" id="225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279360" y="1410480"/>
            <a:ext cx="10700280" cy="4881600"/>
          </a:xfrm>
          <a:prstGeom prst="rect">
            <a:avLst/>
          </a:prstGeom>
        </p:spPr>
      </p:pic>
      <p:sp>
        <p:nvSpPr>
          <p:cNvPr id="226" name="CustomShape 2"/>
          <p:cNvSpPr/>
          <p:nvPr/>
        </p:nvSpPr>
        <p:spPr>
          <a:xfrm>
            <a:off x="4165560" y="6324480"/>
            <a:ext cx="670536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Verdana"/>
              </a:rPr>
              <a:t>Graph Notation</a:t>
            </a:r>
            <a:endParaRPr/>
          </a:p>
        </p:txBody>
      </p:sp>
      <p:pic>
        <p:nvPicPr>
          <p:cNvPr descr="" id="228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2031840" y="1523880"/>
            <a:ext cx="8604360" cy="4752360"/>
          </a:xfrm>
          <a:prstGeom prst="rect">
            <a:avLst/>
          </a:prstGeom>
        </p:spPr>
      </p:pic>
      <p:sp>
        <p:nvSpPr>
          <p:cNvPr id="229" name="CustomShape 2"/>
          <p:cNvSpPr/>
          <p:nvPr/>
        </p:nvSpPr>
        <p:spPr>
          <a:xfrm>
            <a:off x="8940960" y="6324480"/>
            <a:ext cx="274284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Hein &amp; Luxburg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Calibri Light"/>
              </a:rPr>
              <a:t>Clustering using graph cuts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Verdana"/>
              </a:rPr>
              <a:t>Clustering: within-similarity high, between similarity low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Verdana"/>
              </a:rPr>
              <a:t>	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	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	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minimize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Verdana"/>
              </a:rPr>
              <a:t>Balanced Cuts: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Verdana"/>
              </a:rPr>
              <a:t>Mincut can be efficiently solved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Verdana"/>
              </a:rPr>
              <a:t>RatioCut and Ncut are NP-hard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Verdana"/>
              </a:rPr>
              <a:t>Spectral Clustering: relaxation of RatioCut and Ncut</a:t>
            </a:r>
            <a:endParaRPr/>
          </a:p>
          <a:p>
            <a:endParaRPr/>
          </a:p>
        </p:txBody>
      </p:sp>
      <p:pic>
        <p:nvPicPr>
          <p:cNvPr descr="" id="232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4976280" y="2355840"/>
            <a:ext cx="5081760" cy="539280"/>
          </a:xfrm>
          <a:prstGeom prst="rect">
            <a:avLst/>
          </a:prstGeom>
        </p:spPr>
      </p:pic>
      <p:pic>
        <p:nvPicPr>
          <p:cNvPr descr="" id="233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438280" y="3276720"/>
            <a:ext cx="7763400" cy="1088640"/>
          </a:xfrm>
          <a:prstGeom prst="rect">
            <a:avLst/>
          </a:prstGeom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Verdana"/>
              </a:rPr>
              <a:t>Framework</a:t>
            </a:r>
            <a:endParaRPr/>
          </a:p>
        </p:txBody>
      </p:sp>
      <p:sp>
        <p:nvSpPr>
          <p:cNvPr id="235" name="CustomShape 2"/>
          <p:cNvSpPr/>
          <p:nvPr/>
        </p:nvSpPr>
        <p:spPr>
          <a:xfrm>
            <a:off x="1015920" y="1066680"/>
            <a:ext cx="1015560" cy="3646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data</a:t>
            </a:r>
            <a:endParaRPr/>
          </a:p>
        </p:txBody>
      </p:sp>
      <p:sp>
        <p:nvSpPr>
          <p:cNvPr id="236" name="CustomShape 3"/>
          <p:cNvSpPr/>
          <p:nvPr/>
        </p:nvSpPr>
        <p:spPr>
          <a:xfrm>
            <a:off x="406440" y="1752480"/>
            <a:ext cx="2336400" cy="639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Create an Affinity Matrix </a:t>
            </a:r>
            <a:r>
              <a:rPr b="1" lang="fr-FR">
                <a:solidFill>
                  <a:srgbClr val="000000"/>
                </a:solidFill>
                <a:latin typeface="Calibri"/>
              </a:rPr>
              <a:t>A</a:t>
            </a:r>
            <a:endParaRPr/>
          </a:p>
        </p:txBody>
      </p:sp>
      <p:sp>
        <p:nvSpPr>
          <p:cNvPr id="237" name="CustomShape 4"/>
          <p:cNvSpPr/>
          <p:nvPr/>
        </p:nvSpPr>
        <p:spPr>
          <a:xfrm>
            <a:off x="3556080" y="1752480"/>
            <a:ext cx="2844360" cy="639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Construct the Graph Laplacian, </a:t>
            </a:r>
            <a:r>
              <a:rPr b="1" lang="fr-FR">
                <a:solidFill>
                  <a:srgbClr val="000000"/>
                </a:solidFill>
                <a:latin typeface="Calibri"/>
              </a:rPr>
              <a:t>L</a:t>
            </a:r>
            <a:r>
              <a:rPr lang="fr-FR">
                <a:solidFill>
                  <a:srgbClr val="000000"/>
                </a:solidFill>
                <a:latin typeface="Calibri"/>
              </a:rPr>
              <a:t>, of </a:t>
            </a:r>
            <a:r>
              <a:rPr b="1" lang="fr-FR">
                <a:solidFill>
                  <a:srgbClr val="000000"/>
                </a:solidFill>
                <a:latin typeface="Calibri"/>
              </a:rPr>
              <a:t>A</a:t>
            </a:r>
            <a:endParaRPr/>
          </a:p>
        </p:txBody>
      </p:sp>
      <p:sp>
        <p:nvSpPr>
          <p:cNvPr id="238" name="CustomShape 5"/>
          <p:cNvSpPr/>
          <p:nvPr/>
        </p:nvSpPr>
        <p:spPr>
          <a:xfrm>
            <a:off x="7620120" y="1600200"/>
            <a:ext cx="2844360" cy="10278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Solve the eigenvalue problem: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000000"/>
                </a:solidFill>
                <a:latin typeface="Calibri"/>
              </a:rPr>
              <a:t>L</a:t>
            </a:r>
            <a:r>
              <a:rPr i="1" lang="fr-FR">
                <a:solidFill>
                  <a:srgbClr val="000000"/>
                </a:solidFill>
                <a:latin typeface="Times New Roman"/>
              </a:rPr>
              <a:t>v</a:t>
            </a:r>
            <a:r>
              <a:rPr lang="fr-FR">
                <a:solidFill>
                  <a:srgbClr val="000000"/>
                </a:solidFill>
                <a:latin typeface="Calibri"/>
              </a:rPr>
              <a:t>=</a:t>
            </a:r>
            <a:r>
              <a:rPr i="1" lang="fr-FR">
                <a:solidFill>
                  <a:srgbClr val="000000"/>
                </a:solidFill>
                <a:latin typeface="Times New Roman"/>
              </a:rPr>
              <a:t>λv</a:t>
            </a:r>
            <a:endParaRPr/>
          </a:p>
        </p:txBody>
      </p:sp>
      <p:sp>
        <p:nvSpPr>
          <p:cNvPr id="239" name="CustomShape 6"/>
          <p:cNvSpPr/>
          <p:nvPr/>
        </p:nvSpPr>
        <p:spPr>
          <a:xfrm>
            <a:off x="7112160" y="3657600"/>
            <a:ext cx="3758760" cy="9126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Pick </a:t>
            </a:r>
            <a:r>
              <a:rPr i="1" lang="fr-FR">
                <a:solidFill>
                  <a:srgbClr val="000000"/>
                </a:solidFill>
                <a:latin typeface="Calibri"/>
              </a:rPr>
              <a:t>k</a:t>
            </a:r>
            <a:r>
              <a:rPr lang="fr-FR">
                <a:solidFill>
                  <a:srgbClr val="000000"/>
                </a:solidFill>
                <a:latin typeface="Calibri"/>
              </a:rPr>
              <a:t> eigenvectors that correspond to smallest k eigenvalues</a:t>
            </a:r>
            <a:endParaRPr/>
          </a:p>
        </p:txBody>
      </p:sp>
      <p:sp>
        <p:nvSpPr>
          <p:cNvPr id="240" name="CustomShape 7"/>
          <p:cNvSpPr/>
          <p:nvPr/>
        </p:nvSpPr>
        <p:spPr>
          <a:xfrm>
            <a:off x="1320840" y="3581280"/>
            <a:ext cx="3758760" cy="639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Construct a projection matrix </a:t>
            </a:r>
            <a:r>
              <a:rPr b="1" lang="fr-FR">
                <a:solidFill>
                  <a:srgbClr val="000000"/>
                </a:solidFill>
                <a:latin typeface="Calibri"/>
              </a:rPr>
              <a:t>P</a:t>
            </a:r>
            <a:r>
              <a:rPr lang="fr-FR">
                <a:solidFill>
                  <a:srgbClr val="000000"/>
                </a:solidFill>
                <a:latin typeface="Calibri"/>
              </a:rPr>
              <a:t> using these </a:t>
            </a:r>
            <a:r>
              <a:rPr i="1" lang="fr-FR">
                <a:solidFill>
                  <a:srgbClr val="000000"/>
                </a:solidFill>
                <a:latin typeface="Calibri"/>
              </a:rPr>
              <a:t>k</a:t>
            </a:r>
            <a:r>
              <a:rPr lang="fr-FR">
                <a:solidFill>
                  <a:srgbClr val="000000"/>
                </a:solidFill>
                <a:latin typeface="Calibri"/>
              </a:rPr>
              <a:t> eigenvectors</a:t>
            </a:r>
            <a:endParaRPr/>
          </a:p>
        </p:txBody>
      </p:sp>
      <p:sp>
        <p:nvSpPr>
          <p:cNvPr id="241" name="CustomShape 8"/>
          <p:cNvSpPr/>
          <p:nvPr/>
        </p:nvSpPr>
        <p:spPr>
          <a:xfrm>
            <a:off x="1523880" y="5257800"/>
            <a:ext cx="3149280" cy="7534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Project the data: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000000"/>
                </a:solidFill>
                <a:latin typeface="Calibri"/>
              </a:rPr>
              <a:t>P</a:t>
            </a:r>
            <a:r>
              <a:rPr lang="fr-FR">
                <a:solidFill>
                  <a:srgbClr val="000000"/>
                </a:solidFill>
                <a:latin typeface="Calibri"/>
              </a:rPr>
              <a:t>T</a:t>
            </a:r>
            <a:r>
              <a:rPr b="1" lang="fr-FR">
                <a:solidFill>
                  <a:srgbClr val="000000"/>
                </a:solidFill>
                <a:latin typeface="Calibri"/>
              </a:rPr>
              <a:t>LP</a:t>
            </a:r>
            <a:endParaRPr/>
          </a:p>
        </p:txBody>
      </p:sp>
      <p:sp>
        <p:nvSpPr>
          <p:cNvPr id="242" name="CustomShape 9"/>
          <p:cNvSpPr/>
          <p:nvPr/>
        </p:nvSpPr>
        <p:spPr>
          <a:xfrm>
            <a:off x="7010280" y="5181480"/>
            <a:ext cx="3758760" cy="639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Perform clustering (e.g., k-means) in the new space</a:t>
            </a:r>
            <a:endParaRPr/>
          </a:p>
        </p:txBody>
      </p:sp>
      <p:sp>
        <p:nvSpPr>
          <p:cNvPr id="243" name="CustomShape 10"/>
          <p:cNvSpPr/>
          <p:nvPr/>
        </p:nvSpPr>
        <p:spPr>
          <a:xfrm>
            <a:off x="2743200" y="2075760"/>
            <a:ext cx="812520" cy="108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44" name="CustomShape 11"/>
          <p:cNvSpPr/>
          <p:nvPr/>
        </p:nvSpPr>
        <p:spPr>
          <a:xfrm flipH="1" rot="5400000">
            <a:off x="1343880" y="1881720"/>
            <a:ext cx="309240" cy="50400"/>
          </a:xfrm>
          <a:prstGeom prst="curvedConnector3">
            <a:avLst>
              <a:gd fmla="val 50000" name="adj1"/>
            </a:avLst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45" name="CustomShape 12"/>
          <p:cNvSpPr/>
          <p:nvPr/>
        </p:nvSpPr>
        <p:spPr>
          <a:xfrm>
            <a:off x="6400800" y="2075760"/>
            <a:ext cx="1218960" cy="55080"/>
          </a:xfrm>
          <a:prstGeom prst="curvedConnector3">
            <a:avLst>
              <a:gd fmla="val 50000" name="adj1"/>
            </a:avLst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46" name="CustomShape 13"/>
          <p:cNvSpPr/>
          <p:nvPr/>
        </p:nvSpPr>
        <p:spPr>
          <a:xfrm rot="5400000">
            <a:off x="8519760" y="3134520"/>
            <a:ext cx="995040" cy="50400"/>
          </a:xfrm>
          <a:prstGeom prst="curvedConnector3">
            <a:avLst>
              <a:gd fmla="val 50000" name="adj1"/>
            </a:avLst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47" name="CustomShape 14"/>
          <p:cNvSpPr/>
          <p:nvPr/>
        </p:nvSpPr>
        <p:spPr>
          <a:xfrm rot="10800000">
            <a:off x="5080680" y="3904560"/>
            <a:ext cx="2031480" cy="75960"/>
          </a:xfrm>
          <a:prstGeom prst="curvedConnector3">
            <a:avLst>
              <a:gd fmla="val 50000" name="adj1"/>
            </a:avLst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48" name="CustomShape 15"/>
          <p:cNvSpPr/>
          <p:nvPr/>
        </p:nvSpPr>
        <p:spPr>
          <a:xfrm rot="5400000">
            <a:off x="2634840" y="4691880"/>
            <a:ext cx="1029600" cy="101160"/>
          </a:xfrm>
          <a:prstGeom prst="curvedConnector3">
            <a:avLst>
              <a:gd fmla="val 50000" name="adj1"/>
            </a:avLst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49" name="CustomShape 16"/>
          <p:cNvSpPr/>
          <p:nvPr/>
        </p:nvSpPr>
        <p:spPr>
          <a:xfrm flipV="1" rot="10800000">
            <a:off x="2337120" y="5356440"/>
            <a:ext cx="2336400" cy="147240"/>
          </a:xfrm>
          <a:prstGeom prst="curvedConnector3">
            <a:avLst>
              <a:gd fmla="val 50000" name="adj1"/>
            </a:avLst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523880" y="42480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Kernel K-Means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fr-FR" sz="3600">
                <a:solidFill>
                  <a:srgbClr val="000000"/>
                </a:solidFill>
                <a:latin typeface="Calibri"/>
              </a:rPr>
              <a:t>Radha Chitta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3600">
                <a:solidFill>
                  <a:srgbClr val="000000"/>
                </a:solidFill>
                <a:latin typeface="Calibri"/>
              </a:rPr>
              <a:t>April 16, 2013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Verdana"/>
              </a:rPr>
              <a:t>Affinity (Similarity matrix)</a:t>
            </a:r>
            <a:endParaRPr/>
          </a:p>
        </p:txBody>
      </p:sp>
      <p:sp>
        <p:nvSpPr>
          <p:cNvPr id="251" name="TextShape 2"/>
          <p:cNvSpPr txBox="1"/>
          <p:nvPr/>
        </p:nvSpPr>
        <p:spPr>
          <a:xfrm>
            <a:off x="838080" y="1549800"/>
            <a:ext cx="10515240" cy="4626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Verdana"/>
              </a:rPr>
              <a:t>Some examples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400">
                <a:solidFill>
                  <a:srgbClr val="000000"/>
                </a:solidFill>
                <a:latin typeface="Verdana"/>
              </a:rPr>
              <a:t>The ε-neighborhood graph: Connect all points whose pairwise distances are smaller than ε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400">
                <a:solidFill>
                  <a:srgbClr val="000000"/>
                </a:solidFill>
                <a:latin typeface="Verdana"/>
              </a:rPr>
              <a:t>K-nearest neighbor graph: connect vertex </a:t>
            </a:r>
            <a:r>
              <a:rPr i="1" lang="en-US" sz="2400">
                <a:solidFill>
                  <a:srgbClr val="000000"/>
                </a:solidFill>
                <a:latin typeface="Verdana"/>
              </a:rPr>
              <a:t>vm</a:t>
            </a:r>
            <a:r>
              <a:rPr lang="en-US" sz="2400">
                <a:solidFill>
                  <a:srgbClr val="000000"/>
                </a:solidFill>
                <a:latin typeface="Verdana"/>
              </a:rPr>
              <a:t> to </a:t>
            </a:r>
            <a:r>
              <a:rPr i="1" lang="en-US" sz="2400">
                <a:solidFill>
                  <a:srgbClr val="000000"/>
                </a:solidFill>
                <a:latin typeface="Verdana"/>
              </a:rPr>
              <a:t>vn</a:t>
            </a:r>
            <a:r>
              <a:rPr lang="en-US" sz="2400">
                <a:solidFill>
                  <a:srgbClr val="000000"/>
                </a:solidFill>
                <a:latin typeface="Verdana"/>
              </a:rPr>
              <a:t> if </a:t>
            </a:r>
            <a:r>
              <a:rPr i="1" lang="en-US" sz="2400">
                <a:solidFill>
                  <a:srgbClr val="000000"/>
                </a:solidFill>
                <a:latin typeface="Verdana"/>
              </a:rPr>
              <a:t>vm </a:t>
            </a:r>
            <a:r>
              <a:rPr lang="en-US" sz="2400">
                <a:solidFill>
                  <a:srgbClr val="000000"/>
                </a:solidFill>
                <a:latin typeface="Verdana"/>
              </a:rPr>
              <a:t>is one of the</a:t>
            </a:r>
            <a:r>
              <a:rPr i="1" lang="en-US" sz="2400">
                <a:solidFill>
                  <a:srgbClr val="000000"/>
                </a:solidFill>
                <a:latin typeface="Verdana"/>
              </a:rPr>
              <a:t> k</a:t>
            </a:r>
            <a:r>
              <a:rPr lang="en-US" sz="2400">
                <a:solidFill>
                  <a:srgbClr val="000000"/>
                </a:solidFill>
                <a:latin typeface="Verdana"/>
              </a:rPr>
              <a:t>-nearest neighbors of </a:t>
            </a:r>
            <a:r>
              <a:rPr i="1" lang="en-US" sz="2400">
                <a:solidFill>
                  <a:srgbClr val="000000"/>
                </a:solidFill>
                <a:latin typeface="Verdana"/>
              </a:rPr>
              <a:t>vn.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400">
                <a:solidFill>
                  <a:srgbClr val="000000"/>
                </a:solidFill>
                <a:latin typeface="Verdana"/>
              </a:rPr>
              <a:t>The fully connected graph: Connect all points with each other with positive (and symmetric) similarity score, e.g., Gaussian similarity function: </a:t>
            </a:r>
            <a:endParaRPr/>
          </a:p>
        </p:txBody>
      </p:sp>
      <p:sp>
        <p:nvSpPr>
          <p:cNvPr id="252" name="CustomShape 3"/>
          <p:cNvSpPr/>
          <p:nvPr/>
        </p:nvSpPr>
        <p:spPr>
          <a:xfrm>
            <a:off x="6197760" y="6248520"/>
            <a:ext cx="53845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pic>
        <p:nvPicPr>
          <p:cNvPr descr="" id="253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3556080" y="5410080"/>
            <a:ext cx="4863600" cy="512280"/>
          </a:xfrm>
          <a:prstGeom prst="rect">
            <a:avLst/>
          </a:prstGeom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838080" y="-684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Verdana"/>
              </a:rPr>
              <a:t>Affinity Graph</a:t>
            </a:r>
            <a:endParaRPr/>
          </a:p>
        </p:txBody>
      </p:sp>
      <p:pic>
        <p:nvPicPr>
          <p:cNvPr descr="" id="25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765720" y="1363680"/>
            <a:ext cx="10218600" cy="5493960"/>
          </a:xfrm>
          <a:prstGeom prst="rect">
            <a:avLst/>
          </a:prstGeom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838080" y="-22392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Verdana"/>
              </a:rPr>
              <a:t>Laplacian Matrix</a:t>
            </a:r>
            <a:endParaRPr/>
          </a:p>
        </p:txBody>
      </p:sp>
      <p:sp>
        <p:nvSpPr>
          <p:cNvPr id="257" name="TextShape 2"/>
          <p:cNvSpPr txBox="1"/>
          <p:nvPr/>
        </p:nvSpPr>
        <p:spPr>
          <a:xfrm>
            <a:off x="838080" y="743760"/>
            <a:ext cx="10515240" cy="484380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Verdana"/>
              </a:rPr>
              <a:t>Matrix representation of a graph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Verdana"/>
              </a:rPr>
              <a:t>D is a normalization factor for affinity matrix A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Verdana"/>
              </a:rPr>
              <a:t>Different  Laplacians are available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Verdana"/>
              </a:rPr>
              <a:t>The most important application of the Laplacian is spectral clustering that corresponds to a computationally tractable solution to the graph partitioning problem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descr="" id="258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507960" y="3250800"/>
            <a:ext cx="10756440" cy="3553920"/>
          </a:xfrm>
          <a:prstGeom prst="rect">
            <a:avLst/>
          </a:prstGeom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Verdana"/>
              </a:rPr>
              <a:t>Laplacian Matrix</a:t>
            </a:r>
            <a:endParaRPr/>
          </a:p>
        </p:txBody>
      </p:sp>
      <p:sp>
        <p:nvSpPr>
          <p:cNvPr id="26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Verdana"/>
              </a:rPr>
              <a:t>For good clustering, we expect to have  block diagonal Laplacian matrix</a:t>
            </a:r>
            <a:endParaRPr/>
          </a:p>
        </p:txBody>
      </p:sp>
      <p:pic>
        <p:nvPicPr>
          <p:cNvPr descr="" id="261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406440" y="2590920"/>
            <a:ext cx="11175480" cy="3546000"/>
          </a:xfrm>
          <a:prstGeom prst="rect">
            <a:avLst/>
          </a:prstGeom>
        </p:spPr>
      </p:pic>
      <p:sp>
        <p:nvSpPr>
          <p:cNvPr id="262" name="CustomShape 3"/>
          <p:cNvSpPr/>
          <p:nvPr/>
        </p:nvSpPr>
        <p:spPr>
          <a:xfrm>
            <a:off x="5079960" y="6324480"/>
            <a:ext cx="670536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Verdana"/>
              </a:rPr>
              <a:t>Some examples (vs K-means)</a:t>
            </a:r>
            <a:endParaRPr/>
          </a:p>
        </p:txBody>
      </p:sp>
      <p:pic>
        <p:nvPicPr>
          <p:cNvPr descr="" id="264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406440" y="2116080"/>
            <a:ext cx="5094360" cy="3903480"/>
          </a:xfrm>
          <a:prstGeom prst="rect">
            <a:avLst/>
          </a:prstGeom>
        </p:spPr>
      </p:pic>
      <p:pic>
        <p:nvPicPr>
          <p:cNvPr descr="" id="265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400800" y="2162160"/>
            <a:ext cx="5143320" cy="3857400"/>
          </a:xfrm>
          <a:prstGeom prst="rect">
            <a:avLst/>
          </a:prstGeom>
        </p:spPr>
      </p:pic>
      <p:sp>
        <p:nvSpPr>
          <p:cNvPr id="266" name="CustomShape 2"/>
          <p:cNvSpPr/>
          <p:nvPr/>
        </p:nvSpPr>
        <p:spPr>
          <a:xfrm>
            <a:off x="1523880" y="1447920"/>
            <a:ext cx="35557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Spectral Clustering</a:t>
            </a:r>
            <a:endParaRPr/>
          </a:p>
        </p:txBody>
      </p:sp>
      <p:sp>
        <p:nvSpPr>
          <p:cNvPr id="267" name="CustomShape 3"/>
          <p:cNvSpPr/>
          <p:nvPr/>
        </p:nvSpPr>
        <p:spPr>
          <a:xfrm>
            <a:off x="7112160" y="1447920"/>
            <a:ext cx="35557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K-means Clustering</a:t>
            </a:r>
            <a:endParaRPr/>
          </a:p>
        </p:txBody>
      </p:sp>
      <p:sp>
        <p:nvSpPr>
          <p:cNvPr id="268" name="CustomShape 4"/>
          <p:cNvSpPr/>
          <p:nvPr/>
        </p:nvSpPr>
        <p:spPr>
          <a:xfrm>
            <a:off x="7416720" y="6400800"/>
            <a:ext cx="3962160" cy="24264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Calibri"/>
              </a:rPr>
              <a:t>Ng et al., NIPS 2001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Verdana"/>
              </a:rPr>
              <a:t>Some examples (vs connected components)</a:t>
            </a:r>
            <a:endParaRPr/>
          </a:p>
        </p:txBody>
      </p:sp>
      <p:sp>
        <p:nvSpPr>
          <p:cNvPr id="270" name="CustomShape 2"/>
          <p:cNvSpPr/>
          <p:nvPr/>
        </p:nvSpPr>
        <p:spPr>
          <a:xfrm>
            <a:off x="1523880" y="1447920"/>
            <a:ext cx="35557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Spectral Clustering</a:t>
            </a:r>
            <a:endParaRPr/>
          </a:p>
        </p:txBody>
      </p:sp>
      <p:sp>
        <p:nvSpPr>
          <p:cNvPr id="271" name="CustomShape 3"/>
          <p:cNvSpPr/>
          <p:nvPr/>
        </p:nvSpPr>
        <p:spPr>
          <a:xfrm>
            <a:off x="7112160" y="1447920"/>
            <a:ext cx="436860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Connected components (Single-link)</a:t>
            </a:r>
            <a:endParaRPr/>
          </a:p>
        </p:txBody>
      </p:sp>
      <p:sp>
        <p:nvSpPr>
          <p:cNvPr id="272" name="CustomShape 4"/>
          <p:cNvSpPr/>
          <p:nvPr/>
        </p:nvSpPr>
        <p:spPr>
          <a:xfrm>
            <a:off x="7416720" y="6400800"/>
            <a:ext cx="3962160" cy="24264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Calibri"/>
              </a:rPr>
              <a:t>Ng et al., NIPS 2001</a:t>
            </a:r>
            <a:endParaRPr/>
          </a:p>
        </p:txBody>
      </p:sp>
      <p:pic>
        <p:nvPicPr>
          <p:cNvPr descr="" id="273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507960" y="2133720"/>
            <a:ext cx="5314680" cy="3882600"/>
          </a:xfrm>
          <a:prstGeom prst="rect">
            <a:avLst/>
          </a:prstGeom>
        </p:spPr>
      </p:pic>
      <p:pic>
        <p:nvPicPr>
          <p:cNvPr descr="" id="274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6502320" y="2057400"/>
            <a:ext cx="5178960" cy="3924000"/>
          </a:xfrm>
          <a:prstGeom prst="rect">
            <a:avLst/>
          </a:prstGeom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Verdana"/>
              </a:rPr>
              <a:t>Clustering Quality and Affinity matrix</a:t>
            </a:r>
            <a:endParaRPr/>
          </a:p>
        </p:txBody>
      </p:sp>
      <p:pic>
        <p:nvPicPr>
          <p:cNvPr descr="" id="27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-2880" y="1875240"/>
            <a:ext cx="12113640" cy="3705840"/>
          </a:xfrm>
          <a:prstGeom prst="rect">
            <a:avLst/>
          </a:prstGeom>
        </p:spPr>
      </p:pic>
      <p:sp>
        <p:nvSpPr>
          <p:cNvPr id="277" name="CustomShape 2"/>
          <p:cNvSpPr/>
          <p:nvPr/>
        </p:nvSpPr>
        <p:spPr>
          <a:xfrm>
            <a:off x="4771800" y="6248520"/>
            <a:ext cx="53845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278" name="CustomShape 3"/>
          <p:cNvSpPr/>
          <p:nvPr/>
        </p:nvSpPr>
        <p:spPr>
          <a:xfrm>
            <a:off x="3254760" y="5796360"/>
            <a:ext cx="705132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Plot  of the eigenvector  with the second smallest value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Verdana"/>
              </a:rPr>
              <a:t>DEMO</a:t>
            </a:r>
            <a:endParaRPr/>
          </a:p>
        </p:txBody>
      </p:sp>
      <p:pic>
        <p:nvPicPr>
          <p:cNvPr descr="" id="280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1049760" y="1503360"/>
            <a:ext cx="9820800" cy="4719240"/>
          </a:xfrm>
          <a:prstGeom prst="rect">
            <a:avLst/>
          </a:prstGeom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8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Verdana"/>
              </a:rPr>
              <a:t>Application: social Networks</a:t>
            </a:r>
            <a:endParaRPr/>
          </a:p>
        </p:txBody>
      </p:sp>
      <p:sp>
        <p:nvSpPr>
          <p:cNvPr id="28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Verdana"/>
              </a:rPr>
              <a:t>Corporate email communication (Adamic and Adar, 2005)</a:t>
            </a:r>
            <a:endParaRPr/>
          </a:p>
        </p:txBody>
      </p:sp>
      <p:pic>
        <p:nvPicPr>
          <p:cNvPr descr="" id="285" name="Picture 7"/>
          <p:cNvPicPr/>
          <p:nvPr/>
        </p:nvPicPr>
        <p:blipFill>
          <a:blip r:embed="rId1"/>
          <a:stretch>
            <a:fillRect/>
          </a:stretch>
        </p:blipFill>
        <p:spPr>
          <a:xfrm>
            <a:off x="2235240" y="2209680"/>
            <a:ext cx="7619760" cy="3674880"/>
          </a:xfrm>
          <a:prstGeom prst="rect">
            <a:avLst/>
          </a:prstGeom>
        </p:spPr>
      </p:pic>
      <p:sp>
        <p:nvSpPr>
          <p:cNvPr id="286" name="CustomShape 3"/>
          <p:cNvSpPr/>
          <p:nvPr/>
        </p:nvSpPr>
        <p:spPr>
          <a:xfrm>
            <a:off x="8940960" y="6324480"/>
            <a:ext cx="274284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Hein &amp; Luxburg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980000" y="273600"/>
            <a:ext cx="8228520" cy="1144440"/>
          </a:xfrm>
          <a:prstGeom prst="rect">
            <a:avLst/>
          </a:prstGeom>
        </p:spPr>
        <p:txBody>
          <a:bodyPr anchor="ctr" tIns="3528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Calibri Light"/>
              </a:rPr>
              <a:t>When does K-means work?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763560" y="1627920"/>
            <a:ext cx="12311280" cy="800280"/>
          </a:xfrm>
          <a:prstGeom prst="rect">
            <a:avLst/>
          </a:prstGeom>
          <a:noFill/>
        </p:spPr>
        <p:txBody>
          <a:bodyPr bIns="40680" lIns="81720" rIns="81720" tIns="63360"/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2540">
                <a:solidFill>
                  <a:srgbClr val="000000"/>
                </a:solidFill>
                <a:latin typeface="Calibri"/>
                <a:ea typeface="WenQuanYi Micro Hei"/>
              </a:rPr>
              <a:t> </a:t>
            </a:r>
            <a:r>
              <a:rPr lang="fr-FR" sz="3200">
                <a:solidFill>
                  <a:srgbClr val="000000"/>
                </a:solidFill>
                <a:latin typeface="Calibri"/>
                <a:ea typeface="WenQuanYi Micro Hei"/>
              </a:rPr>
              <a:t>K-means works perfectly when clusters are</a:t>
            </a:r>
            <a:r>
              <a:rPr b="1" lang="fr-FR" sz="3200">
                <a:solidFill>
                  <a:srgbClr val="000000"/>
                </a:solidFill>
                <a:latin typeface="Calibri"/>
                <a:ea typeface="WenQuanYi Micro Hei"/>
              </a:rPr>
              <a:t> “linearly separable”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fr-FR" sz="3200">
                <a:solidFill>
                  <a:srgbClr val="000000"/>
                </a:solidFill>
                <a:latin typeface="Calibri"/>
                <a:ea typeface="WenQuanYi Micro Hei"/>
              </a:rPr>
              <a:t> </a:t>
            </a:r>
            <a:r>
              <a:rPr lang="fr-FR" sz="3200">
                <a:solidFill>
                  <a:srgbClr val="000000"/>
                </a:solidFill>
                <a:latin typeface="Calibri"/>
                <a:ea typeface="WenQuanYi Micro Hei"/>
              </a:rPr>
              <a:t>Clusters are compact and well separated</a:t>
            </a:r>
            <a:endParaRPr/>
          </a:p>
        </p:txBody>
      </p:sp>
      <p:pic>
        <p:nvPicPr>
          <p:cNvPr descr="" id="168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4219560" y="3084840"/>
            <a:ext cx="3369600" cy="2721600"/>
          </a:xfrm>
          <a:prstGeom prst="rect">
            <a:avLst/>
          </a:prstGeom>
        </p:spPr>
      </p:pic>
      <p:sp>
        <p:nvSpPr>
          <p:cNvPr id="169" name="CustomShape 3"/>
          <p:cNvSpPr/>
          <p:nvPr/>
        </p:nvSpPr>
        <p:spPr>
          <a:xfrm>
            <a:off x="4782600" y="3152520"/>
            <a:ext cx="1797120" cy="117468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170" name="CustomShape 4"/>
          <p:cNvSpPr/>
          <p:nvPr/>
        </p:nvSpPr>
        <p:spPr>
          <a:xfrm rot="676800">
            <a:off x="4229640" y="4534920"/>
            <a:ext cx="1589400" cy="117468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171" name="CustomShape 5"/>
          <p:cNvSpPr/>
          <p:nvPr/>
        </p:nvSpPr>
        <p:spPr>
          <a:xfrm rot="394200">
            <a:off x="6165000" y="4120200"/>
            <a:ext cx="1174680" cy="1243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</p:sp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Verdana"/>
              </a:rPr>
              <a:t>Application: Image Segmentation</a:t>
            </a:r>
            <a:endParaRPr/>
          </a:p>
        </p:txBody>
      </p:sp>
      <p:sp>
        <p:nvSpPr>
          <p:cNvPr id="2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289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507960" y="2362320"/>
            <a:ext cx="11378880" cy="3130200"/>
          </a:xfrm>
          <a:prstGeom prst="rect">
            <a:avLst/>
          </a:prstGeom>
        </p:spPr>
      </p:pic>
      <p:sp>
        <p:nvSpPr>
          <p:cNvPr id="290" name="CustomShape 3"/>
          <p:cNvSpPr/>
          <p:nvPr/>
        </p:nvSpPr>
        <p:spPr>
          <a:xfrm>
            <a:off x="8940960" y="6324480"/>
            <a:ext cx="2742840" cy="3646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Hein &amp; Luxburg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Verdana"/>
              </a:rPr>
              <a:t>Framework</a:t>
            </a:r>
            <a:endParaRPr/>
          </a:p>
        </p:txBody>
      </p:sp>
      <p:sp>
        <p:nvSpPr>
          <p:cNvPr id="292" name="CustomShape 2"/>
          <p:cNvSpPr/>
          <p:nvPr/>
        </p:nvSpPr>
        <p:spPr>
          <a:xfrm>
            <a:off x="1015920" y="1066680"/>
            <a:ext cx="1015560" cy="3646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data</a:t>
            </a:r>
            <a:endParaRPr/>
          </a:p>
        </p:txBody>
      </p:sp>
      <p:sp>
        <p:nvSpPr>
          <p:cNvPr id="293" name="CustomShape 3"/>
          <p:cNvSpPr/>
          <p:nvPr/>
        </p:nvSpPr>
        <p:spPr>
          <a:xfrm>
            <a:off x="406440" y="1752480"/>
            <a:ext cx="2336400" cy="639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Create an Affinity Matrix </a:t>
            </a:r>
            <a:r>
              <a:rPr b="1" lang="fr-FR">
                <a:solidFill>
                  <a:srgbClr val="000000"/>
                </a:solidFill>
                <a:latin typeface="Calibri"/>
              </a:rPr>
              <a:t>A</a:t>
            </a:r>
            <a:endParaRPr/>
          </a:p>
        </p:txBody>
      </p:sp>
      <p:sp>
        <p:nvSpPr>
          <p:cNvPr id="294" name="CustomShape 4"/>
          <p:cNvSpPr/>
          <p:nvPr/>
        </p:nvSpPr>
        <p:spPr>
          <a:xfrm>
            <a:off x="3556080" y="1752480"/>
            <a:ext cx="2844360" cy="639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Construct the Graph Laplacian, </a:t>
            </a:r>
            <a:r>
              <a:rPr b="1" lang="fr-FR">
                <a:solidFill>
                  <a:srgbClr val="000000"/>
                </a:solidFill>
                <a:latin typeface="Calibri"/>
              </a:rPr>
              <a:t>L</a:t>
            </a:r>
            <a:r>
              <a:rPr lang="fr-FR">
                <a:solidFill>
                  <a:srgbClr val="000000"/>
                </a:solidFill>
                <a:latin typeface="Calibri"/>
              </a:rPr>
              <a:t>, of </a:t>
            </a:r>
            <a:r>
              <a:rPr b="1" lang="fr-FR">
                <a:solidFill>
                  <a:srgbClr val="000000"/>
                </a:solidFill>
                <a:latin typeface="Calibri"/>
              </a:rPr>
              <a:t>A</a:t>
            </a:r>
            <a:endParaRPr/>
          </a:p>
        </p:txBody>
      </p:sp>
      <p:sp>
        <p:nvSpPr>
          <p:cNvPr id="295" name="CustomShape 5"/>
          <p:cNvSpPr/>
          <p:nvPr/>
        </p:nvSpPr>
        <p:spPr>
          <a:xfrm>
            <a:off x="7620120" y="1600200"/>
            <a:ext cx="2844360" cy="10278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Solve the eigenvalue problem: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000000"/>
                </a:solidFill>
                <a:latin typeface="Calibri"/>
              </a:rPr>
              <a:t>L</a:t>
            </a:r>
            <a:r>
              <a:rPr i="1" lang="fr-FR">
                <a:solidFill>
                  <a:srgbClr val="000000"/>
                </a:solidFill>
                <a:latin typeface="Times New Roman"/>
              </a:rPr>
              <a:t>v</a:t>
            </a:r>
            <a:r>
              <a:rPr lang="fr-FR">
                <a:solidFill>
                  <a:srgbClr val="000000"/>
                </a:solidFill>
                <a:latin typeface="Calibri"/>
              </a:rPr>
              <a:t>=</a:t>
            </a:r>
            <a:r>
              <a:rPr i="1" lang="fr-FR">
                <a:solidFill>
                  <a:srgbClr val="000000"/>
                </a:solidFill>
                <a:latin typeface="Times New Roman"/>
              </a:rPr>
              <a:t>λv</a:t>
            </a:r>
            <a:endParaRPr/>
          </a:p>
        </p:txBody>
      </p:sp>
      <p:sp>
        <p:nvSpPr>
          <p:cNvPr id="296" name="CustomShape 6"/>
          <p:cNvSpPr/>
          <p:nvPr/>
        </p:nvSpPr>
        <p:spPr>
          <a:xfrm>
            <a:off x="7112160" y="3657600"/>
            <a:ext cx="3758760" cy="9126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Pick </a:t>
            </a:r>
            <a:r>
              <a:rPr i="1" lang="fr-FR">
                <a:solidFill>
                  <a:srgbClr val="000000"/>
                </a:solidFill>
                <a:latin typeface="Calibri"/>
              </a:rPr>
              <a:t>k</a:t>
            </a:r>
            <a:r>
              <a:rPr lang="fr-FR">
                <a:solidFill>
                  <a:srgbClr val="000000"/>
                </a:solidFill>
                <a:latin typeface="Calibri"/>
              </a:rPr>
              <a:t> eigenvectors that correspond to top eigenvectors</a:t>
            </a:r>
            <a:endParaRPr/>
          </a:p>
        </p:txBody>
      </p:sp>
      <p:sp>
        <p:nvSpPr>
          <p:cNvPr id="297" name="CustomShape 7"/>
          <p:cNvSpPr/>
          <p:nvPr/>
        </p:nvSpPr>
        <p:spPr>
          <a:xfrm>
            <a:off x="1320840" y="3581280"/>
            <a:ext cx="3758760" cy="639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Construct a projection matrix </a:t>
            </a:r>
            <a:r>
              <a:rPr b="1" lang="fr-FR">
                <a:solidFill>
                  <a:srgbClr val="000000"/>
                </a:solidFill>
                <a:latin typeface="Calibri"/>
              </a:rPr>
              <a:t>P</a:t>
            </a:r>
            <a:r>
              <a:rPr lang="fr-FR">
                <a:solidFill>
                  <a:srgbClr val="000000"/>
                </a:solidFill>
                <a:latin typeface="Calibri"/>
              </a:rPr>
              <a:t> using these </a:t>
            </a:r>
            <a:r>
              <a:rPr i="1" lang="fr-FR">
                <a:solidFill>
                  <a:srgbClr val="000000"/>
                </a:solidFill>
                <a:latin typeface="Calibri"/>
              </a:rPr>
              <a:t>k</a:t>
            </a:r>
            <a:r>
              <a:rPr lang="fr-FR">
                <a:solidFill>
                  <a:srgbClr val="000000"/>
                </a:solidFill>
                <a:latin typeface="Calibri"/>
              </a:rPr>
              <a:t> eigenvectors</a:t>
            </a:r>
            <a:endParaRPr/>
          </a:p>
        </p:txBody>
      </p:sp>
      <p:sp>
        <p:nvSpPr>
          <p:cNvPr id="298" name="CustomShape 8"/>
          <p:cNvSpPr/>
          <p:nvPr/>
        </p:nvSpPr>
        <p:spPr>
          <a:xfrm>
            <a:off x="1523880" y="5257800"/>
            <a:ext cx="3149280" cy="7534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Project the data: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000000"/>
                </a:solidFill>
                <a:latin typeface="Calibri"/>
              </a:rPr>
              <a:t>P</a:t>
            </a:r>
            <a:r>
              <a:rPr lang="fr-FR">
                <a:solidFill>
                  <a:srgbClr val="000000"/>
                </a:solidFill>
                <a:latin typeface="Calibri"/>
              </a:rPr>
              <a:t>T</a:t>
            </a:r>
            <a:r>
              <a:rPr b="1" lang="fr-FR">
                <a:solidFill>
                  <a:srgbClr val="000000"/>
                </a:solidFill>
                <a:latin typeface="Calibri"/>
              </a:rPr>
              <a:t>LP</a:t>
            </a:r>
            <a:endParaRPr/>
          </a:p>
        </p:txBody>
      </p:sp>
      <p:sp>
        <p:nvSpPr>
          <p:cNvPr id="299" name="CustomShape 9"/>
          <p:cNvSpPr/>
          <p:nvPr/>
        </p:nvSpPr>
        <p:spPr>
          <a:xfrm>
            <a:off x="7010280" y="5181480"/>
            <a:ext cx="3758760" cy="639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Perform clustering (e.g., k-means) in the new space</a:t>
            </a:r>
            <a:endParaRPr/>
          </a:p>
        </p:txBody>
      </p:sp>
      <p:sp>
        <p:nvSpPr>
          <p:cNvPr id="300" name="CustomShape 10"/>
          <p:cNvSpPr/>
          <p:nvPr/>
        </p:nvSpPr>
        <p:spPr>
          <a:xfrm>
            <a:off x="2743200" y="2075760"/>
            <a:ext cx="812520" cy="108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01" name="CustomShape 11"/>
          <p:cNvSpPr/>
          <p:nvPr/>
        </p:nvSpPr>
        <p:spPr>
          <a:xfrm flipH="1" rot="5400000">
            <a:off x="1343880" y="1881720"/>
            <a:ext cx="309240" cy="50400"/>
          </a:xfrm>
          <a:prstGeom prst="curvedConnector3">
            <a:avLst>
              <a:gd fmla="val 50000" name="adj1"/>
            </a:avLst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02" name="CustomShape 12"/>
          <p:cNvSpPr/>
          <p:nvPr/>
        </p:nvSpPr>
        <p:spPr>
          <a:xfrm>
            <a:off x="6400800" y="2075760"/>
            <a:ext cx="1218960" cy="55080"/>
          </a:xfrm>
          <a:prstGeom prst="curvedConnector3">
            <a:avLst>
              <a:gd fmla="val 50000" name="adj1"/>
            </a:avLst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03" name="CustomShape 13"/>
          <p:cNvSpPr/>
          <p:nvPr/>
        </p:nvSpPr>
        <p:spPr>
          <a:xfrm rot="5400000">
            <a:off x="8519760" y="3134520"/>
            <a:ext cx="995040" cy="50400"/>
          </a:xfrm>
          <a:prstGeom prst="curvedConnector3">
            <a:avLst>
              <a:gd fmla="val 50000" name="adj1"/>
            </a:avLst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04" name="CustomShape 14"/>
          <p:cNvSpPr/>
          <p:nvPr/>
        </p:nvSpPr>
        <p:spPr>
          <a:xfrm rot="10800000">
            <a:off x="5080680" y="3904560"/>
            <a:ext cx="2031480" cy="75960"/>
          </a:xfrm>
          <a:prstGeom prst="curvedConnector3">
            <a:avLst>
              <a:gd fmla="val 50000" name="adj1"/>
            </a:avLst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05" name="CustomShape 15"/>
          <p:cNvSpPr/>
          <p:nvPr/>
        </p:nvSpPr>
        <p:spPr>
          <a:xfrm rot="5400000">
            <a:off x="2634840" y="4691880"/>
            <a:ext cx="1029600" cy="101160"/>
          </a:xfrm>
          <a:prstGeom prst="curvedConnector3">
            <a:avLst>
              <a:gd fmla="val 50000" name="adj1"/>
            </a:avLst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06" name="CustomShape 16"/>
          <p:cNvSpPr/>
          <p:nvPr/>
        </p:nvSpPr>
        <p:spPr>
          <a:xfrm flipV="1" rot="10800000">
            <a:off x="2337120" y="5356440"/>
            <a:ext cx="2336400" cy="147240"/>
          </a:xfrm>
          <a:prstGeom prst="curvedConnector3">
            <a:avLst>
              <a:gd fmla="val 50000" name="adj1"/>
            </a:avLst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Calibri Light"/>
              </a:rPr>
              <a:t>Laplacian Matrix</a:t>
            </a:r>
            <a:endParaRPr/>
          </a:p>
        </p:txBody>
      </p:sp>
      <p:sp>
        <p:nvSpPr>
          <p:cNvPr id="308" name="TextShape 2"/>
          <p:cNvSpPr txBox="1"/>
          <p:nvPr/>
        </p:nvSpPr>
        <p:spPr>
          <a:xfrm>
            <a:off x="838080" y="1825560"/>
            <a:ext cx="10955520" cy="5411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Given a graph </a:t>
            </a:r>
            <a:r>
              <a:rPr i="1" lang="en-US" sz="2800">
                <a:solidFill>
                  <a:srgbClr val="000000"/>
                </a:solidFill>
                <a:latin typeface="Calibri"/>
              </a:rPr>
              <a:t>G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with </a:t>
            </a:r>
            <a:r>
              <a:rPr i="1" lang="en-US" sz="2800">
                <a:solidFill>
                  <a:srgbClr val="000000"/>
                </a:solidFill>
                <a:latin typeface="Calibri"/>
              </a:rPr>
              <a:t>n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vertices, its n x n Laplacian matrix L is defined as: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L = D - 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 is the difference of the degree matrix </a:t>
            </a:r>
            <a:r>
              <a:rPr i="1" lang="en-US" sz="2800">
                <a:solidFill>
                  <a:srgbClr val="000000"/>
                </a:solidFill>
                <a:latin typeface="Calibri"/>
              </a:rPr>
              <a:t>D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and the adjacency matrix </a:t>
            </a:r>
            <a:r>
              <a:rPr i="1" lang="en-US" sz="2800">
                <a:solidFill>
                  <a:srgbClr val="000000"/>
                </a:solidFill>
                <a:latin typeface="Calibri"/>
              </a:rPr>
              <a:t>A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of the graph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Spectral graph theory studies the properties of graphs via the eigenvalues and eigenvectors of their associated graph matrices: adjacency matrix and the graph Laplacian and its variants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most important application of the Laplacian is spectral clustering that corresponds to a computationally tractable solution to the graph partitioning problem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1980000" y="273600"/>
            <a:ext cx="8228520" cy="1144440"/>
          </a:xfrm>
          <a:prstGeom prst="rect">
            <a:avLst/>
          </a:prstGeom>
        </p:spPr>
        <p:txBody>
          <a:bodyPr anchor="ctr" tIns="3528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Calibri Light"/>
              </a:rPr>
              <a:t>When does K-means not work? </a:t>
            </a:r>
            <a:endParaRPr/>
          </a:p>
        </p:txBody>
      </p:sp>
      <p:pic>
        <p:nvPicPr>
          <p:cNvPr descr="" id="17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915600" y="2903400"/>
            <a:ext cx="3732480" cy="3110400"/>
          </a:xfrm>
          <a:prstGeom prst="rect">
            <a:avLst/>
          </a:prstGeom>
        </p:spPr>
      </p:pic>
      <p:pic>
        <p:nvPicPr>
          <p:cNvPr descr="" id="17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45600" y="3525480"/>
            <a:ext cx="3939840" cy="2695680"/>
          </a:xfrm>
          <a:prstGeom prst="rect">
            <a:avLst/>
          </a:prstGeom>
        </p:spPr>
      </p:pic>
      <p:sp>
        <p:nvSpPr>
          <p:cNvPr id="175" name="CustomShape 2"/>
          <p:cNvSpPr/>
          <p:nvPr/>
        </p:nvSpPr>
        <p:spPr>
          <a:xfrm>
            <a:off x="1363680" y="1648080"/>
            <a:ext cx="12191760" cy="800280"/>
          </a:xfrm>
          <a:prstGeom prst="rect">
            <a:avLst/>
          </a:prstGeom>
          <a:noFill/>
        </p:spPr>
        <p:txBody>
          <a:bodyPr bIns="40680" lIns="81720" rIns="81720" tIns="63360"/>
          <a:p>
            <a:pPr>
              <a:lnSpc>
                <a:spcPct val="100000"/>
              </a:lnSpc>
            </a:pPr>
            <a:r>
              <a:rPr lang="fr-FR" sz="2800">
                <a:solidFill>
                  <a:srgbClr val="000000"/>
                </a:solidFill>
                <a:latin typeface="Calibri"/>
                <a:ea typeface="WenQuanYi Micro Hei"/>
              </a:rPr>
              <a:t>When clusters are “not-linearly separable”</a:t>
            </a:r>
            <a:endParaRPr/>
          </a:p>
          <a:p>
            <a:pPr>
              <a:lnSpc>
                <a:spcPct val="100000"/>
              </a:lnSpc>
            </a:pPr>
            <a:r>
              <a:rPr lang="fr-FR" sz="2800">
                <a:solidFill>
                  <a:srgbClr val="000000"/>
                </a:solidFill>
                <a:latin typeface="Calibri"/>
                <a:ea typeface="WenQuanYi Micro Hei"/>
              </a:rPr>
              <a:t>Data contains arbitrarily shaped clusters of different densities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1980000" y="273600"/>
            <a:ext cx="8228520" cy="1144440"/>
          </a:xfrm>
          <a:prstGeom prst="rect">
            <a:avLst/>
          </a:prstGeom>
        </p:spPr>
        <p:txBody>
          <a:bodyPr anchor="ctr" tIns="3528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Calibri Light"/>
              </a:rPr>
              <a:t>The Kernel Trick Revisited</a:t>
            </a:r>
            <a:endParaRPr/>
          </a:p>
        </p:txBody>
      </p:sp>
      <p:pic>
        <p:nvPicPr>
          <p:cNvPr descr="" id="17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227680" y="1604160"/>
            <a:ext cx="7736040" cy="4525920"/>
          </a:xfrm>
          <a:prstGeom prst="rect">
            <a:avLst/>
          </a:prstGeom>
        </p:spPr>
      </p:pic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 tIns="3528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Calibri Light"/>
              </a:rPr>
              <a:t>The Kernel Trick Revisited</a:t>
            </a:r>
            <a:endParaRPr/>
          </a:p>
        </p:txBody>
      </p:sp>
      <p:sp>
        <p:nvSpPr>
          <p:cNvPr id="17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charset="2" typeface="Wingdings"/>
              <a:buChar char="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Map points to </a:t>
            </a:r>
            <a:r>
              <a:rPr lang="en-US" sz="2800">
                <a:solidFill>
                  <a:srgbClr val="2e75b6"/>
                </a:solidFill>
                <a:latin typeface="Calibri"/>
              </a:rPr>
              <a:t>feature space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using basis function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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Replace dot product .with kernel entry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0" name="TextShap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181" name="CustomShape 4"/>
          <p:cNvSpPr/>
          <p:nvPr/>
        </p:nvSpPr>
        <p:spPr>
          <a:xfrm>
            <a:off x="1153440" y="4450320"/>
            <a:ext cx="9579960" cy="158436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 sz="1640">
                <a:solidFill>
                  <a:srgbClr val="ff0000"/>
                </a:solidFill>
                <a:latin typeface="Calibri"/>
                <a:ea typeface="宋体"/>
              </a:rPr>
              <a:t>Mercer’s condition:</a:t>
            </a:r>
            <a:endParaRPr/>
          </a:p>
          <a:p>
            <a:pPr>
              <a:lnSpc>
                <a:spcPct val="100000"/>
              </a:lnSpc>
            </a:pPr>
            <a:r>
              <a:rPr lang="fr-FR" sz="1640">
                <a:solidFill>
                  <a:srgbClr val="000000"/>
                </a:solidFill>
                <a:latin typeface="Calibri"/>
                <a:ea typeface="宋体"/>
              </a:rPr>
              <a:t>To expand Kernel function K(x,y) into a dot product, i.e. K(x,y)=</a:t>
            </a:r>
            <a:r>
              <a:rPr lang="fr-FR" sz="1640">
                <a:solidFill>
                  <a:srgbClr val="000000"/>
                </a:solidFill>
                <a:latin typeface="Symbol"/>
                <a:ea typeface="宋体"/>
              </a:rPr>
              <a:t></a:t>
            </a:r>
            <a:r>
              <a:rPr lang="fr-FR" sz="1640">
                <a:solidFill>
                  <a:srgbClr val="000000"/>
                </a:solidFill>
                <a:latin typeface="Calibri"/>
                <a:ea typeface="宋体"/>
              </a:rPr>
              <a:t>(x)</a:t>
            </a:r>
            <a:r>
              <a:rPr lang="fr-FR" sz="1640">
                <a:solidFill>
                  <a:srgbClr val="000000"/>
                </a:solidFill>
                <a:latin typeface="Symbol"/>
                <a:ea typeface="宋体"/>
              </a:rPr>
              <a:t></a:t>
            </a:r>
            <a:r>
              <a:rPr lang="fr-FR" sz="1640">
                <a:solidFill>
                  <a:srgbClr val="000000"/>
                </a:solidFill>
                <a:latin typeface="Calibri"/>
                <a:ea typeface="宋体"/>
              </a:rPr>
              <a:t>(y), K(x, y) has to be positive semi-definite function, i.e., for any function f(x) whose is finite, the following inequality holds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1980000" y="273600"/>
            <a:ext cx="8228520" cy="1144440"/>
          </a:xfrm>
          <a:prstGeom prst="rect">
            <a:avLst/>
          </a:prstGeom>
        </p:spPr>
        <p:txBody>
          <a:bodyPr anchor="ctr" tIns="3528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Calibri Light"/>
              </a:rPr>
              <a:t>Kernel k-means</a:t>
            </a:r>
            <a:endParaRPr/>
          </a:p>
        </p:txBody>
      </p:sp>
      <p:sp>
        <p:nvSpPr>
          <p:cNvPr id="183" name="TextShape 2"/>
          <p:cNvSpPr txBox="1"/>
          <p:nvPr/>
        </p:nvSpPr>
        <p:spPr>
          <a:xfrm>
            <a:off x="1164600" y="1604160"/>
            <a:ext cx="9043920" cy="452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Minimize </a:t>
            </a:r>
            <a:r>
              <a:rPr lang="en-US" sz="2800">
                <a:solidFill>
                  <a:srgbClr val="2e75b6"/>
                </a:solidFill>
                <a:latin typeface="Calibri"/>
              </a:rPr>
              <a:t>sum of squared error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4" name="CustomShape 3"/>
          <p:cNvSpPr/>
          <p:nvPr/>
        </p:nvSpPr>
        <p:spPr>
          <a:xfrm>
            <a:off x="6484680" y="3283200"/>
            <a:ext cx="360" cy="914040"/>
          </a:xfrm>
          <a:prstGeom prst="straightConnector1">
            <a:avLst/>
          </a:prstGeom>
          <a:solidFill>
            <a:srgbClr val="00b8ff"/>
          </a:solidFill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5" name="CustomShape 4"/>
          <p:cNvSpPr/>
          <p:nvPr/>
        </p:nvSpPr>
        <p:spPr>
          <a:xfrm>
            <a:off x="6455880" y="3567240"/>
            <a:ext cx="2073600" cy="3394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 sz="1640">
                <a:solidFill>
                  <a:srgbClr val="000000"/>
                </a:solidFill>
                <a:latin typeface="Calibri"/>
              </a:rPr>
              <a:t>Replace with </a:t>
            </a:r>
            <a:endParaRPr/>
          </a:p>
        </p:txBody>
      </p:sp>
      <p:sp>
        <p:nvSpPr>
          <p:cNvPr id="186" name="CustomShape 5"/>
          <p:cNvSpPr/>
          <p:nvPr/>
        </p:nvSpPr>
        <p:spPr>
          <a:xfrm>
            <a:off x="6455880" y="3567240"/>
            <a:ext cx="2073600" cy="34308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187" name="CustomShape 6"/>
          <p:cNvSpPr/>
          <p:nvPr/>
        </p:nvSpPr>
        <p:spPr>
          <a:xfrm>
            <a:off x="6320880" y="2806920"/>
            <a:ext cx="483480" cy="414360"/>
          </a:xfrm>
          <a:prstGeom prst="ellipse">
            <a:avLst/>
          </a:prstGeom>
          <a:noFill/>
          <a:ln w="15840">
            <a:solidFill>
              <a:srgbClr val="c00000"/>
            </a:solidFill>
            <a:round/>
          </a:ln>
        </p:spPr>
      </p:sp>
      <p:sp>
        <p:nvSpPr>
          <p:cNvPr id="188" name="CustomShape 7"/>
          <p:cNvSpPr/>
          <p:nvPr/>
        </p:nvSpPr>
        <p:spPr>
          <a:xfrm>
            <a:off x="2235600" y="2730600"/>
            <a:ext cx="1382040" cy="82116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 sz="2400">
                <a:solidFill>
                  <a:srgbClr val="ff0000"/>
                </a:solidFill>
                <a:latin typeface="Calibri"/>
              </a:rPr>
              <a:t>k-means:</a:t>
            </a:r>
            <a:endParaRPr/>
          </a:p>
        </p:txBody>
      </p:sp>
      <p:sp>
        <p:nvSpPr>
          <p:cNvPr id="189" name="CustomShape 8"/>
          <p:cNvSpPr/>
          <p:nvPr/>
        </p:nvSpPr>
        <p:spPr>
          <a:xfrm>
            <a:off x="1306440" y="2730600"/>
            <a:ext cx="2322720" cy="82116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 sz="2400">
                <a:solidFill>
                  <a:srgbClr val="ff0000"/>
                </a:solidFill>
                <a:latin typeface="Calibri"/>
              </a:rPr>
              <a:t>Kernel  k-means: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dur="indefinite" id="14" nodeType="mainSeq">
                <p:childTnLst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 tIns="3528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Calibri Light"/>
              </a:rPr>
              <a:t>Kernel k-means</a:t>
            </a:r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2" name="CustomShape 3"/>
          <p:cNvSpPr/>
          <p:nvPr/>
        </p:nvSpPr>
        <p:spPr>
          <a:xfrm>
            <a:off x="1980000" y="1604160"/>
            <a:ext cx="8228520" cy="4525920"/>
          </a:xfrm>
          <a:prstGeom prst="rect">
            <a:avLst/>
          </a:prstGeom>
          <a:noFill/>
        </p:spPr>
        <p:txBody>
          <a:bodyPr bIns="0" lIns="0" rIns="0" tIns="25560"/>
          <a:p>
            <a:pPr>
              <a:lnSpc>
                <a:spcPct val="93000"/>
              </a:lnSpc>
              <a:buSzPct val="25000"/>
              <a:buFont charset="2" typeface="Wingdings"/>
              <a:buChar char=""/>
            </a:pPr>
            <a:r>
              <a:rPr lang="fr-FR" sz="2910">
                <a:solidFill>
                  <a:srgbClr val="000000"/>
                </a:solidFill>
                <a:latin typeface="Calibri"/>
              </a:rPr>
              <a:t>Cluster centers:</a:t>
            </a:r>
            <a:endParaRPr/>
          </a:p>
          <a:p>
            <a:pPr>
              <a:lnSpc>
                <a:spcPct val="93000"/>
              </a:lnSpc>
            </a:pPr>
            <a:endParaRPr/>
          </a:p>
          <a:p>
            <a:pPr>
              <a:lnSpc>
                <a:spcPct val="93000"/>
              </a:lnSpc>
            </a:pPr>
            <a:endParaRPr/>
          </a:p>
          <a:p>
            <a:pPr>
              <a:lnSpc>
                <a:spcPct val="93000"/>
              </a:lnSpc>
              <a:buSzPct val="25000"/>
              <a:buFont charset="2" typeface="Wingdings"/>
              <a:buChar char=""/>
            </a:pPr>
            <a:r>
              <a:rPr lang="fr-FR" sz="2910">
                <a:solidFill>
                  <a:srgbClr val="000000"/>
                </a:solidFill>
                <a:latin typeface="Calibri"/>
              </a:rPr>
              <a:t>Substitute for centers:</a:t>
            </a:r>
            <a:endParaRPr/>
          </a:p>
          <a:p>
            <a:pPr>
              <a:lnSpc>
                <a:spcPct val="93000"/>
              </a:lnSpc>
            </a:pP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Calibri Light"/>
              </a:rPr>
              <a:t>Kernel k-means</a:t>
            </a:r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Use kernel trick: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Optimization problem: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K is the n x n kernel matrix, U is the optimal normalized cluster membership matrix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