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 onais Khan" initials="MoK" lastIdx="1" clrIdx="0">
    <p:extLst>
      <p:ext uri="{19B8F6BF-5375-455C-9EA6-DF929625EA0E}">
        <p15:presenceInfo xmlns:p15="http://schemas.microsoft.com/office/powerpoint/2012/main" userId="50438db1963868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BD00-A4B5-4B06-B5B1-D19F778AE80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1B4E-B691-44C0-89FF-0F372997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6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BD00-A4B5-4B06-B5B1-D19F778AE80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1B4E-B691-44C0-89FF-0F372997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03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BD00-A4B5-4B06-B5B1-D19F778AE80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1B4E-B691-44C0-89FF-0F3729970FD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113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BD00-A4B5-4B06-B5B1-D19F778AE80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1B4E-B691-44C0-89FF-0F372997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674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BD00-A4B5-4B06-B5B1-D19F778AE80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1B4E-B691-44C0-89FF-0F3729970FD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3310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BD00-A4B5-4B06-B5B1-D19F778AE80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1B4E-B691-44C0-89FF-0F372997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51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BD00-A4B5-4B06-B5B1-D19F778AE80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1B4E-B691-44C0-89FF-0F372997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243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BD00-A4B5-4B06-B5B1-D19F778AE80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1B4E-B691-44C0-89FF-0F372997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08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BD00-A4B5-4B06-B5B1-D19F778AE80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1B4E-B691-44C0-89FF-0F372997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83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BD00-A4B5-4B06-B5B1-D19F778AE80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1B4E-B691-44C0-89FF-0F372997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2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BD00-A4B5-4B06-B5B1-D19F778AE80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1B4E-B691-44C0-89FF-0F372997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43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BD00-A4B5-4B06-B5B1-D19F778AE80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1B4E-B691-44C0-89FF-0F372997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6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BD00-A4B5-4B06-B5B1-D19F778AE80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1B4E-B691-44C0-89FF-0F372997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43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BD00-A4B5-4B06-B5B1-D19F778AE80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1B4E-B691-44C0-89FF-0F372997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85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BD00-A4B5-4B06-B5B1-D19F778AE80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1B4E-B691-44C0-89FF-0F372997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1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BD00-A4B5-4B06-B5B1-D19F778AE80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1B4E-B691-44C0-89FF-0F372997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71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CBD00-A4B5-4B06-B5B1-D19F778AE80D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981B4E-B691-44C0-89FF-0F372997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69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66D3-731F-0C52-A5BD-1C8AC893D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Graph Group Linking</a:t>
            </a:r>
            <a:br>
              <a:rPr lang="en-IN" dirty="0"/>
            </a:br>
            <a:br>
              <a:rPr lang="en-IN" dirty="0"/>
            </a:br>
            <a:r>
              <a:rPr lang="en-US" dirty="0">
                <a:effectLst/>
                <a:ea typeface="Times New Roman" panose="02020603050405020304" pitchFamily="18" charset="0"/>
              </a:rPr>
              <a:t>Household Graph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B3BA0-71A6-5E3D-21B6-E299AAD2E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US Census Bureau Research Project</a:t>
            </a:r>
          </a:p>
        </p:txBody>
      </p:sp>
    </p:spTree>
    <p:extLst>
      <p:ext uri="{BB962C8B-B14F-4D97-AF65-F5344CB8AC3E}">
        <p14:creationId xmlns:p14="http://schemas.microsoft.com/office/powerpoint/2010/main" val="420040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F198-C1ED-8DE9-923C-3C80E8E6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5281"/>
            <a:ext cx="8596668" cy="5706082"/>
          </a:xfrm>
        </p:spPr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File_A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Clustering and generating Address ID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R01| 123 OAK ST|R01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R02| 123 OAK ST|R01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R03| 456 ELM ST|R02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R04| 456 ELM ST|R02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R05| 110 MAIN STREET|R03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R06| 110 MAIN STREET|R03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R07| 921 ROSE AVE|R04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R08| 921 ROSE AVE|R04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R09| 679 PINE|R05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R10| 679 PINE|R05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dirty="0"/>
              <a:t>Note:- R01 etc are considered as cluster ID’s and replaced with C1 etc.. For less confusion from next slide</a:t>
            </a:r>
          </a:p>
        </p:txBody>
      </p:sp>
    </p:spTree>
    <p:extLst>
      <p:ext uri="{BB962C8B-B14F-4D97-AF65-F5344CB8AC3E}">
        <p14:creationId xmlns:p14="http://schemas.microsoft.com/office/powerpoint/2010/main" val="368630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B24C-1CD0-0B82-2434-6E31C0C3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14" y="606109"/>
            <a:ext cx="8596668" cy="5977571"/>
          </a:xfrm>
        </p:spPr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File_S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after appending Address ID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 R01, Mary Doe, 123 Oak 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 R02, John Doe, 123 Oak 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 R03, John Doe, 456 Elm 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 R04, Becky Smith, 456 Elm 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C3, R05, Mary Doe, 110 Main Street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C3, R06, John Doe, 100 Main Street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C4, R07, William Jones, 921 Rose Ave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C4, R08, Susan Jones, 921 Rose Ave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C5, R09, Bill Jones, 679 Pine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C5, R10, Sue Jones, 679 Pine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81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B4FC5-3F2A-7CB0-08DF-2D28456B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4961"/>
            <a:ext cx="8596668" cy="5726402"/>
          </a:xfrm>
        </p:spPr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File_N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appending Address ID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R01| MARY DOE| C1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R02| JOHN DOE| C1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R03| JOHN DOE| C2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R04| BECKY SMITH| C2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R05| MARY DOE| C3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R06| JOHN DOE| C3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R07| WILLIAM JONES| C4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R08| SUSAN JONES| C4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R09| BILL JONES| C5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R10| SUE JONES| C5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10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F235-3190-AF95-E91A-D2AE1384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Splitting the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CDB22-A4B4-DF3C-4B8F-04934FC4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File_B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generated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File_N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C1| MARY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C1| DOE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C1| JOHN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C1| DOE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C2| JOHN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C2| DOE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C2| BECKY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62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8C79-D566-2B50-AE3E-15FCB6B3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 it, Deduplicate 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A18C-CA9A-E1FF-30A8-1C842E77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fter sorting and deduplicating pairs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 C2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 C3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 C3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C4, C5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07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2">
            <a:extLst>
              <a:ext uri="{FF2B5EF4-FFF2-40B4-BE49-F238E27FC236}">
                <a16:creationId xmlns:a16="http://schemas.microsoft.com/office/drawing/2014/main" id="{37478ACB-CF8E-B0C9-5BBF-D954B4350EC7}"/>
              </a:ext>
            </a:extLst>
          </p:cNvPr>
          <p:cNvGrpSpPr/>
          <p:nvPr/>
        </p:nvGrpSpPr>
        <p:grpSpPr>
          <a:xfrm>
            <a:off x="670560" y="741680"/>
            <a:ext cx="8148320" cy="4432935"/>
            <a:chOff x="0" y="0"/>
            <a:chExt cx="5486400" cy="24955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389A9A-BCA1-D594-5A2F-3B12FECD2DB4}"/>
                </a:ext>
              </a:extLst>
            </p:cNvPr>
            <p:cNvSpPr/>
            <p:nvPr/>
          </p:nvSpPr>
          <p:spPr>
            <a:xfrm>
              <a:off x="0" y="0"/>
              <a:ext cx="5486400" cy="2495550"/>
            </a:xfrm>
            <a:prstGeom prst="rect">
              <a:avLst/>
            </a:prstGeom>
            <a:solidFill>
              <a:prstClr val="white"/>
            </a:solidFill>
            <a:ln>
              <a:solidFill>
                <a:schemeClr val="tx1"/>
              </a:solidFill>
            </a:ln>
          </p:spPr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BB133D5-8872-1583-FE66-B9604BBD4CE3}"/>
                </a:ext>
              </a:extLst>
            </p:cNvPr>
            <p:cNvSpPr/>
            <p:nvPr/>
          </p:nvSpPr>
          <p:spPr>
            <a:xfrm>
              <a:off x="1333501" y="581372"/>
              <a:ext cx="571500" cy="495300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cmpd="sng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71500"/>
                        <a:gd name="connsiteY0" fmla="*/ 247650 h 495300"/>
                        <a:gd name="connsiteX1" fmla="*/ 285750 w 571500"/>
                        <a:gd name="connsiteY1" fmla="*/ 0 h 495300"/>
                        <a:gd name="connsiteX2" fmla="*/ 571500 w 571500"/>
                        <a:gd name="connsiteY2" fmla="*/ 247650 h 495300"/>
                        <a:gd name="connsiteX3" fmla="*/ 285750 w 571500"/>
                        <a:gd name="connsiteY3" fmla="*/ 495300 h 495300"/>
                        <a:gd name="connsiteX4" fmla="*/ 0 w 571500"/>
                        <a:gd name="connsiteY4" fmla="*/ 247650 h 495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71500" h="495300" fill="none" extrusionOk="0">
                          <a:moveTo>
                            <a:pt x="0" y="247650"/>
                          </a:moveTo>
                          <a:cubicBezTo>
                            <a:pt x="19353" y="113173"/>
                            <a:pt x="145751" y="-36665"/>
                            <a:pt x="285750" y="0"/>
                          </a:cubicBezTo>
                          <a:cubicBezTo>
                            <a:pt x="440411" y="-483"/>
                            <a:pt x="555679" y="125773"/>
                            <a:pt x="571500" y="247650"/>
                          </a:cubicBezTo>
                          <a:cubicBezTo>
                            <a:pt x="567422" y="345531"/>
                            <a:pt x="422828" y="524118"/>
                            <a:pt x="285750" y="495300"/>
                          </a:cubicBezTo>
                          <a:cubicBezTo>
                            <a:pt x="133349" y="498331"/>
                            <a:pt x="15593" y="388172"/>
                            <a:pt x="0" y="247650"/>
                          </a:cubicBezTo>
                          <a:close/>
                        </a:path>
                        <a:path w="571500" h="495300" stroke="0" extrusionOk="0">
                          <a:moveTo>
                            <a:pt x="0" y="247650"/>
                          </a:moveTo>
                          <a:cubicBezTo>
                            <a:pt x="-22420" y="97048"/>
                            <a:pt x="93523" y="12915"/>
                            <a:pt x="285750" y="0"/>
                          </a:cubicBezTo>
                          <a:cubicBezTo>
                            <a:pt x="466128" y="4750"/>
                            <a:pt x="539656" y="111890"/>
                            <a:pt x="571500" y="247650"/>
                          </a:cubicBezTo>
                          <a:cubicBezTo>
                            <a:pt x="566692" y="389118"/>
                            <a:pt x="440493" y="512279"/>
                            <a:pt x="285750" y="495300"/>
                          </a:cubicBezTo>
                          <a:cubicBezTo>
                            <a:pt x="121011" y="491512"/>
                            <a:pt x="19625" y="393800"/>
                            <a:pt x="0" y="24765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A6D8B7A-D7BE-7669-0F3D-2989C645B128}"/>
                </a:ext>
              </a:extLst>
            </p:cNvPr>
            <p:cNvSpPr/>
            <p:nvPr/>
          </p:nvSpPr>
          <p:spPr>
            <a:xfrm>
              <a:off x="1465875" y="1915847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R6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269892-23C5-E27F-A96C-669AAAEE5F36}"/>
                </a:ext>
              </a:extLst>
            </p:cNvPr>
            <p:cNvSpPr/>
            <p:nvPr/>
          </p:nvSpPr>
          <p:spPr>
            <a:xfrm>
              <a:off x="475275" y="1200497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R5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2106C6B-5049-FDE7-C200-B972E1EFF8D2}"/>
                </a:ext>
              </a:extLst>
            </p:cNvPr>
            <p:cNvSpPr/>
            <p:nvPr/>
          </p:nvSpPr>
          <p:spPr>
            <a:xfrm>
              <a:off x="3531825" y="604087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R4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53E1E7-FCFA-B3C0-2490-1D82F5C3975A}"/>
                </a:ext>
              </a:extLst>
            </p:cNvPr>
            <p:cNvSpPr/>
            <p:nvPr/>
          </p:nvSpPr>
          <p:spPr>
            <a:xfrm>
              <a:off x="3228000" y="19397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R3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A4079DF-F7BA-FA86-DF58-D1D8E02C98EB}"/>
                </a:ext>
              </a:extLst>
            </p:cNvPr>
            <p:cNvSpPr/>
            <p:nvPr/>
          </p:nvSpPr>
          <p:spPr>
            <a:xfrm>
              <a:off x="751500" y="143222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R1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686E42-2853-2C09-7FF4-E618C4F1FBBF}"/>
                </a:ext>
              </a:extLst>
            </p:cNvPr>
            <p:cNvSpPr/>
            <p:nvPr/>
          </p:nvSpPr>
          <p:spPr>
            <a:xfrm>
              <a:off x="1837350" y="57497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R2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255C012-0B98-B5F0-99EF-992CA9E2D9B7}"/>
                </a:ext>
              </a:extLst>
            </p:cNvPr>
            <p:cNvSpPr/>
            <p:nvPr/>
          </p:nvSpPr>
          <p:spPr>
            <a:xfrm>
              <a:off x="3123225" y="1591997"/>
              <a:ext cx="571500" cy="495300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BBEAA4B-DD47-D615-D1A4-BDEE1C6B696A}"/>
                </a:ext>
              </a:extLst>
            </p:cNvPr>
            <p:cNvSpPr/>
            <p:nvPr/>
          </p:nvSpPr>
          <p:spPr>
            <a:xfrm>
              <a:off x="1323000" y="1238597"/>
              <a:ext cx="571500" cy="495300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2C3FCF-5FEF-7C97-CBC8-9101B3E46C40}"/>
                </a:ext>
              </a:extLst>
            </p:cNvPr>
            <p:cNvSpPr/>
            <p:nvPr/>
          </p:nvSpPr>
          <p:spPr>
            <a:xfrm>
              <a:off x="2656500" y="476597"/>
              <a:ext cx="571500" cy="495300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FA8525-BAA8-FF4B-87F2-F149C28721BE}"/>
                </a:ext>
              </a:extLst>
            </p:cNvPr>
            <p:cNvSpPr/>
            <p:nvPr/>
          </p:nvSpPr>
          <p:spPr>
            <a:xfrm>
              <a:off x="2437425" y="1915847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R8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046DDBA-3605-47D9-82A9-73D04F0736E0}"/>
                </a:ext>
              </a:extLst>
            </p:cNvPr>
            <p:cNvSpPr/>
            <p:nvPr/>
          </p:nvSpPr>
          <p:spPr>
            <a:xfrm>
              <a:off x="2551725" y="1220522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R7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C34FBA-3FEC-F466-FD2B-7F236C01590F}"/>
                </a:ext>
              </a:extLst>
            </p:cNvPr>
            <p:cNvSpPr/>
            <p:nvPr/>
          </p:nvSpPr>
          <p:spPr>
            <a:xfrm>
              <a:off x="4009050" y="1552922"/>
              <a:ext cx="571500" cy="495300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FC2C3F-641B-405B-27E4-3C039EC3AD6C}"/>
                </a:ext>
              </a:extLst>
            </p:cNvPr>
            <p:cNvSpPr/>
            <p:nvPr/>
          </p:nvSpPr>
          <p:spPr>
            <a:xfrm>
              <a:off x="4732950" y="1900462"/>
              <a:ext cx="6582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R10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D34B7A-6371-A47A-7EB0-0AE9CE7F8F04}"/>
                </a:ext>
              </a:extLst>
            </p:cNvPr>
            <p:cNvSpPr/>
            <p:nvPr/>
          </p:nvSpPr>
          <p:spPr>
            <a:xfrm>
              <a:off x="4504350" y="951872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R9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CFDFC1-7AB5-760B-B3A6-58F5F302040A}"/>
                </a:ext>
              </a:extLst>
            </p:cNvPr>
            <p:cNvCxnSpPr>
              <a:stCxn id="11" idx="5"/>
              <a:endCxn id="6" idx="1"/>
            </p:cNvCxnSpPr>
            <p:nvPr/>
          </p:nvCxnSpPr>
          <p:spPr>
            <a:xfrm>
              <a:off x="1239306" y="565987"/>
              <a:ext cx="177889" cy="879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4D0F5BE-64A3-55AF-1438-317557C8D77C}"/>
                </a:ext>
              </a:extLst>
            </p:cNvPr>
            <p:cNvCxnSpPr>
              <a:stCxn id="12" idx="3"/>
              <a:endCxn id="6" idx="7"/>
            </p:cNvCxnSpPr>
            <p:nvPr/>
          </p:nvCxnSpPr>
          <p:spPr>
            <a:xfrm flipH="1">
              <a:off x="1821307" y="480262"/>
              <a:ext cx="99737" cy="17364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0E81BB-71B5-CC9A-2007-EB6C0C0572ED}"/>
                </a:ext>
              </a:extLst>
            </p:cNvPr>
            <p:cNvCxnSpPr>
              <a:stCxn id="14" idx="2"/>
              <a:endCxn id="8" idx="6"/>
            </p:cNvCxnSpPr>
            <p:nvPr/>
          </p:nvCxnSpPr>
          <p:spPr>
            <a:xfrm flipH="1" flipV="1">
              <a:off x="1046775" y="1448147"/>
              <a:ext cx="276225" cy="381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119444-61DA-AB6E-92A6-CDEAA712F3AA}"/>
                </a:ext>
              </a:extLst>
            </p:cNvPr>
            <p:cNvCxnSpPr>
              <a:stCxn id="14" idx="4"/>
              <a:endCxn id="7" idx="0"/>
            </p:cNvCxnSpPr>
            <p:nvPr/>
          </p:nvCxnSpPr>
          <p:spPr>
            <a:xfrm>
              <a:off x="1608750" y="1733897"/>
              <a:ext cx="142875" cy="1819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E0CA18-501A-BD77-C47A-D33FD2CAA2E6}"/>
                </a:ext>
              </a:extLst>
            </p:cNvPr>
            <p:cNvCxnSpPr>
              <a:stCxn id="10" idx="3"/>
              <a:endCxn id="15" idx="7"/>
            </p:cNvCxnSpPr>
            <p:nvPr/>
          </p:nvCxnSpPr>
          <p:spPr>
            <a:xfrm flipH="1">
              <a:off x="3144306" y="442162"/>
              <a:ext cx="167388" cy="1069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EE8AB2-DD49-5F95-492C-C2E55AE8EC9C}"/>
                </a:ext>
              </a:extLst>
            </p:cNvPr>
            <p:cNvCxnSpPr>
              <a:stCxn id="9" idx="2"/>
              <a:endCxn id="15" idx="6"/>
            </p:cNvCxnSpPr>
            <p:nvPr/>
          </p:nvCxnSpPr>
          <p:spPr>
            <a:xfrm flipH="1" flipV="1">
              <a:off x="3228000" y="724247"/>
              <a:ext cx="303825" cy="12749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1F04CE-6D92-5F65-23F8-1E09484EEABD}"/>
                </a:ext>
              </a:extLst>
            </p:cNvPr>
            <p:cNvCxnSpPr>
              <a:stCxn id="13" idx="1"/>
              <a:endCxn id="17" idx="6"/>
            </p:cNvCxnSpPr>
            <p:nvPr/>
          </p:nvCxnSpPr>
          <p:spPr>
            <a:xfrm flipH="1" flipV="1">
              <a:off x="3123225" y="1468172"/>
              <a:ext cx="83694" cy="1963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AB4CC4-0CA2-A2AE-7408-E7EAAA742787}"/>
                </a:ext>
              </a:extLst>
            </p:cNvPr>
            <p:cNvCxnSpPr>
              <a:stCxn id="13" idx="3"/>
              <a:endCxn id="16" idx="7"/>
            </p:cNvCxnSpPr>
            <p:nvPr/>
          </p:nvCxnSpPr>
          <p:spPr>
            <a:xfrm flipH="1" flipV="1">
              <a:off x="2925231" y="1988382"/>
              <a:ext cx="281688" cy="263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19B4EA3-97CE-ED4D-565F-ABB905ACBB88}"/>
                </a:ext>
              </a:extLst>
            </p:cNvPr>
            <p:cNvCxnSpPr>
              <a:stCxn id="20" idx="3"/>
              <a:endCxn id="18" idx="7"/>
            </p:cNvCxnSpPr>
            <p:nvPr/>
          </p:nvCxnSpPr>
          <p:spPr>
            <a:xfrm flipH="1">
              <a:off x="4496856" y="1374458"/>
              <a:ext cx="91188" cy="2507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2DDE7F-B725-84FE-F00D-533336ECB014}"/>
                </a:ext>
              </a:extLst>
            </p:cNvPr>
            <p:cNvCxnSpPr>
              <a:stCxn id="19" idx="1"/>
              <a:endCxn id="18" idx="5"/>
            </p:cNvCxnSpPr>
            <p:nvPr/>
          </p:nvCxnSpPr>
          <p:spPr>
            <a:xfrm flipH="1">
              <a:off x="4496856" y="1972997"/>
              <a:ext cx="332485" cy="269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740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2DCF-3370-47BF-C13D-11D52576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 we find the Links</a:t>
            </a:r>
          </a:p>
        </p:txBody>
      </p:sp>
      <p:grpSp>
        <p:nvGrpSpPr>
          <p:cNvPr id="4" name="Canvas 109">
            <a:extLst>
              <a:ext uri="{FF2B5EF4-FFF2-40B4-BE49-F238E27FC236}">
                <a16:creationId xmlns:a16="http://schemas.microsoft.com/office/drawing/2014/main" id="{AE737DE3-D05D-5CB6-92C5-DFDA13BD6327}"/>
              </a:ext>
            </a:extLst>
          </p:cNvPr>
          <p:cNvGrpSpPr/>
          <p:nvPr/>
        </p:nvGrpSpPr>
        <p:grpSpPr>
          <a:xfrm>
            <a:off x="932642" y="1422400"/>
            <a:ext cx="8341360" cy="5059680"/>
            <a:chOff x="0" y="0"/>
            <a:chExt cx="5486400" cy="24955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11C271-C70B-4B71-C2F4-828D619597A2}"/>
                </a:ext>
              </a:extLst>
            </p:cNvPr>
            <p:cNvSpPr/>
            <p:nvPr/>
          </p:nvSpPr>
          <p:spPr>
            <a:xfrm>
              <a:off x="0" y="0"/>
              <a:ext cx="5486400" cy="2495550"/>
            </a:xfrm>
            <a:prstGeom prst="rect">
              <a:avLst/>
            </a:prstGeom>
            <a:solidFill>
              <a:prstClr val="white"/>
            </a:solidFill>
            <a:ln>
              <a:solidFill>
                <a:schemeClr val="tx1"/>
              </a:solidFill>
            </a:ln>
          </p:spPr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DFB1FB-061E-9679-6AA1-FED7445AC4F8}"/>
                </a:ext>
              </a:extLst>
            </p:cNvPr>
            <p:cNvSpPr/>
            <p:nvPr/>
          </p:nvSpPr>
          <p:spPr>
            <a:xfrm>
              <a:off x="1333501" y="581372"/>
              <a:ext cx="571500" cy="495300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cmpd="sng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71500"/>
                        <a:gd name="connsiteY0" fmla="*/ 247650 h 495300"/>
                        <a:gd name="connsiteX1" fmla="*/ 285750 w 571500"/>
                        <a:gd name="connsiteY1" fmla="*/ 0 h 495300"/>
                        <a:gd name="connsiteX2" fmla="*/ 571500 w 571500"/>
                        <a:gd name="connsiteY2" fmla="*/ 247650 h 495300"/>
                        <a:gd name="connsiteX3" fmla="*/ 285750 w 571500"/>
                        <a:gd name="connsiteY3" fmla="*/ 495300 h 495300"/>
                        <a:gd name="connsiteX4" fmla="*/ 0 w 571500"/>
                        <a:gd name="connsiteY4" fmla="*/ 247650 h 495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71500" h="495300" fill="none" extrusionOk="0">
                          <a:moveTo>
                            <a:pt x="0" y="247650"/>
                          </a:moveTo>
                          <a:cubicBezTo>
                            <a:pt x="19353" y="113173"/>
                            <a:pt x="145751" y="-36665"/>
                            <a:pt x="285750" y="0"/>
                          </a:cubicBezTo>
                          <a:cubicBezTo>
                            <a:pt x="440411" y="-483"/>
                            <a:pt x="555679" y="125773"/>
                            <a:pt x="571500" y="247650"/>
                          </a:cubicBezTo>
                          <a:cubicBezTo>
                            <a:pt x="567422" y="345531"/>
                            <a:pt x="422828" y="524118"/>
                            <a:pt x="285750" y="495300"/>
                          </a:cubicBezTo>
                          <a:cubicBezTo>
                            <a:pt x="133349" y="498331"/>
                            <a:pt x="15593" y="388172"/>
                            <a:pt x="0" y="247650"/>
                          </a:cubicBezTo>
                          <a:close/>
                        </a:path>
                        <a:path w="571500" h="495300" stroke="0" extrusionOk="0">
                          <a:moveTo>
                            <a:pt x="0" y="247650"/>
                          </a:moveTo>
                          <a:cubicBezTo>
                            <a:pt x="-22420" y="97048"/>
                            <a:pt x="93523" y="12915"/>
                            <a:pt x="285750" y="0"/>
                          </a:cubicBezTo>
                          <a:cubicBezTo>
                            <a:pt x="466128" y="4750"/>
                            <a:pt x="539656" y="111890"/>
                            <a:pt x="571500" y="247650"/>
                          </a:cubicBezTo>
                          <a:cubicBezTo>
                            <a:pt x="566692" y="389118"/>
                            <a:pt x="440493" y="512279"/>
                            <a:pt x="285750" y="495300"/>
                          </a:cubicBezTo>
                          <a:cubicBezTo>
                            <a:pt x="121011" y="491512"/>
                            <a:pt x="19625" y="393800"/>
                            <a:pt x="0" y="24765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0EFC10A-D3FD-B83F-EC01-D8CB463A60D3}"/>
                </a:ext>
              </a:extLst>
            </p:cNvPr>
            <p:cNvSpPr/>
            <p:nvPr/>
          </p:nvSpPr>
          <p:spPr>
            <a:xfrm>
              <a:off x="1637325" y="1867247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R6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D155EE-C5E5-CD61-BB59-02018A7E2EE5}"/>
                </a:ext>
              </a:extLst>
            </p:cNvPr>
            <p:cNvSpPr/>
            <p:nvPr/>
          </p:nvSpPr>
          <p:spPr>
            <a:xfrm>
              <a:off x="475275" y="1200497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R5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E00A93-47A7-887A-36F8-5DE2B88BD364}"/>
                </a:ext>
              </a:extLst>
            </p:cNvPr>
            <p:cNvSpPr/>
            <p:nvPr/>
          </p:nvSpPr>
          <p:spPr>
            <a:xfrm>
              <a:off x="3531825" y="604087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R4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DF271EF-C136-1F4A-0E95-EAF47498C753}"/>
                </a:ext>
              </a:extLst>
            </p:cNvPr>
            <p:cNvSpPr/>
            <p:nvPr/>
          </p:nvSpPr>
          <p:spPr>
            <a:xfrm>
              <a:off x="3228000" y="19397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R3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F046976-9B51-B282-510E-7661B1C16BE8}"/>
                </a:ext>
              </a:extLst>
            </p:cNvPr>
            <p:cNvSpPr/>
            <p:nvPr/>
          </p:nvSpPr>
          <p:spPr>
            <a:xfrm>
              <a:off x="751500" y="143222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R1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F19A14-6D2E-A6F3-1012-3B0D30DCA403}"/>
                </a:ext>
              </a:extLst>
            </p:cNvPr>
            <p:cNvSpPr/>
            <p:nvPr/>
          </p:nvSpPr>
          <p:spPr>
            <a:xfrm>
              <a:off x="1837350" y="57497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R2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A11CFE-AF55-2197-68C7-45C7BECF65A6}"/>
                </a:ext>
              </a:extLst>
            </p:cNvPr>
            <p:cNvSpPr/>
            <p:nvPr/>
          </p:nvSpPr>
          <p:spPr>
            <a:xfrm>
              <a:off x="3123225" y="1591997"/>
              <a:ext cx="571500" cy="495300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91C39A3-B490-3118-8339-2B21DAB97688}"/>
                </a:ext>
              </a:extLst>
            </p:cNvPr>
            <p:cNvSpPr/>
            <p:nvPr/>
          </p:nvSpPr>
          <p:spPr>
            <a:xfrm>
              <a:off x="1323000" y="1238597"/>
              <a:ext cx="571500" cy="495300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E33F36-FCA3-39E6-1C2E-142D22971CFC}"/>
                </a:ext>
              </a:extLst>
            </p:cNvPr>
            <p:cNvSpPr/>
            <p:nvPr/>
          </p:nvSpPr>
          <p:spPr>
            <a:xfrm>
              <a:off x="2656500" y="476597"/>
              <a:ext cx="571500" cy="495300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1199FF-9C58-6426-0AAB-A1775A6093EC}"/>
                </a:ext>
              </a:extLst>
            </p:cNvPr>
            <p:cNvSpPr/>
            <p:nvPr/>
          </p:nvSpPr>
          <p:spPr>
            <a:xfrm>
              <a:off x="2437425" y="1915847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R8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FA802B-3714-5EEB-C9E0-0000FF91ABBE}"/>
                </a:ext>
              </a:extLst>
            </p:cNvPr>
            <p:cNvSpPr/>
            <p:nvPr/>
          </p:nvSpPr>
          <p:spPr>
            <a:xfrm>
              <a:off x="2551725" y="1220522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R7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C01D74C-2F35-97AE-E677-CFDA5364A4C9}"/>
                </a:ext>
              </a:extLst>
            </p:cNvPr>
            <p:cNvSpPr/>
            <p:nvPr/>
          </p:nvSpPr>
          <p:spPr>
            <a:xfrm>
              <a:off x="4009050" y="1552922"/>
              <a:ext cx="571500" cy="495300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BB19B3-55C8-398E-D0F6-F9B4A21D519F}"/>
                </a:ext>
              </a:extLst>
            </p:cNvPr>
            <p:cNvSpPr/>
            <p:nvPr/>
          </p:nvSpPr>
          <p:spPr>
            <a:xfrm>
              <a:off x="4732950" y="1900462"/>
              <a:ext cx="6582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R10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561F904-9F4D-FD60-3F92-F93861B361F6}"/>
                </a:ext>
              </a:extLst>
            </p:cNvPr>
            <p:cNvSpPr/>
            <p:nvPr/>
          </p:nvSpPr>
          <p:spPr>
            <a:xfrm>
              <a:off x="4504350" y="951872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R9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268380-AE63-7B59-A7B9-AD336581890E}"/>
                </a:ext>
              </a:extLst>
            </p:cNvPr>
            <p:cNvCxnSpPr/>
            <p:nvPr/>
          </p:nvCxnSpPr>
          <p:spPr>
            <a:xfrm>
              <a:off x="1239306" y="565987"/>
              <a:ext cx="177889" cy="879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B717EF-2FA4-C1BE-281D-9DCEBBF0B7D7}"/>
                </a:ext>
              </a:extLst>
            </p:cNvPr>
            <p:cNvCxnSpPr/>
            <p:nvPr/>
          </p:nvCxnSpPr>
          <p:spPr>
            <a:xfrm flipH="1">
              <a:off x="1821307" y="480262"/>
              <a:ext cx="99737" cy="17364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2BBDC41-8677-BB14-AFE9-4E82859266C5}"/>
                </a:ext>
              </a:extLst>
            </p:cNvPr>
            <p:cNvCxnSpPr/>
            <p:nvPr/>
          </p:nvCxnSpPr>
          <p:spPr>
            <a:xfrm flipH="1" flipV="1">
              <a:off x="1046775" y="1448147"/>
              <a:ext cx="276225" cy="381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C2DB3F-E7B3-3E39-7D39-245248939882}"/>
                </a:ext>
              </a:extLst>
            </p:cNvPr>
            <p:cNvCxnSpPr>
              <a:stCxn id="14" idx="4"/>
              <a:endCxn id="7" idx="1"/>
            </p:cNvCxnSpPr>
            <p:nvPr/>
          </p:nvCxnSpPr>
          <p:spPr>
            <a:xfrm>
              <a:off x="1608750" y="1733897"/>
              <a:ext cx="112269" cy="20588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55ADC6-00B2-0FED-02C4-17F8DEBA557B}"/>
                </a:ext>
              </a:extLst>
            </p:cNvPr>
            <p:cNvCxnSpPr/>
            <p:nvPr/>
          </p:nvCxnSpPr>
          <p:spPr>
            <a:xfrm flipH="1">
              <a:off x="3144306" y="442162"/>
              <a:ext cx="167388" cy="1069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8358076-65B5-954A-1871-76C24A4D9918}"/>
                </a:ext>
              </a:extLst>
            </p:cNvPr>
            <p:cNvCxnSpPr/>
            <p:nvPr/>
          </p:nvCxnSpPr>
          <p:spPr>
            <a:xfrm flipH="1" flipV="1">
              <a:off x="3228000" y="724247"/>
              <a:ext cx="303825" cy="12749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6ABB751-DFBE-0536-0740-B90DE84F906B}"/>
                </a:ext>
              </a:extLst>
            </p:cNvPr>
            <p:cNvCxnSpPr/>
            <p:nvPr/>
          </p:nvCxnSpPr>
          <p:spPr>
            <a:xfrm flipH="1" flipV="1">
              <a:off x="3123225" y="1468172"/>
              <a:ext cx="83694" cy="1963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714E5E-174D-BA89-AC3D-408F5A9823D0}"/>
                </a:ext>
              </a:extLst>
            </p:cNvPr>
            <p:cNvCxnSpPr/>
            <p:nvPr/>
          </p:nvCxnSpPr>
          <p:spPr>
            <a:xfrm flipH="1" flipV="1">
              <a:off x="2925231" y="1988382"/>
              <a:ext cx="281688" cy="263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F0F28FB-FAAB-AA42-45A0-912438D9432A}"/>
                </a:ext>
              </a:extLst>
            </p:cNvPr>
            <p:cNvCxnSpPr/>
            <p:nvPr/>
          </p:nvCxnSpPr>
          <p:spPr>
            <a:xfrm flipH="1">
              <a:off x="4496856" y="1374458"/>
              <a:ext cx="91188" cy="2507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2B2F255-AC78-66BF-B1F3-997D9E2BFC7E}"/>
                </a:ext>
              </a:extLst>
            </p:cNvPr>
            <p:cNvCxnSpPr/>
            <p:nvPr/>
          </p:nvCxnSpPr>
          <p:spPr>
            <a:xfrm flipH="1">
              <a:off x="4496856" y="1972997"/>
              <a:ext cx="332485" cy="269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DE3B9C-084A-B8BB-F7F0-2F6352C6EA98}"/>
                </a:ext>
              </a:extLst>
            </p:cNvPr>
            <p:cNvCxnSpPr>
              <a:endCxn id="14" idx="0"/>
            </p:cNvCxnSpPr>
            <p:nvPr/>
          </p:nvCxnSpPr>
          <p:spPr>
            <a:xfrm flipH="1">
              <a:off x="1608750" y="1099387"/>
              <a:ext cx="67650" cy="13921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0BD6F6-B3C5-6715-2811-E7F40558F19D}"/>
                </a:ext>
              </a:extLst>
            </p:cNvPr>
            <p:cNvCxnSpPr>
              <a:stCxn id="15" idx="2"/>
            </p:cNvCxnSpPr>
            <p:nvPr/>
          </p:nvCxnSpPr>
          <p:spPr>
            <a:xfrm flipH="1">
              <a:off x="1943100" y="724247"/>
              <a:ext cx="713400" cy="10442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9B2BB1-0588-52BD-3575-AB89F2DDDC03}"/>
                </a:ext>
              </a:extLst>
            </p:cNvPr>
            <p:cNvCxnSpPr>
              <a:stCxn id="15" idx="3"/>
              <a:endCxn id="14" idx="6"/>
            </p:cNvCxnSpPr>
            <p:nvPr/>
          </p:nvCxnSpPr>
          <p:spPr>
            <a:xfrm flipH="1">
              <a:off x="1894500" y="899362"/>
              <a:ext cx="845694" cy="58688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AA96375-8F89-0AFD-7CF8-B83C22F0D4A1}"/>
                </a:ext>
              </a:extLst>
            </p:cNvPr>
            <p:cNvCxnSpPr>
              <a:stCxn id="18" idx="2"/>
              <a:endCxn id="13" idx="6"/>
            </p:cNvCxnSpPr>
            <p:nvPr/>
          </p:nvCxnSpPr>
          <p:spPr>
            <a:xfrm flipH="1">
              <a:off x="3694725" y="1800572"/>
              <a:ext cx="314325" cy="3907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8272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1303-1D8E-2D3F-A141-D8E4B4C8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 Traversing and Querying</a:t>
            </a:r>
          </a:p>
        </p:txBody>
      </p:sp>
      <p:grpSp>
        <p:nvGrpSpPr>
          <p:cNvPr id="5" name="Canvas 143">
            <a:extLst>
              <a:ext uri="{FF2B5EF4-FFF2-40B4-BE49-F238E27FC236}">
                <a16:creationId xmlns:a16="http://schemas.microsoft.com/office/drawing/2014/main" id="{F90452CC-685C-8366-7298-AF749F2E440F}"/>
              </a:ext>
            </a:extLst>
          </p:cNvPr>
          <p:cNvGrpSpPr/>
          <p:nvPr/>
        </p:nvGrpSpPr>
        <p:grpSpPr>
          <a:xfrm>
            <a:off x="487680" y="1727200"/>
            <a:ext cx="8351520" cy="4724400"/>
            <a:chOff x="0" y="0"/>
            <a:chExt cx="5486400" cy="24955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C5FE16-9757-CA1F-3F7D-E91DF894FE46}"/>
                </a:ext>
              </a:extLst>
            </p:cNvPr>
            <p:cNvSpPr/>
            <p:nvPr/>
          </p:nvSpPr>
          <p:spPr>
            <a:xfrm>
              <a:off x="0" y="0"/>
              <a:ext cx="5486400" cy="2495550"/>
            </a:xfrm>
            <a:prstGeom prst="rect">
              <a:avLst/>
            </a:prstGeom>
            <a:solidFill>
              <a:prstClr val="white"/>
            </a:solidFill>
            <a:ln>
              <a:solidFill>
                <a:schemeClr val="tx1"/>
              </a:solidFill>
            </a:ln>
          </p:spPr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3434AC-6D91-EF65-0CA8-3BC7C45396C2}"/>
                </a:ext>
              </a:extLst>
            </p:cNvPr>
            <p:cNvSpPr/>
            <p:nvPr/>
          </p:nvSpPr>
          <p:spPr>
            <a:xfrm>
              <a:off x="1333501" y="581372"/>
              <a:ext cx="571500" cy="495300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cmpd="sng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71500"/>
                        <a:gd name="connsiteY0" fmla="*/ 247650 h 495300"/>
                        <a:gd name="connsiteX1" fmla="*/ 285750 w 571500"/>
                        <a:gd name="connsiteY1" fmla="*/ 0 h 495300"/>
                        <a:gd name="connsiteX2" fmla="*/ 571500 w 571500"/>
                        <a:gd name="connsiteY2" fmla="*/ 247650 h 495300"/>
                        <a:gd name="connsiteX3" fmla="*/ 285750 w 571500"/>
                        <a:gd name="connsiteY3" fmla="*/ 495300 h 495300"/>
                        <a:gd name="connsiteX4" fmla="*/ 0 w 571500"/>
                        <a:gd name="connsiteY4" fmla="*/ 247650 h 495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71500" h="495300" fill="none" extrusionOk="0">
                          <a:moveTo>
                            <a:pt x="0" y="247650"/>
                          </a:moveTo>
                          <a:cubicBezTo>
                            <a:pt x="19353" y="113173"/>
                            <a:pt x="145751" y="-36665"/>
                            <a:pt x="285750" y="0"/>
                          </a:cubicBezTo>
                          <a:cubicBezTo>
                            <a:pt x="440411" y="-483"/>
                            <a:pt x="555679" y="125773"/>
                            <a:pt x="571500" y="247650"/>
                          </a:cubicBezTo>
                          <a:cubicBezTo>
                            <a:pt x="567422" y="345531"/>
                            <a:pt x="422828" y="524118"/>
                            <a:pt x="285750" y="495300"/>
                          </a:cubicBezTo>
                          <a:cubicBezTo>
                            <a:pt x="133349" y="498331"/>
                            <a:pt x="15593" y="388172"/>
                            <a:pt x="0" y="247650"/>
                          </a:cubicBezTo>
                          <a:close/>
                        </a:path>
                        <a:path w="571500" h="495300" stroke="0" extrusionOk="0">
                          <a:moveTo>
                            <a:pt x="0" y="247650"/>
                          </a:moveTo>
                          <a:cubicBezTo>
                            <a:pt x="-22420" y="97048"/>
                            <a:pt x="93523" y="12915"/>
                            <a:pt x="285750" y="0"/>
                          </a:cubicBezTo>
                          <a:cubicBezTo>
                            <a:pt x="466128" y="4750"/>
                            <a:pt x="539656" y="111890"/>
                            <a:pt x="571500" y="247650"/>
                          </a:cubicBezTo>
                          <a:cubicBezTo>
                            <a:pt x="566692" y="389118"/>
                            <a:pt x="440493" y="512279"/>
                            <a:pt x="285750" y="495300"/>
                          </a:cubicBezTo>
                          <a:cubicBezTo>
                            <a:pt x="121011" y="491512"/>
                            <a:pt x="19625" y="393800"/>
                            <a:pt x="0" y="24765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D156DD-2B30-F869-437F-ADCE01E3F956}"/>
                </a:ext>
              </a:extLst>
            </p:cNvPr>
            <p:cNvSpPr/>
            <p:nvPr/>
          </p:nvSpPr>
          <p:spPr>
            <a:xfrm>
              <a:off x="1637325" y="1867247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R6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1FEE4F-6435-FC97-7701-31CBC3564542}"/>
                </a:ext>
              </a:extLst>
            </p:cNvPr>
            <p:cNvSpPr/>
            <p:nvPr/>
          </p:nvSpPr>
          <p:spPr>
            <a:xfrm>
              <a:off x="475275" y="1200497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R5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338F7B2-D33C-E2DE-3F22-756D33CD7453}"/>
                </a:ext>
              </a:extLst>
            </p:cNvPr>
            <p:cNvSpPr/>
            <p:nvPr/>
          </p:nvSpPr>
          <p:spPr>
            <a:xfrm>
              <a:off x="3531825" y="604087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R4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F9EB85-082C-0E7C-78A0-15A2B967D167}"/>
                </a:ext>
              </a:extLst>
            </p:cNvPr>
            <p:cNvSpPr/>
            <p:nvPr/>
          </p:nvSpPr>
          <p:spPr>
            <a:xfrm>
              <a:off x="3228000" y="19397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R3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0FE4D8-F126-BD2F-8550-10753E529BEA}"/>
                </a:ext>
              </a:extLst>
            </p:cNvPr>
            <p:cNvSpPr/>
            <p:nvPr/>
          </p:nvSpPr>
          <p:spPr>
            <a:xfrm>
              <a:off x="751500" y="143222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R1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908DFE2-CDCA-EC73-5CE3-F2B77EEF3D54}"/>
                </a:ext>
              </a:extLst>
            </p:cNvPr>
            <p:cNvSpPr/>
            <p:nvPr/>
          </p:nvSpPr>
          <p:spPr>
            <a:xfrm>
              <a:off x="1932600" y="86072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R2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4EA486-819C-A4A4-89CB-A51B9E91E10C}"/>
                </a:ext>
              </a:extLst>
            </p:cNvPr>
            <p:cNvSpPr/>
            <p:nvPr/>
          </p:nvSpPr>
          <p:spPr>
            <a:xfrm>
              <a:off x="3123225" y="1591997"/>
              <a:ext cx="571500" cy="495300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E8B5C2-B966-7106-35F9-03E471D33A09}"/>
                </a:ext>
              </a:extLst>
            </p:cNvPr>
            <p:cNvSpPr/>
            <p:nvPr/>
          </p:nvSpPr>
          <p:spPr>
            <a:xfrm>
              <a:off x="1323000" y="1238597"/>
              <a:ext cx="571500" cy="495300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7EAAB6-DCFC-1D65-7570-33B49A55AD49}"/>
                </a:ext>
              </a:extLst>
            </p:cNvPr>
            <p:cNvSpPr/>
            <p:nvPr/>
          </p:nvSpPr>
          <p:spPr>
            <a:xfrm>
              <a:off x="2656500" y="476597"/>
              <a:ext cx="571500" cy="495300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DADD35B-98E2-B54F-7BED-2C9ECC225876}"/>
                </a:ext>
              </a:extLst>
            </p:cNvPr>
            <p:cNvSpPr/>
            <p:nvPr/>
          </p:nvSpPr>
          <p:spPr>
            <a:xfrm>
              <a:off x="2437425" y="1915847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R8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093A10-79EC-0D4E-50AF-9B6554B81675}"/>
                </a:ext>
              </a:extLst>
            </p:cNvPr>
            <p:cNvSpPr/>
            <p:nvPr/>
          </p:nvSpPr>
          <p:spPr>
            <a:xfrm>
              <a:off x="2573862" y="1115747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R7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2306CE5-88C6-881D-3E23-586868C7C8BB}"/>
                </a:ext>
              </a:extLst>
            </p:cNvPr>
            <p:cNvSpPr/>
            <p:nvPr/>
          </p:nvSpPr>
          <p:spPr>
            <a:xfrm>
              <a:off x="3961425" y="1457672"/>
              <a:ext cx="571500" cy="495300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A2F24E7-50C7-84EF-0BE5-590CDFFF31B6}"/>
                </a:ext>
              </a:extLst>
            </p:cNvPr>
            <p:cNvSpPr/>
            <p:nvPr/>
          </p:nvSpPr>
          <p:spPr>
            <a:xfrm>
              <a:off x="4732950" y="1900462"/>
              <a:ext cx="6582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R10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57B1A3A-C0A4-950B-8586-208200D567D4}"/>
                </a:ext>
              </a:extLst>
            </p:cNvPr>
            <p:cNvSpPr/>
            <p:nvPr/>
          </p:nvSpPr>
          <p:spPr>
            <a:xfrm>
              <a:off x="4504350" y="951872"/>
              <a:ext cx="571500" cy="495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R9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6D73E4F-1A7E-75B9-7E21-6B1D8B8F91D7}"/>
                </a:ext>
              </a:extLst>
            </p:cNvPr>
            <p:cNvCxnSpPr/>
            <p:nvPr/>
          </p:nvCxnSpPr>
          <p:spPr>
            <a:xfrm>
              <a:off x="1239306" y="565987"/>
              <a:ext cx="177889" cy="879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E5D6C9-BCF7-AC78-C14E-33F857F0F24C}"/>
                </a:ext>
              </a:extLst>
            </p:cNvPr>
            <p:cNvCxnSpPr>
              <a:stCxn id="13" idx="3"/>
            </p:cNvCxnSpPr>
            <p:nvPr/>
          </p:nvCxnSpPr>
          <p:spPr>
            <a:xfrm flipH="1">
              <a:off x="1821307" y="508837"/>
              <a:ext cx="194987" cy="1450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E2C7E6-F2DE-AE74-3565-A7498D70B82A}"/>
                </a:ext>
              </a:extLst>
            </p:cNvPr>
            <p:cNvCxnSpPr/>
            <p:nvPr/>
          </p:nvCxnSpPr>
          <p:spPr>
            <a:xfrm flipH="1" flipV="1">
              <a:off x="1046775" y="1448147"/>
              <a:ext cx="276225" cy="381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6DA47F-C2AC-70B5-F81C-3A5C0F51AF3F}"/>
                </a:ext>
              </a:extLst>
            </p:cNvPr>
            <p:cNvCxnSpPr/>
            <p:nvPr/>
          </p:nvCxnSpPr>
          <p:spPr>
            <a:xfrm>
              <a:off x="1608750" y="1733897"/>
              <a:ext cx="112269" cy="20588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474328-5B40-728D-A382-3D409A92BC32}"/>
                </a:ext>
              </a:extLst>
            </p:cNvPr>
            <p:cNvCxnSpPr/>
            <p:nvPr/>
          </p:nvCxnSpPr>
          <p:spPr>
            <a:xfrm flipH="1">
              <a:off x="3144306" y="442162"/>
              <a:ext cx="167388" cy="1069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07AEE43-50E6-64B6-FFFC-3ED9F956D6BC}"/>
                </a:ext>
              </a:extLst>
            </p:cNvPr>
            <p:cNvCxnSpPr/>
            <p:nvPr/>
          </p:nvCxnSpPr>
          <p:spPr>
            <a:xfrm flipH="1" flipV="1">
              <a:off x="3228000" y="724247"/>
              <a:ext cx="303825" cy="12749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771B9CC-741E-6C1E-37E6-F9254129E52D}"/>
                </a:ext>
              </a:extLst>
            </p:cNvPr>
            <p:cNvCxnSpPr>
              <a:endCxn id="18" idx="5"/>
            </p:cNvCxnSpPr>
            <p:nvPr/>
          </p:nvCxnSpPr>
          <p:spPr>
            <a:xfrm flipH="1" flipV="1">
              <a:off x="3061668" y="1538512"/>
              <a:ext cx="145251" cy="1260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64DCA3F-5A76-6970-2085-B2B4C9BEFF83}"/>
                </a:ext>
              </a:extLst>
            </p:cNvPr>
            <p:cNvCxnSpPr/>
            <p:nvPr/>
          </p:nvCxnSpPr>
          <p:spPr>
            <a:xfrm flipH="1" flipV="1">
              <a:off x="2925231" y="1988382"/>
              <a:ext cx="281688" cy="263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4107A5-24DB-F0B8-B5F9-37B5789AC0BC}"/>
                </a:ext>
              </a:extLst>
            </p:cNvPr>
            <p:cNvCxnSpPr>
              <a:endCxn id="19" idx="7"/>
            </p:cNvCxnSpPr>
            <p:nvPr/>
          </p:nvCxnSpPr>
          <p:spPr>
            <a:xfrm flipH="1">
              <a:off x="4449231" y="1374458"/>
              <a:ext cx="138813" cy="15574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26C632-F130-D8A5-3C10-66CD53FDD37E}"/>
                </a:ext>
              </a:extLst>
            </p:cNvPr>
            <p:cNvCxnSpPr>
              <a:endCxn id="19" idx="5"/>
            </p:cNvCxnSpPr>
            <p:nvPr/>
          </p:nvCxnSpPr>
          <p:spPr>
            <a:xfrm flipH="1" flipV="1">
              <a:off x="4449231" y="1880437"/>
              <a:ext cx="380110" cy="925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C94DD66-0B63-9543-8B09-A902016D5AA2}"/>
                </a:ext>
              </a:extLst>
            </p:cNvPr>
            <p:cNvCxnSpPr/>
            <p:nvPr/>
          </p:nvCxnSpPr>
          <p:spPr>
            <a:xfrm flipH="1">
              <a:off x="1608750" y="1099387"/>
              <a:ext cx="67650" cy="13921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14CC6F-9BCD-95DB-146F-8B2CA13C80D2}"/>
                </a:ext>
              </a:extLst>
            </p:cNvPr>
            <p:cNvCxnSpPr/>
            <p:nvPr/>
          </p:nvCxnSpPr>
          <p:spPr>
            <a:xfrm flipH="1">
              <a:off x="1943100" y="724247"/>
              <a:ext cx="713400" cy="10442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27A4C1-E8DB-F86C-71F5-ABEC32FCF929}"/>
                </a:ext>
              </a:extLst>
            </p:cNvPr>
            <p:cNvCxnSpPr/>
            <p:nvPr/>
          </p:nvCxnSpPr>
          <p:spPr>
            <a:xfrm flipH="1">
              <a:off x="1894500" y="899362"/>
              <a:ext cx="845694" cy="58688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DEADFAF-A2FE-678C-3F16-6E0B329129EC}"/>
                </a:ext>
              </a:extLst>
            </p:cNvPr>
            <p:cNvCxnSpPr/>
            <p:nvPr/>
          </p:nvCxnSpPr>
          <p:spPr>
            <a:xfrm flipH="1">
              <a:off x="3694725" y="1800572"/>
              <a:ext cx="314325" cy="3907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2F16A0C-5C47-B1F9-6081-5B245CEA4B82}"/>
                </a:ext>
              </a:extLst>
            </p:cNvPr>
            <p:cNvCxnSpPr>
              <a:stCxn id="12" idx="3"/>
            </p:cNvCxnSpPr>
            <p:nvPr/>
          </p:nvCxnSpPr>
          <p:spPr>
            <a:xfrm flipH="1">
              <a:off x="762000" y="565987"/>
              <a:ext cx="73194" cy="654535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7E801AC-8630-D86B-0AA3-648E1AC5D387}"/>
                </a:ext>
              </a:extLst>
            </p:cNvPr>
            <p:cNvCxnSpPr>
              <a:stCxn id="13" idx="4"/>
              <a:endCxn id="8" idx="0"/>
            </p:cNvCxnSpPr>
            <p:nvPr/>
          </p:nvCxnSpPr>
          <p:spPr>
            <a:xfrm flipH="1">
              <a:off x="1923075" y="581372"/>
              <a:ext cx="295275" cy="1285875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FA8C7EC-653A-B09D-02BD-3CF5180D0346}"/>
                </a:ext>
              </a:extLst>
            </p:cNvPr>
            <p:cNvCxnSpPr>
              <a:stCxn id="21" idx="2"/>
              <a:endCxn id="18" idx="6"/>
            </p:cNvCxnSpPr>
            <p:nvPr/>
          </p:nvCxnSpPr>
          <p:spPr>
            <a:xfrm flipH="1">
              <a:off x="3145362" y="1199522"/>
              <a:ext cx="1358988" cy="163875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3CE1987-F7AD-9400-45D9-7E0BE161F2E7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2971800" y="2148112"/>
              <a:ext cx="1761150" cy="52163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8117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B9D8-B909-B8A7-A7D7-6021D90F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0"/>
            <a:ext cx="8596668" cy="711200"/>
          </a:xfrm>
        </p:spPr>
        <p:txBody>
          <a:bodyPr/>
          <a:lstStyle/>
          <a:p>
            <a:r>
              <a:rPr lang="en-IN" dirty="0"/>
              <a:t>Similar Output From Python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B4896-5196-CDE8-6F85-7C27F00F9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40080"/>
            <a:ext cx="12192000" cy="622808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5CD54CD-54AA-BB88-8EE3-BBD0F156A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240"/>
            <a:ext cx="12192000" cy="622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5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13D9-BA06-A867-C23C-9FC23173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9120"/>
            <a:ext cx="8596668" cy="1320800"/>
          </a:xfrm>
        </p:spPr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F145-5CF2-AAAD-EB04-066D3E17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main objective of this project is to find the hidden links between the pair of name and addresses.</a:t>
            </a:r>
          </a:p>
          <a:p>
            <a:r>
              <a:rPr lang="en-IN" dirty="0"/>
              <a:t>Also this refers to as Household Graph</a:t>
            </a:r>
          </a:p>
          <a:p>
            <a:r>
              <a:rPr lang="en-IN" dirty="0"/>
              <a:t>For an instance if we have the data as </a:t>
            </a:r>
          </a:p>
          <a:p>
            <a:r>
              <a:rPr lang="en-IN" dirty="0"/>
              <a:t>John Doe and Mary Doe in Oak Street, and We have same name in other address like Pine Street.</a:t>
            </a:r>
          </a:p>
          <a:p>
            <a:r>
              <a:rPr lang="en-IN" dirty="0"/>
              <a:t>So we can say that John Doe and Mary Doe are the same persons which has different addresses.</a:t>
            </a:r>
          </a:p>
        </p:txBody>
      </p:sp>
    </p:spTree>
    <p:extLst>
      <p:ext uri="{BB962C8B-B14F-4D97-AF65-F5344CB8AC3E}">
        <p14:creationId xmlns:p14="http://schemas.microsoft.com/office/powerpoint/2010/main" val="133393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58A6-04FB-467E-689E-622C6F79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A2CB-FE60-FB51-58D8-7374ACEF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designed a system in which we use python program to either way generate Links between the Groups.</a:t>
            </a:r>
          </a:p>
          <a:p>
            <a:r>
              <a:rPr lang="en-IN" dirty="0"/>
              <a:t>We uses python library (</a:t>
            </a:r>
            <a:r>
              <a:rPr lang="en-IN" dirty="0" err="1"/>
              <a:t>pyvis</a:t>
            </a:r>
            <a:r>
              <a:rPr lang="en-IN" dirty="0"/>
              <a:t>) to link the groups and uses some traversing techniques to find the matchings.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88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FBE2-AFA1-8EF9-1221-286FFAE4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Step-1: - Use of Name &amp; Address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069A4-4593-1B05-DEC5-A0E99D57C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Address Parsing: -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Extract the name tokens and the address tokens to create two new files using the same record IDs (Using th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e address Parser)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Now we have to Create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File_A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with 2 items, the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RecID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the address tokens</a:t>
            </a:r>
            <a:r>
              <a:rPr lang="en-IN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 example, if File A has the record "A123, John Doe, 123 Oak St, Little Rock, AR 72212"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hen in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File_A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would be "A123|123 OAK ST LITTLE ROCK AR 72212" using a pipe delimiter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File_N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with 2 items, the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RecID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the name tokens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76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FCF4-E629-DB87-035C-5BD81E95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Step-3 Use of Data Washing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6F9F2-9EB6-AAEF-30CC-35C02FDE0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Now Run the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File_A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address records through the data washing machine to cluster the same addresses</a:t>
            </a:r>
            <a:r>
              <a:rPr lang="en-IN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Append the DWM cluster IDs back to both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File_S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File_N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Suppose the Address record "A123|123 OAK ST LITTLE ROCK AR 72212" is assigned to address cluster "T56" by the DWM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Then we append "T56" to the original record in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File_S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giving us "T56, A123, John Doe, 123 Oak St, Little Rock, AR 72212"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Then we also append "T56" to the corresponding record in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File_N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giving us 3 items "A123|JOHN DOE|T56"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8759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A147-C43D-595A-8B10-6B60C8F8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8960"/>
            <a:ext cx="8596668" cy="1320800"/>
          </a:xfrm>
        </p:spPr>
        <p:txBody>
          <a:bodyPr/>
          <a:lstStyle/>
          <a:p>
            <a:r>
              <a:rPr lang="en-IN" dirty="0"/>
              <a:t>Step-3 Sorting and Appending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40266-8B98-6B6D-C7A2-216095EA7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next step is to append the clusters to the Name File and then split the names and sort it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Next, we process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File_N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to output blocking records into new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File_B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records in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File_B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have 2 items, the address cluster ID and one name token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"T56|JOHN"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"T56|DOE“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Next we sort the records in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File_B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by the name token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6574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4ECF-7C40-09C2-9738-09A1E33C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Step-4 Deduplicating, traversing and 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22A5A-E3EF-7ECF-9938-AB9A9E0A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Sort the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pari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File_P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remove duplicate pairs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File_S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with the appended address IDs in to the graph to create record nodes labeled with the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RecID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connected to Address nodes labeled with the Address ID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Load the deduplicated </a:t>
            </a:r>
            <a:r>
              <a:rPr lang="en-US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File_P</a:t>
            </a: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to generate edges between the address nodes.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Write a query to visit all of the connected address nodes and determine if the addresses share at least two of the same names.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91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0D7C-FD1B-4709-97D9-C51C75D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880"/>
          </a:xfrm>
        </p:spPr>
        <p:txBody>
          <a:bodyPr/>
          <a:lstStyle/>
          <a:p>
            <a:r>
              <a:rPr lang="en-IN" dirty="0"/>
              <a:t>Example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B249-A98D-ECAF-FAEF-6BBE6C81E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3201"/>
            <a:ext cx="8596668" cy="45681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of the process with 10 records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File_S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R01, Mary Doe, 123 Oak 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R02, John Doe, 123 Oak 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R03, John Doe, 456 Elm 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R04, Becky Smith, 456 Elm 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R05, Mary Doe, 110 Main Street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R06, John Doe, 100 Main Street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R07, William Jones, 921 Rose Ave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R08, Susan Jones, 921 Rose Ave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R09, Bill Jones, 679 Pine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R10, Sue Jones, 679 Pine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06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F099-BD68-6D7F-AD36-12EA27A57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4961"/>
            <a:ext cx="8596668" cy="5726402"/>
          </a:xfrm>
        </p:spPr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File_A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Clustering and generating Address ID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R01| 123 OAK 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R02| 123 OAK 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R03| 456 ELM 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R04| 456 ELM ST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R05| 110 MAIN STREET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R06| 110 MAIN STREET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R07| 921 ROSE AVE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R08| 921 ROSE AVE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R09| 679 PINE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R10| 679 PINE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416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378</TotalTime>
  <Words>1071</Words>
  <Application>Microsoft Office PowerPoint</Application>
  <PresentationFormat>Widescreen</PresentationFormat>
  <Paragraphs>157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Graph Group Linking  Household Graph</vt:lpstr>
      <vt:lpstr>Objective</vt:lpstr>
      <vt:lpstr>Proposed System</vt:lpstr>
      <vt:lpstr>Step-1: - Use of Name &amp; Address Parser</vt:lpstr>
      <vt:lpstr>Step-3 Use of Data Washing Machine</vt:lpstr>
      <vt:lpstr>Step-3 Sorting and Appending</vt:lpstr>
      <vt:lpstr>Step-4 Deduplicating, traversing and Querying</vt:lpstr>
      <vt:lpstr>Example -1</vt:lpstr>
      <vt:lpstr>PowerPoint Presentation</vt:lpstr>
      <vt:lpstr>PowerPoint Presentation</vt:lpstr>
      <vt:lpstr>PowerPoint Presentation</vt:lpstr>
      <vt:lpstr>PowerPoint Presentation</vt:lpstr>
      <vt:lpstr>Splitting the Names</vt:lpstr>
      <vt:lpstr>Sort it, Deduplicate it </vt:lpstr>
      <vt:lpstr>PowerPoint Presentation</vt:lpstr>
      <vt:lpstr>After we find the Links</vt:lpstr>
      <vt:lpstr>After Traversing and Querying</vt:lpstr>
      <vt:lpstr>Similar Output From Python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Group Linking  Household Graph</dc:title>
  <dc:creator>Md onais Khan</dc:creator>
  <cp:lastModifiedBy>Md onais Khan</cp:lastModifiedBy>
  <cp:revision>1</cp:revision>
  <dcterms:created xsi:type="dcterms:W3CDTF">2022-06-28T00:42:25Z</dcterms:created>
  <dcterms:modified xsi:type="dcterms:W3CDTF">2022-06-28T07:00:51Z</dcterms:modified>
</cp:coreProperties>
</file>