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-7672" y="-245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dahlquist.github.io/GRNmap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10" Type="http://schemas.openxmlformats.org/officeDocument/2006/relationships/image" Target="../media/image7.jpg"/><Relationship Id="rId19" Type="http://schemas.openxmlformats.org/officeDocument/2006/relationships/image" Target="../media/image16.tiff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9470958" y="21950933"/>
            <a:ext cx="3576307" cy="389918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pe 84"/>
          <p:cNvSpPr/>
          <p:nvPr/>
        </p:nvSpPr>
        <p:spPr>
          <a:xfrm>
            <a:off x="730112" y="706082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lvl="0" algn="ctr">
              <a:buClr>
                <a:srgbClr val="014D00"/>
              </a:buClr>
              <a:buSzPct val="25000"/>
            </a:pPr>
            <a:r>
              <a:rPr lang="en-US" sz="8000" dirty="0"/>
              <a:t>Data Comparison Features and Development Tool Improvements for </a:t>
            </a:r>
          </a:p>
          <a:p>
            <a:pPr lvl="0" algn="ctr">
              <a:buClr>
                <a:srgbClr val="014D00"/>
              </a:buClr>
              <a:buSzPct val="25000"/>
            </a:pPr>
            <a:r>
              <a:rPr lang="en-US" sz="8000" dirty="0" err="1"/>
              <a:t>GRNsight</a:t>
            </a:r>
            <a:r>
              <a:rPr lang="en-US" sz="8000" dirty="0"/>
              <a:t>: a web app for visualizing gene regulatory networks</a:t>
            </a: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endParaRPr lang="en-US" sz="4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Mihir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Samdarshi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*, Eileen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Choe</a:t>
            </a:r>
            <a:r>
              <a:rPr lang="en-US" sz="4000" dirty="0">
                <a:solidFill>
                  <a:schemeClr val="dk1"/>
                </a:solidFill>
              </a:rPr>
              <a:t>**, Edward </a:t>
            </a:r>
            <a:r>
              <a:rPr lang="en-US" sz="4000" dirty="0" err="1">
                <a:solidFill>
                  <a:schemeClr val="dk1"/>
                </a:solidFill>
              </a:rPr>
              <a:t>Bachoura</a:t>
            </a:r>
            <a:r>
              <a:rPr lang="en-US" sz="4000" dirty="0">
                <a:solidFill>
                  <a:schemeClr val="dk1"/>
                </a:solidFill>
              </a:rPr>
              <a:t>**, </a:t>
            </a:r>
            <a:r>
              <a:rPr lang="en-US" sz="4000" dirty="0" err="1">
                <a:solidFill>
                  <a:schemeClr val="dk1"/>
                </a:solidFill>
              </a:rPr>
              <a:t>Yeon</a:t>
            </a:r>
            <a:r>
              <a:rPr lang="en-US" sz="4000" dirty="0">
                <a:solidFill>
                  <a:schemeClr val="dk1"/>
                </a:solidFill>
              </a:rPr>
              <a:t>-Soo Shin**, John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Kam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Biology, </a:t>
            </a:r>
            <a:r>
              <a:rPr lang="en-US" sz="3200" dirty="0">
                <a:solidFill>
                  <a:schemeClr val="dk1"/>
                </a:solidFill>
              </a:rPr>
              <a:t>**Department of Electrical Engineering and Computer Science,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2061" y="1314415"/>
            <a:ext cx="4366973" cy="21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726713" y="7312237"/>
            <a:ext cx="10291175" cy="70017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biology describes how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flow of information in a cell during gene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expression goes from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in a GRN graph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represents the gene, mRNA, and protein expressed from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gene;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ach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represents a regulatory relationship.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1903" y="11919766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1" name="Shape 117"/>
          <p:cNvPicPr preferRelativeResize="0"/>
          <p:nvPr/>
        </p:nvPicPr>
        <p:blipFill rotWithShape="1">
          <a:blip r:embed="rId4">
            <a:alphaModFix/>
          </a:blip>
          <a:srcRect r="10182"/>
          <a:stretch/>
        </p:blipFill>
        <p:spPr>
          <a:xfrm>
            <a:off x="1680221" y="9845694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5">
            <a:alphaModFix/>
          </a:blip>
          <a:srcRect l="27345" t="34020" b="29849"/>
          <a:stretch/>
        </p:blipFill>
        <p:spPr>
          <a:xfrm>
            <a:off x="4757709" y="9997166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100"/>
          <p:cNvSpPr/>
          <p:nvPr/>
        </p:nvSpPr>
        <p:spPr>
          <a:xfrm>
            <a:off x="33101988" y="17954507"/>
            <a:ext cx="9921300" cy="92867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01988" y="26205821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04987" y="28838965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01988" y="18883181"/>
            <a:ext cx="9910112" cy="1852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Allow users to set edge thickness normalization values so that different graphs can be compared on the same scale.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Calculate and present graph statistics, such as </a:t>
            </a:r>
            <a:r>
              <a:rPr lang="en-US" sz="2200" dirty="0" err="1">
                <a:solidFill>
                  <a:schemeClr val="dk1"/>
                </a:solidFill>
              </a:rPr>
              <a:t>betweenness</a:t>
            </a:r>
            <a:r>
              <a:rPr lang="en-US" sz="2200" dirty="0">
                <a:solidFill>
                  <a:schemeClr val="dk1"/>
                </a:solidFill>
              </a:rPr>
              <a:t> centrality.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new graph layout options.</a:t>
            </a:r>
          </a:p>
        </p:txBody>
      </p:sp>
      <p:sp>
        <p:nvSpPr>
          <p:cNvPr id="75" name="Shape 111"/>
          <p:cNvSpPr/>
          <p:nvPr/>
        </p:nvSpPr>
        <p:spPr>
          <a:xfrm>
            <a:off x="33102001" y="27140925"/>
            <a:ext cx="9921300" cy="1490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(K.D.D., B.G.F.),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Kadner-Pitts Research Grant (K.D.D.),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Loyola Marymount University Rains Research Assistant Program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(N.A.A.),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the Loyola Marymount University Summer Undergraduate Research Program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(A.V.).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12"/>
          <p:cNvSpPr/>
          <p:nvPr/>
        </p:nvSpPr>
        <p:spPr>
          <a:xfrm>
            <a:off x="33111677" y="29774162"/>
            <a:ext cx="9921300" cy="25203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/>
              <a:t>Cytoscape: http://cytoscape.org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/>
              <a:t>Dahlquist</a:t>
            </a:r>
            <a:r>
              <a:rPr lang="en-US" sz="1150" dirty="0"/>
              <a:t>, K.D., </a:t>
            </a:r>
            <a:r>
              <a:rPr lang="en-US" sz="1150" dirty="0" err="1"/>
              <a:t>Dionisio</a:t>
            </a:r>
            <a:r>
              <a:rPr lang="en-US" sz="1150" dirty="0"/>
              <a:t>, J.D.N., Fitzpatrick, B.G., Anguiano, N.A., </a:t>
            </a:r>
            <a:r>
              <a:rPr lang="en-US" sz="1150" dirty="0" err="1"/>
              <a:t>Varshneya</a:t>
            </a:r>
            <a:r>
              <a:rPr lang="en-US" sz="1150" dirty="0"/>
              <a:t>, A., Southwick, B.J., </a:t>
            </a:r>
            <a:r>
              <a:rPr lang="en-US" sz="1150" dirty="0" err="1"/>
              <a:t>Samdarshi</a:t>
            </a:r>
            <a:r>
              <a:rPr lang="en-US" sz="1150" dirty="0"/>
              <a:t>, M. (2016) </a:t>
            </a:r>
            <a:r>
              <a:rPr lang="en-US" sz="1150" dirty="0" err="1"/>
              <a:t>GRNsight</a:t>
            </a:r>
            <a:r>
              <a:rPr lang="en-US" sz="1150" dirty="0"/>
              <a:t>: a web application and service for visualizing models of small- to medium-scale gene regulatory networks. </a:t>
            </a:r>
            <a:r>
              <a:rPr lang="en-US" sz="1150" i="1" dirty="0" err="1"/>
              <a:t>PeerJ</a:t>
            </a:r>
            <a:r>
              <a:rPr lang="en-US" sz="1150" i="1" dirty="0"/>
              <a:t> Computer Science</a:t>
            </a:r>
            <a:r>
              <a:rPr lang="en-US" sz="1150" dirty="0"/>
              <a:t> 2:e85</a:t>
            </a:r>
            <a:r>
              <a:rPr lang="en-US" sz="1150"/>
              <a:t>. DOI: </a:t>
            </a:r>
            <a:r>
              <a:rPr lang="en-US" sz="1150" dirty="0"/>
              <a:t>10.7717/peerj-cs.85).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Fitzpatrick, B.G., Camacho, E.T., </a:t>
            </a:r>
            <a:r>
              <a:rPr lang="en-US" sz="1150" dirty="0" err="1"/>
              <a:t>Entzminger</a:t>
            </a:r>
            <a:r>
              <a:rPr lang="en-US" sz="1150" dirty="0"/>
              <a:t>, S.D., and </a:t>
            </a:r>
            <a:r>
              <a:rPr lang="en-US" sz="1150" dirty="0" err="1"/>
              <a:t>Wanner</a:t>
            </a:r>
            <a:r>
              <a:rPr lang="en-US" sz="1150" dirty="0"/>
              <a:t>, N.C. (2015) Parameter Estimation for Gene Regulatory Networks from Microarray Data: Cold Shock Response in Saccharomyces cerevisiae. </a:t>
            </a:r>
            <a:r>
              <a:rPr lang="en-US" sz="1150" i="1" dirty="0"/>
              <a:t>Bulletin of Mathematical Biology</a:t>
            </a:r>
            <a:r>
              <a:rPr lang="en-US" sz="1150" dirty="0"/>
              <a:t>, </a:t>
            </a:r>
            <a:r>
              <a:rPr lang="en-US" sz="1150" i="1" dirty="0"/>
              <a:t>77</a:t>
            </a:r>
            <a:r>
              <a:rPr lang="en-US" sz="1150" dirty="0"/>
              <a:t>(8), 1457-1492, DOI: 10.1007/s11538-015-0092-6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D3.js: http://d3js.org/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/>
              <a:t>Freeman, S., (2002). </a:t>
            </a:r>
            <a:r>
              <a:rPr lang="en-US" sz="1150" i="1"/>
              <a:t>Biological science</a:t>
            </a:r>
            <a:r>
              <a:rPr lang="en-US" sz="1150"/>
              <a:t>, 1</a:t>
            </a:r>
            <a:r>
              <a:rPr lang="en-US" sz="1150" baseline="30000"/>
              <a:t>st</a:t>
            </a:r>
            <a:r>
              <a:rPr lang="en-US" sz="1150"/>
              <a:t> edition. Upper Saddle River, NJ:: Prentice Hall.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/>
              <a:t>Gephi: https://gephi.org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/>
              <a:t>GRNmap</a:t>
            </a:r>
            <a:r>
              <a:rPr lang="en-US" sz="1150" dirty="0"/>
              <a:t>: </a:t>
            </a:r>
            <a:r>
              <a:rPr lang="en-US" sz="1150" dirty="0">
                <a:hlinkClick r:id="rId6"/>
              </a:rPr>
              <a:t>http://kdahlquist.github.io/GRNmap/</a:t>
            </a:r>
            <a:endParaRPr lang="en-US" sz="1150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Teixeira, M. C., Monteiro, P. T., </a:t>
            </a:r>
            <a:r>
              <a:rPr lang="en-US" sz="1150" dirty="0" err="1"/>
              <a:t>Guerreiro</a:t>
            </a:r>
            <a:r>
              <a:rPr lang="en-US" sz="1150" dirty="0"/>
              <a:t>, J. F., </a:t>
            </a:r>
            <a:r>
              <a:rPr lang="en-US" sz="1150" dirty="0" err="1"/>
              <a:t>Gonçalves</a:t>
            </a:r>
            <a:r>
              <a:rPr lang="en-US" sz="1150" dirty="0"/>
              <a:t>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sz="1150" i="1" dirty="0"/>
              <a:t>Nucleic Acids Research</a:t>
            </a:r>
            <a:r>
              <a:rPr lang="en-US" sz="1150" dirty="0"/>
              <a:t>, </a:t>
            </a:r>
            <a:r>
              <a:rPr lang="en-US" sz="1150" i="1" dirty="0"/>
              <a:t>42</a:t>
            </a:r>
            <a:r>
              <a:rPr lang="en-US" sz="1150" dirty="0"/>
              <a:t>(D1), D161-D166, DOI: 10.1093/</a:t>
            </a:r>
            <a:r>
              <a:rPr lang="en-US" sz="1150" dirty="0" err="1"/>
              <a:t>nar</a:t>
            </a:r>
            <a:r>
              <a:rPr lang="en-US" sz="1150" dirty="0"/>
              <a:t>/gkt1015</a:t>
            </a:r>
          </a:p>
        </p:txBody>
      </p:sp>
      <p:sp>
        <p:nvSpPr>
          <p:cNvPr id="137" name="Shape 99"/>
          <p:cNvSpPr/>
          <p:nvPr/>
        </p:nvSpPr>
        <p:spPr>
          <a:xfrm>
            <a:off x="726714" y="6144071"/>
            <a:ext cx="10291174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b="0" i="0" u="none" strike="noStrike" cap="none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Networks (GRNs) Can 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 </a:t>
            </a:r>
            <a:r>
              <a:rPr lang="en-US" sz="3600" b="0" i="0" u="none" strike="noStrike" cap="none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Illustrated by 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756304" y="7023419"/>
            <a:ext cx="20664029" cy="11888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772129" y="20541038"/>
            <a:ext cx="10493316" cy="117850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772129" y="19352127"/>
            <a:ext cx="10493315" cy="118891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 dirty="0" err="1">
                <a:solidFill>
                  <a:srgbClr val="017C00"/>
                </a:solidFill>
                <a:sym typeface="Arial"/>
                <a:rtl val="0"/>
              </a:rPr>
              <a:t>GRNsight</a:t>
            </a:r>
            <a:r>
              <a:rPr lang="en-US" sz="3000" b="0" i="0" u="none" strike="noStrike" cap="none" baseline="0" dirty="0">
                <a:solidFill>
                  <a:srgbClr val="017C00"/>
                </a:solidFill>
                <a:sym typeface="Arial"/>
                <a:rtl val="0"/>
              </a:rPr>
              <a:t> Has</a:t>
            </a:r>
            <a:r>
              <a:rPr lang="en-US" sz="3000" b="0" i="0" u="none" strike="noStrike" cap="none" dirty="0">
                <a:solidFill>
                  <a:srgbClr val="017C00"/>
                </a:solidFill>
                <a:sym typeface="Arial"/>
                <a:rtl val="0"/>
              </a:rPr>
              <a:t> </a:t>
            </a:r>
            <a:r>
              <a:rPr lang="en-US" sz="3000" dirty="0">
                <a:solidFill>
                  <a:srgbClr val="017C00"/>
                </a:solidFill>
              </a:rPr>
              <a:t>S</a:t>
            </a:r>
            <a:r>
              <a:rPr lang="en-US" sz="3000" b="0" i="0" u="none" strike="noStrike" cap="none" dirty="0">
                <a:solidFill>
                  <a:srgbClr val="017C00"/>
                </a:solidFill>
                <a:sym typeface="Arial"/>
                <a:rtl val="0"/>
              </a:rPr>
              <a:t>ophisticated </a:t>
            </a:r>
            <a:r>
              <a:rPr lang="en-US" sz="3000" dirty="0">
                <a:solidFill>
                  <a:srgbClr val="017C00"/>
                </a:solidFill>
              </a:rPr>
              <a:t>A</a:t>
            </a:r>
            <a:r>
              <a:rPr lang="en-US" sz="3000" b="0" i="0" u="none" strike="noStrike" cap="none" dirty="0">
                <a:solidFill>
                  <a:srgbClr val="017C00"/>
                </a:solidFill>
                <a:sym typeface="Arial"/>
                <a:rtl val="0"/>
              </a:rPr>
              <a:t>rchitecture and Follows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17C00"/>
                </a:solidFill>
                <a:sym typeface="Arial"/>
                <a:rtl val="0"/>
              </a:rPr>
              <a:t>Open Source </a:t>
            </a:r>
            <a:r>
              <a:rPr lang="en-US" sz="3000" dirty="0">
                <a:solidFill>
                  <a:srgbClr val="017C00"/>
                </a:solidFill>
              </a:rPr>
              <a:t>D</a:t>
            </a:r>
            <a:r>
              <a:rPr lang="en-US" sz="3000" b="0" i="0" u="none" strike="noStrike" cap="none" dirty="0">
                <a:solidFill>
                  <a:srgbClr val="017C00"/>
                </a:solidFill>
                <a:sym typeface="Arial"/>
                <a:rtl val="0"/>
              </a:rPr>
              <a:t>evelopment Practices</a:t>
            </a:r>
            <a:endParaRPr lang="en-US" sz="3000" b="0" i="0" u="none" strike="noStrike" cap="none" baseline="0" dirty="0">
              <a:solidFill>
                <a:srgbClr val="017C00"/>
              </a:solidFill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758921" y="6130716"/>
            <a:ext cx="20664028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Automatically Lays </a:t>
            </a:r>
            <a:r>
              <a:rPr lang="en-US" sz="3600" dirty="0">
                <a:solidFill>
                  <a:srgbClr val="017C00"/>
                </a:solidFill>
              </a:rPr>
              <a:t>O</a:t>
            </a: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</a:t>
            </a:r>
            <a:r>
              <a:rPr lang="en-US" sz="3600" b="0" i="0" u="none" strike="noStrike" cap="none" baseline="0" dirty="0" err="1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</a:t>
            </a: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Weighted Network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85818" y="20858142"/>
            <a:ext cx="1007194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>
                <a:solidFill>
                  <a:schemeClr val="dk1"/>
                </a:solidFill>
              </a:rPr>
              <a:t>node.js</a:t>
            </a:r>
            <a:r>
              <a:rPr lang="en-US" sz="2200" dirty="0">
                <a:solidFill>
                  <a:schemeClr val="dk1"/>
                </a:solidFill>
              </a:rPr>
              <a:t> framework to receive and parse the Excel spreadsheet, SIF, or </a:t>
            </a:r>
            <a:r>
              <a:rPr lang="en-US" sz="2200" dirty="0" err="1">
                <a:solidFill>
                  <a:schemeClr val="dk1"/>
                </a:solidFill>
              </a:rPr>
              <a:t>GraphML</a:t>
            </a:r>
            <a:r>
              <a:rPr lang="en-US" sz="2200" dirty="0">
                <a:solidFill>
                  <a:schemeClr val="dk1"/>
                </a:solidFill>
              </a:rPr>
              <a:t> file uploaded by the user.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t="24190" r="6556" b="40704"/>
          <a:stretch/>
        </p:blipFill>
        <p:spPr>
          <a:xfrm>
            <a:off x="11926783" y="7992689"/>
            <a:ext cx="4257659" cy="99973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230786" y="8121879"/>
            <a:ext cx="3532692" cy="1704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16193270" y="8121879"/>
            <a:ext cx="6415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674725" y="7526978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Excel Spreadsheet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7705396" y="7428149"/>
            <a:ext cx="458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 </a:t>
            </a:r>
            <a:r>
              <a:rPr lang="en-US" sz="2200" b="1" err="1"/>
              <a:t>Unweighted</a:t>
            </a:r>
            <a:r>
              <a:rPr lang="en-US" sz="2200" b="1"/>
              <a:t> graph </a:t>
            </a:r>
            <a:r>
              <a:rPr lang="en-US" sz="2200" b="1" dirty="0"/>
              <a:t>drawn manually with Adobe Illustrator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0576969" y="13588907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Produced in ~10 milliseconds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8272413" y="9718525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Produced in several hours 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6612033" y="9428189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85818" y="13323559"/>
            <a:ext cx="46881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2. Force Graph Parameter Sliders </a:t>
            </a:r>
            <a:endParaRPr lang="en-US" sz="2200" b="1" dirty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Link distance determines the minimum distance between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Nodes have a charge, which repels or attracts other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The charge distance determines at what range a node’s charge will affect other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Gravity determines the strength of the force holding the nodes to the center of the graph.</a:t>
            </a:r>
            <a:endParaRPr lang="en-US" sz="2000" dirty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Reset functionality sets all parameters to default settings.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Locking the parameters prevents any further changes.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850792" y="9151583"/>
            <a:ext cx="47612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1. Menu Bar</a:t>
            </a:r>
            <a:r>
              <a:rPr lang="en-US" sz="2000" b="1" dirty="0"/>
              <a:t> </a:t>
            </a:r>
          </a:p>
          <a:p>
            <a:pPr marL="457200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/>
              <a:t>Four demo files can be found in the “Demo” menu for users who do not have their own data.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/>
              <a:t>Print functionality is accessed from the “File” menu option.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“File &gt; Reload” reloads the current graph with the active settings.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 the “Edit &gt; Preferences” menu, the user can select for weighted graphs to be displayed as </a:t>
            </a:r>
            <a:r>
              <a:rPr lang="en-US" sz="2000" dirty="0" err="1">
                <a:solidFill>
                  <a:schemeClr val="dk1"/>
                </a:solidFill>
              </a:rPr>
              <a:t>unweighted</a:t>
            </a:r>
            <a:r>
              <a:rPr lang="en-US" sz="2000" dirty="0">
                <a:solidFill>
                  <a:schemeClr val="dk1"/>
                </a:solidFill>
              </a:rPr>
              <a:t> graphs.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/>
          <a:srcRect l="1586" t="3057" r="2142" b="3069"/>
          <a:stretch/>
        </p:blipFill>
        <p:spPr>
          <a:xfrm>
            <a:off x="16867223" y="7916548"/>
            <a:ext cx="1332684" cy="1168356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764937" y="7992689"/>
            <a:ext cx="707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3. Weighted graph laid out automatically</a:t>
            </a:r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0">
            <a:alphaModFix/>
          </a:blip>
          <a:srcRect l="51219" t="35156" b="33193"/>
          <a:stretch/>
        </p:blipFill>
        <p:spPr>
          <a:xfrm>
            <a:off x="19209565" y="16110161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0">
            <a:alphaModFix/>
          </a:blip>
          <a:srcRect t="68506" r="36449"/>
          <a:stretch/>
        </p:blipFill>
        <p:spPr>
          <a:xfrm>
            <a:off x="22027533" y="16079072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0">
            <a:alphaModFix/>
          </a:blip>
          <a:srcRect l="66784" t="68506"/>
          <a:stretch/>
        </p:blipFill>
        <p:spPr>
          <a:xfrm>
            <a:off x="26098930" y="16079072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0">
            <a:alphaModFix/>
          </a:blip>
          <a:srcRect t="35156" r="56613" b="33193"/>
          <a:stretch/>
        </p:blipFill>
        <p:spPr>
          <a:xfrm>
            <a:off x="16395412" y="16037676"/>
            <a:ext cx="2867225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1"/>
          <a:srcRect r="11035"/>
          <a:stretch/>
        </p:blipFill>
        <p:spPr>
          <a:xfrm>
            <a:off x="16579831" y="7446013"/>
            <a:ext cx="3276566" cy="469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482114" y="7379422"/>
            <a:ext cx="3428078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673025" y="10309149"/>
            <a:ext cx="464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/>
              <a:t>Unweighted</a:t>
            </a:r>
            <a:r>
              <a:rPr lang="en-US" sz="2200" b="1" dirty="0"/>
              <a:t> graph laid out automatically by </a:t>
            </a:r>
            <a:r>
              <a:rPr lang="en-US" sz="2200" b="1" dirty="0" err="1"/>
              <a:t>GRNsight</a:t>
            </a:r>
            <a:r>
              <a:rPr lang="en-US" sz="2200" b="1" dirty="0"/>
              <a:t> and adjusted by hand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31603" y="11403361"/>
            <a:ext cx="3531058" cy="17722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803102" y="13144548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Produced in ~5 minutes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8252914" y="13683137"/>
            <a:ext cx="3793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Weighted graph laid out automatically by </a:t>
            </a:r>
            <a:r>
              <a:rPr lang="en-US" sz="2200" b="1" dirty="0" err="1"/>
              <a:t>GRNsight</a:t>
            </a:r>
            <a:r>
              <a:rPr lang="en-US" sz="2200" b="1" dirty="0"/>
              <a:t> and adjusted by hand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8293604" y="16680558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Produced in ~5 minutes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8694275" y="7915913"/>
            <a:ext cx="8978750" cy="5672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926783" y="27775931"/>
            <a:ext cx="1022394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implementation takes advantage of other open source tools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236538" lvl="2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algorithm which applies a physics-based simulation to the graph.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github.com code repository and issue tracking.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9196" y="1110946"/>
            <a:ext cx="4383412" cy="2594714"/>
          </a:xfrm>
          <a:prstGeom prst="rect">
            <a:avLst/>
          </a:prstGeom>
        </p:spPr>
      </p:pic>
      <p:sp>
        <p:nvSpPr>
          <p:cNvPr id="162" name="Shape 125"/>
          <p:cNvSpPr/>
          <p:nvPr/>
        </p:nvSpPr>
        <p:spPr>
          <a:xfrm>
            <a:off x="16439476" y="13875436"/>
            <a:ext cx="11939695" cy="2160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</a:rPr>
              <a:t>3. Nodes,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  <a:rtl val="0"/>
              </a:rPr>
              <a:t>Edges,</a:t>
            </a:r>
            <a:r>
              <a:rPr lang="en-US" sz="2200" b="1" i="0" u="none" strike="noStrike" cap="none" dirty="0">
                <a:solidFill>
                  <a:schemeClr val="dk1"/>
                </a:solidFill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  <a:rtl val="0"/>
              </a:rPr>
              <a:t>and Arrows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The absolute values of each weight parameter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  <a:rtl val="0"/>
              </a:rPr>
              <a:t> are normalized to a value between 0 and 1.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The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thicknesses of the lines are adjusted to vary continuously from the minimum thickness (for normalized weights near zero) to the maximum thickness (normalized weights of 1). </a:t>
            </a:r>
            <a:endParaRPr lang="en-US"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Edges with negative weights (repression) are colored cyan with blunt end markers; edges with positive weights (activation) are colored magenta with pointed arrowheads; edges with normalized weight values between -0.05 and 0.05 are colored grey to signify a weak influence on the target gene.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501075" y="745218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4"/>
          <a:srcRect l="19671" t="8977" r="944" b="10451"/>
          <a:stretch/>
        </p:blipFill>
        <p:spPr>
          <a:xfrm>
            <a:off x="28230786" y="14760006"/>
            <a:ext cx="3532692" cy="201044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27673025" y="13627007"/>
            <a:ext cx="770314" cy="116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102631" y="7549851"/>
            <a:ext cx="490619" cy="28057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19990478" y="7379423"/>
            <a:ext cx="7682547" cy="57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6753084" y="739958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2033" y="17380798"/>
            <a:ext cx="11681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Status Bar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/>
              <a:t>The name of the uploaded file is displayed.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/>
              <a:t>The number of nodes and edges of the graph are displayed in the far right hand side.</a:t>
            </a:r>
          </a:p>
        </p:txBody>
      </p:sp>
      <p:sp>
        <p:nvSpPr>
          <p:cNvPr id="74" name="Shape 106"/>
          <p:cNvSpPr/>
          <p:nvPr/>
        </p:nvSpPr>
        <p:spPr>
          <a:xfrm>
            <a:off x="33125965" y="21951744"/>
            <a:ext cx="7060124" cy="38991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site content is available under the Creative Commons Attribution Non-Commercial Share Alike 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code is available under the open source BSD 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Usage is being tracked through Google Analytics.</a:t>
            </a:r>
          </a:p>
          <a:p>
            <a:pPr marL="236538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GRNsight</a:t>
            </a:r>
            <a:r>
              <a:rPr lang="en-US" sz="2200" dirty="0">
                <a:solidFill>
                  <a:schemeClr val="tx1"/>
                </a:solidFill>
              </a:rPr>
              <a:t> has been tested with and confirmed to be working in Chrome version 53 or higher and Firefox version 48 or higher on Windows 7 and Mac OS X.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6845" y="10207400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92844" y="10531638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RNA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866845" y="11319838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Protein</a:t>
            </a:r>
          </a:p>
        </p:txBody>
      </p:sp>
      <p:sp>
        <p:nvSpPr>
          <p:cNvPr id="95" name="Shape 108"/>
          <p:cNvSpPr/>
          <p:nvPr/>
        </p:nvSpPr>
        <p:spPr>
          <a:xfrm>
            <a:off x="33125972" y="6159261"/>
            <a:ext cx="9903302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Improved Developer Tools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6" name="Shape 109"/>
          <p:cNvSpPr/>
          <p:nvPr/>
        </p:nvSpPr>
        <p:spPr>
          <a:xfrm>
            <a:off x="33125970" y="7023418"/>
            <a:ext cx="9903303" cy="10578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endParaRPr lang="en-US" sz="2200" b="1" dirty="0">
              <a:solidFill>
                <a:schemeClr val="dk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835" y="23513037"/>
            <a:ext cx="10347134" cy="3767513"/>
          </a:xfrm>
          <a:prstGeom prst="rect">
            <a:avLst/>
          </a:prstGeom>
        </p:spPr>
      </p:pic>
      <p:sp>
        <p:nvSpPr>
          <p:cNvPr id="124" name="Shape 108"/>
          <p:cNvSpPr/>
          <p:nvPr/>
        </p:nvSpPr>
        <p:spPr>
          <a:xfrm>
            <a:off x="22532098" y="19355284"/>
            <a:ext cx="9918560" cy="118575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New Data Comparison Features and Testing Improvements</a:t>
            </a:r>
          </a:p>
        </p:txBody>
      </p:sp>
      <p:sp>
        <p:nvSpPr>
          <p:cNvPr id="165" name="Shape 108"/>
          <p:cNvSpPr/>
          <p:nvPr/>
        </p:nvSpPr>
        <p:spPr>
          <a:xfrm>
            <a:off x="726713" y="20506297"/>
            <a:ext cx="10290407" cy="1194088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3600" dirty="0" err="1">
                <a:solidFill>
                  <a:srgbClr val="017C00"/>
                </a:solidFill>
              </a:rPr>
              <a:t>GRNsight</a:t>
            </a:r>
            <a:r>
              <a:rPr lang="en-US" sz="3600" dirty="0">
                <a:solidFill>
                  <a:srgbClr val="017C00"/>
                </a:solidFill>
              </a:rPr>
              <a:t> Accepts Microsoft Excel, SIF, and </a:t>
            </a:r>
            <a:r>
              <a:rPr lang="en-US" sz="3600" dirty="0" err="1">
                <a:solidFill>
                  <a:srgbClr val="017C00"/>
                </a:solidFill>
              </a:rPr>
              <a:t>GraphML</a:t>
            </a:r>
            <a:r>
              <a:rPr lang="en-US" sz="3600" dirty="0">
                <a:solidFill>
                  <a:srgbClr val="017C00"/>
                </a:solidFill>
              </a:rPr>
              <a:t> Files in the Proper Format</a:t>
            </a: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1" r="12389" b="15049"/>
          <a:stretch/>
        </p:blipFill>
        <p:spPr>
          <a:xfrm>
            <a:off x="39924596" y="21996148"/>
            <a:ext cx="3098692" cy="3033778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0322748" y="25114816"/>
            <a:ext cx="2293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5564 total visitors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2019 files uploaded as of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26 January 2017</a:t>
            </a:r>
          </a:p>
        </p:txBody>
      </p:sp>
      <p:sp>
        <p:nvSpPr>
          <p:cNvPr id="166" name="Shape 90"/>
          <p:cNvSpPr/>
          <p:nvPr/>
        </p:nvSpPr>
        <p:spPr>
          <a:xfrm>
            <a:off x="751777" y="15726602"/>
            <a:ext cx="10265343" cy="4431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Although other open source software, such as Cytoscape or Gephi, exists to lay out large networks, they were too cumbersome for our needs.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GRNsight is targeted at both experienced biology investigators and novice undergraduate users and has the following requirements:</a:t>
            </a:r>
            <a:endParaRPr lang="en-US" sz="2400" dirty="0"/>
          </a:p>
          <a:p>
            <a:pPr marL="866775" indent="-457200">
              <a:buAutoNum type="arabicPeriod"/>
            </a:pPr>
            <a:r>
              <a:rPr lang="en-US" sz="2400" dirty="0"/>
              <a:t>Exist as a web application. </a:t>
            </a:r>
          </a:p>
          <a:p>
            <a:pPr marL="866775" indent="-457200">
              <a:buAutoNum type="arabicPeriod"/>
            </a:pPr>
            <a:r>
              <a:rPr lang="en-US" sz="2400" dirty="0"/>
              <a:t>Be simple and intuitive to use.</a:t>
            </a:r>
          </a:p>
          <a:p>
            <a:pPr marL="866775" indent="-457200"/>
            <a:r>
              <a:rPr lang="en-US" sz="2400" dirty="0"/>
              <a:t>3.  Accept Excel (.</a:t>
            </a:r>
            <a:r>
              <a:rPr lang="en-US" sz="2400" err="1"/>
              <a:t>xlsx</a:t>
            </a:r>
            <a:r>
              <a:rPr lang="en-US" sz="2400"/>
              <a:t>) files directly from our sister project, GRNmap, as well as, </a:t>
            </a:r>
            <a:r>
              <a:rPr lang="en-US" sz="2400" dirty="0"/>
              <a:t>SIF (.</a:t>
            </a:r>
            <a:r>
              <a:rPr lang="en-US" sz="2400" dirty="0" err="1"/>
              <a:t>sif</a:t>
            </a:r>
            <a:r>
              <a:rPr lang="en-US" sz="2400" dirty="0"/>
              <a:t>), or </a:t>
            </a:r>
            <a:r>
              <a:rPr lang="en-US" sz="2400" dirty="0" err="1"/>
              <a:t>GraphML</a:t>
            </a:r>
            <a:r>
              <a:rPr lang="en-US" sz="2400" dirty="0"/>
              <a:t> (.</a:t>
            </a:r>
            <a:r>
              <a:rPr lang="en-US" sz="2400" dirty="0" err="1"/>
              <a:t>graphml</a:t>
            </a:r>
            <a:r>
              <a:rPr lang="en-US" sz="2400" dirty="0"/>
              <a:t>) </a:t>
            </a:r>
            <a:r>
              <a:rPr lang="en-US" sz="2400"/>
              <a:t>input files.</a:t>
            </a:r>
            <a:endParaRPr lang="en-US" sz="2400" dirty="0"/>
          </a:p>
          <a:p>
            <a:pPr marL="866775" indent="-457200">
              <a:buAutoNum type="arabicPeriod" startAt="4"/>
            </a:pPr>
            <a:r>
              <a:rPr lang="en-US" sz="2400" dirty="0"/>
              <a:t>Read a weighted or unweighted adjacency matrix.</a:t>
            </a:r>
          </a:p>
          <a:p>
            <a:pPr marL="866775" indent="-457200">
              <a:buAutoNum type="arabicPeriod" startAt="4"/>
            </a:pPr>
            <a:r>
              <a:rPr lang="en-US" sz="2400" dirty="0"/>
              <a:t>Automatically lay out and display unweighted and weighted, directed network graphs.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0" name="Shape 99"/>
          <p:cNvSpPr/>
          <p:nvPr/>
        </p:nvSpPr>
        <p:spPr>
          <a:xfrm>
            <a:off x="726713" y="14737341"/>
            <a:ext cx="10290407" cy="98926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>
                <a:solidFill>
                  <a:srgbClr val="017C00"/>
                </a:solidFill>
              </a:rPr>
              <a:t> Fulfills a Specific Software Niche for Visualizing Small- to Medium-scale GRNs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105"/>
          <p:cNvSpPr/>
          <p:nvPr/>
        </p:nvSpPr>
        <p:spPr>
          <a:xfrm>
            <a:off x="33125965" y="21025440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64559-C88A-6C4A-8194-266D0702055C}"/>
              </a:ext>
            </a:extLst>
          </p:cNvPr>
          <p:cNvSpPr/>
          <p:nvPr/>
        </p:nvSpPr>
        <p:spPr>
          <a:xfrm>
            <a:off x="22529111" y="20541039"/>
            <a:ext cx="9921547" cy="11753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74896-8701-114E-8EE1-FE8C3627BF09}"/>
              </a:ext>
            </a:extLst>
          </p:cNvPr>
          <p:cNvSpPr txBox="1"/>
          <p:nvPr/>
        </p:nvSpPr>
        <p:spPr>
          <a:xfrm>
            <a:off x="22674834" y="20863427"/>
            <a:ext cx="79683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Improvements to Zoom Functionality</a:t>
            </a:r>
            <a:endParaRPr lang="en-US" sz="2200" dirty="0"/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200" dirty="0"/>
              <a:t>Zoom was first added in </a:t>
            </a:r>
            <a:r>
              <a:rPr lang="en-US" sz="2200" dirty="0" err="1"/>
              <a:t>GRNsight</a:t>
            </a:r>
            <a:r>
              <a:rPr lang="en-US" sz="2200" dirty="0"/>
              <a:t> version 2.0, and has been improved since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200" dirty="0"/>
              <a:t>Zoom now originates from the center of the graph 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200" dirty="0"/>
              <a:t>Zoom factor is now annotated on zoom slider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200" dirty="0"/>
              <a:t>A vertical bar on the zoom slider indicates where the 100% zoom level 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61AD69-F1F0-E642-9C5A-35E40A2CAD7F}"/>
              </a:ext>
            </a:extLst>
          </p:cNvPr>
          <p:cNvSpPr/>
          <p:nvPr/>
        </p:nvSpPr>
        <p:spPr>
          <a:xfrm>
            <a:off x="741291" y="21680819"/>
            <a:ext cx="10275830" cy="1064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F81D69-FF3D-534F-87EE-531F2697DE41}"/>
              </a:ext>
            </a:extLst>
          </p:cNvPr>
          <p:cNvSpPr txBox="1"/>
          <p:nvPr/>
        </p:nvSpPr>
        <p:spPr>
          <a:xfrm>
            <a:off x="22674834" y="23459980"/>
            <a:ext cx="72203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/>
              <a:t>Customization of Normalization Factor</a:t>
            </a:r>
          </a:p>
          <a:p>
            <a:pPr marL="230188" lvl="1" indent="-230188">
              <a:buFont typeface="Arial" panose="020B0604020202020204" pitchFamily="34" charset="0"/>
              <a:buChar char="•"/>
            </a:pPr>
            <a:r>
              <a:rPr lang="en-US" sz="2200" dirty="0"/>
              <a:t>Normalization controls how the thicknesses of the edges are determined based on the weight values</a:t>
            </a:r>
          </a:p>
          <a:p>
            <a:pPr marL="230188" lvl="1" indent="-230188">
              <a:buFont typeface="Arial" panose="020B0604020202020204" pitchFamily="34" charset="0"/>
              <a:buChar char="•"/>
            </a:pPr>
            <a:r>
              <a:rPr lang="en-US" sz="2200" dirty="0"/>
              <a:t>Users can now input their own normalization values to help separate edges based on their weight </a:t>
            </a:r>
          </a:p>
          <a:p>
            <a:pPr marL="230188" lvl="1" indent="-230188">
              <a:buFont typeface="Arial" panose="020B0604020202020204" pitchFamily="34" charset="0"/>
              <a:buChar char="•"/>
            </a:pPr>
            <a:r>
              <a:rPr lang="en-US" sz="2200" dirty="0"/>
              <a:t>The user can also set the threshold upon which a weighted edge is colored gray using a slider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88589A-3483-A045-B05E-BFF9B81471CD}"/>
              </a:ext>
            </a:extLst>
          </p:cNvPr>
          <p:cNvSpPr txBox="1"/>
          <p:nvPr/>
        </p:nvSpPr>
        <p:spPr>
          <a:xfrm>
            <a:off x="22668144" y="26056534"/>
            <a:ext cx="97597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>
                <a:solidFill>
                  <a:schemeClr val="dk1"/>
                </a:solidFill>
              </a:rPr>
              <a:t>Mocha and Chai JavaScript testing framework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unit testing framework consists of 216 passing tests covering over </a:t>
            </a:r>
          </a:p>
          <a:p>
            <a:pPr lvl="0">
              <a:buClr>
                <a:srgbClr val="000000"/>
              </a:buClr>
              <a:buSzPct val="100000"/>
            </a:pPr>
            <a:r>
              <a:rPr lang="en-US" sz="2200" dirty="0"/>
              <a:t>   500 test files.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addition of SIF and </a:t>
            </a:r>
            <a:r>
              <a:rPr lang="en-US" sz="2200" dirty="0" err="1"/>
              <a:t>GraphML</a:t>
            </a:r>
            <a:r>
              <a:rPr lang="en-US" sz="2200" dirty="0"/>
              <a:t> file format options besides the existing Excel imports, required re-organization of the testing framework.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Testing is now split into two different test groups, with </a:t>
            </a:r>
            <a:r>
              <a:rPr lang="en-US" sz="2200" i="1" dirty="0"/>
              <a:t>semantic</a:t>
            </a:r>
            <a:r>
              <a:rPr lang="en-US" sz="2200" dirty="0"/>
              <a:t> tests being file-format independent, and individualized </a:t>
            </a:r>
            <a:r>
              <a:rPr lang="en-US" sz="2200" i="1" dirty="0"/>
              <a:t>syntactic</a:t>
            </a:r>
            <a:r>
              <a:rPr lang="en-US" sz="2200" dirty="0"/>
              <a:t> tests being based on the different file formats.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Errors found in the semantic checker test are generally considered fatal, whereas most of the syntactic checker tests return warnings and still display the graph.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Syntactic tests for malformed </a:t>
            </a:r>
            <a:r>
              <a:rPr lang="en-US" sz="2200" dirty="0" err="1"/>
              <a:t>GraphML</a:t>
            </a:r>
            <a:r>
              <a:rPr lang="en-US" sz="2200" dirty="0"/>
              <a:t> XML (.</a:t>
            </a:r>
            <a:r>
              <a:rPr lang="en-US" sz="2200" dirty="0" err="1"/>
              <a:t>graphml</a:t>
            </a:r>
            <a:r>
              <a:rPr lang="en-US" sz="2200" dirty="0"/>
              <a:t>) and Simple Interaction Format (.</a:t>
            </a:r>
            <a:r>
              <a:rPr lang="en-US" sz="2200" dirty="0" err="1"/>
              <a:t>sif</a:t>
            </a:r>
            <a:r>
              <a:rPr lang="en-US" sz="2200" dirty="0"/>
              <a:t>) files were completed and incorporated into one file. These tests return errors to the user if an incorrectly formatted file is imported into </a:t>
            </a:r>
            <a:r>
              <a:rPr lang="en-US" sz="2200" dirty="0" err="1"/>
              <a:t>GRNsight</a:t>
            </a:r>
            <a:endParaRPr lang="en-US" sz="2200" dirty="0"/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Tests for incorrectly named Excel worksheets were added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now returns an error if a blank Excel, SIF , or </a:t>
            </a:r>
            <a:r>
              <a:rPr lang="en-US" sz="2200" dirty="0" err="1"/>
              <a:t>GraphML</a:t>
            </a:r>
            <a:r>
              <a:rPr lang="en-US" sz="2200" dirty="0"/>
              <a:t> file is uploaded</a:t>
            </a: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 rotWithShape="1">
          <a:blip r:embed="rId18"/>
          <a:srcRect l="-2" t="36170" r="16547" b="19645"/>
          <a:stretch/>
        </p:blipFill>
        <p:spPr>
          <a:xfrm>
            <a:off x="2268413" y="24220903"/>
            <a:ext cx="6395288" cy="12498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72214" y="26196419"/>
            <a:ext cx="3254130" cy="256626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27159" y="25973302"/>
            <a:ext cx="614857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SIF</a:t>
            </a:r>
          </a:p>
          <a:p>
            <a:pPr marL="249238" indent="-249238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200" dirty="0"/>
              <a:t>A SIF file is a tab-delimited text file with the file extension .</a:t>
            </a:r>
            <a:r>
              <a:rPr lang="en-US" sz="2200" dirty="0" err="1"/>
              <a:t>sif</a:t>
            </a:r>
            <a:r>
              <a:rPr lang="en-US" sz="2200" dirty="0"/>
              <a:t> originally created for use with </a:t>
            </a:r>
            <a:r>
              <a:rPr lang="en-US" sz="2200" dirty="0" err="1"/>
              <a:t>Cytoscape</a:t>
            </a:r>
            <a:r>
              <a:rPr lang="en-US" sz="2200" dirty="0"/>
              <a:t>.</a:t>
            </a:r>
          </a:p>
          <a:p>
            <a:pPr marL="249238" indent="-249238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200" dirty="0"/>
              <a:t>Lines in the SIF file specify a source node, a relationship type (or edge type), and one or more target nodes separated by tab characters.</a:t>
            </a: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2200" dirty="0"/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0582" y="28765381"/>
            <a:ext cx="59293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9238" lvl="0" indent="-249238">
              <a:buClr>
                <a:schemeClr val="dk1"/>
              </a:buClr>
              <a:buSzPct val="100000"/>
            </a:pPr>
            <a:r>
              <a:rPr lang="en-US" sz="2200" b="1" dirty="0" err="1">
                <a:solidFill>
                  <a:schemeClr val="dk1"/>
                </a:solidFill>
              </a:rPr>
              <a:t>GraphML</a:t>
            </a:r>
            <a:endParaRPr lang="en-US" sz="2200" b="1" dirty="0">
              <a:solidFill>
                <a:schemeClr val="dk1"/>
              </a:solidFill>
            </a:endParaRPr>
          </a:p>
          <a:p>
            <a:pPr marL="249238" indent="-249238">
              <a:buFont typeface="Arial" charset="0"/>
              <a:buChar char="•"/>
            </a:pPr>
            <a:r>
              <a:rPr lang="en-US" sz="2200" dirty="0"/>
              <a:t>A </a:t>
            </a:r>
            <a:r>
              <a:rPr lang="en-US" sz="2200" dirty="0" err="1"/>
              <a:t>GraphML</a:t>
            </a:r>
            <a:r>
              <a:rPr lang="en-US" sz="2200" dirty="0"/>
              <a:t> file is an E</a:t>
            </a:r>
            <a:r>
              <a:rPr lang="en-US" sz="2200" b="1" dirty="0"/>
              <a:t>x</a:t>
            </a:r>
            <a:r>
              <a:rPr lang="en-US" sz="2200" dirty="0"/>
              <a:t>tensible </a:t>
            </a:r>
            <a:r>
              <a:rPr lang="en-US" sz="2200" b="1" dirty="0"/>
              <a:t>M</a:t>
            </a:r>
            <a:r>
              <a:rPr lang="en-US" sz="2200" dirty="0"/>
              <a:t>arkup </a:t>
            </a:r>
            <a:r>
              <a:rPr lang="en-US" sz="2200" b="1" dirty="0"/>
              <a:t>L</a:t>
            </a:r>
            <a:r>
              <a:rPr lang="en-US" sz="2200" dirty="0"/>
              <a:t>anguage (XML) file with the extension .</a:t>
            </a:r>
            <a:r>
              <a:rPr lang="en-US" sz="2200" dirty="0" err="1"/>
              <a:t>graphml</a:t>
            </a:r>
            <a:r>
              <a:rPr lang="en-US" sz="2200" dirty="0"/>
              <a:t>.</a:t>
            </a:r>
          </a:p>
          <a:p>
            <a:pPr marL="249238" indent="-249238">
              <a:buFont typeface="Arial" charset="0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parses </a:t>
            </a:r>
            <a:r>
              <a:rPr lang="en-US" sz="2200" dirty="0" err="1"/>
              <a:t>GraphML</a:t>
            </a:r>
            <a:r>
              <a:rPr lang="en-US" sz="2200" dirty="0"/>
              <a:t> to extract nodes and edges.</a:t>
            </a:r>
          </a:p>
          <a:p>
            <a:pPr marL="249238" indent="-249238">
              <a:buFont typeface="Arial" charset="0"/>
              <a:buChar char="•"/>
            </a:pPr>
            <a:r>
              <a:rPr lang="en-US" sz="2200" dirty="0" err="1"/>
              <a:t>GraphML</a:t>
            </a:r>
            <a:r>
              <a:rPr lang="en-US" sz="2200" dirty="0"/>
              <a:t> has the ability to specify additional graph features that </a:t>
            </a:r>
            <a:r>
              <a:rPr lang="en-US" sz="2200" dirty="0" err="1"/>
              <a:t>GRNsight</a:t>
            </a:r>
            <a:r>
              <a:rPr lang="en-US" sz="2200" dirty="0"/>
              <a:t> cannot display, but may be useful additional data.</a:t>
            </a:r>
          </a:p>
          <a:p>
            <a:pPr marL="249238" indent="-249238">
              <a:buFont typeface="Arial" charset="0"/>
              <a:buChar char="•"/>
            </a:pPr>
            <a:endParaRPr lang="en-US" sz="22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14" y="29440116"/>
            <a:ext cx="3641730" cy="21366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CE4769-8062-AD46-B72B-AB30E5BCC51E}"/>
              </a:ext>
            </a:extLst>
          </p:cNvPr>
          <p:cNvSpPr txBox="1"/>
          <p:nvPr/>
        </p:nvSpPr>
        <p:spPr>
          <a:xfrm>
            <a:off x="827159" y="21816732"/>
            <a:ext cx="100152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Excel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Excel workbooks need a “network” sheet (for unweighted graphs) or a “</a:t>
            </a:r>
            <a:r>
              <a:rPr lang="en-US" sz="2200" dirty="0" err="1">
                <a:solidFill>
                  <a:schemeClr val="dk1"/>
                </a:solidFill>
              </a:rPr>
              <a:t>network_optimized_weights</a:t>
            </a:r>
            <a:r>
              <a:rPr lang="en-US" sz="2200" dirty="0">
                <a:solidFill>
                  <a:schemeClr val="dk1"/>
                </a:solidFill>
              </a:rPr>
              <a:t>” sheet (for weighted graphs). The adjacency matrix can be symmetrical or asymmetrical. 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GRNmap</a:t>
            </a:r>
            <a:r>
              <a:rPr lang="en-US" sz="2200" dirty="0">
                <a:solidFill>
                  <a:schemeClr val="dk1"/>
                </a:solidFill>
              </a:rPr>
              <a:t> input and output workbooks are accepted without adjustment.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Adjacency matrices generated from other databases, such as YEASTRACT (</a:t>
            </a:r>
            <a:r>
              <a:rPr lang="en-US" sz="2200" dirty="0"/>
              <a:t>Teixeira </a:t>
            </a:r>
            <a:r>
              <a:rPr lang="en-US" sz="2200" dirty="0">
                <a:solidFill>
                  <a:schemeClr val="dk1"/>
                </a:solidFill>
              </a:rPr>
              <a:t>et al., 2014), can be used with some modification.</a:t>
            </a:r>
          </a:p>
          <a:p>
            <a:endParaRPr lang="en-US" sz="2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F99CF0-EFBE-9E44-ACF8-0204372B98A6}"/>
              </a:ext>
            </a:extLst>
          </p:cNvPr>
          <p:cNvSpPr txBox="1"/>
          <p:nvPr/>
        </p:nvSpPr>
        <p:spPr>
          <a:xfrm>
            <a:off x="811145" y="25580277"/>
            <a:ext cx="976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now accepts SIF and </a:t>
            </a:r>
            <a:r>
              <a:rPr lang="en-US" sz="2200" b="1" dirty="0" err="1">
                <a:solidFill>
                  <a:schemeClr val="dk1"/>
                </a:solidFill>
              </a:rPr>
              <a:t>GraphML</a:t>
            </a:r>
            <a:r>
              <a:rPr lang="en-US" sz="2200" b="1" dirty="0">
                <a:solidFill>
                  <a:schemeClr val="dk1"/>
                </a:solidFill>
              </a:rPr>
              <a:t> files without any modification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12145-3970-BC4A-B55B-E7BFB40B8915}"/>
              </a:ext>
            </a:extLst>
          </p:cNvPr>
          <p:cNvSpPr txBox="1"/>
          <p:nvPr/>
        </p:nvSpPr>
        <p:spPr>
          <a:xfrm>
            <a:off x="33120606" y="12922069"/>
            <a:ext cx="92776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Additional Developer Tools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An automatic client-side test generator was created that generates a document that can be followed by a user to manually systematically test specific combinations of user interface functions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48F2A5-9FF1-DC44-B665-8185D1CF64A2}"/>
              </a:ext>
            </a:extLst>
          </p:cNvPr>
          <p:cNvSpPr txBox="1"/>
          <p:nvPr/>
        </p:nvSpPr>
        <p:spPr>
          <a:xfrm>
            <a:off x="33123354" y="7103441"/>
            <a:ext cx="86644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D3 visualization library was updated to version 4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D3 is the central visualization code library that </a:t>
            </a:r>
            <a:r>
              <a:rPr lang="en-US" sz="2200" dirty="0" err="1"/>
              <a:t>GRNsight</a:t>
            </a:r>
            <a:r>
              <a:rPr lang="en-US" sz="2200" dirty="0"/>
              <a:t> uses to lay out nodes and edges in the appropriate manner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previously used d3 version 3.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Transitioning to version 4 allowed for a more concise and logical code base, allowing developers to read code easier and code to compile faster.</a:t>
            </a:r>
          </a:p>
          <a:p>
            <a:pPr marL="244475" lvl="1" indent="-244475">
              <a:buFont typeface="Arial" panose="020B0604020202020204" pitchFamily="34" charset="0"/>
              <a:buChar char="•"/>
            </a:pPr>
            <a:r>
              <a:rPr lang="en-US" sz="2200" dirty="0"/>
              <a:t>The “Gravity” and and “Charge Distance” features previously present in </a:t>
            </a:r>
            <a:r>
              <a:rPr lang="en-US" sz="2200" dirty="0" err="1"/>
              <a:t>GRNsight</a:t>
            </a:r>
            <a:r>
              <a:rPr lang="en-US" sz="2200" dirty="0"/>
              <a:t> were consolidated into “Link Distance” and ”Charge”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F04720-C2D2-2447-9DC1-D48B396E08AE}"/>
              </a:ext>
            </a:extLst>
          </p:cNvPr>
          <p:cNvSpPr txBox="1"/>
          <p:nvPr/>
        </p:nvSpPr>
        <p:spPr>
          <a:xfrm>
            <a:off x="33158749" y="10544297"/>
            <a:ext cx="84222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ESLint</a:t>
            </a:r>
            <a:r>
              <a:rPr lang="en-US" sz="2200" b="1" dirty="0"/>
              <a:t> added to code base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 err="1"/>
              <a:t>ESLint</a:t>
            </a:r>
            <a:r>
              <a:rPr lang="en-US" sz="2200" dirty="0"/>
              <a:t> is a “linter,” a tool to identify and correct </a:t>
            </a:r>
            <a:r>
              <a:rPr lang="en-US" sz="2200" dirty="0" err="1"/>
              <a:t>Javascript</a:t>
            </a:r>
            <a:r>
              <a:rPr lang="en-US" sz="2200" dirty="0"/>
              <a:t> mistakes and coding style errors that developers may make while contributing to </a:t>
            </a:r>
            <a:r>
              <a:rPr lang="en-US" sz="2200" dirty="0" err="1"/>
              <a:t>GRNsight</a:t>
            </a:r>
            <a:r>
              <a:rPr lang="en-US" sz="2200" dirty="0"/>
              <a:t>.</a:t>
            </a:r>
          </a:p>
          <a:p>
            <a:pPr marL="244475" indent="-244475">
              <a:buFont typeface="Arial" panose="020B0604020202020204" pitchFamily="34" charset="0"/>
              <a:buChar char="•"/>
            </a:pPr>
            <a:r>
              <a:rPr lang="en-US" sz="2200" dirty="0"/>
              <a:t>The addition of </a:t>
            </a:r>
            <a:r>
              <a:rPr lang="en-US" sz="2200" dirty="0" err="1"/>
              <a:t>ESLint</a:t>
            </a:r>
            <a:r>
              <a:rPr lang="en-US" sz="2200" dirty="0"/>
              <a:t> ensures that all </a:t>
            </a:r>
            <a:r>
              <a:rPr lang="en-US" sz="2200" dirty="0" err="1"/>
              <a:t>GRNsight</a:t>
            </a:r>
            <a:r>
              <a:rPr lang="en-US" sz="2200" dirty="0"/>
              <a:t> code is consistent with style guidelines and can correct “fatal” coding mistakes prematurely.</a:t>
            </a:r>
          </a:p>
          <a:p>
            <a:endParaRPr lang="en-US" sz="22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2AD225B-24DE-DB48-A23F-6D6C0C23D5C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615194" y="9302082"/>
            <a:ext cx="2048900" cy="3569051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6592227" y="9247690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1818</Words>
  <Application>Microsoft Macintosh PowerPoint</Application>
  <PresentationFormat>Custom</PresentationFormat>
  <Paragraphs>166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Mihir Samdarshi</cp:lastModifiedBy>
  <cp:revision>169</cp:revision>
  <cp:lastPrinted>2017-01-27T17:32:38Z</cp:lastPrinted>
  <dcterms:modified xsi:type="dcterms:W3CDTF">2018-03-12T02:24:23Z</dcterms:modified>
</cp:coreProperties>
</file>