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7" r:id="rId2"/>
  </p:sldIdLst>
  <p:sldSz cx="43891200" cy="329184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xmlns="">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B6AFFA0F-1E04-4A8A-9273-D587D5D4E392}">
  <a:tblStyle styleId="{B6AFFA0F-1E04-4A8A-9273-D587D5D4E392}" styleName="Table_0">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DAB2FBC-741B-4774-8CB7-E9F43E21F9E4}" styleName="Table_1">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snapToObjects="1">
      <p:cViewPr>
        <p:scale>
          <a:sx n="50" d="100"/>
          <a:sy n="50" d="100"/>
        </p:scale>
        <p:origin x="-58" y="167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1" y="0"/>
            <a:ext cx="3037839" cy="464820"/>
          </a:xfrm>
          <a:prstGeom prst="rect">
            <a:avLst/>
          </a:prstGeom>
          <a:noFill/>
          <a:ln>
            <a:noFill/>
          </a:ln>
        </p:spPr>
        <p:txBody>
          <a:bodyPr lIns="93162" tIns="93162" rIns="93162" bIns="93162" anchor="t" anchorCtr="0"/>
          <a:lstStyle>
            <a:lvl1pPr marL="0" marR="0" indent="0" algn="l"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3" name="Shape 3"/>
          <p:cNvSpPr txBox="1">
            <a:spLocks noGrp="1"/>
          </p:cNvSpPr>
          <p:nvPr>
            <p:ph type="dt" idx="10"/>
          </p:nvPr>
        </p:nvSpPr>
        <p:spPr>
          <a:xfrm>
            <a:off x="3970937" y="0"/>
            <a:ext cx="3037839" cy="464820"/>
          </a:xfrm>
          <a:prstGeom prst="rect">
            <a:avLst/>
          </a:prstGeom>
          <a:noFill/>
          <a:ln>
            <a:noFill/>
          </a:ln>
        </p:spPr>
        <p:txBody>
          <a:bodyPr lIns="93162" tIns="93162" rIns="93162" bIns="93162" anchor="t" anchorCtr="0"/>
          <a:lstStyle>
            <a:lvl1pPr marL="0" marR="0" indent="0" algn="r"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4" name="Shape 4"/>
          <p:cNvSpPr>
            <a:spLocks noGrp="1" noRot="1" noChangeAspect="1"/>
          </p:cNvSpPr>
          <p:nvPr>
            <p:ph type="sldImg" idx="3"/>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701041" y="4415790"/>
            <a:ext cx="5608319" cy="4183380"/>
          </a:xfrm>
          <a:prstGeom prst="rect">
            <a:avLst/>
          </a:prstGeom>
          <a:noFill/>
          <a:ln>
            <a:noFill/>
          </a:ln>
        </p:spPr>
        <p:txBody>
          <a:bodyPr lIns="93162" tIns="93162" rIns="93162" bIns="93162"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1" y="8829967"/>
            <a:ext cx="3037839" cy="464820"/>
          </a:xfrm>
          <a:prstGeom prst="rect">
            <a:avLst/>
          </a:prstGeom>
          <a:noFill/>
          <a:ln>
            <a:noFill/>
          </a:ln>
        </p:spPr>
        <p:txBody>
          <a:bodyPr lIns="93162" tIns="93162" rIns="93162" bIns="93162" anchor="b" anchorCtr="0"/>
          <a:lstStyle>
            <a:lvl1pPr marL="0" marR="0" indent="0" algn="l" rtl="0">
              <a:lnSpc>
                <a:spcPct val="100000"/>
              </a:lnSpc>
              <a:spcBef>
                <a:spcPts val="0"/>
              </a:spcBef>
              <a:spcAft>
                <a:spcPts val="0"/>
              </a:spcAft>
              <a:buClr>
                <a:srgbClr val="000000"/>
              </a:buClr>
              <a:buFont typeface="Arial"/>
              <a:buNone/>
              <a:defRPr/>
            </a:lvl1pPr>
            <a:lvl2pPr marL="2449213" marR="0" indent="-3307" algn="l" rtl="0">
              <a:lnSpc>
                <a:spcPct val="100000"/>
              </a:lnSpc>
              <a:spcBef>
                <a:spcPts val="0"/>
              </a:spcBef>
              <a:spcAft>
                <a:spcPts val="0"/>
              </a:spcAft>
              <a:buClr>
                <a:srgbClr val="000000"/>
              </a:buClr>
              <a:buFont typeface="Arial"/>
              <a:buNone/>
              <a:defRPr/>
            </a:lvl2pPr>
            <a:lvl3pPr marL="4898427" marR="0" indent="-6614" algn="l" rtl="0">
              <a:lnSpc>
                <a:spcPct val="100000"/>
              </a:lnSpc>
              <a:spcBef>
                <a:spcPts val="0"/>
              </a:spcBef>
              <a:spcAft>
                <a:spcPts val="0"/>
              </a:spcAft>
              <a:buClr>
                <a:srgbClr val="000000"/>
              </a:buClr>
              <a:buFont typeface="Arial"/>
              <a:buNone/>
              <a:defRPr/>
            </a:lvl3pPr>
            <a:lvl4pPr marL="7347640" marR="0" indent="-9923" algn="l" rtl="0">
              <a:lnSpc>
                <a:spcPct val="100000"/>
              </a:lnSpc>
              <a:spcBef>
                <a:spcPts val="0"/>
              </a:spcBef>
              <a:spcAft>
                <a:spcPts val="0"/>
              </a:spcAft>
              <a:buClr>
                <a:srgbClr val="000000"/>
              </a:buClr>
              <a:buFont typeface="Arial"/>
              <a:buNone/>
              <a:defRPr/>
            </a:lvl4pPr>
            <a:lvl5pPr marL="9796853" marR="0" indent="-288" algn="l" rtl="0">
              <a:lnSpc>
                <a:spcPct val="100000"/>
              </a:lnSpc>
              <a:spcBef>
                <a:spcPts val="0"/>
              </a:spcBef>
              <a:spcAft>
                <a:spcPts val="0"/>
              </a:spcAft>
              <a:buClr>
                <a:srgbClr val="000000"/>
              </a:buClr>
              <a:buFont typeface="Arial"/>
              <a:buNone/>
              <a:defRPr/>
            </a:lvl5pPr>
            <a:lvl6pPr marL="12246068" marR="0" indent="-3597" algn="l" rtl="0">
              <a:lnSpc>
                <a:spcPct val="100000"/>
              </a:lnSpc>
              <a:spcBef>
                <a:spcPts val="0"/>
              </a:spcBef>
              <a:spcAft>
                <a:spcPts val="0"/>
              </a:spcAft>
              <a:buClr>
                <a:srgbClr val="000000"/>
              </a:buClr>
              <a:buFont typeface="Arial"/>
              <a:buNone/>
              <a:defRPr/>
            </a:lvl6pPr>
            <a:lvl7pPr marL="14695280" marR="0" indent="-6905" algn="l" rtl="0">
              <a:lnSpc>
                <a:spcPct val="100000"/>
              </a:lnSpc>
              <a:spcBef>
                <a:spcPts val="0"/>
              </a:spcBef>
              <a:spcAft>
                <a:spcPts val="0"/>
              </a:spcAft>
              <a:buClr>
                <a:srgbClr val="000000"/>
              </a:buClr>
              <a:buFont typeface="Arial"/>
              <a:buNone/>
              <a:defRPr/>
            </a:lvl7pPr>
            <a:lvl8pPr marL="17144496" marR="0" indent="-10214" algn="l" rtl="0">
              <a:lnSpc>
                <a:spcPct val="100000"/>
              </a:lnSpc>
              <a:spcBef>
                <a:spcPts val="0"/>
              </a:spcBef>
              <a:spcAft>
                <a:spcPts val="0"/>
              </a:spcAft>
              <a:buClr>
                <a:srgbClr val="000000"/>
              </a:buClr>
              <a:buFont typeface="Arial"/>
              <a:buNone/>
              <a:defRPr/>
            </a:lvl8pPr>
            <a:lvl9pPr marL="19593707" marR="0" indent="-578" algn="l" rtl="0">
              <a:lnSpc>
                <a:spcPct val="100000"/>
              </a:lnSpc>
              <a:spcBef>
                <a:spcPts val="0"/>
              </a:spcBef>
              <a:spcAft>
                <a:spcPts val="0"/>
              </a:spcAft>
              <a:buClr>
                <a:srgbClr val="000000"/>
              </a:buClr>
              <a:buFont typeface="Arial"/>
              <a:buNone/>
              <a:defRPr/>
            </a:lvl9pPr>
          </a:lstStyle>
          <a:p>
            <a:endParaRPr/>
          </a:p>
        </p:txBody>
      </p:sp>
      <p:sp>
        <p:nvSpPr>
          <p:cNvPr id="7" name="Shape 7"/>
          <p:cNvSpPr txBox="1">
            <a:spLocks noGrp="1"/>
          </p:cNvSpPr>
          <p:nvPr>
            <p:ph type="sldNum" idx="12"/>
          </p:nvPr>
        </p:nvSpPr>
        <p:spPr>
          <a:xfrm>
            <a:off x="3970937" y="8829967"/>
            <a:ext cx="3037839" cy="464820"/>
          </a:xfrm>
          <a:prstGeom prst="rect">
            <a:avLst/>
          </a:prstGeom>
          <a:noFill/>
          <a:ln>
            <a:noFill/>
          </a:ln>
        </p:spPr>
        <p:txBody>
          <a:bodyPr lIns="93162" tIns="93162" rIns="93162" bIns="93162" anchor="b" anchorCtr="0">
            <a:noAutofit/>
          </a:bodyPr>
          <a:lstStyle/>
          <a:p>
            <a:pPr>
              <a:buClr>
                <a:srgbClr val="000000"/>
              </a:buClr>
            </a:pPr>
            <a:endParaRPr lang="en-US" smtClean="0"/>
          </a:p>
          <a:p>
            <a:pPr lvl="1">
              <a:buClr>
                <a:srgbClr val="000000"/>
              </a:buClr>
              <a:buFont typeface="Arial"/>
              <a:buNone/>
            </a:pPr>
            <a:endParaRPr lang="en-US" smtClean="0"/>
          </a:p>
          <a:p>
            <a:pPr lvl="2">
              <a:buClr>
                <a:srgbClr val="000000"/>
              </a:buClr>
              <a:buFont typeface="Arial"/>
              <a:buNone/>
            </a:pPr>
            <a:endParaRPr lang="en-US" smtClean="0"/>
          </a:p>
          <a:p>
            <a:pPr lvl="3">
              <a:buClr>
                <a:srgbClr val="000000"/>
              </a:buClr>
              <a:buFont typeface="Arial"/>
              <a:buNone/>
            </a:pPr>
            <a:endParaRPr lang="en-US" smtClean="0"/>
          </a:p>
          <a:p>
            <a:pPr lvl="4">
              <a:buClr>
                <a:srgbClr val="000000"/>
              </a:buClr>
              <a:buFont typeface="Arial"/>
              <a:buNone/>
            </a:pPr>
            <a:endParaRPr lang="en-US" smtClean="0"/>
          </a:p>
          <a:p>
            <a:pPr lvl="5">
              <a:buClr>
                <a:srgbClr val="000000"/>
              </a:buClr>
              <a:buFont typeface="Arial"/>
              <a:buNone/>
            </a:pPr>
            <a:endParaRPr lang="en-US" smtClean="0"/>
          </a:p>
          <a:p>
            <a:pPr lvl="6">
              <a:buClr>
                <a:srgbClr val="000000"/>
              </a:buClr>
              <a:buFont typeface="Arial"/>
              <a:buNone/>
            </a:pPr>
            <a:endParaRPr lang="en-US" smtClean="0"/>
          </a:p>
          <a:p>
            <a:pPr lvl="7">
              <a:buClr>
                <a:srgbClr val="000000"/>
              </a:buClr>
              <a:buFont typeface="Arial"/>
              <a:buNone/>
            </a:pPr>
            <a:endParaRPr lang="en-US" smtClean="0"/>
          </a:p>
          <a:p>
            <a:pPr lvl="8">
              <a:buClr>
                <a:srgbClr val="000000"/>
              </a:buClr>
              <a:buFont typeface="Arial"/>
              <a:buNone/>
            </a:pPr>
            <a:endParaRPr lang="en-US"/>
          </a:p>
        </p:txBody>
      </p:sp>
    </p:spTree>
    <p:extLst>
      <p:ext uri="{BB962C8B-B14F-4D97-AF65-F5344CB8AC3E}">
        <p14:creationId xmlns:p14="http://schemas.microsoft.com/office/powerpoint/2010/main" val="394248426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8" name="Shape 138"/>
          <p:cNvSpPr txBox="1">
            <a:spLocks noGrp="1"/>
          </p:cNvSpPr>
          <p:nvPr>
            <p:ph type="body" idx="1"/>
          </p:nvPr>
        </p:nvSpPr>
        <p:spPr>
          <a:xfrm>
            <a:off x="701041" y="4415790"/>
            <a:ext cx="5608319" cy="4183380"/>
          </a:xfrm>
          <a:prstGeom prst="rect">
            <a:avLst/>
          </a:prstGeom>
          <a:noFill/>
          <a:ln>
            <a:noFill/>
          </a:ln>
        </p:spPr>
        <p:txBody>
          <a:bodyPr lIns="93162" tIns="46568" rIns="93162" bIns="46568" anchor="t" anchorCtr="0">
            <a:noAutofit/>
          </a:bodyPr>
          <a:lstStyle/>
          <a:p>
            <a:pPr marL="174708" indent="-174708">
              <a:buClr>
                <a:schemeClr val="dk1"/>
              </a:buClr>
              <a:buSzPct val="100000"/>
              <a:buFont typeface="Calibri"/>
              <a:buChar char="-"/>
            </a:pPr>
            <a:r>
              <a:rPr lang="en-US">
                <a:solidFill>
                  <a:schemeClr val="dk1"/>
                </a:solidFill>
                <a:latin typeface="Calibri"/>
                <a:ea typeface="Calibri"/>
                <a:cs typeface="Calibri"/>
                <a:sym typeface="Calibri"/>
              </a:rPr>
              <a:t>Kill abstract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Change to sans serif font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Make title bigger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Make title background white</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Use full names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Super script to associate names with correct department </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Background color: make it dark green, make writing on white background and writing in black/dark green</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4 columns!!!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Smaller pictures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Bold titles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References can be 12pt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Acknowledgements can be 16pt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Everything else is 18-24pt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Titles don’t need to be bigger than 36pt</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Remove circles from the arrowhead diagram, group the related labels together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Include menu bar</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Testing/error handling – sample error (we don’t crash with errors!)</a:t>
            </a:r>
          </a:p>
          <a:p>
            <a:pPr marL="174708" indent="-174708">
              <a:buClr>
                <a:schemeClr val="dk1"/>
              </a:buClr>
              <a:buSzPct val="100000"/>
              <a:buFont typeface="Calibri"/>
              <a:buChar char="-"/>
            </a:pPr>
            <a:r>
              <a:rPr lang="en-US">
                <a:solidFill>
                  <a:schemeClr val="dk1"/>
                </a:solidFill>
                <a:latin typeface="Calibri"/>
                <a:ea typeface="Calibri"/>
                <a:cs typeface="Calibri"/>
                <a:sym typeface="Calibri"/>
              </a:rPr>
              <a:t>Mouseovers for edges screenshot</a:t>
            </a:r>
          </a:p>
        </p:txBody>
      </p:sp>
      <p:sp>
        <p:nvSpPr>
          <p:cNvPr id="139" name="Shape 139"/>
          <p:cNvSpPr txBox="1">
            <a:spLocks noGrp="1"/>
          </p:cNvSpPr>
          <p:nvPr>
            <p:ph type="sldNum" idx="12"/>
          </p:nvPr>
        </p:nvSpPr>
        <p:spPr>
          <a:xfrm>
            <a:off x="3970937" y="8829967"/>
            <a:ext cx="3037839" cy="464820"/>
          </a:xfrm>
          <a:prstGeom prst="rect">
            <a:avLst/>
          </a:prstGeom>
          <a:noFill/>
          <a:ln>
            <a:noFill/>
          </a:ln>
        </p:spPr>
        <p:txBody>
          <a:bodyPr lIns="93162" tIns="46568" rIns="93162" bIns="46568" anchor="b" anchorCtr="0">
            <a:noAutofit/>
          </a:bodyPr>
          <a:lstStyle/>
          <a:p>
            <a:pPr algn="r">
              <a:buClr>
                <a:srgbClr val="000000"/>
              </a:buClr>
              <a:buSzPct val="25000"/>
            </a:pPr>
            <a:r>
              <a:rPr lang="en-US"/>
              <a:t> </a:t>
            </a:r>
          </a:p>
        </p:txBody>
      </p:sp>
    </p:spTree>
    <p:extLst>
      <p:ext uri="{BB962C8B-B14F-4D97-AF65-F5344CB8AC3E}">
        <p14:creationId xmlns:p14="http://schemas.microsoft.com/office/powerpoint/2010/main" val="694132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291839" y="10226042"/>
            <a:ext cx="37307518" cy="705612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6583678" y="18653759"/>
            <a:ext cx="30723838" cy="8412480"/>
          </a:xfrm>
          <a:prstGeom prst="rect">
            <a:avLst/>
          </a:prstGeom>
          <a:noFill/>
          <a:ln>
            <a:noFill/>
          </a:ln>
        </p:spPr>
        <p:txBody>
          <a:bodyPr lIns="91425" tIns="91425" rIns="91425" bIns="91425" anchor="t" anchorCtr="0"/>
          <a:lstStyle>
            <a:lvl1pPr marL="0" marR="0" indent="0" algn="ctr" rtl="0">
              <a:lnSpc>
                <a:spcPct val="100000"/>
              </a:lnSpc>
              <a:spcBef>
                <a:spcPts val="3360"/>
              </a:spcBef>
              <a:spcAft>
                <a:spcPts val="0"/>
              </a:spcAft>
              <a:buClr>
                <a:srgbClr val="888888"/>
              </a:buClr>
              <a:buFont typeface="Arial"/>
              <a:buNone/>
              <a:defRPr/>
            </a:lvl1pPr>
            <a:lvl2pPr marL="2403546" marR="0" indent="-3245" algn="ctr" rtl="0">
              <a:lnSpc>
                <a:spcPct val="100000"/>
              </a:lnSpc>
              <a:spcBef>
                <a:spcPts val="2940"/>
              </a:spcBef>
              <a:spcAft>
                <a:spcPts val="0"/>
              </a:spcAft>
              <a:buClr>
                <a:srgbClr val="888888"/>
              </a:buClr>
              <a:buFont typeface="Arial"/>
              <a:buNone/>
              <a:defRPr/>
            </a:lvl2pPr>
            <a:lvl3pPr marL="4807092" marR="0" indent="-6491" algn="ctr" rtl="0">
              <a:lnSpc>
                <a:spcPct val="100000"/>
              </a:lnSpc>
              <a:spcBef>
                <a:spcPts val="2520"/>
              </a:spcBef>
              <a:spcAft>
                <a:spcPts val="0"/>
              </a:spcAft>
              <a:buClr>
                <a:srgbClr val="888888"/>
              </a:buClr>
              <a:buFont typeface="Arial"/>
              <a:buNone/>
              <a:defRPr/>
            </a:lvl3pPr>
            <a:lvl4pPr marL="7210638" marR="0" indent="-9738" algn="ctr" rtl="0">
              <a:lnSpc>
                <a:spcPct val="100000"/>
              </a:lnSpc>
              <a:spcBef>
                <a:spcPts val="2100"/>
              </a:spcBef>
              <a:spcAft>
                <a:spcPts val="0"/>
              </a:spcAft>
              <a:buClr>
                <a:srgbClr val="888888"/>
              </a:buClr>
              <a:buFont typeface="Arial"/>
              <a:buNone/>
              <a:defRPr/>
            </a:lvl4pPr>
            <a:lvl5pPr marL="9614184" marR="0" indent="-283" algn="ctr" rtl="0">
              <a:lnSpc>
                <a:spcPct val="100000"/>
              </a:lnSpc>
              <a:spcBef>
                <a:spcPts val="2100"/>
              </a:spcBef>
              <a:spcAft>
                <a:spcPts val="0"/>
              </a:spcAft>
              <a:buClr>
                <a:srgbClr val="888888"/>
              </a:buClr>
              <a:buFont typeface="Arial"/>
              <a:buNone/>
              <a:defRPr/>
            </a:lvl5pPr>
            <a:lvl6pPr marL="12017731" marR="0" indent="-3530" algn="ctr" rtl="0">
              <a:lnSpc>
                <a:spcPct val="100000"/>
              </a:lnSpc>
              <a:spcBef>
                <a:spcPts val="2100"/>
              </a:spcBef>
              <a:spcAft>
                <a:spcPts val="0"/>
              </a:spcAft>
              <a:buClr>
                <a:srgbClr val="888888"/>
              </a:buClr>
              <a:buFont typeface="Arial"/>
              <a:buNone/>
              <a:defRPr/>
            </a:lvl6pPr>
            <a:lvl7pPr marL="14421276" marR="0" indent="-6776" algn="ctr" rtl="0">
              <a:lnSpc>
                <a:spcPct val="100000"/>
              </a:lnSpc>
              <a:spcBef>
                <a:spcPts val="2100"/>
              </a:spcBef>
              <a:spcAft>
                <a:spcPts val="0"/>
              </a:spcAft>
              <a:buClr>
                <a:srgbClr val="888888"/>
              </a:buClr>
              <a:buFont typeface="Arial"/>
              <a:buNone/>
              <a:defRPr/>
            </a:lvl7pPr>
            <a:lvl8pPr marL="16824824" marR="0" indent="-10024" algn="ctr" rtl="0">
              <a:lnSpc>
                <a:spcPct val="100000"/>
              </a:lnSpc>
              <a:spcBef>
                <a:spcPts val="2100"/>
              </a:spcBef>
              <a:spcAft>
                <a:spcPts val="0"/>
              </a:spcAft>
              <a:buClr>
                <a:srgbClr val="888888"/>
              </a:buClr>
              <a:buFont typeface="Arial"/>
              <a:buNone/>
              <a:defRPr/>
            </a:lvl8pPr>
            <a:lvl9pPr marL="19228368" marR="0" indent="-567" algn="ctr" rtl="0">
              <a:lnSpc>
                <a:spcPct val="100000"/>
              </a:lnSpc>
              <a:spcBef>
                <a:spcPts val="2100"/>
              </a:spcBef>
              <a:spcAft>
                <a:spcPts val="0"/>
              </a:spcAft>
              <a:buClr>
                <a:srgbClr val="888888"/>
              </a:buClr>
              <a:buFont typeface="Arial"/>
              <a:buNone/>
              <a:defRPr/>
            </a:lvl9pPr>
          </a:lstStyle>
          <a:p>
            <a:endParaRPr/>
          </a:p>
        </p:txBody>
      </p:sp>
      <p:sp>
        <p:nvSpPr>
          <p:cNvPr id="17" name="Shape 17"/>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8" name="Shape 18"/>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9" name="Shape 19"/>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4" name="Shape 34"/>
          <p:cNvSpPr txBox="1">
            <a:spLocks noGrp="1"/>
          </p:cNvSpPr>
          <p:nvPr>
            <p:ph type="body" idx="1"/>
          </p:nvPr>
        </p:nvSpPr>
        <p:spPr>
          <a:xfrm>
            <a:off x="2194558" y="7680963"/>
            <a:ext cx="19385280" cy="2172462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5" name="Shape 35"/>
          <p:cNvSpPr txBox="1">
            <a:spLocks noGrp="1"/>
          </p:cNvSpPr>
          <p:nvPr>
            <p:ph type="body" idx="2"/>
          </p:nvPr>
        </p:nvSpPr>
        <p:spPr>
          <a:xfrm>
            <a:off x="22311359" y="7680963"/>
            <a:ext cx="19385280" cy="21724621"/>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6" name="Shape 36"/>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37" name="Shape 37"/>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38" name="Shape 38"/>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2194558" y="7368542"/>
            <a:ext cx="19392903"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42" name="Shape 42"/>
          <p:cNvSpPr txBox="1">
            <a:spLocks noGrp="1"/>
          </p:cNvSpPr>
          <p:nvPr>
            <p:ph type="body" idx="2"/>
          </p:nvPr>
        </p:nvSpPr>
        <p:spPr>
          <a:xfrm>
            <a:off x="2194558" y="10439400"/>
            <a:ext cx="19392903"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3"/>
          </p:nvPr>
        </p:nvSpPr>
        <p:spPr>
          <a:xfrm>
            <a:off x="22296123" y="7368542"/>
            <a:ext cx="19400519"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44" name="Shape 44"/>
          <p:cNvSpPr txBox="1">
            <a:spLocks noGrp="1"/>
          </p:cNvSpPr>
          <p:nvPr>
            <p:ph type="body" idx="4"/>
          </p:nvPr>
        </p:nvSpPr>
        <p:spPr>
          <a:xfrm>
            <a:off x="22296123" y="10439400"/>
            <a:ext cx="19400519"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46" name="Shape 46"/>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47" name="Shape 47"/>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1" name="Shape 51"/>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2" name="Shape 52"/>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5" name="Shape 55"/>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6" name="Shape 56"/>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2194564" y="1310640"/>
            <a:ext cx="14439903" cy="55778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17160240" y="1310641"/>
            <a:ext cx="24536398" cy="2809494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2"/>
          </p:nvPr>
        </p:nvSpPr>
        <p:spPr>
          <a:xfrm>
            <a:off x="2194564" y="6888482"/>
            <a:ext cx="14439903" cy="22517103"/>
          </a:xfrm>
          <a:prstGeom prst="rect">
            <a:avLst/>
          </a:prstGeom>
          <a:noFill/>
          <a:ln>
            <a:noFill/>
          </a:ln>
        </p:spPr>
        <p:txBody>
          <a:bodyPr lIns="91425" tIns="91425" rIns="91425" bIns="91425" anchor="t"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61" name="Shape 61"/>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2" name="Shape 62"/>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3" name="Shape 63"/>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602982" y="23042881"/>
            <a:ext cx="26334720" cy="2720343"/>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8602982" y="2941317"/>
            <a:ext cx="26334720" cy="19751040"/>
          </a:xfrm>
          <a:prstGeom prst="rect">
            <a:avLst/>
          </a:prstGeom>
          <a:noFill/>
          <a:ln>
            <a:noFill/>
          </a:ln>
        </p:spPr>
      </p:sp>
      <p:sp>
        <p:nvSpPr>
          <p:cNvPr id="67" name="Shape 67"/>
          <p:cNvSpPr txBox="1">
            <a:spLocks noGrp="1"/>
          </p:cNvSpPr>
          <p:nvPr>
            <p:ph type="body" idx="1"/>
          </p:nvPr>
        </p:nvSpPr>
        <p:spPr>
          <a:xfrm>
            <a:off x="8602982" y="25763223"/>
            <a:ext cx="26334720" cy="3863335"/>
          </a:xfrm>
          <a:prstGeom prst="rect">
            <a:avLst/>
          </a:prstGeom>
          <a:noFill/>
          <a:ln>
            <a:noFill/>
          </a:ln>
        </p:spPr>
        <p:txBody>
          <a:bodyPr lIns="91425" tIns="91425" rIns="91425" bIns="91425" anchor="t"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68" name="Shape 68"/>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9" name="Shape 69"/>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0" name="Shape 70"/>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11083289" y="-1207766"/>
            <a:ext cx="21724621" cy="39502080"/>
          </a:xfrm>
          <a:prstGeom prst="rect">
            <a:avLst/>
          </a:prstGeom>
          <a:noFill/>
          <a:ln>
            <a:noFill/>
          </a:ln>
        </p:spPr>
        <p:txBody>
          <a:bodyPr lIns="91425" tIns="91425" rIns="91425" bIns="91425" anchor="t" anchorCtr="0"/>
          <a:lstStyle>
            <a:lvl1pPr marL="1802659" indent="-558058" algn="l" rtl="0">
              <a:spcBef>
                <a:spcPts val="3360"/>
              </a:spcBef>
              <a:buClr>
                <a:schemeClr val="dk1"/>
              </a:buClr>
              <a:buFont typeface="Arial"/>
              <a:buChar char="•"/>
              <a:defRPr/>
            </a:lvl1pPr>
            <a:lvl2pPr marL="3905762" indent="-400561" algn="l" rtl="0">
              <a:spcBef>
                <a:spcPts val="2940"/>
              </a:spcBef>
              <a:buClr>
                <a:schemeClr val="dk1"/>
              </a:buClr>
              <a:buFont typeface="Arial"/>
              <a:buChar char="–"/>
              <a:defRPr/>
            </a:lvl2pPr>
            <a:lvl3pPr marL="6008865" indent="-230365" algn="l" rtl="0">
              <a:spcBef>
                <a:spcPts val="2520"/>
              </a:spcBef>
              <a:buClr>
                <a:schemeClr val="dk1"/>
              </a:buClr>
              <a:buFont typeface="Arial"/>
              <a:buChar char="•"/>
              <a:defRPr/>
            </a:lvl3pPr>
            <a:lvl4pPr marL="8412411" indent="-373311" algn="l" rtl="0">
              <a:spcBef>
                <a:spcPts val="2100"/>
              </a:spcBef>
              <a:buClr>
                <a:schemeClr val="dk1"/>
              </a:buClr>
              <a:buFont typeface="Arial"/>
              <a:buChar char="–"/>
              <a:defRPr/>
            </a:lvl4pPr>
            <a:lvl5pPr marL="10815958" indent="-363857" algn="l" rtl="0">
              <a:spcBef>
                <a:spcPts val="2100"/>
              </a:spcBef>
              <a:buClr>
                <a:schemeClr val="dk1"/>
              </a:buClr>
              <a:buFont typeface="Arial"/>
              <a:buChar char="»"/>
              <a:defRPr/>
            </a:lvl5pPr>
            <a:lvl6pPr marL="13219505" indent="-367104" algn="l" rtl="0">
              <a:spcBef>
                <a:spcPts val="2100"/>
              </a:spcBef>
              <a:buClr>
                <a:schemeClr val="dk1"/>
              </a:buClr>
              <a:buFont typeface="Arial"/>
              <a:buChar char="•"/>
              <a:defRPr/>
            </a:lvl6pPr>
            <a:lvl7pPr marL="15623049" indent="-370349" algn="l" rtl="0">
              <a:spcBef>
                <a:spcPts val="2100"/>
              </a:spcBef>
              <a:buClr>
                <a:schemeClr val="dk1"/>
              </a:buClr>
              <a:buFont typeface="Arial"/>
              <a:buChar char="•"/>
              <a:defRPr/>
            </a:lvl7pPr>
            <a:lvl8pPr marL="18026596" indent="-373595" algn="l" rtl="0">
              <a:spcBef>
                <a:spcPts val="2100"/>
              </a:spcBef>
              <a:buClr>
                <a:schemeClr val="dk1"/>
              </a:buClr>
              <a:buFont typeface="Arial"/>
              <a:buChar char="•"/>
              <a:defRPr/>
            </a:lvl8pPr>
            <a:lvl9pPr marL="20430142" indent="-364142" algn="l" rtl="0">
              <a:spcBef>
                <a:spcPts val="2100"/>
              </a:spcBef>
              <a:buClr>
                <a:schemeClr val="dk1"/>
              </a:buClr>
              <a:buFont typeface="Arial"/>
              <a:buChar char="•"/>
              <a:defRPr/>
            </a:lvl9pPr>
          </a:lstStyle>
          <a:p>
            <a:endParaRPr/>
          </a:p>
        </p:txBody>
      </p:sp>
      <p:sp>
        <p:nvSpPr>
          <p:cNvPr id="74" name="Shape 74"/>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5" name="Shape 75"/>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6" name="Shape 76"/>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22715220" y="10424165"/>
            <a:ext cx="28087320" cy="987552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rot="5400000">
            <a:off x="2598420" y="914403"/>
            <a:ext cx="28087320" cy="28895038"/>
          </a:xfrm>
          <a:prstGeom prst="rect">
            <a:avLst/>
          </a:prstGeom>
          <a:noFill/>
          <a:ln>
            <a:noFill/>
          </a:ln>
        </p:spPr>
        <p:txBody>
          <a:bodyPr lIns="91425" tIns="91425" rIns="91425" bIns="91425" anchor="t" anchorCtr="0"/>
          <a:lstStyle>
            <a:lvl1pPr marL="1802659" indent="-558058" algn="l" rtl="0">
              <a:spcBef>
                <a:spcPts val="3360"/>
              </a:spcBef>
              <a:buClr>
                <a:schemeClr val="dk1"/>
              </a:buClr>
              <a:buFont typeface="Arial"/>
              <a:buChar char="•"/>
              <a:defRPr/>
            </a:lvl1pPr>
            <a:lvl2pPr marL="3905762" indent="-400561" algn="l" rtl="0">
              <a:spcBef>
                <a:spcPts val="2940"/>
              </a:spcBef>
              <a:buClr>
                <a:schemeClr val="dk1"/>
              </a:buClr>
              <a:buFont typeface="Arial"/>
              <a:buChar char="–"/>
              <a:defRPr/>
            </a:lvl2pPr>
            <a:lvl3pPr marL="6008865" indent="-230365" algn="l" rtl="0">
              <a:spcBef>
                <a:spcPts val="2520"/>
              </a:spcBef>
              <a:buClr>
                <a:schemeClr val="dk1"/>
              </a:buClr>
              <a:buFont typeface="Arial"/>
              <a:buChar char="•"/>
              <a:defRPr/>
            </a:lvl3pPr>
            <a:lvl4pPr marL="8412411" indent="-373311" algn="l" rtl="0">
              <a:spcBef>
                <a:spcPts val="2100"/>
              </a:spcBef>
              <a:buClr>
                <a:schemeClr val="dk1"/>
              </a:buClr>
              <a:buFont typeface="Arial"/>
              <a:buChar char="–"/>
              <a:defRPr/>
            </a:lvl4pPr>
            <a:lvl5pPr marL="10815958" indent="-363857" algn="l" rtl="0">
              <a:spcBef>
                <a:spcPts val="2100"/>
              </a:spcBef>
              <a:buClr>
                <a:schemeClr val="dk1"/>
              </a:buClr>
              <a:buFont typeface="Arial"/>
              <a:buChar char="»"/>
              <a:defRPr/>
            </a:lvl5pPr>
            <a:lvl6pPr marL="13219505" indent="-367104" algn="l" rtl="0">
              <a:spcBef>
                <a:spcPts val="2100"/>
              </a:spcBef>
              <a:buClr>
                <a:schemeClr val="dk1"/>
              </a:buClr>
              <a:buFont typeface="Arial"/>
              <a:buChar char="•"/>
              <a:defRPr/>
            </a:lvl6pPr>
            <a:lvl7pPr marL="15623049" indent="-370349" algn="l" rtl="0">
              <a:spcBef>
                <a:spcPts val="2100"/>
              </a:spcBef>
              <a:buClr>
                <a:schemeClr val="dk1"/>
              </a:buClr>
              <a:buFont typeface="Arial"/>
              <a:buChar char="•"/>
              <a:defRPr/>
            </a:lvl7pPr>
            <a:lvl8pPr marL="18026596" indent="-373595" algn="l" rtl="0">
              <a:spcBef>
                <a:spcPts val="2100"/>
              </a:spcBef>
              <a:buClr>
                <a:schemeClr val="dk1"/>
              </a:buClr>
              <a:buFont typeface="Arial"/>
              <a:buChar char="•"/>
              <a:defRPr/>
            </a:lvl8pPr>
            <a:lvl9pPr marL="20430142" indent="-364142" algn="l" rtl="0">
              <a:spcBef>
                <a:spcPts val="2100"/>
              </a:spcBef>
              <a:buClr>
                <a:schemeClr val="dk1"/>
              </a:buClr>
              <a:buFont typeface="Arial"/>
              <a:buChar char="•"/>
              <a:defRPr/>
            </a:lvl9pPr>
          </a:lstStyle>
          <a:p>
            <a:endParaRPr/>
          </a:p>
        </p:txBody>
      </p:sp>
      <p:sp>
        <p:nvSpPr>
          <p:cNvPr id="80" name="Shape 80"/>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81" name="Shape 81"/>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82" name="Shape 82"/>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2194558" y="7680963"/>
            <a:ext cx="39502080" cy="21724621"/>
          </a:xfrm>
          <a:prstGeom prst="rect">
            <a:avLst/>
          </a:prstGeom>
          <a:noFill/>
          <a:ln>
            <a:noFill/>
          </a:ln>
        </p:spPr>
        <p:txBody>
          <a:bodyPr lIns="91425" tIns="91425" rIns="91425" bIns="91425" anchor="t" anchorCtr="0"/>
          <a:lstStyle>
            <a:lvl1pPr marL="1802659" marR="0" indent="-558058" algn="l" rtl="0">
              <a:lnSpc>
                <a:spcPct val="100000"/>
              </a:lnSpc>
              <a:spcBef>
                <a:spcPts val="3360"/>
              </a:spcBef>
              <a:spcAft>
                <a:spcPts val="0"/>
              </a:spcAft>
              <a:buClr>
                <a:schemeClr val="dk1"/>
              </a:buClr>
              <a:buFont typeface="Arial"/>
              <a:buChar char="•"/>
              <a:defRPr/>
            </a:lvl1pPr>
            <a:lvl2pPr marL="3905762" marR="0" indent="-400561" algn="l" rtl="0">
              <a:lnSpc>
                <a:spcPct val="100000"/>
              </a:lnSpc>
              <a:spcBef>
                <a:spcPts val="2940"/>
              </a:spcBef>
              <a:spcAft>
                <a:spcPts val="0"/>
              </a:spcAft>
              <a:buClr>
                <a:schemeClr val="dk1"/>
              </a:buClr>
              <a:buFont typeface="Arial"/>
              <a:buChar char="–"/>
              <a:defRPr/>
            </a:lvl2pPr>
            <a:lvl3pPr marL="6008865" marR="0" indent="-230365" algn="l" rtl="0">
              <a:lnSpc>
                <a:spcPct val="100000"/>
              </a:lnSpc>
              <a:spcBef>
                <a:spcPts val="2520"/>
              </a:spcBef>
              <a:spcAft>
                <a:spcPts val="0"/>
              </a:spcAft>
              <a:buClr>
                <a:schemeClr val="dk1"/>
              </a:buClr>
              <a:buFont typeface="Arial"/>
              <a:buChar char="•"/>
              <a:defRPr/>
            </a:lvl3pPr>
            <a:lvl4pPr marL="8412411" marR="0" indent="-373311" algn="l" rtl="0">
              <a:lnSpc>
                <a:spcPct val="100000"/>
              </a:lnSpc>
              <a:spcBef>
                <a:spcPts val="2100"/>
              </a:spcBef>
              <a:spcAft>
                <a:spcPts val="0"/>
              </a:spcAft>
              <a:buClr>
                <a:schemeClr val="dk1"/>
              </a:buClr>
              <a:buFont typeface="Arial"/>
              <a:buChar char="–"/>
              <a:defRPr/>
            </a:lvl4pPr>
            <a:lvl5pPr marL="10815958" marR="0" indent="-363857" algn="l" rtl="0">
              <a:lnSpc>
                <a:spcPct val="100000"/>
              </a:lnSpc>
              <a:spcBef>
                <a:spcPts val="2100"/>
              </a:spcBef>
              <a:spcAft>
                <a:spcPts val="0"/>
              </a:spcAft>
              <a:buClr>
                <a:schemeClr val="dk1"/>
              </a:buClr>
              <a:buFont typeface="Arial"/>
              <a:buChar char="»"/>
              <a:defRPr/>
            </a:lvl5pPr>
            <a:lvl6pPr marL="13219505" marR="0" indent="-367104" algn="l" rtl="0">
              <a:lnSpc>
                <a:spcPct val="100000"/>
              </a:lnSpc>
              <a:spcBef>
                <a:spcPts val="2100"/>
              </a:spcBef>
              <a:spcAft>
                <a:spcPts val="0"/>
              </a:spcAft>
              <a:buClr>
                <a:schemeClr val="dk1"/>
              </a:buClr>
              <a:buFont typeface="Arial"/>
              <a:buChar char="•"/>
              <a:defRPr/>
            </a:lvl6pPr>
            <a:lvl7pPr marL="15623049" marR="0" indent="-370349" algn="l" rtl="0">
              <a:lnSpc>
                <a:spcPct val="100000"/>
              </a:lnSpc>
              <a:spcBef>
                <a:spcPts val="2100"/>
              </a:spcBef>
              <a:spcAft>
                <a:spcPts val="0"/>
              </a:spcAft>
              <a:buClr>
                <a:schemeClr val="dk1"/>
              </a:buClr>
              <a:buFont typeface="Arial"/>
              <a:buChar char="•"/>
              <a:defRPr/>
            </a:lvl7pPr>
            <a:lvl8pPr marL="18026596" marR="0" indent="-373595" algn="l" rtl="0">
              <a:lnSpc>
                <a:spcPct val="100000"/>
              </a:lnSpc>
              <a:spcBef>
                <a:spcPts val="2100"/>
              </a:spcBef>
              <a:spcAft>
                <a:spcPts val="0"/>
              </a:spcAft>
              <a:buClr>
                <a:schemeClr val="dk1"/>
              </a:buClr>
              <a:buFont typeface="Arial"/>
              <a:buChar char="•"/>
              <a:defRPr/>
            </a:lvl8pPr>
            <a:lvl9pPr marL="20430142" marR="0" indent="-364142" algn="l" rtl="0">
              <a:lnSpc>
                <a:spcPct val="100000"/>
              </a:lnSpc>
              <a:spcBef>
                <a:spcPts val="2100"/>
              </a:spcBef>
              <a:spcAft>
                <a:spcPts val="0"/>
              </a:spcAft>
              <a:buClr>
                <a:schemeClr val="dk1"/>
              </a:buClr>
              <a:buFont typeface="Arial"/>
              <a:buChar char="•"/>
              <a:defRPr/>
            </a:lvl9pPr>
          </a:lstStyle>
          <a:p>
            <a:endParaRPr/>
          </a:p>
        </p:txBody>
      </p:sp>
      <p:sp>
        <p:nvSpPr>
          <p:cNvPr id="11" name="Shape 11"/>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2" name="Shape 12"/>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3" name="Shape 13"/>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26" Type="http://schemas.openxmlformats.org/officeDocument/2006/relationships/image" Target="../media/image23.png"/><Relationship Id="rId3" Type="http://schemas.openxmlformats.org/officeDocument/2006/relationships/image" Target="../media/image1.png"/><Relationship Id="rId21" Type="http://schemas.openxmlformats.org/officeDocument/2006/relationships/image" Target="../media/image18.tiff"/><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hyperlink" Target="http://kdahlquist.github.io/GRNmap/" TargetMode="External"/><Relationship Id="rId11" Type="http://schemas.openxmlformats.org/officeDocument/2006/relationships/image" Target="../media/image8.jpg"/><Relationship Id="rId24" Type="http://schemas.openxmlformats.org/officeDocument/2006/relationships/image" Target="../media/image21.png"/><Relationship Id="rId5" Type="http://schemas.openxmlformats.org/officeDocument/2006/relationships/image" Target="../media/image3.jpg"/><Relationship Id="rId15" Type="http://schemas.openxmlformats.org/officeDocument/2006/relationships/image" Target="../media/image12.png"/><Relationship Id="rId23"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2.jp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17C00"/>
            </a:gs>
            <a:gs pos="1000">
              <a:srgbClr val="017C00"/>
            </a:gs>
            <a:gs pos="99000">
              <a:srgbClr val="003700"/>
            </a:gs>
            <a:gs pos="100000">
              <a:srgbClr val="003700"/>
            </a:gs>
          </a:gsLst>
          <a:lin ang="5400000" scaled="0"/>
        </a:gradFill>
        <a:effectLst/>
      </p:bgPr>
    </p:bg>
    <p:spTree>
      <p:nvGrpSpPr>
        <p:cNvPr id="1" name="Shape 83"/>
        <p:cNvGrpSpPr/>
        <p:nvPr/>
      </p:nvGrpSpPr>
      <p:grpSpPr>
        <a:xfrm>
          <a:off x="0" y="0"/>
          <a:ext cx="0" cy="0"/>
          <a:chOff x="0" y="0"/>
          <a:chExt cx="0" cy="0"/>
        </a:xfrm>
      </p:grpSpPr>
      <p:sp>
        <p:nvSpPr>
          <p:cNvPr id="24" name="Rectangle 23"/>
          <p:cNvSpPr/>
          <p:nvPr/>
        </p:nvSpPr>
        <p:spPr>
          <a:xfrm>
            <a:off x="39456670" y="21937450"/>
            <a:ext cx="3576307" cy="3899187"/>
          </a:xfrm>
          <a:prstGeom prst="rect">
            <a:avLst/>
          </a:prstGeom>
          <a:solidFill>
            <a:srgbClr val="FFFFFF"/>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9" name="Shape 109"/>
          <p:cNvSpPr/>
          <p:nvPr/>
        </p:nvSpPr>
        <p:spPr>
          <a:xfrm>
            <a:off x="22515539" y="20513329"/>
            <a:ext cx="9918560" cy="11785964"/>
          </a:xfrm>
          <a:prstGeom prst="rect">
            <a:avLst/>
          </a:prstGeom>
          <a:solidFill>
            <a:srgbClr val="FFFFFF"/>
          </a:solidFill>
          <a:ln>
            <a:noFill/>
          </a:ln>
        </p:spPr>
        <p:txBody>
          <a:bodyPr lIns="91425" tIns="91425" rIns="91425" bIns="91425" anchor="t" anchorCtr="0">
            <a:noAutofit/>
          </a:bodyPr>
          <a:lstStyle/>
          <a:p>
            <a:pPr lvl="0">
              <a:buClr>
                <a:srgbClr val="000000"/>
              </a:buClr>
              <a:buSzPct val="25000"/>
            </a:pPr>
            <a:r>
              <a:rPr lang="en-US" sz="2200" b="1" dirty="0" smtClean="0">
                <a:solidFill>
                  <a:schemeClr val="dk1"/>
                </a:solidFill>
              </a:rPr>
              <a:t>Mocha and Chai JavaScript testing framework</a:t>
            </a:r>
            <a:endParaRPr lang="en-US" sz="2200" b="1" dirty="0">
              <a:solidFill>
                <a:schemeClr val="dk1"/>
              </a:solidFill>
            </a:endParaRPr>
          </a:p>
          <a:p>
            <a:pPr marL="236538" lvl="0" indent="-236538">
              <a:buClr>
                <a:srgbClr val="000000"/>
              </a:buClr>
              <a:buSzPct val="100000"/>
              <a:buFont typeface="Arial"/>
              <a:buChar char="•"/>
            </a:pPr>
            <a:r>
              <a:rPr lang="en-US" sz="2200" dirty="0" smtClean="0"/>
              <a:t>The unit testing framework consists of 216 passing tests covering over </a:t>
            </a:r>
          </a:p>
          <a:p>
            <a:pPr lvl="0">
              <a:buClr>
                <a:srgbClr val="000000"/>
              </a:buClr>
              <a:buSzPct val="100000"/>
            </a:pPr>
            <a:r>
              <a:rPr lang="en-US" sz="2200" dirty="0" smtClean="0"/>
              <a:t>   500 test files.</a:t>
            </a:r>
          </a:p>
          <a:p>
            <a:pPr marL="236538" lvl="0" indent="-236538">
              <a:buClr>
                <a:srgbClr val="000000"/>
              </a:buClr>
              <a:buSzPct val="100000"/>
              <a:buFont typeface="Arial"/>
              <a:buChar char="•"/>
            </a:pPr>
            <a:r>
              <a:rPr lang="en-US" sz="2200" dirty="0" smtClean="0"/>
              <a:t>The addition of SIF and </a:t>
            </a:r>
            <a:r>
              <a:rPr lang="en-US" sz="2200" dirty="0" err="1" smtClean="0"/>
              <a:t>GraphML</a:t>
            </a:r>
            <a:r>
              <a:rPr lang="en-US" sz="2200" dirty="0" smtClean="0"/>
              <a:t> file format options besides the existing Excel imports, required re-organization of the testing framework.</a:t>
            </a:r>
          </a:p>
          <a:p>
            <a:pPr marL="236538" lvl="0" indent="-236538">
              <a:buClr>
                <a:srgbClr val="000000"/>
              </a:buClr>
              <a:buSzPct val="100000"/>
              <a:buFont typeface="Arial"/>
              <a:buChar char="•"/>
            </a:pPr>
            <a:r>
              <a:rPr lang="en-US" sz="2200" dirty="0" smtClean="0"/>
              <a:t>Testing is now split into two different test groups, with </a:t>
            </a:r>
            <a:r>
              <a:rPr lang="en-US" sz="2200" i="1" dirty="0" smtClean="0"/>
              <a:t>semantic</a:t>
            </a:r>
            <a:r>
              <a:rPr lang="en-US" sz="2200" dirty="0" smtClean="0"/>
              <a:t> tests being file-format independent, and individualized </a:t>
            </a:r>
            <a:r>
              <a:rPr lang="en-US" sz="2200" i="1" dirty="0" smtClean="0"/>
              <a:t>syntactic</a:t>
            </a:r>
            <a:r>
              <a:rPr lang="en-US" sz="2200" dirty="0" smtClean="0"/>
              <a:t> tests being based on the different file formats.</a:t>
            </a:r>
          </a:p>
          <a:p>
            <a:pPr marL="236538" lvl="0" indent="-236538">
              <a:buClr>
                <a:srgbClr val="000000"/>
              </a:buClr>
              <a:buSzPct val="100000"/>
              <a:buFont typeface="Arial"/>
              <a:buChar char="•"/>
            </a:pPr>
            <a:r>
              <a:rPr lang="en-US" sz="2200" dirty="0" smtClean="0"/>
              <a:t>Errors found in the semantic checker test are generally considered fatal, whereas most of the syntactic checker tests return warnings and still display the graph.</a:t>
            </a:r>
          </a:p>
        </p:txBody>
      </p:sp>
      <p:sp>
        <p:nvSpPr>
          <p:cNvPr id="84" name="Shape 84"/>
          <p:cNvSpPr/>
          <p:nvPr/>
        </p:nvSpPr>
        <p:spPr>
          <a:xfrm>
            <a:off x="730112" y="706082"/>
            <a:ext cx="42736498" cy="4968090"/>
          </a:xfrm>
          <a:prstGeom prst="roundRect">
            <a:avLst>
              <a:gd name="adj" fmla="val 16667"/>
            </a:avLst>
          </a:prstGeom>
          <a:solidFill>
            <a:schemeClr val="lt1"/>
          </a:solidFill>
          <a:ln w="9525" cap="flat">
            <a:solidFill>
              <a:schemeClr val="accent3"/>
            </a:solidFill>
            <a:prstDash val="solid"/>
            <a:round/>
            <a:headEnd type="none" w="med" len="med"/>
            <a:tailEnd type="none" w="med" len="med"/>
          </a:ln>
        </p:spPr>
        <p:txBody>
          <a:bodyPr lIns="480700" tIns="240350" rIns="480700" bIns="240350" anchor="ctr" anchorCtr="0">
            <a:noAutofit/>
          </a:bodyPr>
          <a:lstStyle/>
          <a:p>
            <a:pPr lvl="0" algn="ctr">
              <a:buClr>
                <a:srgbClr val="014D00"/>
              </a:buClr>
              <a:buSzPct val="25000"/>
            </a:pPr>
            <a:r>
              <a:rPr lang="en-US" sz="6600" dirty="0"/>
              <a:t>Improved Visual Performance and Enhanced Test Files for Different File Formats </a:t>
            </a:r>
            <a:r>
              <a:rPr lang="en-US" sz="6600" dirty="0" smtClean="0"/>
              <a:t>for </a:t>
            </a:r>
          </a:p>
          <a:p>
            <a:pPr lvl="0" algn="ctr">
              <a:buClr>
                <a:srgbClr val="014D00"/>
              </a:buClr>
              <a:buSzPct val="25000"/>
            </a:pPr>
            <a:r>
              <a:rPr lang="en-US" sz="6600" dirty="0" err="1" smtClean="0"/>
              <a:t>GRNsight</a:t>
            </a:r>
            <a:r>
              <a:rPr lang="en-US" sz="6600" dirty="0"/>
              <a:t>: </a:t>
            </a:r>
            <a:r>
              <a:rPr lang="en-US" sz="6600" dirty="0" smtClean="0"/>
              <a:t>a </a:t>
            </a:r>
            <a:r>
              <a:rPr lang="en-US" sz="6600" dirty="0"/>
              <a:t>Web Application for Visualizing Models of Gene Regulatory Networks</a:t>
            </a:r>
            <a:endParaRPr lang="en-US" sz="9600" dirty="0">
              <a:solidFill>
                <a:srgbClr val="014D00"/>
              </a:solidFill>
            </a:endParaRPr>
          </a:p>
          <a:p>
            <a:pPr marL="0" marR="0" lvl="0" indent="0" algn="ctr" rtl="0">
              <a:lnSpc>
                <a:spcPct val="100000"/>
              </a:lnSpc>
              <a:spcBef>
                <a:spcPts val="0"/>
              </a:spcBef>
              <a:spcAft>
                <a:spcPts val="0"/>
              </a:spcAft>
              <a:buClr>
                <a:srgbClr val="014D00"/>
              </a:buClr>
              <a:buSzPct val="25000"/>
              <a:buFont typeface="Arial"/>
              <a:buNone/>
            </a:pPr>
            <a:r>
              <a:rPr lang="en-US" sz="1400" b="0" i="0" u="none" strike="noStrike" cap="none" baseline="0" dirty="0" smtClean="0">
                <a:solidFill>
                  <a:srgbClr val="014D00"/>
                </a:solidFill>
                <a:latin typeface="Arial"/>
                <a:ea typeface="Arial"/>
                <a:cs typeface="Arial"/>
                <a:sym typeface="Arial"/>
                <a:rtl val="0"/>
              </a:rPr>
              <a:t> </a:t>
            </a:r>
            <a:endParaRPr lang="en-US" sz="1400" b="0" i="0" u="none" strike="noStrike" cap="none" baseline="0" dirty="0">
              <a:solidFill>
                <a:srgbClr val="014D00"/>
              </a:solidFill>
              <a:latin typeface="Arial"/>
              <a:ea typeface="Arial"/>
              <a:cs typeface="Arial"/>
              <a:sym typeface="Arial"/>
              <a:rtl val="0"/>
            </a:endParaRPr>
          </a:p>
          <a:p>
            <a:pPr lvl="0" algn="ctr">
              <a:lnSpc>
                <a:spcPct val="80000"/>
              </a:lnSpc>
              <a:buClr>
                <a:schemeClr val="dk1"/>
              </a:buClr>
              <a:buSzPct val="25000"/>
            </a:pPr>
            <a:r>
              <a:rPr lang="en-US" sz="4000" b="0" i="0" u="none" strike="noStrike" cap="none" baseline="0" dirty="0" err="1" smtClean="0">
                <a:solidFill>
                  <a:schemeClr val="dk1"/>
                </a:solidFill>
                <a:latin typeface="Arial"/>
                <a:ea typeface="Arial"/>
                <a:cs typeface="Arial"/>
                <a:sym typeface="Arial"/>
                <a:rtl val="0"/>
              </a:rPr>
              <a:t>Yeon-Soo</a:t>
            </a:r>
            <a:r>
              <a:rPr lang="en-US" sz="4000" b="0" i="0" u="none" strike="noStrike" cap="none" baseline="0" dirty="0" smtClean="0">
                <a:solidFill>
                  <a:schemeClr val="dk1"/>
                </a:solidFill>
                <a:latin typeface="Arial"/>
                <a:ea typeface="Arial"/>
                <a:cs typeface="Arial"/>
                <a:sym typeface="Arial"/>
                <a:rtl val="0"/>
              </a:rPr>
              <a:t> </a:t>
            </a:r>
            <a:r>
              <a:rPr lang="en-US" sz="4000" b="0" i="0" u="none" strike="noStrike" cap="none" baseline="0" dirty="0" smtClean="0">
                <a:solidFill>
                  <a:schemeClr val="dk1"/>
                </a:solidFill>
                <a:latin typeface="Arial"/>
                <a:ea typeface="Arial"/>
                <a:cs typeface="Arial"/>
                <a:sym typeface="Arial"/>
                <a:rtl val="0"/>
              </a:rPr>
              <a:t>Shin**, Edward </a:t>
            </a:r>
            <a:r>
              <a:rPr lang="en-US" sz="4000" b="0" i="0" u="none" strike="noStrike" cap="none" baseline="0" dirty="0" err="1" smtClean="0">
                <a:solidFill>
                  <a:schemeClr val="dk1"/>
                </a:solidFill>
                <a:latin typeface="Arial"/>
                <a:ea typeface="Arial"/>
                <a:cs typeface="Arial"/>
                <a:sym typeface="Arial"/>
                <a:rtl val="0"/>
              </a:rPr>
              <a:t>Bachoura</a:t>
            </a:r>
            <a:r>
              <a:rPr lang="en-US" sz="4000" b="0" i="0" u="none" strike="noStrike" cap="none" baseline="0" dirty="0" smtClean="0">
                <a:solidFill>
                  <a:schemeClr val="dk1"/>
                </a:solidFill>
                <a:latin typeface="Arial"/>
                <a:ea typeface="Arial"/>
                <a:cs typeface="Arial"/>
                <a:sym typeface="Arial"/>
                <a:rtl val="0"/>
              </a:rPr>
              <a:t>**, Eileen Choe**,</a:t>
            </a:r>
            <a:r>
              <a:rPr lang="en-US" sz="4000" b="0" i="0" u="none" strike="noStrike" cap="none" dirty="0" smtClean="0">
                <a:solidFill>
                  <a:schemeClr val="dk1"/>
                </a:solidFill>
                <a:latin typeface="Arial"/>
                <a:ea typeface="Arial"/>
                <a:cs typeface="Arial"/>
                <a:sym typeface="Arial"/>
                <a:rtl val="0"/>
              </a:rPr>
              <a:t> </a:t>
            </a:r>
            <a:r>
              <a:rPr lang="en-US" sz="4000" dirty="0" smtClean="0">
                <a:solidFill>
                  <a:schemeClr val="dk1"/>
                </a:solidFill>
              </a:rPr>
              <a:t>John </a:t>
            </a:r>
            <a:r>
              <a:rPr lang="en-US" sz="4000" b="0" i="0" u="none" strike="noStrike" cap="none" baseline="0" dirty="0" smtClean="0">
                <a:solidFill>
                  <a:schemeClr val="dk1"/>
                </a:solidFill>
                <a:latin typeface="Arial"/>
                <a:ea typeface="Arial"/>
                <a:cs typeface="Arial"/>
                <a:sym typeface="Arial"/>
                <a:rtl val="0"/>
              </a:rPr>
              <a:t>David N. </a:t>
            </a:r>
            <a:r>
              <a:rPr lang="en-US" sz="4000" b="0" i="0" u="none" strike="noStrike" cap="none" baseline="0" dirty="0" err="1" smtClean="0">
                <a:solidFill>
                  <a:schemeClr val="dk1"/>
                </a:solidFill>
                <a:latin typeface="Arial"/>
                <a:ea typeface="Arial"/>
                <a:cs typeface="Arial"/>
                <a:sym typeface="Arial"/>
                <a:rtl val="0"/>
              </a:rPr>
              <a:t>Dionisio</a:t>
            </a:r>
            <a:r>
              <a:rPr lang="en-US" sz="4000" b="0" i="0" u="none" strike="noStrike" cap="none" baseline="0" dirty="0" smtClean="0">
                <a:solidFill>
                  <a:schemeClr val="dk1"/>
                </a:solidFill>
                <a:latin typeface="Arial"/>
                <a:ea typeface="Arial"/>
                <a:cs typeface="Arial"/>
                <a:sym typeface="Arial"/>
                <a:rtl val="0"/>
              </a:rPr>
              <a:t>**, Kam D. </a:t>
            </a:r>
            <a:r>
              <a:rPr lang="en-US" sz="4000" b="0" i="0" u="none" strike="noStrike" cap="none" baseline="0" dirty="0" err="1" smtClean="0">
                <a:solidFill>
                  <a:schemeClr val="dk1"/>
                </a:solidFill>
                <a:latin typeface="Arial"/>
                <a:ea typeface="Arial"/>
                <a:cs typeface="Arial"/>
                <a:sym typeface="Arial"/>
                <a:rtl val="0"/>
              </a:rPr>
              <a:t>Dahlquist</a:t>
            </a:r>
            <a:r>
              <a:rPr lang="en-US" sz="4000" b="0" i="0" u="none" strike="noStrike" cap="none" baseline="0" dirty="0" smtClean="0">
                <a:solidFill>
                  <a:schemeClr val="dk1"/>
                </a:solidFill>
                <a:latin typeface="Arial"/>
                <a:ea typeface="Arial"/>
                <a:cs typeface="Arial"/>
                <a:sym typeface="Arial"/>
                <a:rtl val="0"/>
              </a:rPr>
              <a:t>*</a:t>
            </a:r>
            <a:endParaRPr lang="en-US" sz="4000" b="0" i="0" u="none" strike="noStrike" cap="none" baseline="0" dirty="0">
              <a:solidFill>
                <a:schemeClr val="dk1"/>
              </a:solidFill>
              <a:latin typeface="Arial"/>
              <a:ea typeface="Arial"/>
              <a:cs typeface="Arial"/>
              <a:sym typeface="Arial"/>
              <a:rtl val="0"/>
            </a:endParaRPr>
          </a:p>
          <a:p>
            <a:pPr marL="0" marR="0" lvl="0" indent="0" algn="ctr" rtl="0">
              <a:lnSpc>
                <a:spcPct val="80000"/>
              </a:lnSpc>
              <a:spcBef>
                <a:spcPts val="0"/>
              </a:spcBef>
              <a:spcAft>
                <a:spcPts val="0"/>
              </a:spcAft>
              <a:buClr>
                <a:srgbClr val="000000"/>
              </a:buClr>
              <a:buFont typeface="Arial"/>
              <a:buNone/>
            </a:pPr>
            <a:endParaRPr sz="1000" b="0" i="0" u="none" strike="noStrike" cap="none" baseline="0" dirty="0">
              <a:solidFill>
                <a:schemeClr val="dk1"/>
              </a:solidFill>
              <a:latin typeface="Arial"/>
              <a:ea typeface="Arial"/>
              <a:cs typeface="Arial"/>
              <a:sym typeface="Arial"/>
              <a:rtl val="0"/>
            </a:endParaRPr>
          </a:p>
          <a:p>
            <a:pPr lvl="0" algn="ctr">
              <a:lnSpc>
                <a:spcPct val="80000"/>
              </a:lnSpc>
              <a:buClr>
                <a:schemeClr val="dk1"/>
              </a:buClr>
              <a:buSzPct val="25000"/>
            </a:pPr>
            <a:r>
              <a:rPr lang="en-US" sz="3200" b="0" i="0" u="none" strike="noStrike" cap="none" baseline="0" dirty="0" smtClean="0">
                <a:solidFill>
                  <a:schemeClr val="dk1"/>
                </a:solidFill>
                <a:latin typeface="Arial"/>
                <a:ea typeface="Arial"/>
                <a:cs typeface="Arial"/>
                <a:sym typeface="Arial"/>
                <a:rtl val="0"/>
              </a:rPr>
              <a:t>*</a:t>
            </a:r>
            <a:r>
              <a:rPr lang="en-US" sz="3200" b="0" i="0" u="none" strike="noStrike" cap="none" baseline="0" dirty="0">
                <a:solidFill>
                  <a:schemeClr val="dk1"/>
                </a:solidFill>
                <a:latin typeface="Arial"/>
                <a:ea typeface="Arial"/>
                <a:cs typeface="Arial"/>
                <a:sym typeface="Arial"/>
                <a:rtl val="0"/>
              </a:rPr>
              <a:t>Department of Biology, </a:t>
            </a:r>
            <a:r>
              <a:rPr lang="en-US" sz="3200" dirty="0" smtClean="0">
                <a:solidFill>
                  <a:schemeClr val="dk1"/>
                </a:solidFill>
              </a:rPr>
              <a:t>**Department </a:t>
            </a:r>
            <a:r>
              <a:rPr lang="en-US" sz="3200" dirty="0">
                <a:solidFill>
                  <a:schemeClr val="dk1"/>
                </a:solidFill>
              </a:rPr>
              <a:t>of Electrical Engineering and Computer </a:t>
            </a:r>
            <a:r>
              <a:rPr lang="en-US" sz="3200" dirty="0" smtClean="0">
                <a:solidFill>
                  <a:schemeClr val="dk1"/>
                </a:solidFill>
              </a:rPr>
              <a:t>Science,</a:t>
            </a:r>
            <a:r>
              <a:rPr lang="en-US" sz="3200" b="0" i="0" u="none" strike="noStrike" cap="none" baseline="0" dirty="0" smtClean="0">
                <a:solidFill>
                  <a:srgbClr val="000000"/>
                </a:solidFill>
                <a:latin typeface="Arial"/>
                <a:ea typeface="Arial"/>
                <a:cs typeface="Arial"/>
                <a:sym typeface="Arial"/>
                <a:rtl val="0"/>
              </a:rPr>
              <a:t> </a:t>
            </a:r>
            <a:r>
              <a:rPr lang="en-US" sz="3200" b="0" i="0" u="none" strike="noStrike" cap="none" baseline="0" dirty="0">
                <a:solidFill>
                  <a:srgbClr val="000000"/>
                </a:solidFill>
                <a:latin typeface="Arial"/>
                <a:ea typeface="Arial"/>
                <a:cs typeface="Arial"/>
                <a:sym typeface="Arial"/>
                <a:rtl val="0"/>
              </a:rPr>
              <a:t>Loyola </a:t>
            </a:r>
            <a:r>
              <a:rPr lang="en-US" sz="3200" b="0" i="0" u="none" strike="noStrike" cap="none" baseline="0" dirty="0">
                <a:solidFill>
                  <a:schemeClr val="dk1"/>
                </a:solidFill>
                <a:latin typeface="Arial"/>
                <a:ea typeface="Arial"/>
                <a:cs typeface="Arial"/>
                <a:sym typeface="Arial"/>
                <a:rtl val="0"/>
              </a:rPr>
              <a:t>Marymount University, 1 LMU Drive, Los Angeles, CA 90045</a:t>
            </a:r>
          </a:p>
          <a:p>
            <a:pPr marL="0" marR="0" lvl="0" indent="0" algn="ctr" rtl="0">
              <a:lnSpc>
                <a:spcPct val="80000"/>
              </a:lnSpc>
              <a:spcBef>
                <a:spcPts val="0"/>
              </a:spcBef>
              <a:spcAft>
                <a:spcPts val="0"/>
              </a:spcAft>
              <a:buClr>
                <a:srgbClr val="000000"/>
              </a:buClr>
              <a:buFont typeface="Arial"/>
              <a:buNone/>
            </a:pPr>
            <a:endParaRPr sz="1000" b="0" i="0" u="none" strike="noStrike" cap="none" baseline="0" dirty="0">
              <a:solidFill>
                <a:schemeClr val="dk1"/>
              </a:solidFill>
              <a:latin typeface="Arial"/>
              <a:ea typeface="Arial"/>
              <a:cs typeface="Arial"/>
              <a:sym typeface="Arial"/>
              <a:rtl val="0"/>
            </a:endParaRPr>
          </a:p>
          <a:p>
            <a:pPr marL="0" marR="0" lvl="0" indent="0" algn="ctr" rtl="0">
              <a:lnSpc>
                <a:spcPct val="80000"/>
              </a:lnSpc>
              <a:spcBef>
                <a:spcPts val="0"/>
              </a:spcBef>
              <a:spcAft>
                <a:spcPts val="0"/>
              </a:spcAft>
              <a:buClr>
                <a:srgbClr val="014D00"/>
              </a:buClr>
              <a:buSzPct val="25000"/>
              <a:buFont typeface="Arial"/>
              <a:buNone/>
            </a:pPr>
            <a:r>
              <a:rPr lang="en-US" sz="3800" b="0" i="0" u="none" strike="noStrike" cap="none" baseline="0" dirty="0">
                <a:solidFill>
                  <a:srgbClr val="014D00"/>
                </a:solidFill>
                <a:latin typeface="Arial"/>
                <a:ea typeface="Arial"/>
                <a:cs typeface="Arial"/>
                <a:sym typeface="Arial"/>
                <a:rtl val="0"/>
              </a:rPr>
              <a:t> http://dondi.github.io/GRNsight/</a:t>
            </a:r>
          </a:p>
        </p:txBody>
      </p:sp>
      <p:pic>
        <p:nvPicPr>
          <p:cNvPr id="113" name="Shape 113"/>
          <p:cNvPicPr preferRelativeResize="0"/>
          <p:nvPr/>
        </p:nvPicPr>
        <p:blipFill rotWithShape="1">
          <a:blip r:embed="rId3">
            <a:alphaModFix/>
          </a:blip>
          <a:srcRect/>
          <a:stretch/>
        </p:blipFill>
        <p:spPr>
          <a:xfrm>
            <a:off x="38182061" y="1314415"/>
            <a:ext cx="4366973" cy="2194163"/>
          </a:xfrm>
          <a:prstGeom prst="rect">
            <a:avLst/>
          </a:prstGeom>
          <a:noFill/>
          <a:ln>
            <a:noFill/>
          </a:ln>
        </p:spPr>
      </p:pic>
      <p:sp>
        <p:nvSpPr>
          <p:cNvPr id="57" name="Shape 90"/>
          <p:cNvSpPr/>
          <p:nvPr/>
        </p:nvSpPr>
        <p:spPr>
          <a:xfrm>
            <a:off x="726713" y="7312237"/>
            <a:ext cx="10291175" cy="7001776"/>
          </a:xfrm>
          <a:prstGeom prst="rect">
            <a:avLst/>
          </a:prstGeom>
          <a:solidFill>
            <a:srgbClr val="FFFFFF"/>
          </a:solidFill>
          <a:ln>
            <a:noFill/>
          </a:ln>
        </p:spPr>
        <p:txBody>
          <a:bodyPr lIns="91425" tIns="45700" rIns="91425" bIns="45700" anchor="t" anchorCtr="0">
            <a:noAutofit/>
          </a:bodyPr>
          <a:lstStyle/>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rgbClr val="000000"/>
                </a:solidFill>
                <a:latin typeface="Arial"/>
                <a:ea typeface="Arial"/>
                <a:cs typeface="Arial"/>
                <a:sym typeface="Arial"/>
                <a:rtl val="0"/>
              </a:rPr>
              <a:t>The central dogma of molecular </a:t>
            </a:r>
            <a:r>
              <a:rPr lang="en-US" sz="2200" b="0" i="0" u="none" strike="noStrike" cap="none" baseline="0">
                <a:solidFill>
                  <a:srgbClr val="000000"/>
                </a:solidFill>
                <a:latin typeface="Arial"/>
                <a:ea typeface="Arial"/>
                <a:cs typeface="Arial"/>
                <a:sym typeface="Arial"/>
                <a:rtl val="0"/>
              </a:rPr>
              <a:t>biology </a:t>
            </a:r>
            <a:r>
              <a:rPr lang="en-US" sz="2200" b="0" i="0" u="none" strike="noStrike" cap="none" baseline="0" smtClean="0">
                <a:solidFill>
                  <a:srgbClr val="000000"/>
                </a:solidFill>
                <a:latin typeface="Arial"/>
                <a:ea typeface="Arial"/>
                <a:cs typeface="Arial"/>
                <a:sym typeface="Arial"/>
                <a:rtl val="0"/>
              </a:rPr>
              <a:t>describes how </a:t>
            </a:r>
            <a:r>
              <a:rPr lang="en-US" sz="2200" b="0" i="0" u="none" strike="noStrike" cap="none" baseline="0" dirty="0">
                <a:solidFill>
                  <a:srgbClr val="000000"/>
                </a:solidFill>
                <a:latin typeface="Arial"/>
                <a:ea typeface="Arial"/>
                <a:cs typeface="Arial"/>
                <a:sym typeface="Arial"/>
                <a:rtl val="0"/>
              </a:rPr>
              <a:t>the flow of information in a cell during gene </a:t>
            </a:r>
            <a:r>
              <a:rPr lang="en-US" sz="2200" b="0" i="0" u="none" strike="noStrike" cap="none" baseline="0">
                <a:solidFill>
                  <a:srgbClr val="000000"/>
                </a:solidFill>
                <a:latin typeface="Arial"/>
                <a:ea typeface="Arial"/>
                <a:cs typeface="Arial"/>
                <a:sym typeface="Arial"/>
                <a:rtl val="0"/>
              </a:rPr>
              <a:t>expression </a:t>
            </a:r>
            <a:r>
              <a:rPr lang="en-US" sz="2200" b="0" i="0" u="none" strike="noStrike" cap="none" baseline="0" smtClean="0">
                <a:solidFill>
                  <a:srgbClr val="000000"/>
                </a:solidFill>
                <a:latin typeface="Arial"/>
                <a:ea typeface="Arial"/>
                <a:cs typeface="Arial"/>
                <a:sym typeface="Arial"/>
                <a:rtl val="0"/>
              </a:rPr>
              <a:t>goes from </a:t>
            </a:r>
            <a:r>
              <a:rPr lang="en-US" sz="2200" b="0" i="0" u="none" strike="noStrike" cap="none" baseline="0" dirty="0">
                <a:solidFill>
                  <a:srgbClr val="000000"/>
                </a:solidFill>
                <a:latin typeface="Arial"/>
                <a:ea typeface="Arial"/>
                <a:cs typeface="Arial"/>
                <a:sym typeface="Arial"/>
                <a:rtl val="0"/>
              </a:rPr>
              <a:t>DNA to RNA to protein.</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Transcription factors control gene expression by binding to regulatory DNA sequences.</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Activators increase gene expression.</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Repressors decrease gene expression.</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Transcription factors are themselves proteins encoded by genes.</a:t>
            </a: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14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Font typeface="Arial"/>
              <a:buNone/>
            </a:pPr>
            <a:endParaRPr sz="14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SzPct val="25000"/>
              <a:buFont typeface="Arial"/>
              <a:buNone/>
            </a:pPr>
            <a:r>
              <a:rPr lang="en-US" sz="2200" b="0" i="0" u="none" strike="noStrike" cap="none" baseline="0" dirty="0">
                <a:solidFill>
                  <a:schemeClr val="dk1"/>
                </a:solidFill>
                <a:latin typeface="Arial"/>
                <a:ea typeface="Arial"/>
                <a:cs typeface="Arial"/>
                <a:sym typeface="Arial"/>
                <a:rtl val="0"/>
              </a:rPr>
              <a:t>                 </a:t>
            </a:r>
            <a:r>
              <a:rPr lang="en-US" sz="1500" b="0" i="0" u="none" strike="noStrike" cap="none" baseline="0" dirty="0">
                <a:solidFill>
                  <a:schemeClr val="dk1"/>
                </a:solidFill>
                <a:latin typeface="Arial"/>
                <a:ea typeface="Arial"/>
                <a:cs typeface="Arial"/>
                <a:sym typeface="Arial"/>
                <a:rtl val="0"/>
              </a:rPr>
              <a:t>Freeman (2002)</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smtClean="0">
                <a:solidFill>
                  <a:schemeClr val="dk1"/>
                </a:solidFill>
                <a:latin typeface="Arial"/>
                <a:ea typeface="Arial"/>
                <a:cs typeface="Arial"/>
                <a:sym typeface="Arial"/>
                <a:rtl val="0"/>
              </a:rPr>
              <a:t>A </a:t>
            </a:r>
            <a:r>
              <a:rPr lang="en-US" sz="2200" b="0" i="0" u="none" strike="noStrike" cap="none" baseline="0" dirty="0">
                <a:solidFill>
                  <a:schemeClr val="dk1"/>
                </a:solidFill>
                <a:latin typeface="Arial"/>
                <a:ea typeface="Arial"/>
                <a:cs typeface="Arial"/>
                <a:sym typeface="Arial"/>
                <a:rtl val="0"/>
              </a:rPr>
              <a:t>gene regulatory network (GRN) consists of genes, transcription factors, and the regulatory connections between them, which govern the level of expression of mRNA and proteins from those genes</a:t>
            </a:r>
            <a:r>
              <a:rPr lang="en-US" sz="2200" b="0" i="0" u="none" strike="noStrike" cap="none" baseline="0" dirty="0" smtClean="0">
                <a:solidFill>
                  <a:schemeClr val="dk1"/>
                </a:solidFill>
                <a:latin typeface="Arial"/>
                <a:ea typeface="Arial"/>
                <a:cs typeface="Arial"/>
                <a:sym typeface="Arial"/>
                <a:rtl val="0"/>
              </a:rPr>
              <a:t>.</a:t>
            </a:r>
            <a:endParaRPr sz="2200" b="0" i="0" u="none" strike="noStrike" cap="none" baseline="0" dirty="0">
              <a:solidFill>
                <a:schemeClr val="dk1"/>
              </a:solidFill>
              <a:latin typeface="Arial"/>
              <a:ea typeface="Arial"/>
              <a:cs typeface="Arial"/>
              <a:sym typeface="Arial"/>
              <a:rtl val="0"/>
            </a:endParaRP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a:solidFill>
                  <a:schemeClr val="dk1"/>
                </a:solidFill>
                <a:latin typeface="Arial"/>
                <a:ea typeface="Arial"/>
                <a:cs typeface="Arial"/>
                <a:sym typeface="Arial"/>
                <a:rtl val="0"/>
              </a:rPr>
              <a:t>Each </a:t>
            </a:r>
            <a:r>
              <a:rPr lang="en-US" sz="2200" b="0" i="0" u="none" strike="noStrike" cap="none" baseline="0" smtClean="0">
                <a:solidFill>
                  <a:schemeClr val="dk1"/>
                </a:solidFill>
                <a:latin typeface="Arial"/>
                <a:ea typeface="Arial"/>
                <a:cs typeface="Arial"/>
                <a:sym typeface="Arial"/>
                <a:rtl val="0"/>
              </a:rPr>
              <a:t>node in a GRN graph </a:t>
            </a:r>
            <a:r>
              <a:rPr lang="en-US" sz="2200" b="0" i="0" u="none" strike="noStrike" cap="none" baseline="0" dirty="0">
                <a:solidFill>
                  <a:schemeClr val="dk1"/>
                </a:solidFill>
                <a:latin typeface="Arial"/>
                <a:ea typeface="Arial"/>
                <a:cs typeface="Arial"/>
                <a:sym typeface="Arial"/>
                <a:rtl val="0"/>
              </a:rPr>
              <a:t>represents the gene, </a:t>
            </a:r>
            <a:r>
              <a:rPr lang="en-US" sz="2200" b="0" i="0" u="none" strike="noStrike" cap="none" baseline="0" dirty="0" smtClean="0">
                <a:solidFill>
                  <a:schemeClr val="dk1"/>
                </a:solidFill>
                <a:latin typeface="Arial"/>
                <a:ea typeface="Arial"/>
                <a:cs typeface="Arial"/>
                <a:sym typeface="Arial"/>
                <a:rtl val="0"/>
              </a:rPr>
              <a:t>mRNA</a:t>
            </a:r>
            <a:r>
              <a:rPr lang="en-US" sz="2200" b="0" i="0" u="none" strike="noStrike" cap="none" baseline="0" dirty="0">
                <a:solidFill>
                  <a:schemeClr val="dk1"/>
                </a:solidFill>
                <a:latin typeface="Arial"/>
                <a:ea typeface="Arial"/>
                <a:cs typeface="Arial"/>
                <a:sym typeface="Arial"/>
                <a:rtl val="0"/>
              </a:rPr>
              <a:t>, and </a:t>
            </a:r>
            <a:r>
              <a:rPr lang="en-US" sz="2200" b="0" i="0" u="none" strike="noStrike" cap="none" baseline="0" dirty="0" smtClean="0">
                <a:solidFill>
                  <a:schemeClr val="dk1"/>
                </a:solidFill>
                <a:latin typeface="Arial"/>
                <a:ea typeface="Arial"/>
                <a:cs typeface="Arial"/>
                <a:sym typeface="Arial"/>
                <a:rtl val="0"/>
              </a:rPr>
              <a:t>protein </a:t>
            </a:r>
            <a:r>
              <a:rPr lang="en-US" sz="2200" b="0" i="0" u="none" strike="noStrike" cap="none" baseline="0" dirty="0">
                <a:solidFill>
                  <a:schemeClr val="dk1"/>
                </a:solidFill>
                <a:latin typeface="Arial"/>
                <a:ea typeface="Arial"/>
                <a:cs typeface="Arial"/>
                <a:sym typeface="Arial"/>
                <a:rtl val="0"/>
              </a:rPr>
              <a:t>expressed from </a:t>
            </a:r>
            <a:r>
              <a:rPr lang="en-US" sz="2200" b="0" i="0" u="none" strike="noStrike" cap="none" baseline="0">
                <a:solidFill>
                  <a:schemeClr val="dk1"/>
                </a:solidFill>
                <a:latin typeface="Arial"/>
                <a:ea typeface="Arial"/>
                <a:cs typeface="Arial"/>
                <a:sym typeface="Arial"/>
                <a:rtl val="0"/>
              </a:rPr>
              <a:t>the </a:t>
            </a:r>
            <a:r>
              <a:rPr lang="en-US" sz="2200" b="0" i="0" u="none" strike="noStrike" cap="none" baseline="0" smtClean="0">
                <a:solidFill>
                  <a:schemeClr val="dk1"/>
                </a:solidFill>
                <a:latin typeface="Arial"/>
                <a:ea typeface="Arial"/>
                <a:cs typeface="Arial"/>
                <a:sym typeface="Arial"/>
                <a:rtl val="0"/>
              </a:rPr>
              <a:t>gene;</a:t>
            </a:r>
            <a:r>
              <a:rPr lang="en-US" sz="2200" b="0" i="0" u="none" strike="noStrike" cap="none" smtClean="0">
                <a:solidFill>
                  <a:schemeClr val="dk1"/>
                </a:solidFill>
                <a:latin typeface="Arial"/>
                <a:ea typeface="Arial"/>
                <a:cs typeface="Arial"/>
                <a:sym typeface="Arial"/>
                <a:rtl val="0"/>
              </a:rPr>
              <a:t> e</a:t>
            </a:r>
            <a:r>
              <a:rPr lang="en-US" sz="2200" b="0" i="0" u="none" strike="noStrike" cap="none" baseline="0" smtClean="0">
                <a:solidFill>
                  <a:schemeClr val="dk1"/>
                </a:solidFill>
                <a:latin typeface="Arial"/>
                <a:ea typeface="Arial"/>
                <a:cs typeface="Arial"/>
                <a:sym typeface="Arial"/>
                <a:rtl val="0"/>
              </a:rPr>
              <a:t>ach </a:t>
            </a:r>
            <a:r>
              <a:rPr lang="en-US" sz="2200" b="0" i="0" u="none" strike="noStrike" cap="none" baseline="0" dirty="0">
                <a:solidFill>
                  <a:schemeClr val="dk1"/>
                </a:solidFill>
                <a:latin typeface="Arial"/>
                <a:ea typeface="Arial"/>
                <a:cs typeface="Arial"/>
                <a:sym typeface="Arial"/>
                <a:rtl val="0"/>
              </a:rPr>
              <a:t>edge represents a regulatory relationship.</a:t>
            </a:r>
          </a:p>
          <a:p>
            <a:pPr marL="236538" marR="0" lvl="0" indent="-236538" algn="l" rtl="0">
              <a:lnSpc>
                <a:spcPct val="100000"/>
              </a:lnSpc>
              <a:spcBef>
                <a:spcPts val="0"/>
              </a:spcBef>
              <a:spcAft>
                <a:spcPts val="0"/>
              </a:spcAft>
              <a:buClr>
                <a:schemeClr val="dk1"/>
              </a:buClr>
              <a:buSzPct val="100000"/>
              <a:buFont typeface="Arial"/>
              <a:buChar char="•"/>
            </a:pPr>
            <a:r>
              <a:rPr lang="en-US" sz="2200" b="0" i="0" u="none" strike="noStrike" cap="none" baseline="0" dirty="0">
                <a:solidFill>
                  <a:schemeClr val="dk1"/>
                </a:solidFill>
                <a:latin typeface="Arial"/>
                <a:ea typeface="Arial"/>
                <a:cs typeface="Arial"/>
                <a:sym typeface="Arial"/>
                <a:rtl val="0"/>
              </a:rPr>
              <a:t>All the nodes are transcription factors themselves.</a:t>
            </a:r>
          </a:p>
        </p:txBody>
      </p:sp>
      <p:sp>
        <p:nvSpPr>
          <p:cNvPr id="58" name="Shape 91"/>
          <p:cNvSpPr/>
          <p:nvPr/>
        </p:nvSpPr>
        <p:spPr>
          <a:xfrm>
            <a:off x="1751903" y="11919766"/>
            <a:ext cx="191585" cy="248205"/>
          </a:xfrm>
          <a:prstGeom prst="rect">
            <a:avLst/>
          </a:prstGeom>
          <a:solidFill>
            <a:schemeClr val="lt1"/>
          </a:solidFill>
          <a:ln w="9525" cap="flat">
            <a:solidFill>
              <a:srgbClr val="FFFFFF"/>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9500" b="0" i="0" u="none" strike="noStrike" cap="none" baseline="0">
              <a:solidFill>
                <a:schemeClr val="dk1"/>
              </a:solidFill>
              <a:latin typeface="Calibri"/>
              <a:ea typeface="Calibri"/>
              <a:cs typeface="Calibri"/>
              <a:sym typeface="Calibri"/>
              <a:rtl val="0"/>
            </a:endParaRPr>
          </a:p>
        </p:txBody>
      </p:sp>
      <p:pic>
        <p:nvPicPr>
          <p:cNvPr id="61" name="Shape 117"/>
          <p:cNvPicPr preferRelativeResize="0"/>
          <p:nvPr/>
        </p:nvPicPr>
        <p:blipFill rotWithShape="1">
          <a:blip r:embed="rId4">
            <a:alphaModFix/>
          </a:blip>
          <a:srcRect r="10182"/>
          <a:stretch/>
        </p:blipFill>
        <p:spPr>
          <a:xfrm>
            <a:off x="1680221" y="9845694"/>
            <a:ext cx="2490747" cy="2083526"/>
          </a:xfrm>
          <a:prstGeom prst="rect">
            <a:avLst/>
          </a:prstGeom>
          <a:noFill/>
          <a:ln>
            <a:noFill/>
          </a:ln>
        </p:spPr>
      </p:pic>
      <p:pic>
        <p:nvPicPr>
          <p:cNvPr id="62" name="Shape 118"/>
          <p:cNvPicPr preferRelativeResize="0"/>
          <p:nvPr/>
        </p:nvPicPr>
        <p:blipFill rotWithShape="1">
          <a:blip r:embed="rId5">
            <a:alphaModFix/>
          </a:blip>
          <a:srcRect l="27345" t="34020" b="29849"/>
          <a:stretch/>
        </p:blipFill>
        <p:spPr>
          <a:xfrm>
            <a:off x="4757709" y="9997166"/>
            <a:ext cx="5101933" cy="1903249"/>
          </a:xfrm>
          <a:prstGeom prst="rect">
            <a:avLst/>
          </a:prstGeom>
          <a:noFill/>
          <a:ln>
            <a:noFill/>
          </a:ln>
        </p:spPr>
      </p:pic>
      <p:sp>
        <p:nvSpPr>
          <p:cNvPr id="69" name="Shape 100"/>
          <p:cNvSpPr/>
          <p:nvPr/>
        </p:nvSpPr>
        <p:spPr>
          <a:xfrm>
            <a:off x="33101988" y="17954507"/>
            <a:ext cx="9921300" cy="928674"/>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dirty="0">
                <a:solidFill>
                  <a:srgbClr val="017C00"/>
                </a:solidFill>
                <a:latin typeface="Helvetica Neue"/>
                <a:ea typeface="Helvetica Neue"/>
                <a:cs typeface="Helvetica Neue"/>
                <a:sym typeface="Helvetica Neue"/>
                <a:rtl val="0"/>
              </a:rPr>
              <a:t>Future Directions</a:t>
            </a:r>
          </a:p>
        </p:txBody>
      </p:sp>
      <p:sp>
        <p:nvSpPr>
          <p:cNvPr id="70" name="Shape 101"/>
          <p:cNvSpPr/>
          <p:nvPr/>
        </p:nvSpPr>
        <p:spPr>
          <a:xfrm>
            <a:off x="33101988" y="26205821"/>
            <a:ext cx="9924299"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dirty="0">
                <a:solidFill>
                  <a:srgbClr val="017C00"/>
                </a:solidFill>
                <a:latin typeface="Helvetica Neue"/>
                <a:ea typeface="Helvetica Neue"/>
                <a:cs typeface="Helvetica Neue"/>
                <a:sym typeface="Helvetica Neue"/>
                <a:rtl val="0"/>
              </a:rPr>
              <a:t>Acknowledgments</a:t>
            </a:r>
          </a:p>
        </p:txBody>
      </p:sp>
      <p:sp>
        <p:nvSpPr>
          <p:cNvPr id="71" name="Shape 102"/>
          <p:cNvSpPr/>
          <p:nvPr/>
        </p:nvSpPr>
        <p:spPr>
          <a:xfrm>
            <a:off x="33104987" y="28838965"/>
            <a:ext cx="9921300"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a:solidFill>
                  <a:srgbClr val="017C00"/>
                </a:solidFill>
                <a:latin typeface="Helvetica Neue"/>
                <a:ea typeface="Helvetica Neue"/>
                <a:cs typeface="Helvetica Neue"/>
                <a:sym typeface="Helvetica Neue"/>
                <a:rtl val="0"/>
              </a:rPr>
              <a:t>References</a:t>
            </a:r>
          </a:p>
        </p:txBody>
      </p:sp>
      <p:sp>
        <p:nvSpPr>
          <p:cNvPr id="72" name="Shape 103"/>
          <p:cNvSpPr/>
          <p:nvPr/>
        </p:nvSpPr>
        <p:spPr>
          <a:xfrm>
            <a:off x="33101988" y="18883181"/>
            <a:ext cx="9910112" cy="1852187"/>
          </a:xfrm>
          <a:prstGeom prst="rect">
            <a:avLst/>
          </a:prstGeom>
          <a:solidFill>
            <a:srgbClr val="FFFFFF"/>
          </a:solidFill>
          <a:ln>
            <a:noFill/>
          </a:ln>
        </p:spPr>
        <p:txBody>
          <a:bodyPr lIns="91425" tIns="45700" rIns="91425" bIns="45700" anchor="t" anchorCtr="0">
            <a:noAutofit/>
          </a:bodyPr>
          <a:lstStyle/>
          <a:p>
            <a:pPr marL="236538" marR="0" lvl="0" indent="-236538" algn="l" rtl="0">
              <a:lnSpc>
                <a:spcPct val="100000"/>
              </a:lnSpc>
              <a:spcBef>
                <a:spcPts val="0"/>
              </a:spcBef>
              <a:spcAft>
                <a:spcPts val="0"/>
              </a:spcAft>
              <a:buClr>
                <a:srgbClr val="003700"/>
              </a:buClr>
              <a:buSzPct val="100000"/>
              <a:buFont typeface="Arial"/>
              <a:buChar char="•"/>
            </a:pPr>
            <a:r>
              <a:rPr lang="en-US" sz="2200" dirty="0" smtClean="0">
                <a:solidFill>
                  <a:schemeClr val="dk1"/>
                </a:solidFill>
              </a:rPr>
              <a:t>Further expand and refine the unit testing framework.</a:t>
            </a:r>
          </a:p>
          <a:p>
            <a:pPr marL="236538" marR="0" lvl="0" indent="-236538" algn="l" rtl="0">
              <a:lnSpc>
                <a:spcPct val="100000"/>
              </a:lnSpc>
              <a:spcBef>
                <a:spcPts val="0"/>
              </a:spcBef>
              <a:spcAft>
                <a:spcPts val="0"/>
              </a:spcAft>
              <a:buClr>
                <a:srgbClr val="003700"/>
              </a:buClr>
              <a:buSzPct val="100000"/>
              <a:buFont typeface="Arial"/>
              <a:buChar char="•"/>
            </a:pPr>
            <a:r>
              <a:rPr lang="en-US" sz="2200" dirty="0" smtClean="0">
                <a:solidFill>
                  <a:schemeClr val="dk1"/>
                </a:solidFill>
              </a:rPr>
              <a:t>Allow users to choose different layout options to view the graph.</a:t>
            </a:r>
          </a:p>
          <a:p>
            <a:pPr marL="236538" marR="0" lvl="0" indent="-236538" algn="l" rtl="0">
              <a:lnSpc>
                <a:spcPct val="100000"/>
              </a:lnSpc>
              <a:spcBef>
                <a:spcPts val="0"/>
              </a:spcBef>
              <a:spcAft>
                <a:spcPts val="0"/>
              </a:spcAft>
              <a:buClr>
                <a:srgbClr val="003700"/>
              </a:buClr>
              <a:buSzPct val="100000"/>
              <a:buFont typeface="Arial"/>
              <a:buChar char="•"/>
            </a:pPr>
            <a:r>
              <a:rPr lang="en-US" sz="2200" dirty="0" smtClean="0">
                <a:solidFill>
                  <a:schemeClr val="dk1"/>
                </a:solidFill>
              </a:rPr>
              <a:t>Add node coloring for gene expression temporal data.</a:t>
            </a:r>
          </a:p>
          <a:p>
            <a:pPr marL="236538" marR="0" lvl="0" indent="-236538" algn="l" rtl="0">
              <a:lnSpc>
                <a:spcPct val="100000"/>
              </a:lnSpc>
              <a:spcBef>
                <a:spcPts val="0"/>
              </a:spcBef>
              <a:spcAft>
                <a:spcPts val="0"/>
              </a:spcAft>
              <a:buClr>
                <a:srgbClr val="003700"/>
              </a:buClr>
              <a:buSzPct val="100000"/>
              <a:buFont typeface="Arial"/>
              <a:buChar char="•"/>
            </a:pPr>
            <a:r>
              <a:rPr lang="en-US" sz="2200" dirty="0" smtClean="0">
                <a:solidFill>
                  <a:schemeClr val="dk1"/>
                </a:solidFill>
              </a:rPr>
              <a:t>Clicking a node will take the user to the according gene page.</a:t>
            </a:r>
          </a:p>
          <a:p>
            <a:pPr marL="236538" marR="0" lvl="0" indent="-236538" algn="l" rtl="0">
              <a:lnSpc>
                <a:spcPct val="100000"/>
              </a:lnSpc>
              <a:spcBef>
                <a:spcPts val="0"/>
              </a:spcBef>
              <a:spcAft>
                <a:spcPts val="0"/>
              </a:spcAft>
              <a:buClr>
                <a:srgbClr val="003700"/>
              </a:buClr>
              <a:buSzPct val="100000"/>
              <a:buFont typeface="Arial"/>
              <a:buChar char="•"/>
            </a:pPr>
            <a:r>
              <a:rPr lang="en-US" sz="2200" dirty="0" smtClean="0">
                <a:solidFill>
                  <a:schemeClr val="dk1"/>
                </a:solidFill>
              </a:rPr>
              <a:t>Converting D3 v3 to v4 and </a:t>
            </a:r>
            <a:r>
              <a:rPr lang="en-US" sz="2200" dirty="0" err="1" smtClean="0">
                <a:solidFill>
                  <a:schemeClr val="dk1"/>
                </a:solidFill>
              </a:rPr>
              <a:t>Javascript</a:t>
            </a:r>
            <a:r>
              <a:rPr lang="en-US" sz="2200" dirty="0" smtClean="0">
                <a:solidFill>
                  <a:schemeClr val="dk1"/>
                </a:solidFill>
              </a:rPr>
              <a:t> from ES5 to ES6</a:t>
            </a:r>
            <a:endParaRPr lang="en-US" sz="2200" dirty="0" smtClean="0">
              <a:solidFill>
                <a:schemeClr val="dk1"/>
              </a:solidFill>
            </a:endParaRPr>
          </a:p>
        </p:txBody>
      </p:sp>
      <p:sp>
        <p:nvSpPr>
          <p:cNvPr id="75" name="Shape 111"/>
          <p:cNvSpPr/>
          <p:nvPr/>
        </p:nvSpPr>
        <p:spPr>
          <a:xfrm>
            <a:off x="33102001" y="27140925"/>
            <a:ext cx="9921300" cy="1490307"/>
          </a:xfrm>
          <a:prstGeom prst="rect">
            <a:avLst/>
          </a:prstGeom>
          <a:solidFill>
            <a:srgbClr val="FFFFFF"/>
          </a:solidFill>
          <a:ln>
            <a:noFill/>
          </a:ln>
        </p:spPr>
        <p:txBody>
          <a:bodyPr lIns="91425" tIns="45700" rIns="91425" bIns="45700" anchor="t" anchorCtr="0">
            <a:noAutofit/>
          </a:bodyPr>
          <a:lstStyle/>
          <a:p>
            <a:pPr marL="236538" marR="0" lvl="0" indent="-233363" algn="l" rtl="0">
              <a:lnSpc>
                <a:spcPct val="100000"/>
              </a:lnSpc>
              <a:spcBef>
                <a:spcPts val="0"/>
              </a:spcBef>
              <a:spcAft>
                <a:spcPts val="0"/>
              </a:spcAft>
              <a:buClr>
                <a:srgbClr val="333333"/>
              </a:buClr>
              <a:buSzPct val="100000"/>
              <a:buFont typeface="Arial"/>
              <a:buChar char="•"/>
            </a:pPr>
            <a:r>
              <a:rPr lang="en-US" sz="2200" b="0" i="0" u="none" strike="noStrike" cap="none" baseline="0" dirty="0">
                <a:solidFill>
                  <a:srgbClr val="000000"/>
                </a:solidFill>
                <a:latin typeface="Arial"/>
                <a:ea typeface="Arial"/>
                <a:cs typeface="Arial"/>
                <a:sym typeface="Arial"/>
                <a:rtl val="0"/>
              </a:rPr>
              <a:t>This work is partially supported by NSF award 0921038 </a:t>
            </a:r>
            <a:r>
              <a:rPr lang="en-US" sz="2200" b="0" i="0" u="none" strike="noStrike" cap="none" baseline="0">
                <a:solidFill>
                  <a:srgbClr val="000000"/>
                </a:solidFill>
                <a:latin typeface="Arial"/>
                <a:ea typeface="Arial"/>
                <a:cs typeface="Arial"/>
                <a:sym typeface="Arial"/>
                <a:rtl val="0"/>
              </a:rPr>
              <a:t>(</a:t>
            </a:r>
            <a:r>
              <a:rPr lang="en-US" sz="2200" b="0" i="0" u="none" strike="noStrike" cap="none" baseline="0" smtClean="0">
                <a:solidFill>
                  <a:srgbClr val="000000"/>
                </a:solidFill>
                <a:latin typeface="Arial"/>
                <a:ea typeface="Arial"/>
                <a:cs typeface="Arial"/>
                <a:sym typeface="Arial"/>
                <a:rtl val="0"/>
              </a:rPr>
              <a:t>K.D.D., B.G.F.),</a:t>
            </a:r>
            <a:r>
              <a:rPr lang="en-US" sz="2200" b="0" i="0" u="none" strike="noStrike" cap="none" smtClean="0">
                <a:solidFill>
                  <a:srgbClr val="000000"/>
                </a:solidFill>
                <a:latin typeface="Arial"/>
                <a:ea typeface="Arial"/>
                <a:cs typeface="Arial"/>
                <a:sym typeface="Arial"/>
                <a:rtl val="0"/>
              </a:rPr>
              <a:t> a Kadner-Pitts Research Grant (K.D.D.), </a:t>
            </a:r>
            <a:r>
              <a:rPr lang="en-US" sz="2200" b="0" i="0" u="none" strike="noStrike" cap="none" baseline="0" smtClean="0">
                <a:solidFill>
                  <a:srgbClr val="000000"/>
                </a:solidFill>
                <a:latin typeface="Arial"/>
                <a:ea typeface="Arial"/>
                <a:cs typeface="Arial"/>
                <a:sym typeface="Arial"/>
                <a:rtl val="0"/>
              </a:rPr>
              <a:t>the </a:t>
            </a:r>
            <a:r>
              <a:rPr lang="en-US" sz="2200" b="0" i="0" u="none" strike="noStrike" cap="none" baseline="0" dirty="0">
                <a:solidFill>
                  <a:srgbClr val="000000"/>
                </a:solidFill>
                <a:latin typeface="Arial"/>
                <a:ea typeface="Arial"/>
                <a:cs typeface="Arial"/>
                <a:sym typeface="Arial"/>
                <a:rtl val="0"/>
              </a:rPr>
              <a:t>Loyola Marymount University Rains Research Assistant Program </a:t>
            </a:r>
            <a:r>
              <a:rPr lang="en-US" sz="2200" b="0" i="0" u="none" strike="noStrike" cap="none" baseline="0">
                <a:solidFill>
                  <a:srgbClr val="000000"/>
                </a:solidFill>
                <a:latin typeface="Arial"/>
                <a:ea typeface="Arial"/>
                <a:cs typeface="Arial"/>
                <a:sym typeface="Arial"/>
                <a:rtl val="0"/>
              </a:rPr>
              <a:t>(</a:t>
            </a:r>
            <a:r>
              <a:rPr lang="en-US" sz="2200" b="0" i="0" u="none" strike="noStrike" cap="none" baseline="0" smtClean="0">
                <a:solidFill>
                  <a:srgbClr val="000000"/>
                </a:solidFill>
                <a:latin typeface="Arial"/>
                <a:ea typeface="Arial"/>
                <a:cs typeface="Arial"/>
                <a:sym typeface="Arial"/>
                <a:rtl val="0"/>
              </a:rPr>
              <a:t>N.A.A.),</a:t>
            </a:r>
            <a:r>
              <a:rPr lang="en-US" sz="2200" b="0" i="0" u="none" strike="noStrike" cap="none" smtClean="0">
                <a:solidFill>
                  <a:srgbClr val="000000"/>
                </a:solidFill>
                <a:latin typeface="Arial"/>
                <a:ea typeface="Arial"/>
                <a:cs typeface="Arial"/>
                <a:sym typeface="Arial"/>
                <a:rtl val="0"/>
              </a:rPr>
              <a:t> </a:t>
            </a:r>
            <a:r>
              <a:rPr lang="en-US" sz="2200" b="0" i="0" u="none" strike="noStrike" cap="none" dirty="0" smtClean="0">
                <a:solidFill>
                  <a:srgbClr val="000000"/>
                </a:solidFill>
                <a:latin typeface="Arial"/>
                <a:ea typeface="Arial"/>
                <a:cs typeface="Arial"/>
                <a:sym typeface="Arial"/>
                <a:rtl val="0"/>
              </a:rPr>
              <a:t>and the Loyola Marymount University Summer Undergraduate Research Program </a:t>
            </a:r>
            <a:r>
              <a:rPr lang="en-US" sz="2200" b="0" i="0" u="none" strike="noStrike" cap="none" smtClean="0">
                <a:solidFill>
                  <a:srgbClr val="000000"/>
                </a:solidFill>
                <a:latin typeface="Arial"/>
                <a:ea typeface="Arial"/>
                <a:cs typeface="Arial"/>
                <a:sym typeface="Arial"/>
                <a:rtl val="0"/>
              </a:rPr>
              <a:t>(A.V.).</a:t>
            </a:r>
            <a:r>
              <a:rPr lang="en-US" sz="2200" b="0" i="0" u="none" strike="noStrike" cap="none" baseline="0" smtClean="0">
                <a:solidFill>
                  <a:srgbClr val="000000"/>
                </a:solidFill>
                <a:latin typeface="Arial"/>
                <a:ea typeface="Arial"/>
                <a:cs typeface="Arial"/>
                <a:sym typeface="Arial"/>
                <a:rtl val="0"/>
              </a:rPr>
              <a:t> </a:t>
            </a:r>
            <a:endParaRPr lang="en-US" sz="2200" b="0" i="0" u="none" strike="noStrike" cap="none" baseline="0" dirty="0">
              <a:solidFill>
                <a:srgbClr val="000000"/>
              </a:solidFill>
              <a:latin typeface="Arial"/>
              <a:ea typeface="Arial"/>
              <a:cs typeface="Arial"/>
              <a:sym typeface="Arial"/>
              <a:rtl val="0"/>
            </a:endParaRPr>
          </a:p>
        </p:txBody>
      </p:sp>
      <p:sp>
        <p:nvSpPr>
          <p:cNvPr id="76" name="Shape 112"/>
          <p:cNvSpPr/>
          <p:nvPr/>
        </p:nvSpPr>
        <p:spPr>
          <a:xfrm>
            <a:off x="33111677" y="29774162"/>
            <a:ext cx="9921300" cy="2520318"/>
          </a:xfrm>
          <a:prstGeom prst="rect">
            <a:avLst/>
          </a:prstGeom>
          <a:solidFill>
            <a:srgbClr val="FFFFFF"/>
          </a:solidFill>
          <a:ln>
            <a:noFill/>
          </a:ln>
        </p:spPr>
        <p:txBody>
          <a:bodyPr lIns="91425" tIns="45700" rIns="91425" bIns="45700" anchor="t" anchorCtr="0">
            <a:noAutofit/>
          </a:bodyPr>
          <a:lstStyle/>
          <a:p>
            <a:pPr marL="236538" indent="-236538">
              <a:buClr>
                <a:srgbClr val="003700"/>
              </a:buClr>
              <a:buSzPct val="100000"/>
              <a:buFont typeface="Arial"/>
              <a:buChar char="•"/>
            </a:pPr>
            <a:r>
              <a:rPr lang="en-US" sz="1150" smtClean="0"/>
              <a:t>Cytoscape: http://cytoscape.org</a:t>
            </a:r>
          </a:p>
          <a:p>
            <a:pPr marL="236538" indent="-236538">
              <a:buClr>
                <a:srgbClr val="003700"/>
              </a:buClr>
              <a:buSzPct val="100000"/>
              <a:buFont typeface="Arial"/>
              <a:buChar char="•"/>
            </a:pPr>
            <a:r>
              <a:rPr lang="en-US" sz="1150" smtClean="0"/>
              <a:t>Dahlquist</a:t>
            </a:r>
            <a:r>
              <a:rPr lang="en-US" sz="1150" dirty="0"/>
              <a:t>, K.D., </a:t>
            </a:r>
            <a:r>
              <a:rPr lang="en-US" sz="1150" dirty="0" err="1"/>
              <a:t>Dionisio</a:t>
            </a:r>
            <a:r>
              <a:rPr lang="en-US" sz="1150" dirty="0"/>
              <a:t>, J.D.N., Fitzpatrick, B.G., Anguiano, N.A., </a:t>
            </a:r>
            <a:r>
              <a:rPr lang="en-US" sz="1150" dirty="0" err="1"/>
              <a:t>Varshneya</a:t>
            </a:r>
            <a:r>
              <a:rPr lang="en-US" sz="1150" dirty="0"/>
              <a:t>, A., Southwick, B.J., </a:t>
            </a:r>
            <a:r>
              <a:rPr lang="en-US" sz="1150" dirty="0" err="1"/>
              <a:t>Samdarshi</a:t>
            </a:r>
            <a:r>
              <a:rPr lang="en-US" sz="1150" dirty="0"/>
              <a:t>, M. (2016) </a:t>
            </a:r>
            <a:r>
              <a:rPr lang="en-US" sz="1150" dirty="0" err="1"/>
              <a:t>GRNsight</a:t>
            </a:r>
            <a:r>
              <a:rPr lang="en-US" sz="1150" dirty="0"/>
              <a:t>: a web application and service for visualizing models of small- to medium-scale gene regulatory networks. </a:t>
            </a:r>
            <a:r>
              <a:rPr lang="en-US" sz="1150" i="1" dirty="0" err="1"/>
              <a:t>PeerJ</a:t>
            </a:r>
            <a:r>
              <a:rPr lang="en-US" sz="1150" i="1" dirty="0"/>
              <a:t> Computer Science</a:t>
            </a:r>
            <a:r>
              <a:rPr lang="en-US" sz="1150" dirty="0"/>
              <a:t> 2:e85</a:t>
            </a:r>
            <a:r>
              <a:rPr lang="en-US" sz="1150"/>
              <a:t>. </a:t>
            </a:r>
            <a:r>
              <a:rPr lang="en-US" sz="1150" smtClean="0"/>
              <a:t>DOI: </a:t>
            </a:r>
            <a:r>
              <a:rPr lang="en-US" sz="1150" dirty="0"/>
              <a:t>10.7717/peerj-cs.85).</a:t>
            </a:r>
          </a:p>
          <a:p>
            <a:pPr marL="236538" lvl="0" indent="-236538">
              <a:buClr>
                <a:srgbClr val="003700"/>
              </a:buClr>
              <a:buSzPct val="100000"/>
              <a:buFont typeface="Arial"/>
              <a:buChar char="•"/>
            </a:pPr>
            <a:r>
              <a:rPr lang="en-US" sz="1150" dirty="0" err="1"/>
              <a:t>Dahlquist</a:t>
            </a:r>
            <a:r>
              <a:rPr lang="en-US" sz="1150" dirty="0"/>
              <a:t>, K.D., Fitzpatrick, B.G., Camacho, E.T., </a:t>
            </a:r>
            <a:r>
              <a:rPr lang="en-US" sz="1150" dirty="0" err="1"/>
              <a:t>Entzminger</a:t>
            </a:r>
            <a:r>
              <a:rPr lang="en-US" sz="1150" dirty="0"/>
              <a:t>, S.D., and </a:t>
            </a:r>
            <a:r>
              <a:rPr lang="en-US" sz="1150" dirty="0" err="1"/>
              <a:t>Wanner</a:t>
            </a:r>
            <a:r>
              <a:rPr lang="en-US" sz="1150" dirty="0"/>
              <a:t>, N.C. (2015) Parameter Estimation for Gene Regulatory Networks from Microarray Data: Cold Shock Response in Saccharomyces cerevisiae. </a:t>
            </a:r>
            <a:r>
              <a:rPr lang="en-US" sz="1150" i="1" dirty="0"/>
              <a:t>Bulletin of Mathematical Biology</a:t>
            </a:r>
            <a:r>
              <a:rPr lang="en-US" sz="1150" dirty="0"/>
              <a:t>, </a:t>
            </a:r>
            <a:r>
              <a:rPr lang="en-US" sz="1150" i="1" dirty="0"/>
              <a:t>77</a:t>
            </a:r>
            <a:r>
              <a:rPr lang="en-US" sz="1150" dirty="0"/>
              <a:t>(8), 1457-1492, DOI: 10.1007/s11538-015-0092-6</a:t>
            </a:r>
          </a:p>
          <a:p>
            <a:pPr marL="236538" lvl="0" indent="-236538">
              <a:buClr>
                <a:srgbClr val="003700"/>
              </a:buClr>
              <a:buSzPct val="100000"/>
              <a:buFont typeface="Arial"/>
              <a:buChar char="•"/>
            </a:pPr>
            <a:r>
              <a:rPr lang="en-US" sz="1150" dirty="0"/>
              <a:t>D3.js: http://d3js.org/</a:t>
            </a:r>
          </a:p>
          <a:p>
            <a:pPr marL="236538" indent="-236538">
              <a:buClr>
                <a:srgbClr val="003700"/>
              </a:buClr>
              <a:buSzPct val="100000"/>
              <a:buFont typeface="Arial"/>
              <a:buChar char="•"/>
            </a:pPr>
            <a:r>
              <a:rPr lang="en-US" sz="1150"/>
              <a:t>Freeman, S., </a:t>
            </a:r>
            <a:r>
              <a:rPr lang="en-US" sz="1150" smtClean="0"/>
              <a:t>(</a:t>
            </a:r>
            <a:r>
              <a:rPr lang="en-US" sz="1150"/>
              <a:t>2002). </a:t>
            </a:r>
            <a:r>
              <a:rPr lang="en-US" sz="1150" i="1"/>
              <a:t>Biological </a:t>
            </a:r>
            <a:r>
              <a:rPr lang="en-US" sz="1150" i="1" smtClean="0"/>
              <a:t>science</a:t>
            </a:r>
            <a:r>
              <a:rPr lang="en-US" sz="1150" smtClean="0"/>
              <a:t>, 1</a:t>
            </a:r>
            <a:r>
              <a:rPr lang="en-US" sz="1150" baseline="30000" smtClean="0"/>
              <a:t>st</a:t>
            </a:r>
            <a:r>
              <a:rPr lang="en-US" sz="1150" smtClean="0"/>
              <a:t> edition. </a:t>
            </a:r>
            <a:r>
              <a:rPr lang="en-US" sz="1150"/>
              <a:t>Upper Saddle River, NJ:: Prentice Hall</a:t>
            </a:r>
            <a:r>
              <a:rPr lang="en-US" sz="1150" smtClean="0"/>
              <a:t>.</a:t>
            </a:r>
          </a:p>
          <a:p>
            <a:pPr marL="236538" indent="-236538">
              <a:buClr>
                <a:srgbClr val="003700"/>
              </a:buClr>
              <a:buSzPct val="100000"/>
              <a:buFont typeface="Arial"/>
              <a:buChar char="•"/>
            </a:pPr>
            <a:r>
              <a:rPr lang="en-US" sz="1150" smtClean="0"/>
              <a:t>Gephi: https://gephi.org</a:t>
            </a:r>
          </a:p>
          <a:p>
            <a:pPr marL="236538" lvl="0" indent="-236538">
              <a:buClr>
                <a:srgbClr val="003700"/>
              </a:buClr>
              <a:buSzPct val="100000"/>
              <a:buFont typeface="Arial"/>
              <a:buChar char="•"/>
            </a:pPr>
            <a:r>
              <a:rPr lang="en-US" sz="1150" smtClean="0"/>
              <a:t>GRNmap</a:t>
            </a:r>
            <a:r>
              <a:rPr lang="en-US" sz="1150" dirty="0"/>
              <a:t>: </a:t>
            </a:r>
            <a:r>
              <a:rPr lang="en-US" sz="1150" dirty="0">
                <a:hlinkClick r:id="rId6"/>
              </a:rPr>
              <a:t>http://kdahlquist.github.io/GRNmap/</a:t>
            </a:r>
            <a:endParaRPr lang="en-US" sz="1150" dirty="0"/>
          </a:p>
          <a:p>
            <a:pPr marL="236538" indent="-236538">
              <a:buClr>
                <a:srgbClr val="003700"/>
              </a:buClr>
              <a:buSzPct val="100000"/>
              <a:buFont typeface="Arial"/>
              <a:buChar char="•"/>
            </a:pPr>
            <a:r>
              <a:rPr lang="en-US" sz="1150" dirty="0"/>
              <a:t>Teixeira, M. C., Monteiro, P. T., </a:t>
            </a:r>
            <a:r>
              <a:rPr lang="en-US" sz="1150" dirty="0" err="1"/>
              <a:t>Guerreiro</a:t>
            </a:r>
            <a:r>
              <a:rPr lang="en-US" sz="1150" dirty="0"/>
              <a:t>, J. F., </a:t>
            </a:r>
            <a:r>
              <a:rPr lang="en-US" sz="1150" dirty="0" err="1"/>
              <a:t>Gonçalves</a:t>
            </a:r>
            <a:r>
              <a:rPr lang="en-US" sz="1150" dirty="0"/>
              <a:t>, J. P., Mira, N. P., dos Santos, S. C., ... &amp; Madeira, S. C. (2014). The YEASTRACT database: an upgraded information system for the analysis of gene and genomic transcription regulation in Saccharomyces cerevisiae. </a:t>
            </a:r>
            <a:r>
              <a:rPr lang="en-US" sz="1150" i="1" dirty="0"/>
              <a:t>Nucleic Acids Research</a:t>
            </a:r>
            <a:r>
              <a:rPr lang="en-US" sz="1150" dirty="0"/>
              <a:t>, </a:t>
            </a:r>
            <a:r>
              <a:rPr lang="en-US" sz="1150" i="1" dirty="0"/>
              <a:t>42</a:t>
            </a:r>
            <a:r>
              <a:rPr lang="en-US" sz="1150" dirty="0"/>
              <a:t>(D1), D161-D166, DOI: 10.1093/</a:t>
            </a:r>
            <a:r>
              <a:rPr lang="en-US" sz="1150" dirty="0" err="1"/>
              <a:t>nar</a:t>
            </a:r>
            <a:r>
              <a:rPr lang="en-US" sz="1150" dirty="0"/>
              <a:t>/gkt1015</a:t>
            </a:r>
          </a:p>
        </p:txBody>
      </p:sp>
      <p:sp>
        <p:nvSpPr>
          <p:cNvPr id="137" name="Shape 99"/>
          <p:cNvSpPr/>
          <p:nvPr/>
        </p:nvSpPr>
        <p:spPr>
          <a:xfrm>
            <a:off x="726714" y="6144071"/>
            <a:ext cx="10291174" cy="1194134"/>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baseline="0" dirty="0" smtClean="0">
                <a:solidFill>
                  <a:srgbClr val="017C00"/>
                </a:solidFill>
                <a:latin typeface="Arial"/>
                <a:ea typeface="Arial"/>
                <a:cs typeface="Arial"/>
                <a:sym typeface="Arial"/>
                <a:rtl val="0"/>
              </a:rPr>
              <a:t>Gene Regulatory</a:t>
            </a:r>
            <a:r>
              <a:rPr lang="en-US" sz="3600" b="0" i="0" u="none" strike="noStrike" cap="none" dirty="0" smtClean="0">
                <a:solidFill>
                  <a:srgbClr val="017C00"/>
                </a:solidFill>
                <a:latin typeface="Arial"/>
                <a:ea typeface="Arial"/>
                <a:cs typeface="Arial"/>
                <a:sym typeface="Arial"/>
                <a:rtl val="0"/>
              </a:rPr>
              <a:t> </a:t>
            </a:r>
            <a:r>
              <a:rPr lang="en-US" sz="3600" b="0" i="0" u="none" strike="noStrike" cap="none" smtClean="0">
                <a:solidFill>
                  <a:srgbClr val="017C00"/>
                </a:solidFill>
                <a:latin typeface="Arial"/>
                <a:ea typeface="Arial"/>
                <a:cs typeface="Arial"/>
                <a:sym typeface="Arial"/>
                <a:rtl val="0"/>
              </a:rPr>
              <a:t>Networks (GRNs) Can </a:t>
            </a:r>
            <a:r>
              <a:rPr lang="en-US" sz="3600" b="0" i="0" u="none" strike="noStrike" cap="none" dirty="0" smtClean="0">
                <a:solidFill>
                  <a:srgbClr val="017C00"/>
                </a:solidFill>
                <a:latin typeface="Arial"/>
                <a:ea typeface="Arial"/>
                <a:cs typeface="Arial"/>
                <a:sym typeface="Arial"/>
                <a:rtl val="0"/>
              </a:rPr>
              <a:t>Be </a:t>
            </a:r>
            <a:r>
              <a:rPr lang="en-US" sz="3600" b="0" i="0" u="none" strike="noStrike" cap="none" smtClean="0">
                <a:solidFill>
                  <a:srgbClr val="017C00"/>
                </a:solidFill>
                <a:latin typeface="Arial"/>
                <a:ea typeface="Arial"/>
                <a:cs typeface="Arial"/>
                <a:sym typeface="Arial"/>
                <a:rtl val="0"/>
              </a:rPr>
              <a:t>Illustrated by </a:t>
            </a:r>
            <a:r>
              <a:rPr lang="en-US" sz="3600" b="0" i="0" u="none" strike="noStrike" cap="none" dirty="0" smtClean="0">
                <a:solidFill>
                  <a:srgbClr val="017C00"/>
                </a:solidFill>
                <a:latin typeface="Arial"/>
                <a:ea typeface="Arial"/>
                <a:cs typeface="Arial"/>
                <a:sym typeface="Arial"/>
                <a:rtl val="0"/>
              </a:rPr>
              <a:t>Directed Graphs</a:t>
            </a:r>
            <a:endParaRPr lang="en-US" sz="3600" b="0" i="0" u="none" strike="noStrike" cap="none" baseline="0" dirty="0">
              <a:solidFill>
                <a:srgbClr val="017C00"/>
              </a:solidFill>
              <a:latin typeface="Arial"/>
              <a:ea typeface="Arial"/>
              <a:cs typeface="Arial"/>
              <a:sym typeface="Arial"/>
              <a:rtl val="0"/>
            </a:endParaRPr>
          </a:p>
        </p:txBody>
      </p:sp>
      <p:sp>
        <p:nvSpPr>
          <p:cNvPr id="140" name="Shape 87"/>
          <p:cNvSpPr/>
          <p:nvPr/>
        </p:nvSpPr>
        <p:spPr>
          <a:xfrm>
            <a:off x="11758921" y="7053015"/>
            <a:ext cx="20664029" cy="11808127"/>
          </a:xfrm>
          <a:prstGeom prst="rect">
            <a:avLst/>
          </a:pr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lang="en-US" sz="2200" b="0" i="0" u="none" strike="noStrike" cap="none" baseline="0" dirty="0" smtClean="0">
              <a:solidFill>
                <a:srgbClr val="000000"/>
              </a:solidFill>
              <a:latin typeface="Arial"/>
              <a:ea typeface="Arial"/>
              <a:cs typeface="Arial"/>
              <a:sym typeface="Arial"/>
              <a:rtl val="0"/>
            </a:endParaRPr>
          </a:p>
          <a:p>
            <a:pPr marL="0" marR="0" lvl="0" indent="0" algn="l" rtl="0">
              <a:lnSpc>
                <a:spcPct val="100000"/>
              </a:lnSpc>
              <a:spcBef>
                <a:spcPts val="0"/>
              </a:spcBef>
              <a:spcAft>
                <a:spcPts val="0"/>
              </a:spcAft>
              <a:buClr>
                <a:srgbClr val="000000"/>
              </a:buClr>
              <a:buFont typeface="Arial"/>
              <a:buNone/>
            </a:pPr>
            <a:endParaRPr lang="en-US" sz="2200" b="0" i="0" u="none" strike="noStrike" cap="none" baseline="0" dirty="0">
              <a:solidFill>
                <a:srgbClr val="000000"/>
              </a:solidFill>
              <a:latin typeface="Arial"/>
              <a:ea typeface="Arial"/>
              <a:cs typeface="Arial"/>
              <a:sym typeface="Arial"/>
              <a:rtl val="0"/>
            </a:endParaRPr>
          </a:p>
        </p:txBody>
      </p:sp>
      <p:sp>
        <p:nvSpPr>
          <p:cNvPr id="141" name="Shape 87"/>
          <p:cNvSpPr/>
          <p:nvPr/>
        </p:nvSpPr>
        <p:spPr>
          <a:xfrm>
            <a:off x="11772129" y="20541038"/>
            <a:ext cx="10493316" cy="11785074"/>
          </a:xfrm>
          <a:prstGeom prst="rect">
            <a:avLst/>
          </a:prstGeom>
          <a:solidFill>
            <a:schemeClr val="lt1"/>
          </a:solid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lang="en-US" sz="2400" b="1" i="0" u="none" strike="noStrike" cap="none" baseline="0" dirty="0">
              <a:solidFill>
                <a:srgbClr val="000000"/>
              </a:solidFill>
              <a:latin typeface="Arial"/>
              <a:ea typeface="Arial"/>
              <a:cs typeface="Arial"/>
              <a:sym typeface="Arial"/>
              <a:rtl val="0"/>
            </a:endParaRPr>
          </a:p>
        </p:txBody>
      </p:sp>
      <p:sp>
        <p:nvSpPr>
          <p:cNvPr id="142" name="Shape 96"/>
          <p:cNvSpPr/>
          <p:nvPr/>
        </p:nvSpPr>
        <p:spPr>
          <a:xfrm>
            <a:off x="11772129" y="19352127"/>
            <a:ext cx="10493315" cy="1188911"/>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000" b="0" i="0" u="none" strike="noStrike" cap="none" baseline="0" dirty="0" err="1" smtClean="0">
                <a:solidFill>
                  <a:srgbClr val="017C00"/>
                </a:solidFill>
                <a:sym typeface="Arial"/>
                <a:rtl val="0"/>
              </a:rPr>
              <a:t>GRNsight</a:t>
            </a:r>
            <a:r>
              <a:rPr lang="en-US" sz="3000" b="0" i="0" u="none" strike="noStrike" cap="none" baseline="0" dirty="0" smtClean="0">
                <a:solidFill>
                  <a:srgbClr val="017C00"/>
                </a:solidFill>
                <a:sym typeface="Arial"/>
                <a:rtl val="0"/>
              </a:rPr>
              <a:t> Has</a:t>
            </a:r>
            <a:r>
              <a:rPr lang="en-US" sz="3000" b="0" i="0" u="none" strike="noStrike" cap="none" dirty="0" smtClean="0">
                <a:solidFill>
                  <a:srgbClr val="017C00"/>
                </a:solidFill>
                <a:sym typeface="Arial"/>
                <a:rtl val="0"/>
              </a:rPr>
              <a:t> </a:t>
            </a:r>
            <a:r>
              <a:rPr lang="en-US" sz="3000" dirty="0">
                <a:solidFill>
                  <a:srgbClr val="017C00"/>
                </a:solidFill>
              </a:rPr>
              <a:t>S</a:t>
            </a:r>
            <a:r>
              <a:rPr lang="en-US" sz="3000" b="0" i="0" u="none" strike="noStrike" cap="none" dirty="0" smtClean="0">
                <a:solidFill>
                  <a:srgbClr val="017C00"/>
                </a:solidFill>
                <a:sym typeface="Arial"/>
                <a:rtl val="0"/>
              </a:rPr>
              <a:t>ophisticated </a:t>
            </a:r>
            <a:r>
              <a:rPr lang="en-US" sz="3000" dirty="0">
                <a:solidFill>
                  <a:srgbClr val="017C00"/>
                </a:solidFill>
              </a:rPr>
              <a:t>A</a:t>
            </a:r>
            <a:r>
              <a:rPr lang="en-US" sz="3000" b="0" i="0" u="none" strike="noStrike" cap="none" dirty="0" smtClean="0">
                <a:solidFill>
                  <a:srgbClr val="017C00"/>
                </a:solidFill>
                <a:sym typeface="Arial"/>
                <a:rtl val="0"/>
              </a:rPr>
              <a:t>rchitecture and </a:t>
            </a:r>
            <a:r>
              <a:rPr lang="en-US" sz="3000" b="0" i="0" u="none" strike="noStrike" cap="none" smtClean="0">
                <a:solidFill>
                  <a:srgbClr val="017C00"/>
                </a:solidFill>
                <a:sym typeface="Arial"/>
                <a:rtl val="0"/>
              </a:rPr>
              <a:t>Follows </a:t>
            </a:r>
          </a:p>
          <a:p>
            <a:pPr marL="0" marR="0" lvl="0" indent="0" algn="ctr" rtl="0">
              <a:lnSpc>
                <a:spcPct val="100000"/>
              </a:lnSpc>
              <a:spcBef>
                <a:spcPts val="0"/>
              </a:spcBef>
              <a:spcAft>
                <a:spcPts val="0"/>
              </a:spcAft>
              <a:buClr>
                <a:srgbClr val="017C00"/>
              </a:buClr>
              <a:buSzPct val="25000"/>
              <a:buFont typeface="Arial"/>
              <a:buNone/>
            </a:pPr>
            <a:r>
              <a:rPr lang="en-US" sz="3000" b="0" i="0" u="none" strike="noStrike" cap="none" smtClean="0">
                <a:solidFill>
                  <a:srgbClr val="017C00"/>
                </a:solidFill>
                <a:sym typeface="Arial"/>
                <a:rtl val="0"/>
              </a:rPr>
              <a:t>Open </a:t>
            </a:r>
            <a:r>
              <a:rPr lang="en-US" sz="3000" b="0" i="0" u="none" strike="noStrike" cap="none" dirty="0" smtClean="0">
                <a:solidFill>
                  <a:srgbClr val="017C00"/>
                </a:solidFill>
                <a:sym typeface="Arial"/>
                <a:rtl val="0"/>
              </a:rPr>
              <a:t>Source </a:t>
            </a:r>
            <a:r>
              <a:rPr lang="en-US" sz="3000" dirty="0">
                <a:solidFill>
                  <a:srgbClr val="017C00"/>
                </a:solidFill>
              </a:rPr>
              <a:t>D</a:t>
            </a:r>
            <a:r>
              <a:rPr lang="en-US" sz="3000" b="0" i="0" u="none" strike="noStrike" cap="none" dirty="0" smtClean="0">
                <a:solidFill>
                  <a:srgbClr val="017C00"/>
                </a:solidFill>
                <a:sym typeface="Arial"/>
                <a:rtl val="0"/>
              </a:rPr>
              <a:t>evelopment Practices</a:t>
            </a:r>
            <a:endParaRPr lang="en-US" sz="3000" b="0" i="0" u="none" strike="noStrike" cap="none" baseline="0" dirty="0">
              <a:solidFill>
                <a:srgbClr val="017C00"/>
              </a:solidFill>
              <a:sym typeface="Arial"/>
              <a:rtl val="0"/>
            </a:endParaRPr>
          </a:p>
        </p:txBody>
      </p:sp>
      <p:sp>
        <p:nvSpPr>
          <p:cNvPr id="143" name="Shape 120"/>
          <p:cNvSpPr/>
          <p:nvPr/>
        </p:nvSpPr>
        <p:spPr>
          <a:xfrm>
            <a:off x="11758921" y="6130716"/>
            <a:ext cx="20664028" cy="935227"/>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baseline="0" dirty="0" err="1" smtClean="0">
                <a:solidFill>
                  <a:srgbClr val="017C00"/>
                </a:solidFill>
                <a:latin typeface="Arial"/>
                <a:ea typeface="Arial"/>
                <a:cs typeface="Arial"/>
                <a:sym typeface="Arial"/>
                <a:rtl val="0"/>
              </a:rPr>
              <a:t>GRNsight</a:t>
            </a:r>
            <a:r>
              <a:rPr lang="en-US" sz="3600" b="0" i="0" u="none" strike="noStrike" cap="none" baseline="0" dirty="0" smtClean="0">
                <a:solidFill>
                  <a:srgbClr val="017C00"/>
                </a:solidFill>
                <a:latin typeface="Arial"/>
                <a:ea typeface="Arial"/>
                <a:cs typeface="Arial"/>
                <a:sym typeface="Arial"/>
                <a:rtl val="0"/>
              </a:rPr>
              <a:t> Automatically Lays </a:t>
            </a:r>
            <a:r>
              <a:rPr lang="en-US" sz="3600" dirty="0">
                <a:solidFill>
                  <a:srgbClr val="017C00"/>
                </a:solidFill>
              </a:rPr>
              <a:t>O</a:t>
            </a:r>
            <a:r>
              <a:rPr lang="en-US" sz="3600" b="0" i="0" u="none" strike="noStrike" cap="none" baseline="0" dirty="0" smtClean="0">
                <a:solidFill>
                  <a:srgbClr val="017C00"/>
                </a:solidFill>
                <a:latin typeface="Arial"/>
                <a:ea typeface="Arial"/>
                <a:cs typeface="Arial"/>
                <a:sym typeface="Arial"/>
                <a:rtl val="0"/>
              </a:rPr>
              <a:t>ut </a:t>
            </a:r>
            <a:r>
              <a:rPr lang="en-US" sz="3600" b="0" i="0" u="none" strike="noStrike" cap="none" baseline="0" dirty="0" err="1" smtClean="0">
                <a:solidFill>
                  <a:srgbClr val="017C00"/>
                </a:solidFill>
                <a:latin typeface="Arial"/>
                <a:ea typeface="Arial"/>
                <a:cs typeface="Arial"/>
                <a:sym typeface="Arial"/>
                <a:rtl val="0"/>
              </a:rPr>
              <a:t>Unweighted</a:t>
            </a:r>
            <a:r>
              <a:rPr lang="en-US" sz="3600" b="0" i="0" u="none" strike="noStrike" cap="none" baseline="0" dirty="0" smtClean="0">
                <a:solidFill>
                  <a:srgbClr val="017C00"/>
                </a:solidFill>
                <a:latin typeface="Arial"/>
                <a:ea typeface="Arial"/>
                <a:cs typeface="Arial"/>
                <a:sym typeface="Arial"/>
                <a:rtl val="0"/>
              </a:rPr>
              <a:t> and </a:t>
            </a:r>
            <a:r>
              <a:rPr lang="en-US" sz="3600" b="0" i="0" u="none" strike="noStrike" cap="none" baseline="0" smtClean="0">
                <a:solidFill>
                  <a:srgbClr val="017C00"/>
                </a:solidFill>
                <a:latin typeface="Arial"/>
                <a:ea typeface="Arial"/>
                <a:cs typeface="Arial"/>
                <a:sym typeface="Arial"/>
                <a:rtl val="0"/>
              </a:rPr>
              <a:t>Weighted Network Graphs</a:t>
            </a:r>
            <a:endParaRPr lang="en-US" sz="3600" b="0" i="0" u="none" strike="noStrike" cap="none" baseline="0" dirty="0">
              <a:solidFill>
                <a:srgbClr val="017C00"/>
              </a:solidFill>
              <a:latin typeface="Arial"/>
              <a:ea typeface="Arial"/>
              <a:cs typeface="Arial"/>
              <a:sym typeface="Arial"/>
              <a:rtl val="0"/>
            </a:endParaRPr>
          </a:p>
        </p:txBody>
      </p:sp>
      <p:sp>
        <p:nvSpPr>
          <p:cNvPr id="3" name="Rectangle 2"/>
          <p:cNvSpPr/>
          <p:nvPr/>
        </p:nvSpPr>
        <p:spPr>
          <a:xfrm>
            <a:off x="11885818" y="20858142"/>
            <a:ext cx="10071941" cy="2123658"/>
          </a:xfrm>
          <a:prstGeom prst="rect">
            <a:avLst/>
          </a:prstGeom>
        </p:spPr>
        <p:txBody>
          <a:bodyPr wrap="square">
            <a:spAutoFit/>
          </a:bodyPr>
          <a:lstStyle/>
          <a:p>
            <a:pPr lvl="0">
              <a:buClr>
                <a:schemeClr val="dk1"/>
              </a:buClr>
              <a:buSzPct val="25000"/>
            </a:pPr>
            <a:r>
              <a:rPr lang="en-US" sz="2200" b="1" dirty="0" err="1">
                <a:solidFill>
                  <a:schemeClr val="dk1"/>
                </a:solidFill>
              </a:rPr>
              <a:t>GRNsight</a:t>
            </a:r>
            <a:r>
              <a:rPr lang="en-US" sz="2200" b="1" dirty="0">
                <a:solidFill>
                  <a:schemeClr val="dk1"/>
                </a:solidFill>
              </a:rPr>
              <a:t> has a service-oriented architecture</a:t>
            </a:r>
          </a:p>
          <a:p>
            <a:pPr marL="236538" lvl="0" indent="-236538">
              <a:buClr>
                <a:schemeClr val="dk1"/>
              </a:buClr>
              <a:buSzPct val="100000"/>
              <a:buFont typeface="Arial"/>
              <a:buChar char="•"/>
            </a:pPr>
            <a:r>
              <a:rPr lang="en-US" sz="2200" dirty="0" err="1">
                <a:solidFill>
                  <a:schemeClr val="dk1"/>
                </a:solidFill>
              </a:rPr>
              <a:t>GRNsight</a:t>
            </a:r>
            <a:r>
              <a:rPr lang="en-US" sz="2200" dirty="0">
                <a:solidFill>
                  <a:schemeClr val="dk1"/>
                </a:solidFill>
              </a:rPr>
              <a:t> has two pieces: a server and a web client.</a:t>
            </a:r>
          </a:p>
          <a:p>
            <a:pPr marL="236538" lvl="0" indent="-236538">
              <a:buClr>
                <a:schemeClr val="dk1"/>
              </a:buClr>
              <a:buSzPct val="100000"/>
              <a:buFont typeface="Arial"/>
              <a:buChar char="•"/>
            </a:pPr>
            <a:r>
              <a:rPr lang="en-US" sz="2200" dirty="0">
                <a:solidFill>
                  <a:schemeClr val="dk1"/>
                </a:solidFill>
              </a:rPr>
              <a:t>The server uses the </a:t>
            </a:r>
            <a:r>
              <a:rPr lang="en-US" sz="2200" dirty="0" err="1" smtClean="0">
                <a:solidFill>
                  <a:schemeClr val="dk1"/>
                </a:solidFill>
              </a:rPr>
              <a:t>node.js</a:t>
            </a:r>
            <a:r>
              <a:rPr lang="en-US" sz="2200" dirty="0" smtClean="0">
                <a:solidFill>
                  <a:schemeClr val="dk1"/>
                </a:solidFill>
              </a:rPr>
              <a:t> </a:t>
            </a:r>
            <a:r>
              <a:rPr lang="en-US" sz="2200" dirty="0">
                <a:solidFill>
                  <a:schemeClr val="dk1"/>
                </a:solidFill>
              </a:rPr>
              <a:t>framework to receive and parse the </a:t>
            </a:r>
            <a:r>
              <a:rPr lang="en-US" sz="2200">
                <a:solidFill>
                  <a:schemeClr val="dk1"/>
                </a:solidFill>
              </a:rPr>
              <a:t>Excel </a:t>
            </a:r>
            <a:r>
              <a:rPr lang="en-US" sz="2200" smtClean="0">
                <a:solidFill>
                  <a:schemeClr val="dk1"/>
                </a:solidFill>
              </a:rPr>
              <a:t>spreadsheet, SIF, or GraphML file </a:t>
            </a:r>
            <a:r>
              <a:rPr lang="en-US" sz="2200" dirty="0">
                <a:solidFill>
                  <a:schemeClr val="dk1"/>
                </a:solidFill>
              </a:rPr>
              <a:t>uploaded by the user.</a:t>
            </a:r>
          </a:p>
          <a:p>
            <a:pPr marL="236538" lvl="0" indent="-236538">
              <a:buClr>
                <a:schemeClr val="dk1"/>
              </a:buClr>
              <a:buSzPct val="100000"/>
              <a:buFont typeface="Arial"/>
              <a:buChar char="•"/>
            </a:pPr>
            <a:r>
              <a:rPr lang="en-US" sz="2200" dirty="0">
                <a:solidFill>
                  <a:schemeClr val="dk1"/>
                </a:solidFill>
              </a:rPr>
              <a:t>The web client receives the data from the server and generates the graph visualization</a:t>
            </a:r>
            <a:r>
              <a:rPr lang="en-US" sz="2200" dirty="0" smtClean="0">
                <a:solidFill>
                  <a:schemeClr val="dk1"/>
                </a:solidFill>
              </a:rPr>
              <a:t>.</a:t>
            </a:r>
            <a:endParaRPr lang="en-US" sz="2200" dirty="0">
              <a:solidFill>
                <a:schemeClr val="dk1"/>
              </a:solidFill>
            </a:endParaRPr>
          </a:p>
        </p:txBody>
      </p:sp>
      <p:pic>
        <p:nvPicPr>
          <p:cNvPr id="4" name="Picture 3"/>
          <p:cNvPicPr>
            <a:picLocks noChangeAspect="1"/>
          </p:cNvPicPr>
          <p:nvPr/>
        </p:nvPicPr>
        <p:blipFill rotWithShape="1">
          <a:blip r:embed="rId7"/>
          <a:srcRect t="24190" r="6556" b="40704"/>
          <a:stretch/>
        </p:blipFill>
        <p:spPr>
          <a:xfrm>
            <a:off x="11926783" y="7992689"/>
            <a:ext cx="4257659" cy="999731"/>
          </a:xfrm>
          <a:prstGeom prst="rect">
            <a:avLst/>
          </a:prstGeom>
        </p:spPr>
      </p:pic>
      <p:pic>
        <p:nvPicPr>
          <p:cNvPr id="147" name="Shape 116"/>
          <p:cNvPicPr preferRelativeResize="0"/>
          <p:nvPr/>
        </p:nvPicPr>
        <p:blipFill rotWithShape="1">
          <a:blip r:embed="rId8">
            <a:alphaModFix/>
          </a:blip>
          <a:srcRect/>
          <a:stretch/>
        </p:blipFill>
        <p:spPr>
          <a:xfrm>
            <a:off x="28230786" y="8121879"/>
            <a:ext cx="3532692" cy="1704276"/>
          </a:xfrm>
          <a:prstGeom prst="rect">
            <a:avLst/>
          </a:prstGeom>
          <a:noFill/>
          <a:ln>
            <a:noFill/>
          </a:ln>
        </p:spPr>
      </p:pic>
      <p:pic>
        <p:nvPicPr>
          <p:cNvPr id="7" name="Picture 6"/>
          <p:cNvPicPr>
            <a:picLocks noChangeAspect="1"/>
          </p:cNvPicPr>
          <p:nvPr/>
        </p:nvPicPr>
        <p:blipFill rotWithShape="1">
          <a:blip r:embed="rId9"/>
          <a:srcRect l="18715"/>
          <a:stretch/>
        </p:blipFill>
        <p:spPr>
          <a:xfrm>
            <a:off x="18694275" y="7427495"/>
            <a:ext cx="9043491" cy="6225990"/>
          </a:xfrm>
          <a:prstGeom prst="rect">
            <a:avLst/>
          </a:prstGeom>
        </p:spPr>
      </p:pic>
      <p:cxnSp>
        <p:nvCxnSpPr>
          <p:cNvPr id="9" name="Straight Arrow Connector 8"/>
          <p:cNvCxnSpPr/>
          <p:nvPr/>
        </p:nvCxnSpPr>
        <p:spPr>
          <a:xfrm>
            <a:off x="16193270" y="8121879"/>
            <a:ext cx="64158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2674725" y="7526978"/>
            <a:ext cx="2693791" cy="430887"/>
          </a:xfrm>
          <a:prstGeom prst="rect">
            <a:avLst/>
          </a:prstGeom>
          <a:noFill/>
        </p:spPr>
        <p:txBody>
          <a:bodyPr wrap="none" rtlCol="0">
            <a:spAutoFit/>
          </a:bodyPr>
          <a:lstStyle/>
          <a:p>
            <a:r>
              <a:rPr lang="en-US" sz="2200" b="1" dirty="0" smtClean="0"/>
              <a:t>Excel Spreadsheet</a:t>
            </a:r>
            <a:endParaRPr lang="en-US" sz="2200" b="1" dirty="0"/>
          </a:p>
        </p:txBody>
      </p:sp>
      <p:sp>
        <p:nvSpPr>
          <p:cNvPr id="152" name="TextBox 151"/>
          <p:cNvSpPr txBox="1"/>
          <p:nvPr/>
        </p:nvSpPr>
        <p:spPr>
          <a:xfrm>
            <a:off x="27705396" y="7428149"/>
            <a:ext cx="4583473" cy="769441"/>
          </a:xfrm>
          <a:prstGeom prst="rect">
            <a:avLst/>
          </a:prstGeom>
          <a:noFill/>
        </p:spPr>
        <p:txBody>
          <a:bodyPr wrap="square" rtlCol="0">
            <a:spAutoFit/>
          </a:bodyPr>
          <a:lstStyle/>
          <a:p>
            <a:pPr algn="ctr"/>
            <a:r>
              <a:rPr lang="en-US" sz="2200" b="1" dirty="0" smtClean="0"/>
              <a:t> </a:t>
            </a:r>
            <a:r>
              <a:rPr lang="en-US" sz="2200" b="1" err="1" smtClean="0"/>
              <a:t>Unweighted</a:t>
            </a:r>
            <a:r>
              <a:rPr lang="en-US" sz="2200" b="1" smtClean="0"/>
              <a:t> graph </a:t>
            </a:r>
            <a:r>
              <a:rPr lang="en-US" sz="2200" b="1" dirty="0" smtClean="0"/>
              <a:t>drawn manually with Adobe Illustrator</a:t>
            </a:r>
            <a:endParaRPr lang="en-US" sz="2200" b="1" dirty="0"/>
          </a:p>
        </p:txBody>
      </p:sp>
      <p:sp>
        <p:nvSpPr>
          <p:cNvPr id="153" name="TextBox 152"/>
          <p:cNvSpPr txBox="1"/>
          <p:nvPr/>
        </p:nvSpPr>
        <p:spPr>
          <a:xfrm>
            <a:off x="20576969" y="13588907"/>
            <a:ext cx="4388061" cy="430887"/>
          </a:xfrm>
          <a:prstGeom prst="rect">
            <a:avLst/>
          </a:prstGeom>
          <a:noFill/>
        </p:spPr>
        <p:txBody>
          <a:bodyPr wrap="square" rtlCol="0">
            <a:spAutoFit/>
          </a:bodyPr>
          <a:lstStyle/>
          <a:p>
            <a:pPr algn="ctr"/>
            <a:r>
              <a:rPr lang="en-US" sz="2200" dirty="0" smtClean="0"/>
              <a:t>Produced in ~10 milliseconds</a:t>
            </a:r>
            <a:endParaRPr lang="en-US" sz="2200" dirty="0"/>
          </a:p>
        </p:txBody>
      </p:sp>
      <p:sp>
        <p:nvSpPr>
          <p:cNvPr id="154" name="TextBox 153"/>
          <p:cNvSpPr txBox="1"/>
          <p:nvPr/>
        </p:nvSpPr>
        <p:spPr>
          <a:xfrm>
            <a:off x="28272413" y="9718525"/>
            <a:ext cx="3449438" cy="430887"/>
          </a:xfrm>
          <a:prstGeom prst="rect">
            <a:avLst/>
          </a:prstGeom>
          <a:noFill/>
        </p:spPr>
        <p:txBody>
          <a:bodyPr wrap="square" rtlCol="0">
            <a:spAutoFit/>
          </a:bodyPr>
          <a:lstStyle/>
          <a:p>
            <a:pPr algn="ctr"/>
            <a:r>
              <a:rPr lang="en-US" sz="2200" dirty="0" smtClean="0"/>
              <a:t>Produced in several hours </a:t>
            </a:r>
            <a:endParaRPr lang="en-US" sz="2200" dirty="0"/>
          </a:p>
        </p:txBody>
      </p:sp>
      <p:pic>
        <p:nvPicPr>
          <p:cNvPr id="78" name="Picture 77"/>
          <p:cNvPicPr>
            <a:picLocks noChangeAspect="1"/>
          </p:cNvPicPr>
          <p:nvPr/>
        </p:nvPicPr>
        <p:blipFill rotWithShape="1">
          <a:blip r:embed="rId9"/>
          <a:srcRect t="8034" r="81013" b="29176"/>
          <a:stretch/>
        </p:blipFill>
        <p:spPr>
          <a:xfrm>
            <a:off x="16552550" y="9160513"/>
            <a:ext cx="2112437" cy="3909259"/>
          </a:xfrm>
          <a:prstGeom prst="rect">
            <a:avLst/>
          </a:prstGeom>
        </p:spPr>
      </p:pic>
      <p:sp>
        <p:nvSpPr>
          <p:cNvPr id="155" name="Rectangle 154"/>
          <p:cNvSpPr/>
          <p:nvPr/>
        </p:nvSpPr>
        <p:spPr>
          <a:xfrm>
            <a:off x="16592227" y="9247690"/>
            <a:ext cx="2037992" cy="367783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7" name="TextBox 156"/>
          <p:cNvSpPr txBox="1"/>
          <p:nvPr/>
        </p:nvSpPr>
        <p:spPr>
          <a:xfrm>
            <a:off x="16612033" y="9428189"/>
            <a:ext cx="384365" cy="523220"/>
          </a:xfrm>
          <a:prstGeom prst="rect">
            <a:avLst/>
          </a:prstGeom>
          <a:noFill/>
        </p:spPr>
        <p:txBody>
          <a:bodyPr wrap="none" rtlCol="0">
            <a:spAutoFit/>
          </a:bodyPr>
          <a:lstStyle/>
          <a:p>
            <a:r>
              <a:rPr lang="en-US" sz="2800" b="1" dirty="0" smtClean="0"/>
              <a:t>2</a:t>
            </a:r>
          </a:p>
        </p:txBody>
      </p:sp>
      <p:sp>
        <p:nvSpPr>
          <p:cNvPr id="19" name="Rectangle 18"/>
          <p:cNvSpPr/>
          <p:nvPr/>
        </p:nvSpPr>
        <p:spPr>
          <a:xfrm>
            <a:off x="11885818" y="13323559"/>
            <a:ext cx="4688116" cy="4708981"/>
          </a:xfrm>
          <a:prstGeom prst="rect">
            <a:avLst/>
          </a:prstGeom>
        </p:spPr>
        <p:txBody>
          <a:bodyPr wrap="square">
            <a:spAutoFit/>
          </a:bodyPr>
          <a:lstStyle/>
          <a:p>
            <a:pPr lvl="0">
              <a:buClr>
                <a:schemeClr val="dk1"/>
              </a:buClr>
              <a:buSzPct val="100000"/>
            </a:pPr>
            <a:r>
              <a:rPr lang="en-US" sz="2200" b="1" dirty="0" smtClean="0"/>
              <a:t>2. </a:t>
            </a:r>
            <a:r>
              <a:rPr lang="en-US" sz="2200" b="1" dirty="0"/>
              <a:t>F</a:t>
            </a:r>
            <a:r>
              <a:rPr lang="en-US" sz="2200" b="1" dirty="0" smtClean="0"/>
              <a:t>orce </a:t>
            </a:r>
            <a:r>
              <a:rPr lang="en-US" sz="2200" b="1" dirty="0"/>
              <a:t>G</a:t>
            </a:r>
            <a:r>
              <a:rPr lang="en-US" sz="2200" b="1" dirty="0" smtClean="0"/>
              <a:t>raph </a:t>
            </a:r>
            <a:r>
              <a:rPr lang="en-US" sz="2200" b="1" dirty="0"/>
              <a:t>P</a:t>
            </a:r>
            <a:r>
              <a:rPr lang="en-US" sz="2200" b="1" dirty="0" smtClean="0"/>
              <a:t>arameter </a:t>
            </a:r>
            <a:r>
              <a:rPr lang="en-US" sz="2200" b="1" dirty="0"/>
              <a:t>S</a:t>
            </a:r>
            <a:r>
              <a:rPr lang="en-US" sz="2200" b="1" dirty="0" smtClean="0"/>
              <a:t>liders </a:t>
            </a:r>
            <a:endParaRPr lang="en-US" sz="2200" b="1" dirty="0" smtClean="0">
              <a:solidFill>
                <a:schemeClr val="dk1"/>
              </a:solidFill>
            </a:endParaRPr>
          </a:p>
          <a:p>
            <a:pPr marL="457200" lvl="0" indent="-236538">
              <a:buClr>
                <a:schemeClr val="dk1"/>
              </a:buClr>
              <a:buSzPct val="100000"/>
              <a:buFont typeface="Arial"/>
              <a:buChar char="•"/>
            </a:pPr>
            <a:r>
              <a:rPr lang="en-US" sz="2000" dirty="0" smtClean="0">
                <a:solidFill>
                  <a:schemeClr val="dk1"/>
                </a:solidFill>
              </a:rPr>
              <a:t>Link distance determines the minimum distance between nodes.</a:t>
            </a:r>
          </a:p>
          <a:p>
            <a:pPr marL="457200" lvl="0" indent="-236538">
              <a:buClr>
                <a:schemeClr val="dk1"/>
              </a:buClr>
              <a:buSzPct val="100000"/>
              <a:buFont typeface="Arial"/>
              <a:buChar char="•"/>
            </a:pPr>
            <a:r>
              <a:rPr lang="en-US" sz="2000" dirty="0" smtClean="0">
                <a:solidFill>
                  <a:schemeClr val="dk1"/>
                </a:solidFill>
              </a:rPr>
              <a:t>Nodes </a:t>
            </a:r>
            <a:r>
              <a:rPr lang="en-US" sz="2000" dirty="0">
                <a:solidFill>
                  <a:schemeClr val="dk1"/>
                </a:solidFill>
              </a:rPr>
              <a:t>have a charge, which repels or attracts other </a:t>
            </a:r>
            <a:r>
              <a:rPr lang="en-US" sz="2000" dirty="0" smtClean="0">
                <a:solidFill>
                  <a:schemeClr val="dk1"/>
                </a:solidFill>
              </a:rPr>
              <a:t>nodes.</a:t>
            </a:r>
          </a:p>
          <a:p>
            <a:pPr marL="457200" lvl="0" indent="-236538">
              <a:buClr>
                <a:schemeClr val="dk1"/>
              </a:buClr>
              <a:buSzPct val="100000"/>
              <a:buFont typeface="Arial"/>
              <a:buChar char="•"/>
            </a:pPr>
            <a:r>
              <a:rPr lang="en-US" sz="2000" dirty="0" smtClean="0">
                <a:solidFill>
                  <a:schemeClr val="dk1"/>
                </a:solidFill>
              </a:rPr>
              <a:t>The </a:t>
            </a:r>
            <a:r>
              <a:rPr lang="en-US" sz="2000" dirty="0">
                <a:solidFill>
                  <a:schemeClr val="dk1"/>
                </a:solidFill>
              </a:rPr>
              <a:t>charge distance determines </a:t>
            </a:r>
            <a:r>
              <a:rPr lang="en-US" sz="2000" dirty="0" smtClean="0">
                <a:solidFill>
                  <a:schemeClr val="dk1"/>
                </a:solidFill>
              </a:rPr>
              <a:t>at what range </a:t>
            </a:r>
            <a:r>
              <a:rPr lang="en-US" sz="2000" dirty="0">
                <a:solidFill>
                  <a:schemeClr val="dk1"/>
                </a:solidFill>
              </a:rPr>
              <a:t>a node’s charge will affect other nodes</a:t>
            </a:r>
            <a:r>
              <a:rPr lang="en-US" sz="2000" dirty="0" smtClean="0">
                <a:solidFill>
                  <a:schemeClr val="dk1"/>
                </a:solidFill>
              </a:rPr>
              <a:t>.</a:t>
            </a:r>
          </a:p>
          <a:p>
            <a:pPr marL="457200" lvl="0" indent="-236538">
              <a:buClr>
                <a:schemeClr val="dk1"/>
              </a:buClr>
              <a:buSzPct val="100000"/>
              <a:buFont typeface="Arial"/>
              <a:buChar char="•"/>
            </a:pPr>
            <a:r>
              <a:rPr lang="en-US" sz="2000" dirty="0"/>
              <a:t>Gravity determines the strength of the force holding the nodes to the center of the graph.</a:t>
            </a:r>
            <a:endParaRPr lang="en-US" sz="2000" dirty="0" smtClean="0">
              <a:solidFill>
                <a:schemeClr val="dk1"/>
              </a:solidFill>
            </a:endParaRPr>
          </a:p>
          <a:p>
            <a:pPr marL="457200" lvl="0" indent="-236538">
              <a:buClr>
                <a:schemeClr val="dk1"/>
              </a:buClr>
              <a:buSzPct val="100000"/>
              <a:buFont typeface="Arial"/>
              <a:buChar char="•"/>
            </a:pPr>
            <a:r>
              <a:rPr lang="en-US" sz="2000" dirty="0" smtClean="0">
                <a:solidFill>
                  <a:schemeClr val="dk1"/>
                </a:solidFill>
              </a:rPr>
              <a:t>Reset functionality sets all parameters to </a:t>
            </a:r>
            <a:r>
              <a:rPr lang="en-US" sz="2000" smtClean="0">
                <a:solidFill>
                  <a:schemeClr val="dk1"/>
                </a:solidFill>
              </a:rPr>
              <a:t>default settings.</a:t>
            </a:r>
            <a:endParaRPr lang="en-US" sz="2000" dirty="0" smtClean="0">
              <a:solidFill>
                <a:schemeClr val="dk1"/>
              </a:solidFill>
            </a:endParaRPr>
          </a:p>
          <a:p>
            <a:pPr marL="457200" lvl="0" indent="-236538">
              <a:buClr>
                <a:schemeClr val="dk1"/>
              </a:buClr>
              <a:buSzPct val="100000"/>
              <a:buFont typeface="Arial"/>
              <a:buChar char="•"/>
            </a:pPr>
            <a:r>
              <a:rPr lang="en-US" sz="2000" dirty="0" smtClean="0">
                <a:solidFill>
                  <a:schemeClr val="dk1"/>
                </a:solidFill>
              </a:rPr>
              <a:t>Locking the parameters prevents any </a:t>
            </a:r>
            <a:r>
              <a:rPr lang="en-US" sz="2000" smtClean="0">
                <a:solidFill>
                  <a:schemeClr val="dk1"/>
                </a:solidFill>
              </a:rPr>
              <a:t>further changes.</a:t>
            </a:r>
            <a:endParaRPr lang="en-US" sz="2000" dirty="0">
              <a:solidFill>
                <a:schemeClr val="dk1"/>
              </a:solidFill>
            </a:endParaRPr>
          </a:p>
        </p:txBody>
      </p:sp>
      <p:sp>
        <p:nvSpPr>
          <p:cNvPr id="20" name="Rectangle 19"/>
          <p:cNvSpPr/>
          <p:nvPr/>
        </p:nvSpPr>
        <p:spPr>
          <a:xfrm>
            <a:off x="11850792" y="9151583"/>
            <a:ext cx="4761241" cy="3785652"/>
          </a:xfrm>
          <a:prstGeom prst="rect">
            <a:avLst/>
          </a:prstGeom>
        </p:spPr>
        <p:txBody>
          <a:bodyPr wrap="square">
            <a:spAutoFit/>
          </a:bodyPr>
          <a:lstStyle/>
          <a:p>
            <a:pPr lvl="0">
              <a:buClr>
                <a:srgbClr val="000000"/>
              </a:buClr>
              <a:buSzPct val="25000"/>
            </a:pPr>
            <a:r>
              <a:rPr lang="en-US" sz="2200" b="1" dirty="0" smtClean="0"/>
              <a:t>1. Menu </a:t>
            </a:r>
            <a:r>
              <a:rPr lang="en-US" sz="2200" b="1" dirty="0"/>
              <a:t>Bar</a:t>
            </a:r>
            <a:r>
              <a:rPr lang="en-US" sz="2000" b="1" dirty="0"/>
              <a:t> </a:t>
            </a:r>
          </a:p>
          <a:p>
            <a:pPr marL="457200" lvl="0" indent="-236538">
              <a:buClr>
                <a:srgbClr val="000000"/>
              </a:buClr>
              <a:buSzPct val="100000"/>
              <a:buFont typeface="Arial"/>
              <a:buChar char="•"/>
            </a:pPr>
            <a:r>
              <a:rPr lang="en-US" sz="2000" dirty="0" smtClean="0"/>
              <a:t>Four demo files can be found in the “Demo” menu for users who do not have their own data.</a:t>
            </a:r>
          </a:p>
          <a:p>
            <a:pPr marL="457200" indent="-236538">
              <a:buClr>
                <a:srgbClr val="000000"/>
              </a:buClr>
              <a:buSzPct val="100000"/>
              <a:buFont typeface="Arial"/>
              <a:buChar char="•"/>
            </a:pPr>
            <a:r>
              <a:rPr lang="en-US" sz="2000" dirty="0" smtClean="0"/>
              <a:t>Print </a:t>
            </a:r>
            <a:r>
              <a:rPr lang="en-US" sz="2000" dirty="0"/>
              <a:t>functionality </a:t>
            </a:r>
            <a:r>
              <a:rPr lang="en-US" sz="2000" dirty="0" smtClean="0"/>
              <a:t>is accessed from the </a:t>
            </a:r>
            <a:r>
              <a:rPr lang="en-US" sz="2000" dirty="0"/>
              <a:t>“File” menu option</a:t>
            </a:r>
            <a:r>
              <a:rPr lang="en-US" sz="2000" dirty="0" smtClean="0"/>
              <a:t>.</a:t>
            </a:r>
          </a:p>
          <a:p>
            <a:pPr marL="457200" indent="-236538">
              <a:buClr>
                <a:srgbClr val="000000"/>
              </a:buClr>
              <a:buSzPct val="100000"/>
              <a:buFont typeface="Arial"/>
              <a:buChar char="•"/>
            </a:pPr>
            <a:r>
              <a:rPr lang="en-US" sz="2000" dirty="0" smtClean="0">
                <a:solidFill>
                  <a:schemeClr val="dk1"/>
                </a:solidFill>
              </a:rPr>
              <a:t>“File &gt; Reload” </a:t>
            </a:r>
            <a:r>
              <a:rPr lang="en-US" sz="2000" dirty="0">
                <a:solidFill>
                  <a:schemeClr val="dk1"/>
                </a:solidFill>
              </a:rPr>
              <a:t>reloads the current graph with the active settings</a:t>
            </a:r>
            <a:r>
              <a:rPr lang="en-US" sz="2000" dirty="0" smtClean="0">
                <a:solidFill>
                  <a:schemeClr val="dk1"/>
                </a:solidFill>
              </a:rPr>
              <a:t>.</a:t>
            </a:r>
          </a:p>
          <a:p>
            <a:pPr marL="457200" lvl="0" indent="-236538">
              <a:buClr>
                <a:schemeClr val="dk1"/>
              </a:buClr>
              <a:buSzPct val="100000"/>
              <a:buFont typeface="Arial"/>
              <a:buChar char="•"/>
            </a:pPr>
            <a:r>
              <a:rPr lang="en-US" sz="2000" dirty="0">
                <a:solidFill>
                  <a:schemeClr val="dk1"/>
                </a:solidFill>
              </a:rPr>
              <a:t>In the </a:t>
            </a:r>
            <a:r>
              <a:rPr lang="en-US" sz="2000" dirty="0" smtClean="0">
                <a:solidFill>
                  <a:schemeClr val="dk1"/>
                </a:solidFill>
              </a:rPr>
              <a:t>“Edit </a:t>
            </a:r>
            <a:r>
              <a:rPr lang="en-US" sz="2000" dirty="0">
                <a:solidFill>
                  <a:schemeClr val="dk1"/>
                </a:solidFill>
              </a:rPr>
              <a:t>&gt; </a:t>
            </a:r>
            <a:r>
              <a:rPr lang="en-US" sz="2000" dirty="0" smtClean="0">
                <a:solidFill>
                  <a:schemeClr val="dk1"/>
                </a:solidFill>
              </a:rPr>
              <a:t>Preferences” menu, the </a:t>
            </a:r>
            <a:r>
              <a:rPr lang="en-US" sz="2000" dirty="0">
                <a:solidFill>
                  <a:schemeClr val="dk1"/>
                </a:solidFill>
              </a:rPr>
              <a:t>user can select for </a:t>
            </a:r>
            <a:r>
              <a:rPr lang="en-US" sz="2000" dirty="0" smtClean="0">
                <a:solidFill>
                  <a:schemeClr val="dk1"/>
                </a:solidFill>
              </a:rPr>
              <a:t>weighted </a:t>
            </a:r>
            <a:r>
              <a:rPr lang="en-US" sz="2000" dirty="0">
                <a:solidFill>
                  <a:schemeClr val="dk1"/>
                </a:solidFill>
              </a:rPr>
              <a:t>graphs to be displayed as </a:t>
            </a:r>
            <a:r>
              <a:rPr lang="en-US" sz="2000" dirty="0" err="1" smtClean="0">
                <a:solidFill>
                  <a:schemeClr val="dk1"/>
                </a:solidFill>
              </a:rPr>
              <a:t>unweighted</a:t>
            </a:r>
            <a:r>
              <a:rPr lang="en-US" sz="2000" dirty="0">
                <a:solidFill>
                  <a:schemeClr val="dk1"/>
                </a:solidFill>
              </a:rPr>
              <a:t> </a:t>
            </a:r>
            <a:r>
              <a:rPr lang="en-US" sz="2000" dirty="0" smtClean="0">
                <a:solidFill>
                  <a:schemeClr val="dk1"/>
                </a:solidFill>
              </a:rPr>
              <a:t>graphs.</a:t>
            </a:r>
            <a:endParaRPr lang="en-US" sz="2000" dirty="0">
              <a:solidFill>
                <a:schemeClr val="dk1"/>
              </a:solidFill>
            </a:endParaRPr>
          </a:p>
        </p:txBody>
      </p:sp>
      <p:pic>
        <p:nvPicPr>
          <p:cNvPr id="10" name="Picture 9"/>
          <p:cNvPicPr>
            <a:picLocks noChangeAspect="1"/>
          </p:cNvPicPr>
          <p:nvPr/>
        </p:nvPicPr>
        <p:blipFill rotWithShape="1">
          <a:blip r:embed="rId10"/>
          <a:srcRect l="351" t="3057"/>
          <a:stretch/>
        </p:blipFill>
        <p:spPr>
          <a:xfrm>
            <a:off x="16834852" y="7975403"/>
            <a:ext cx="1379442" cy="1206555"/>
          </a:xfrm>
          <a:prstGeom prst="rect">
            <a:avLst/>
          </a:prstGeom>
        </p:spPr>
      </p:pic>
      <p:sp>
        <p:nvSpPr>
          <p:cNvPr id="77" name="TextBox 76"/>
          <p:cNvSpPr txBox="1"/>
          <p:nvPr/>
        </p:nvSpPr>
        <p:spPr>
          <a:xfrm>
            <a:off x="18764937" y="7992689"/>
            <a:ext cx="7074373" cy="523220"/>
          </a:xfrm>
          <a:prstGeom prst="rect">
            <a:avLst/>
          </a:prstGeom>
          <a:noFill/>
        </p:spPr>
        <p:txBody>
          <a:bodyPr wrap="none" rtlCol="0">
            <a:spAutoFit/>
          </a:bodyPr>
          <a:lstStyle/>
          <a:p>
            <a:r>
              <a:rPr lang="en-US" sz="2800" b="1" dirty="0" smtClean="0"/>
              <a:t>3. Weighted graph laid out automatically</a:t>
            </a:r>
            <a:endParaRPr lang="en-US" sz="2800" b="1" dirty="0"/>
          </a:p>
        </p:txBody>
      </p:sp>
      <p:pic>
        <p:nvPicPr>
          <p:cNvPr id="158" name="Shape 123"/>
          <p:cNvPicPr preferRelativeResize="0"/>
          <p:nvPr/>
        </p:nvPicPr>
        <p:blipFill rotWithShape="1">
          <a:blip r:embed="rId11">
            <a:alphaModFix/>
          </a:blip>
          <a:srcRect l="51219" t="35156" b="33193"/>
          <a:stretch/>
        </p:blipFill>
        <p:spPr>
          <a:xfrm>
            <a:off x="19209565" y="16110161"/>
            <a:ext cx="3223666" cy="1384145"/>
          </a:xfrm>
          <a:prstGeom prst="rect">
            <a:avLst/>
          </a:prstGeom>
          <a:noFill/>
          <a:ln>
            <a:noFill/>
          </a:ln>
        </p:spPr>
      </p:pic>
      <p:pic>
        <p:nvPicPr>
          <p:cNvPr id="159" name="Shape 123"/>
          <p:cNvPicPr preferRelativeResize="0"/>
          <p:nvPr/>
        </p:nvPicPr>
        <p:blipFill rotWithShape="1">
          <a:blip r:embed="rId11">
            <a:alphaModFix/>
          </a:blip>
          <a:srcRect t="68506" r="36449"/>
          <a:stretch/>
        </p:blipFill>
        <p:spPr>
          <a:xfrm>
            <a:off x="22027533" y="16079072"/>
            <a:ext cx="4136889" cy="1415234"/>
          </a:xfrm>
          <a:prstGeom prst="rect">
            <a:avLst/>
          </a:prstGeom>
          <a:noFill/>
          <a:ln>
            <a:noFill/>
          </a:ln>
        </p:spPr>
      </p:pic>
      <p:pic>
        <p:nvPicPr>
          <p:cNvPr id="163" name="Shape 123"/>
          <p:cNvPicPr preferRelativeResize="0"/>
          <p:nvPr/>
        </p:nvPicPr>
        <p:blipFill rotWithShape="1">
          <a:blip r:embed="rId11">
            <a:alphaModFix/>
          </a:blip>
          <a:srcRect l="66784" t="68506"/>
          <a:stretch/>
        </p:blipFill>
        <p:spPr>
          <a:xfrm>
            <a:off x="26098930" y="16079072"/>
            <a:ext cx="2162231" cy="1415234"/>
          </a:xfrm>
          <a:prstGeom prst="rect">
            <a:avLst/>
          </a:prstGeom>
          <a:noFill/>
          <a:ln>
            <a:noFill/>
          </a:ln>
        </p:spPr>
      </p:pic>
      <p:pic>
        <p:nvPicPr>
          <p:cNvPr id="164" name="Shape 123"/>
          <p:cNvPicPr preferRelativeResize="0"/>
          <p:nvPr/>
        </p:nvPicPr>
        <p:blipFill rotWithShape="1">
          <a:blip r:embed="rId11">
            <a:alphaModFix/>
          </a:blip>
          <a:srcRect t="35156" r="56613" b="33193"/>
          <a:stretch/>
        </p:blipFill>
        <p:spPr>
          <a:xfrm>
            <a:off x="16395412" y="16037676"/>
            <a:ext cx="2867225" cy="1384145"/>
          </a:xfrm>
          <a:prstGeom prst="rect">
            <a:avLst/>
          </a:prstGeom>
          <a:noFill/>
          <a:ln>
            <a:noFill/>
          </a:ln>
        </p:spPr>
      </p:pic>
      <p:pic>
        <p:nvPicPr>
          <p:cNvPr id="8" name="Picture 7"/>
          <p:cNvPicPr>
            <a:picLocks noChangeAspect="1"/>
          </p:cNvPicPr>
          <p:nvPr/>
        </p:nvPicPr>
        <p:blipFill rotWithShape="1">
          <a:blip r:embed="rId12"/>
          <a:srcRect r="11035"/>
          <a:stretch/>
        </p:blipFill>
        <p:spPr>
          <a:xfrm>
            <a:off x="16558066" y="7446013"/>
            <a:ext cx="3276566" cy="469900"/>
          </a:xfrm>
          <a:prstGeom prst="rect">
            <a:avLst/>
          </a:prstGeom>
        </p:spPr>
      </p:pic>
      <p:sp>
        <p:nvSpPr>
          <p:cNvPr id="17" name="Rectangle 16"/>
          <p:cNvSpPr/>
          <p:nvPr/>
        </p:nvSpPr>
        <p:spPr>
          <a:xfrm>
            <a:off x="16482114" y="7379422"/>
            <a:ext cx="3428078" cy="579671"/>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TextBox 78"/>
          <p:cNvSpPr txBox="1"/>
          <p:nvPr/>
        </p:nvSpPr>
        <p:spPr>
          <a:xfrm>
            <a:off x="27673025" y="10309149"/>
            <a:ext cx="4648214" cy="1107996"/>
          </a:xfrm>
          <a:prstGeom prst="rect">
            <a:avLst/>
          </a:prstGeom>
          <a:noFill/>
        </p:spPr>
        <p:txBody>
          <a:bodyPr wrap="square" rtlCol="0">
            <a:spAutoFit/>
          </a:bodyPr>
          <a:lstStyle/>
          <a:p>
            <a:pPr algn="ctr"/>
            <a:r>
              <a:rPr lang="en-US" sz="2200" b="1" dirty="0" err="1" smtClean="0"/>
              <a:t>Unweighted</a:t>
            </a:r>
            <a:r>
              <a:rPr lang="en-US" sz="2200" b="1" dirty="0" smtClean="0"/>
              <a:t> graph laid out automatically by </a:t>
            </a:r>
            <a:r>
              <a:rPr lang="en-US" sz="2200" b="1" dirty="0" err="1" smtClean="0"/>
              <a:t>GRNsight</a:t>
            </a:r>
            <a:r>
              <a:rPr lang="en-US" sz="2200" b="1" dirty="0" smtClean="0"/>
              <a:t> and adjusted by hand</a:t>
            </a:r>
            <a:endParaRPr lang="en-US" sz="2200" b="1" dirty="0"/>
          </a:p>
        </p:txBody>
      </p:sp>
      <p:pic>
        <p:nvPicPr>
          <p:cNvPr id="11" name="Picture 10"/>
          <p:cNvPicPr>
            <a:picLocks noChangeAspect="1"/>
          </p:cNvPicPr>
          <p:nvPr/>
        </p:nvPicPr>
        <p:blipFill>
          <a:blip r:embed="rId13"/>
          <a:stretch>
            <a:fillRect/>
          </a:stretch>
        </p:blipFill>
        <p:spPr>
          <a:xfrm>
            <a:off x="28231603" y="11403361"/>
            <a:ext cx="3531058" cy="1772242"/>
          </a:xfrm>
          <a:prstGeom prst="rect">
            <a:avLst/>
          </a:prstGeom>
        </p:spPr>
      </p:pic>
      <p:sp>
        <p:nvSpPr>
          <p:cNvPr id="80" name="TextBox 79"/>
          <p:cNvSpPr txBox="1"/>
          <p:nvPr/>
        </p:nvSpPr>
        <p:spPr>
          <a:xfrm>
            <a:off x="27803102" y="13144548"/>
            <a:ext cx="4388061" cy="430887"/>
          </a:xfrm>
          <a:prstGeom prst="rect">
            <a:avLst/>
          </a:prstGeom>
          <a:noFill/>
        </p:spPr>
        <p:txBody>
          <a:bodyPr wrap="square" rtlCol="0">
            <a:spAutoFit/>
          </a:bodyPr>
          <a:lstStyle/>
          <a:p>
            <a:pPr algn="ctr"/>
            <a:r>
              <a:rPr lang="en-US" sz="2200" dirty="0" smtClean="0"/>
              <a:t>Produced in ~5 minutes</a:t>
            </a:r>
            <a:endParaRPr lang="en-US" sz="2200" dirty="0"/>
          </a:p>
        </p:txBody>
      </p:sp>
      <p:sp>
        <p:nvSpPr>
          <p:cNvPr id="150" name="TextBox 149"/>
          <p:cNvSpPr txBox="1"/>
          <p:nvPr/>
        </p:nvSpPr>
        <p:spPr>
          <a:xfrm>
            <a:off x="28252914" y="13683137"/>
            <a:ext cx="3793237" cy="1107996"/>
          </a:xfrm>
          <a:prstGeom prst="rect">
            <a:avLst/>
          </a:prstGeom>
          <a:noFill/>
        </p:spPr>
        <p:txBody>
          <a:bodyPr wrap="square" rtlCol="0">
            <a:spAutoFit/>
          </a:bodyPr>
          <a:lstStyle/>
          <a:p>
            <a:pPr algn="ctr"/>
            <a:r>
              <a:rPr lang="en-US" sz="2200" b="1" dirty="0" smtClean="0"/>
              <a:t>Weighted graph laid out automatically by </a:t>
            </a:r>
            <a:r>
              <a:rPr lang="en-US" sz="2200" b="1" dirty="0" err="1" smtClean="0"/>
              <a:t>GRNsight</a:t>
            </a:r>
            <a:r>
              <a:rPr lang="en-US" sz="2200" b="1" dirty="0" smtClean="0"/>
              <a:t> and adjusted by hand</a:t>
            </a:r>
            <a:endParaRPr lang="en-US" sz="2200" b="1" dirty="0"/>
          </a:p>
        </p:txBody>
      </p:sp>
      <p:sp>
        <p:nvSpPr>
          <p:cNvPr id="151" name="TextBox 150"/>
          <p:cNvSpPr txBox="1"/>
          <p:nvPr/>
        </p:nvSpPr>
        <p:spPr>
          <a:xfrm>
            <a:off x="28293604" y="16680558"/>
            <a:ext cx="3407057" cy="430887"/>
          </a:xfrm>
          <a:prstGeom prst="rect">
            <a:avLst/>
          </a:prstGeom>
          <a:noFill/>
        </p:spPr>
        <p:txBody>
          <a:bodyPr wrap="square" rtlCol="0">
            <a:spAutoFit/>
          </a:bodyPr>
          <a:lstStyle/>
          <a:p>
            <a:pPr algn="ctr"/>
            <a:r>
              <a:rPr lang="en-US" sz="2200" dirty="0" smtClean="0"/>
              <a:t>Produced in ~5 minutes</a:t>
            </a:r>
            <a:endParaRPr lang="en-US" sz="2200" dirty="0"/>
          </a:p>
        </p:txBody>
      </p:sp>
      <p:sp>
        <p:nvSpPr>
          <p:cNvPr id="93" name="Rectangle 92"/>
          <p:cNvSpPr/>
          <p:nvPr/>
        </p:nvSpPr>
        <p:spPr>
          <a:xfrm>
            <a:off x="18694275" y="7915913"/>
            <a:ext cx="8978750" cy="5672994"/>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p:nvSpPr>
        <p:spPr>
          <a:xfrm>
            <a:off x="11926783" y="27775931"/>
            <a:ext cx="10223945" cy="3816429"/>
          </a:xfrm>
          <a:prstGeom prst="rect">
            <a:avLst/>
          </a:prstGeom>
        </p:spPr>
        <p:txBody>
          <a:bodyPr wrap="square">
            <a:spAutoFit/>
          </a:bodyPr>
          <a:lstStyle/>
          <a:p>
            <a:pPr lvl="0">
              <a:buClr>
                <a:schemeClr val="dk1"/>
              </a:buClr>
              <a:buSzPct val="25000"/>
            </a:pPr>
            <a:r>
              <a:rPr lang="en-US" sz="2200" b="1" dirty="0" err="1" smtClean="0">
                <a:solidFill>
                  <a:schemeClr val="dk1"/>
                </a:solidFill>
              </a:rPr>
              <a:t>GRNsight</a:t>
            </a:r>
            <a:r>
              <a:rPr lang="en-US" sz="2200" b="1" dirty="0" smtClean="0">
                <a:solidFill>
                  <a:schemeClr val="dk1"/>
                </a:solidFill>
              </a:rPr>
              <a:t> </a:t>
            </a:r>
            <a:r>
              <a:rPr lang="en-US" sz="2200" b="1" dirty="0">
                <a:solidFill>
                  <a:schemeClr val="dk1"/>
                </a:solidFill>
              </a:rPr>
              <a:t>implementation takes advantage of other open source tools</a:t>
            </a:r>
          </a:p>
          <a:p>
            <a:pPr marL="236538" lvl="0" indent="-236538">
              <a:buClr>
                <a:schemeClr val="dk1"/>
              </a:buClr>
              <a:buSzPct val="100000"/>
              <a:buFont typeface="Arial"/>
              <a:buChar char="•"/>
            </a:pPr>
            <a:r>
              <a:rPr lang="en-US" sz="2200" dirty="0" err="1">
                <a:solidFill>
                  <a:schemeClr val="dk1"/>
                </a:solidFill>
              </a:rPr>
              <a:t>GRNsight</a:t>
            </a:r>
            <a:r>
              <a:rPr lang="en-US" sz="2200" dirty="0">
                <a:solidFill>
                  <a:schemeClr val="dk1"/>
                </a:solidFill>
              </a:rPr>
              <a:t> uses the Data-Driven Documents (D3) JavaScript library to generate a graph derived from input network data.</a:t>
            </a:r>
          </a:p>
          <a:p>
            <a:pPr marL="236538" lvl="0" indent="-236538">
              <a:buClr>
                <a:schemeClr val="dk1"/>
              </a:buClr>
              <a:buSzPct val="100000"/>
              <a:buFont typeface="Arial"/>
              <a:buChar char="•"/>
            </a:pPr>
            <a:r>
              <a:rPr lang="en-US" sz="2200" dirty="0">
                <a:solidFill>
                  <a:schemeClr val="dk1"/>
                </a:solidFill>
              </a:rPr>
              <a:t>D3 dynamically manipulates HTML and Scalable Vector Graphics (SVG) to form the elements of the graph.</a:t>
            </a:r>
          </a:p>
          <a:p>
            <a:pPr marL="236538" lvl="2" indent="-236538">
              <a:buClr>
                <a:schemeClr val="dk1"/>
              </a:buClr>
              <a:buSzPct val="100000"/>
              <a:buFont typeface="Arial"/>
              <a:buChar char="•"/>
            </a:pPr>
            <a:r>
              <a:rPr lang="en-US" sz="2200" dirty="0" err="1">
                <a:solidFill>
                  <a:schemeClr val="dk1"/>
                </a:solidFill>
              </a:rPr>
              <a:t>GRNsight</a:t>
            </a:r>
            <a:r>
              <a:rPr lang="en-US" sz="2200" dirty="0">
                <a:solidFill>
                  <a:schemeClr val="dk1"/>
                </a:solidFill>
              </a:rPr>
              <a:t> implements D3’s force layout </a:t>
            </a:r>
            <a:r>
              <a:rPr lang="en-US" sz="2200" dirty="0" smtClean="0">
                <a:solidFill>
                  <a:schemeClr val="dk1"/>
                </a:solidFill>
              </a:rPr>
              <a:t>algorithm which </a:t>
            </a:r>
            <a:r>
              <a:rPr lang="en-US" sz="2200" dirty="0">
                <a:solidFill>
                  <a:schemeClr val="dk1"/>
                </a:solidFill>
              </a:rPr>
              <a:t>applies a physics-based simulation to the graph.</a:t>
            </a:r>
          </a:p>
          <a:p>
            <a:pPr marL="236538" lvl="0" indent="-236538">
              <a:buClr>
                <a:schemeClr val="dk1"/>
              </a:buClr>
              <a:buSzPct val="100000"/>
              <a:buFont typeface="Arial"/>
              <a:buChar char="•"/>
            </a:pPr>
            <a:r>
              <a:rPr lang="en-US" sz="2200" dirty="0">
                <a:solidFill>
                  <a:schemeClr val="dk1"/>
                </a:solidFill>
              </a:rPr>
              <a:t>D3 also allows for the fine tuning of Cascading Style Sheets (CSS), the code that styles web pages.</a:t>
            </a:r>
          </a:p>
          <a:p>
            <a:pPr marL="236538" indent="-236538">
              <a:buClr>
                <a:schemeClr val="dk1"/>
              </a:buClr>
              <a:buSzPct val="100000"/>
              <a:buFont typeface="Arial"/>
              <a:buChar char="•"/>
            </a:pPr>
            <a:r>
              <a:rPr lang="en-US" sz="2200" dirty="0" err="1"/>
              <a:t>GRNsight</a:t>
            </a:r>
            <a:r>
              <a:rPr lang="en-US" sz="2200" dirty="0"/>
              <a:t> follows an open development model using an </a:t>
            </a:r>
            <a:r>
              <a:rPr lang="en-US" sz="2200" dirty="0" smtClean="0"/>
              <a:t>open source</a:t>
            </a:r>
            <a:r>
              <a:rPr lang="en-US" sz="2200" dirty="0"/>
              <a:t> github.com code repository and issue tracking</a:t>
            </a:r>
            <a:r>
              <a:rPr lang="en-US" sz="2200" dirty="0" smtClean="0"/>
              <a:t>.</a:t>
            </a:r>
          </a:p>
        </p:txBody>
      </p:sp>
      <p:pic>
        <p:nvPicPr>
          <p:cNvPr id="38" name="Picture 37"/>
          <p:cNvPicPr>
            <a:picLocks noChangeAspect="1"/>
          </p:cNvPicPr>
          <p:nvPr/>
        </p:nvPicPr>
        <p:blipFill>
          <a:blip r:embed="rId14"/>
          <a:stretch>
            <a:fillRect/>
          </a:stretch>
        </p:blipFill>
        <p:spPr>
          <a:xfrm>
            <a:off x="909196" y="1110946"/>
            <a:ext cx="4383412" cy="2594714"/>
          </a:xfrm>
          <a:prstGeom prst="rect">
            <a:avLst/>
          </a:prstGeom>
        </p:spPr>
      </p:pic>
      <p:sp>
        <p:nvSpPr>
          <p:cNvPr id="162" name="Shape 125"/>
          <p:cNvSpPr/>
          <p:nvPr/>
        </p:nvSpPr>
        <p:spPr>
          <a:xfrm>
            <a:off x="16439476" y="13875436"/>
            <a:ext cx="11939695" cy="2160764"/>
          </a:xfrm>
          <a:prstGeom prst="rect">
            <a:avLst/>
          </a:prstGeom>
          <a:noFill/>
          <a:ln>
            <a:noFill/>
          </a:ln>
        </p:spPr>
        <p:txBody>
          <a:bodyPr lIns="91425" tIns="45700" rIns="91425" bIns="45700" anchor="t" anchorCtr="0">
            <a:noAutofit/>
          </a:bodyPr>
          <a:lstStyle/>
          <a:p>
            <a:pPr marL="0" marR="0" lvl="0" indent="0" rtl="0">
              <a:lnSpc>
                <a:spcPct val="100000"/>
              </a:lnSpc>
              <a:spcBef>
                <a:spcPts val="0"/>
              </a:spcBef>
              <a:spcAft>
                <a:spcPts val="0"/>
              </a:spcAft>
              <a:buClr>
                <a:srgbClr val="FF0000"/>
              </a:buClr>
              <a:buSzPct val="25000"/>
              <a:buFont typeface="Arial"/>
              <a:buNone/>
            </a:pPr>
            <a:r>
              <a:rPr lang="en-US" sz="2200" b="1" dirty="0" smtClean="0">
                <a:solidFill>
                  <a:schemeClr val="dk1"/>
                </a:solidFill>
              </a:rPr>
              <a:t>3. Nodes, </a:t>
            </a:r>
            <a:r>
              <a:rPr lang="en-US" sz="2200" b="1" i="0" u="none" strike="noStrike" cap="none" baseline="0" dirty="0" smtClean="0">
                <a:solidFill>
                  <a:schemeClr val="dk1"/>
                </a:solidFill>
                <a:sym typeface="Arial"/>
                <a:rtl val="0"/>
              </a:rPr>
              <a:t>Edges,</a:t>
            </a:r>
            <a:r>
              <a:rPr lang="en-US" sz="2200" b="1" i="0" u="none" strike="noStrike" cap="none" dirty="0" smtClean="0">
                <a:solidFill>
                  <a:schemeClr val="dk1"/>
                </a:solidFill>
                <a:sym typeface="Arial"/>
                <a:rtl val="0"/>
              </a:rPr>
              <a:t> </a:t>
            </a:r>
            <a:r>
              <a:rPr lang="en-US" sz="2200" b="1" i="0" u="none" strike="noStrike" cap="none" baseline="0" dirty="0" smtClean="0">
                <a:solidFill>
                  <a:schemeClr val="dk1"/>
                </a:solidFill>
                <a:sym typeface="Arial"/>
                <a:rtl val="0"/>
              </a:rPr>
              <a:t>and Arrows </a:t>
            </a:r>
          </a:p>
          <a:p>
            <a:pPr marL="228600" marR="0" lvl="0" indent="-228600" algn="l" rtl="0">
              <a:lnSpc>
                <a:spcPct val="100000"/>
              </a:lnSpc>
              <a:spcBef>
                <a:spcPts val="0"/>
              </a:spcBef>
              <a:spcAft>
                <a:spcPts val="0"/>
              </a:spcAft>
              <a:buClr>
                <a:schemeClr val="dk1"/>
              </a:buClr>
              <a:buSzPct val="100000"/>
              <a:buFont typeface="Arial" panose="020B0604020202020204" pitchFamily="34" charset="0"/>
              <a:buChar char="•"/>
            </a:pPr>
            <a:r>
              <a:rPr lang="en-US" sz="2000" b="0" i="0" u="none" strike="noStrike" cap="none" baseline="0" dirty="0" smtClean="0">
                <a:solidFill>
                  <a:srgbClr val="000000"/>
                </a:solidFill>
                <a:sym typeface="Arial"/>
                <a:rtl val="0"/>
              </a:rPr>
              <a:t>The absolute values of each weight parameter</a:t>
            </a:r>
            <a:r>
              <a:rPr lang="en-US" sz="2000" b="0" i="0" u="none" strike="noStrike" cap="none" dirty="0" smtClean="0">
                <a:solidFill>
                  <a:srgbClr val="000000"/>
                </a:solidFill>
                <a:sym typeface="Arial"/>
                <a:rtl val="0"/>
              </a:rPr>
              <a:t> are normalized to a value between 0 and 1. </a:t>
            </a:r>
            <a:r>
              <a:rPr lang="en-US" sz="2000" b="0" i="0" u="none" strike="noStrike" cap="none" baseline="0" dirty="0" smtClean="0">
                <a:solidFill>
                  <a:srgbClr val="000000"/>
                </a:solidFill>
                <a:sym typeface="Arial"/>
                <a:rtl val="0"/>
              </a:rPr>
              <a:t>The</a:t>
            </a:r>
            <a:r>
              <a:rPr lang="en-US" sz="2000" b="0" i="0" u="none" strike="noStrike" cap="none" dirty="0" smtClean="0">
                <a:solidFill>
                  <a:srgbClr val="000000"/>
                </a:solidFill>
                <a:sym typeface="Arial"/>
                <a:rtl val="0"/>
              </a:rPr>
              <a:t> </a:t>
            </a:r>
            <a:r>
              <a:rPr lang="en-US" sz="2000" b="0" i="0" u="none" strike="noStrike" cap="none" baseline="0" dirty="0" smtClean="0">
                <a:solidFill>
                  <a:srgbClr val="000000"/>
                </a:solidFill>
                <a:sym typeface="Arial"/>
                <a:rtl val="0"/>
              </a:rPr>
              <a:t>thicknesses of the </a:t>
            </a:r>
            <a:r>
              <a:rPr lang="en-US" sz="2000" b="0" i="0" u="none" strike="noStrike" cap="none" baseline="0" dirty="0">
                <a:solidFill>
                  <a:srgbClr val="000000"/>
                </a:solidFill>
                <a:sym typeface="Arial"/>
                <a:rtl val="0"/>
              </a:rPr>
              <a:t>lines are adjusted to vary continuously from the minimum thickness (for normalized weights near </a:t>
            </a:r>
            <a:r>
              <a:rPr lang="en-US" sz="2000" b="0" i="0" u="none" strike="noStrike" cap="none" baseline="0" dirty="0" smtClean="0">
                <a:solidFill>
                  <a:srgbClr val="000000"/>
                </a:solidFill>
                <a:sym typeface="Arial"/>
                <a:rtl val="0"/>
              </a:rPr>
              <a:t>zero) </a:t>
            </a:r>
            <a:r>
              <a:rPr lang="en-US" sz="2000" b="0" i="0" u="none" strike="noStrike" cap="none" baseline="0" dirty="0">
                <a:solidFill>
                  <a:srgbClr val="000000"/>
                </a:solidFill>
                <a:sym typeface="Arial"/>
                <a:rtl val="0"/>
              </a:rPr>
              <a:t>to the maximum thickness </a:t>
            </a:r>
            <a:r>
              <a:rPr lang="en-US" sz="2000" b="0" i="0" u="none" strike="noStrike" cap="none" baseline="0" dirty="0" smtClean="0">
                <a:solidFill>
                  <a:srgbClr val="000000"/>
                </a:solidFill>
                <a:sym typeface="Arial"/>
                <a:rtl val="0"/>
              </a:rPr>
              <a:t>(normalized weights </a:t>
            </a:r>
            <a:r>
              <a:rPr lang="en-US" sz="2000" b="0" i="0" u="none" strike="noStrike" cap="none" baseline="0" dirty="0">
                <a:solidFill>
                  <a:srgbClr val="000000"/>
                </a:solidFill>
                <a:sym typeface="Arial"/>
                <a:rtl val="0"/>
              </a:rPr>
              <a:t>of 1). </a:t>
            </a:r>
            <a:endParaRPr lang="en-US" sz="2000" dirty="0"/>
          </a:p>
          <a:p>
            <a:pPr marL="228600" marR="0" lvl="0" indent="-228600" algn="l" rtl="0">
              <a:lnSpc>
                <a:spcPct val="100000"/>
              </a:lnSpc>
              <a:spcBef>
                <a:spcPts val="0"/>
              </a:spcBef>
              <a:spcAft>
                <a:spcPts val="0"/>
              </a:spcAft>
              <a:buClr>
                <a:schemeClr val="dk1"/>
              </a:buClr>
              <a:buSzPct val="100000"/>
              <a:buFont typeface="Arial" panose="020B0604020202020204" pitchFamily="34" charset="0"/>
              <a:buChar char="•"/>
            </a:pPr>
            <a:r>
              <a:rPr lang="en-US" sz="2000" dirty="0" smtClean="0">
                <a:solidFill>
                  <a:schemeClr val="dk1"/>
                </a:solidFill>
              </a:rPr>
              <a:t>Edges with negative weights (repression) are </a:t>
            </a:r>
            <a:r>
              <a:rPr lang="en-US" sz="2000" smtClean="0">
                <a:solidFill>
                  <a:schemeClr val="dk1"/>
                </a:solidFill>
              </a:rPr>
              <a:t>colored cyan with blunt end markers; </a:t>
            </a:r>
            <a:r>
              <a:rPr lang="en-US" sz="2000" dirty="0" smtClean="0">
                <a:solidFill>
                  <a:schemeClr val="dk1"/>
                </a:solidFill>
              </a:rPr>
              <a:t>edges with positive weights (activation) are </a:t>
            </a:r>
            <a:r>
              <a:rPr lang="en-US" sz="2000" smtClean="0">
                <a:solidFill>
                  <a:schemeClr val="dk1"/>
                </a:solidFill>
              </a:rPr>
              <a:t>colored magenta with pointed arrowheads; </a:t>
            </a:r>
            <a:r>
              <a:rPr lang="en-US" sz="2000" dirty="0" smtClean="0">
                <a:solidFill>
                  <a:schemeClr val="dk1"/>
                </a:solidFill>
              </a:rPr>
              <a:t>edges with normalized weight values between -0.05 and 0.05 are colored grey to signify a weak influence on the target gene.</a:t>
            </a:r>
            <a:endParaRPr lang="en-US" sz="2000" dirty="0">
              <a:solidFill>
                <a:schemeClr val="dk1"/>
              </a:solidFill>
            </a:endParaRPr>
          </a:p>
        </p:txBody>
      </p:sp>
      <p:sp>
        <p:nvSpPr>
          <p:cNvPr id="18" name="TextBox 17"/>
          <p:cNvSpPr txBox="1"/>
          <p:nvPr/>
        </p:nvSpPr>
        <p:spPr>
          <a:xfrm>
            <a:off x="16501075" y="7452183"/>
            <a:ext cx="385042" cy="523220"/>
          </a:xfrm>
          <a:prstGeom prst="rect">
            <a:avLst/>
          </a:prstGeom>
          <a:noFill/>
        </p:spPr>
        <p:txBody>
          <a:bodyPr wrap="none" rtlCol="0">
            <a:spAutoFit/>
          </a:bodyPr>
          <a:lstStyle/>
          <a:p>
            <a:r>
              <a:rPr lang="en-US" sz="2800" b="1" dirty="0" smtClean="0"/>
              <a:t>1</a:t>
            </a:r>
            <a:endParaRPr lang="en-US" sz="2800" b="1" dirty="0"/>
          </a:p>
        </p:txBody>
      </p:sp>
      <p:pic>
        <p:nvPicPr>
          <p:cNvPr id="6" name="Picture 5"/>
          <p:cNvPicPr>
            <a:picLocks noChangeAspect="1"/>
          </p:cNvPicPr>
          <p:nvPr/>
        </p:nvPicPr>
        <p:blipFill rotWithShape="1">
          <a:blip r:embed="rId15"/>
          <a:srcRect l="19671" t="8977" r="944" b="10451"/>
          <a:stretch/>
        </p:blipFill>
        <p:spPr>
          <a:xfrm>
            <a:off x="28230786" y="14760006"/>
            <a:ext cx="3532692" cy="2010441"/>
          </a:xfrm>
          <a:prstGeom prst="rect">
            <a:avLst/>
          </a:prstGeom>
        </p:spPr>
      </p:pic>
      <p:cxnSp>
        <p:nvCxnSpPr>
          <p:cNvPr id="85" name="Straight Arrow Connector 84"/>
          <p:cNvCxnSpPr/>
          <p:nvPr/>
        </p:nvCxnSpPr>
        <p:spPr>
          <a:xfrm>
            <a:off x="27673025" y="13627007"/>
            <a:ext cx="770314" cy="11641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p:nvPicPr>
        <p:blipFill>
          <a:blip r:embed="rId16"/>
          <a:stretch>
            <a:fillRect/>
          </a:stretch>
        </p:blipFill>
        <p:spPr>
          <a:xfrm>
            <a:off x="27102631" y="7549851"/>
            <a:ext cx="490619" cy="280573"/>
          </a:xfrm>
          <a:prstGeom prst="rect">
            <a:avLst/>
          </a:prstGeom>
        </p:spPr>
      </p:pic>
      <p:sp>
        <p:nvSpPr>
          <p:cNvPr id="86" name="Rectangle 85"/>
          <p:cNvSpPr/>
          <p:nvPr/>
        </p:nvSpPr>
        <p:spPr>
          <a:xfrm>
            <a:off x="19990478" y="7379423"/>
            <a:ext cx="7682547" cy="578442"/>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TextBox 86"/>
          <p:cNvSpPr txBox="1"/>
          <p:nvPr/>
        </p:nvSpPr>
        <p:spPr>
          <a:xfrm>
            <a:off x="26753084" y="7399580"/>
            <a:ext cx="384365" cy="523220"/>
          </a:xfrm>
          <a:prstGeom prst="rect">
            <a:avLst/>
          </a:prstGeom>
          <a:noFill/>
        </p:spPr>
        <p:txBody>
          <a:bodyPr wrap="none" rtlCol="0">
            <a:spAutoFit/>
          </a:bodyPr>
          <a:lstStyle/>
          <a:p>
            <a:r>
              <a:rPr lang="en-US" sz="2800" b="1" dirty="0"/>
              <a:t>4</a:t>
            </a:r>
          </a:p>
        </p:txBody>
      </p:sp>
      <p:sp>
        <p:nvSpPr>
          <p:cNvPr id="15" name="TextBox 14"/>
          <p:cNvSpPr txBox="1"/>
          <p:nvPr/>
        </p:nvSpPr>
        <p:spPr>
          <a:xfrm>
            <a:off x="16612033" y="17380798"/>
            <a:ext cx="11681571" cy="1077218"/>
          </a:xfrm>
          <a:prstGeom prst="rect">
            <a:avLst/>
          </a:prstGeom>
          <a:noFill/>
        </p:spPr>
        <p:txBody>
          <a:bodyPr wrap="square" rtlCol="0">
            <a:spAutoFit/>
          </a:bodyPr>
          <a:lstStyle/>
          <a:p>
            <a:r>
              <a:rPr lang="en-US" sz="2400" b="1" dirty="0" smtClean="0"/>
              <a:t>4. Status Bar</a:t>
            </a:r>
          </a:p>
          <a:p>
            <a:pPr marL="222250" indent="-222250">
              <a:buFont typeface="Arial"/>
              <a:buChar char="•"/>
            </a:pPr>
            <a:r>
              <a:rPr lang="en-US" sz="2000" dirty="0" smtClean="0"/>
              <a:t>The name of the uploaded file is displayed.</a:t>
            </a:r>
          </a:p>
          <a:p>
            <a:pPr marL="222250" indent="-222250">
              <a:buFont typeface="Arial"/>
              <a:buChar char="•"/>
            </a:pPr>
            <a:r>
              <a:rPr lang="en-US" sz="2000" dirty="0" smtClean="0"/>
              <a:t>The number of nodes and edges of the graph are displayed in the far right hand side.</a:t>
            </a:r>
            <a:endParaRPr lang="en-US" sz="2000" dirty="0"/>
          </a:p>
        </p:txBody>
      </p:sp>
      <p:sp>
        <p:nvSpPr>
          <p:cNvPr id="74" name="Shape 106"/>
          <p:cNvSpPr/>
          <p:nvPr/>
        </p:nvSpPr>
        <p:spPr>
          <a:xfrm>
            <a:off x="33125965" y="21951744"/>
            <a:ext cx="7060124" cy="3899182"/>
          </a:xfrm>
          <a:prstGeom prst="rect">
            <a:avLst/>
          </a:prstGeom>
          <a:solidFill>
            <a:srgbClr val="FFFFFF"/>
          </a:solidFill>
          <a:ln>
            <a:noFill/>
          </a:ln>
        </p:spPr>
        <p:txBody>
          <a:bodyPr lIns="91425" tIns="45700" rIns="91425" bIns="45700" anchor="t" anchorCtr="0">
            <a:noAutofit/>
          </a:bodyPr>
          <a:lstStyle/>
          <a:p>
            <a:pPr marL="236538" marR="0" lvl="0" indent="-231775" algn="l" rtl="0">
              <a:lnSpc>
                <a:spcPct val="100000"/>
              </a:lnSpc>
              <a:spcBef>
                <a:spcPts val="0"/>
              </a:spcBef>
              <a:spcAft>
                <a:spcPts val="0"/>
              </a:spcAft>
              <a:buClr>
                <a:srgbClr val="333333"/>
              </a:buClr>
              <a:buSzPct val="100000"/>
              <a:buFont typeface="Arial"/>
              <a:buChar char="•"/>
            </a:pPr>
            <a:r>
              <a:rPr lang="en-US" sz="2200" b="0" i="0" u="none" strike="noStrike" cap="none" baseline="0" dirty="0" err="1">
                <a:solidFill>
                  <a:schemeClr val="dk1"/>
                </a:solidFill>
                <a:latin typeface="Arial"/>
                <a:ea typeface="Arial"/>
                <a:cs typeface="Arial"/>
                <a:sym typeface="Arial"/>
                <a:rtl val="0"/>
              </a:rPr>
              <a:t>GRNsight</a:t>
            </a:r>
            <a:r>
              <a:rPr lang="en-US" sz="2200" b="0" i="0" u="none" strike="noStrike" cap="none" baseline="0" dirty="0">
                <a:solidFill>
                  <a:schemeClr val="dk1"/>
                </a:solidFill>
                <a:latin typeface="Arial"/>
                <a:ea typeface="Arial"/>
                <a:cs typeface="Arial"/>
                <a:sym typeface="Arial"/>
                <a:rtl val="0"/>
              </a:rPr>
              <a:t> is free and open to all users and there is no login requirement. </a:t>
            </a:r>
            <a:endParaRPr lang="en-US" sz="2200" b="0" i="0" u="none" strike="noStrike" cap="none" baseline="0" dirty="0" smtClean="0">
              <a:solidFill>
                <a:schemeClr val="dk1"/>
              </a:solidFill>
              <a:latin typeface="Arial"/>
              <a:ea typeface="Arial"/>
              <a:cs typeface="Arial"/>
              <a:sym typeface="Arial"/>
              <a:rtl val="0"/>
            </a:endParaRPr>
          </a:p>
          <a:p>
            <a:pPr marL="236538" marR="0" lvl="0" indent="-231775" algn="l" rtl="0">
              <a:lnSpc>
                <a:spcPct val="100000"/>
              </a:lnSpc>
              <a:spcBef>
                <a:spcPts val="0"/>
              </a:spcBef>
              <a:spcAft>
                <a:spcPts val="0"/>
              </a:spcAft>
              <a:buClr>
                <a:srgbClr val="333333"/>
              </a:buClr>
              <a:buSzPct val="100000"/>
              <a:buFont typeface="Arial"/>
              <a:buChar char="•"/>
            </a:pPr>
            <a:r>
              <a:rPr lang="en-US" sz="2200" b="0" i="0" u="none" strike="noStrike" cap="none" baseline="0" dirty="0" smtClean="0">
                <a:solidFill>
                  <a:schemeClr val="dk1"/>
                </a:solidFill>
                <a:latin typeface="Arial"/>
                <a:ea typeface="Arial"/>
                <a:cs typeface="Arial"/>
                <a:sym typeface="Arial"/>
                <a:rtl val="0"/>
              </a:rPr>
              <a:t>Web </a:t>
            </a:r>
            <a:r>
              <a:rPr lang="en-US" sz="2200" b="0" i="0" u="none" strike="noStrike" cap="none" baseline="0" dirty="0">
                <a:solidFill>
                  <a:schemeClr val="dk1"/>
                </a:solidFill>
                <a:latin typeface="Arial"/>
                <a:ea typeface="Arial"/>
                <a:cs typeface="Arial"/>
                <a:sym typeface="Arial"/>
                <a:rtl val="0"/>
              </a:rPr>
              <a:t>site content is available under the Creative Commons Attribution Non-Commercial Share Alike </a:t>
            </a:r>
            <a:r>
              <a:rPr lang="en-US" sz="2200" b="0" i="0" u="none" strike="noStrike" cap="none" baseline="0" dirty="0" smtClean="0">
                <a:solidFill>
                  <a:schemeClr val="dk1"/>
                </a:solidFill>
                <a:latin typeface="Arial"/>
                <a:ea typeface="Arial"/>
                <a:cs typeface="Arial"/>
                <a:sym typeface="Arial"/>
                <a:rtl val="0"/>
              </a:rPr>
              <a:t>license.</a:t>
            </a:r>
          </a:p>
          <a:p>
            <a:pPr marL="236538" marR="0" lvl="0" indent="-231775" algn="l" rtl="0">
              <a:lnSpc>
                <a:spcPct val="100000"/>
              </a:lnSpc>
              <a:spcBef>
                <a:spcPts val="0"/>
              </a:spcBef>
              <a:spcAft>
                <a:spcPts val="0"/>
              </a:spcAft>
              <a:buClr>
                <a:srgbClr val="333333"/>
              </a:buClr>
              <a:buSzPct val="100000"/>
              <a:buFont typeface="Arial"/>
              <a:buChar char="•"/>
            </a:pPr>
            <a:r>
              <a:rPr lang="en-US" sz="2200" b="0" i="0" u="none" strike="noStrike" cap="none" baseline="0" dirty="0" err="1" smtClean="0">
                <a:solidFill>
                  <a:schemeClr val="dk1"/>
                </a:solidFill>
                <a:latin typeface="Arial"/>
                <a:ea typeface="Arial"/>
                <a:cs typeface="Arial"/>
                <a:sym typeface="Arial"/>
                <a:rtl val="0"/>
              </a:rPr>
              <a:t>GRNsight</a:t>
            </a:r>
            <a:r>
              <a:rPr lang="en-US" sz="2200" b="0" i="0" u="none" strike="noStrike" cap="none" baseline="0" dirty="0" smtClean="0">
                <a:solidFill>
                  <a:schemeClr val="dk1"/>
                </a:solidFill>
                <a:latin typeface="Arial"/>
                <a:ea typeface="Arial"/>
                <a:cs typeface="Arial"/>
                <a:sym typeface="Arial"/>
                <a:rtl val="0"/>
              </a:rPr>
              <a:t> </a:t>
            </a:r>
            <a:r>
              <a:rPr lang="en-US" sz="2200" b="0" i="0" u="none" strike="noStrike" cap="none" baseline="0" dirty="0">
                <a:solidFill>
                  <a:schemeClr val="dk1"/>
                </a:solidFill>
                <a:latin typeface="Arial"/>
                <a:ea typeface="Arial"/>
                <a:cs typeface="Arial"/>
                <a:sym typeface="Arial"/>
                <a:rtl val="0"/>
              </a:rPr>
              <a:t>code is available under the open source BSD license</a:t>
            </a:r>
            <a:r>
              <a:rPr lang="en-US" sz="2200" b="0" i="0" u="none" strike="noStrike" cap="none" baseline="0" dirty="0" smtClean="0">
                <a:solidFill>
                  <a:schemeClr val="dk1"/>
                </a:solidFill>
                <a:latin typeface="Arial"/>
                <a:ea typeface="Arial"/>
                <a:cs typeface="Arial"/>
                <a:sym typeface="Arial"/>
                <a:rtl val="0"/>
              </a:rPr>
              <a:t>.</a:t>
            </a:r>
          </a:p>
          <a:p>
            <a:pPr marL="236538" marR="0" lvl="0" indent="-231775" algn="l" rtl="0">
              <a:lnSpc>
                <a:spcPct val="100000"/>
              </a:lnSpc>
              <a:spcBef>
                <a:spcPts val="0"/>
              </a:spcBef>
              <a:spcAft>
                <a:spcPts val="0"/>
              </a:spcAft>
              <a:buClr>
                <a:srgbClr val="333333"/>
              </a:buClr>
              <a:buSzPct val="100000"/>
              <a:buFont typeface="Arial"/>
              <a:buChar char="•"/>
            </a:pPr>
            <a:r>
              <a:rPr lang="en-US" sz="2200" dirty="0" smtClean="0">
                <a:solidFill>
                  <a:schemeClr val="dk1"/>
                </a:solidFill>
              </a:rPr>
              <a:t>Usage is being tracked through Google Analytics.</a:t>
            </a:r>
          </a:p>
          <a:p>
            <a:pPr marL="236538" indent="-231775">
              <a:buClr>
                <a:srgbClr val="333333"/>
              </a:buClr>
              <a:buSzPct val="100000"/>
              <a:buFont typeface="Arial"/>
              <a:buChar char="•"/>
            </a:pPr>
            <a:r>
              <a:rPr lang="en-US" sz="2200" dirty="0" err="1">
                <a:solidFill>
                  <a:schemeClr val="tx1"/>
                </a:solidFill>
              </a:rPr>
              <a:t>GRNsight</a:t>
            </a:r>
            <a:r>
              <a:rPr lang="en-US" sz="2200" dirty="0">
                <a:solidFill>
                  <a:schemeClr val="tx1"/>
                </a:solidFill>
              </a:rPr>
              <a:t> has been tested with and confirmed to be working in Chrome version </a:t>
            </a:r>
            <a:r>
              <a:rPr lang="en-US" sz="2200" dirty="0" smtClean="0">
                <a:solidFill>
                  <a:schemeClr val="tx1"/>
                </a:solidFill>
              </a:rPr>
              <a:t>43 </a:t>
            </a:r>
            <a:r>
              <a:rPr lang="en-US" sz="2200" dirty="0">
                <a:solidFill>
                  <a:schemeClr val="tx1"/>
                </a:solidFill>
              </a:rPr>
              <a:t>or higher and Firefox version </a:t>
            </a:r>
            <a:r>
              <a:rPr lang="en-US" sz="2200" dirty="0" smtClean="0">
                <a:solidFill>
                  <a:schemeClr val="tx1"/>
                </a:solidFill>
              </a:rPr>
              <a:t>38 </a:t>
            </a:r>
            <a:r>
              <a:rPr lang="en-US" sz="2200" dirty="0">
                <a:solidFill>
                  <a:schemeClr val="tx1"/>
                </a:solidFill>
              </a:rPr>
              <a:t>or higher on </a:t>
            </a:r>
            <a:r>
              <a:rPr lang="en-US" sz="2200" dirty="0" smtClean="0">
                <a:solidFill>
                  <a:schemeClr val="tx1"/>
                </a:solidFill>
              </a:rPr>
              <a:t>Windows 7 </a:t>
            </a:r>
            <a:r>
              <a:rPr lang="en-US" sz="2200" dirty="0">
                <a:solidFill>
                  <a:schemeClr val="tx1"/>
                </a:solidFill>
              </a:rPr>
              <a:t>and Mac OS </a:t>
            </a:r>
            <a:r>
              <a:rPr lang="en-US" sz="2200" dirty="0" smtClean="0">
                <a:solidFill>
                  <a:schemeClr val="tx1"/>
                </a:solidFill>
              </a:rPr>
              <a:t>X.</a:t>
            </a:r>
            <a:endParaRPr lang="en-US" sz="2200" dirty="0">
              <a:solidFill>
                <a:schemeClr val="tx1"/>
              </a:solidFill>
            </a:endParaRPr>
          </a:p>
          <a:p>
            <a:pPr marL="236538" marR="0" lvl="0" indent="-231775" algn="l" rtl="0">
              <a:lnSpc>
                <a:spcPct val="100000"/>
              </a:lnSpc>
              <a:spcBef>
                <a:spcPts val="0"/>
              </a:spcBef>
              <a:spcAft>
                <a:spcPts val="0"/>
              </a:spcAft>
              <a:buClr>
                <a:srgbClr val="333333"/>
              </a:buClr>
              <a:buSzPct val="100000"/>
              <a:buFont typeface="Arial"/>
              <a:buChar char="•"/>
            </a:pPr>
            <a:endParaRPr lang="en-US" sz="2200" b="0" i="0" u="none" strike="noStrike" cap="none" baseline="0" dirty="0">
              <a:solidFill>
                <a:schemeClr val="dk1"/>
              </a:solidFill>
              <a:latin typeface="Arial"/>
              <a:ea typeface="Arial"/>
              <a:cs typeface="Arial"/>
              <a:sym typeface="Arial"/>
              <a:rtl val="0"/>
            </a:endParaRPr>
          </a:p>
        </p:txBody>
      </p:sp>
      <p:sp>
        <p:nvSpPr>
          <p:cNvPr id="12" name="TextBox 11"/>
          <p:cNvSpPr txBox="1"/>
          <p:nvPr/>
        </p:nvSpPr>
        <p:spPr>
          <a:xfrm>
            <a:off x="1866845" y="10207400"/>
            <a:ext cx="573632" cy="307777"/>
          </a:xfrm>
          <a:prstGeom prst="rect">
            <a:avLst/>
          </a:prstGeom>
          <a:noFill/>
        </p:spPr>
        <p:txBody>
          <a:bodyPr wrap="none" rtlCol="0">
            <a:spAutoFit/>
          </a:bodyPr>
          <a:lstStyle/>
          <a:p>
            <a:r>
              <a:rPr lang="en-US" b="1" dirty="0" smtClean="0"/>
              <a:t>DNA</a:t>
            </a:r>
            <a:endParaRPr lang="en-US" b="1" dirty="0"/>
          </a:p>
        </p:txBody>
      </p:sp>
      <p:sp>
        <p:nvSpPr>
          <p:cNvPr id="83" name="TextBox 82"/>
          <p:cNvSpPr txBox="1"/>
          <p:nvPr/>
        </p:nvSpPr>
        <p:spPr>
          <a:xfrm>
            <a:off x="1892844" y="10531638"/>
            <a:ext cx="573632" cy="307777"/>
          </a:xfrm>
          <a:prstGeom prst="rect">
            <a:avLst/>
          </a:prstGeom>
          <a:noFill/>
        </p:spPr>
        <p:txBody>
          <a:bodyPr wrap="none" rtlCol="0">
            <a:spAutoFit/>
          </a:bodyPr>
          <a:lstStyle/>
          <a:p>
            <a:r>
              <a:rPr lang="en-US" b="1" dirty="0" smtClean="0"/>
              <a:t>RNA</a:t>
            </a:r>
            <a:endParaRPr lang="en-US" b="1" dirty="0"/>
          </a:p>
        </p:txBody>
      </p:sp>
      <p:sp>
        <p:nvSpPr>
          <p:cNvPr id="88" name="TextBox 87"/>
          <p:cNvSpPr txBox="1"/>
          <p:nvPr/>
        </p:nvSpPr>
        <p:spPr>
          <a:xfrm>
            <a:off x="1866845" y="11319838"/>
            <a:ext cx="803137" cy="307777"/>
          </a:xfrm>
          <a:prstGeom prst="rect">
            <a:avLst/>
          </a:prstGeom>
          <a:noFill/>
        </p:spPr>
        <p:txBody>
          <a:bodyPr wrap="none" rtlCol="0">
            <a:spAutoFit/>
          </a:bodyPr>
          <a:lstStyle/>
          <a:p>
            <a:r>
              <a:rPr lang="en-US" b="1" dirty="0" smtClean="0"/>
              <a:t>Protein</a:t>
            </a:r>
            <a:endParaRPr lang="en-US" b="1" dirty="0"/>
          </a:p>
        </p:txBody>
      </p:sp>
      <p:sp>
        <p:nvSpPr>
          <p:cNvPr id="95" name="Shape 108"/>
          <p:cNvSpPr/>
          <p:nvPr/>
        </p:nvSpPr>
        <p:spPr>
          <a:xfrm>
            <a:off x="33125972" y="6159261"/>
            <a:ext cx="9903302" cy="935205"/>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baseline="0" dirty="0" smtClean="0">
                <a:solidFill>
                  <a:srgbClr val="017C00"/>
                </a:solidFill>
                <a:latin typeface="Arial"/>
                <a:ea typeface="Arial"/>
                <a:cs typeface="Arial"/>
                <a:sym typeface="Arial"/>
                <a:rtl val="0"/>
              </a:rPr>
              <a:t>Improved Visual</a:t>
            </a:r>
            <a:r>
              <a:rPr lang="en-US" sz="3600" b="0" i="0" u="none" strike="noStrike" cap="none" dirty="0" smtClean="0">
                <a:solidFill>
                  <a:srgbClr val="017C00"/>
                </a:solidFill>
                <a:latin typeface="Arial"/>
                <a:ea typeface="Arial"/>
                <a:cs typeface="Arial"/>
                <a:sym typeface="Arial"/>
                <a:rtl val="0"/>
              </a:rPr>
              <a:t> Performance</a:t>
            </a:r>
            <a:endParaRPr lang="en-US" sz="3600" b="0" i="0" u="none" strike="noStrike" cap="none" baseline="0" dirty="0">
              <a:solidFill>
                <a:srgbClr val="017C00"/>
              </a:solidFill>
              <a:latin typeface="Arial"/>
              <a:ea typeface="Arial"/>
              <a:cs typeface="Arial"/>
              <a:sym typeface="Arial"/>
              <a:rtl val="0"/>
            </a:endParaRPr>
          </a:p>
        </p:txBody>
      </p:sp>
      <p:sp>
        <p:nvSpPr>
          <p:cNvPr id="96" name="Shape 109"/>
          <p:cNvSpPr/>
          <p:nvPr/>
        </p:nvSpPr>
        <p:spPr>
          <a:xfrm>
            <a:off x="33125970" y="7023418"/>
            <a:ext cx="9903303" cy="10578748"/>
          </a:xfrm>
          <a:prstGeom prst="rect">
            <a:avLst/>
          </a:prstGeom>
          <a:solidFill>
            <a:srgbClr val="FFFFFF"/>
          </a:solidFill>
          <a:ln>
            <a:noFill/>
          </a:ln>
        </p:spPr>
        <p:txBody>
          <a:bodyPr lIns="91425" tIns="91425" rIns="91425" bIns="91425" anchor="t" anchorCtr="0">
            <a:noAutofit/>
          </a:bodyPr>
          <a:lstStyle/>
          <a:p>
            <a:pPr lvl="0">
              <a:buClr>
                <a:srgbClr val="000000"/>
              </a:buClr>
              <a:buSzPct val="25000"/>
            </a:pPr>
            <a:endParaRPr lang="en-US" sz="2200" b="1" dirty="0">
              <a:solidFill>
                <a:schemeClr val="dk1"/>
              </a:solidFill>
            </a:endParaRPr>
          </a:p>
        </p:txBody>
      </p:sp>
      <p:sp>
        <p:nvSpPr>
          <p:cNvPr id="22" name="TextBox 21"/>
          <p:cNvSpPr txBox="1"/>
          <p:nvPr/>
        </p:nvSpPr>
        <p:spPr>
          <a:xfrm>
            <a:off x="33125968" y="7031885"/>
            <a:ext cx="9600754" cy="769441"/>
          </a:xfrm>
          <a:prstGeom prst="rect">
            <a:avLst/>
          </a:prstGeom>
          <a:noFill/>
        </p:spPr>
        <p:txBody>
          <a:bodyPr wrap="square" rtlCol="0">
            <a:spAutoFit/>
          </a:bodyPr>
          <a:lstStyle/>
          <a:p>
            <a:pPr lvl="0">
              <a:buClr>
                <a:srgbClr val="000000"/>
              </a:buClr>
              <a:buSzPct val="25000"/>
            </a:pPr>
            <a:r>
              <a:rPr lang="en-US" sz="2200" b="1" dirty="0" err="1">
                <a:solidFill>
                  <a:schemeClr val="dk1"/>
                </a:solidFill>
              </a:rPr>
              <a:t>GRNsight</a:t>
            </a:r>
            <a:r>
              <a:rPr lang="en-US" sz="2200" b="1" dirty="0">
                <a:solidFill>
                  <a:schemeClr val="dk1"/>
                </a:solidFill>
              </a:rPr>
              <a:t> Beta </a:t>
            </a:r>
            <a:r>
              <a:rPr lang="en-US" sz="2200" b="1" dirty="0" smtClean="0">
                <a:solidFill>
                  <a:schemeClr val="dk1"/>
                </a:solidFill>
              </a:rPr>
              <a:t>displays enhanced visual performance</a:t>
            </a:r>
            <a:endParaRPr lang="en-US" sz="2200" dirty="0">
              <a:solidFill>
                <a:schemeClr val="dk1"/>
              </a:solidFill>
            </a:endParaRPr>
          </a:p>
          <a:p>
            <a:pPr lvl="0">
              <a:buClr>
                <a:srgbClr val="000000"/>
              </a:buClr>
              <a:buSzPct val="25000"/>
            </a:pPr>
            <a:endParaRPr lang="en-US" sz="2200" b="1" dirty="0">
              <a:solidFill>
                <a:schemeClr val="dk1"/>
              </a:solidFill>
            </a:endParaRPr>
          </a:p>
        </p:txBody>
      </p:sp>
      <p:sp>
        <p:nvSpPr>
          <p:cNvPr id="23" name="TextBox 22"/>
          <p:cNvSpPr txBox="1"/>
          <p:nvPr/>
        </p:nvSpPr>
        <p:spPr>
          <a:xfrm>
            <a:off x="33125965" y="7501495"/>
            <a:ext cx="6067637" cy="2123658"/>
          </a:xfrm>
          <a:prstGeom prst="rect">
            <a:avLst/>
          </a:prstGeom>
          <a:noFill/>
        </p:spPr>
        <p:txBody>
          <a:bodyPr wrap="square" rtlCol="0">
            <a:spAutoFit/>
          </a:bodyPr>
          <a:lstStyle/>
          <a:p>
            <a:pPr lvl="0">
              <a:buClr>
                <a:srgbClr val="000000"/>
              </a:buClr>
              <a:buSzPct val="100000"/>
            </a:pPr>
            <a:r>
              <a:rPr lang="en-US" sz="2200" b="1" dirty="0" smtClean="0"/>
              <a:t>Node adjustments</a:t>
            </a:r>
          </a:p>
          <a:p>
            <a:pPr marL="236538" lvl="0" indent="-236538">
              <a:buClr>
                <a:srgbClr val="000000"/>
              </a:buClr>
              <a:buSzPct val="100000"/>
              <a:buFont typeface="Arial"/>
              <a:buChar char="•"/>
            </a:pPr>
            <a:r>
              <a:rPr lang="en-US" sz="2200" dirty="0" smtClean="0"/>
              <a:t>Long node labels with unpleasing self-regulatory arrows are now adjusted to start from the end of the node regardless of the length of the node and the thickness of the edge.</a:t>
            </a:r>
            <a:endParaRPr lang="en-US" sz="2200" dirty="0">
              <a:solidFill>
                <a:schemeClr val="dk1"/>
              </a:solidFill>
            </a:endParaRPr>
          </a:p>
        </p:txBody>
      </p:sp>
      <p:pic>
        <p:nvPicPr>
          <p:cNvPr id="29" name="Picture 2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1821835" y="23513037"/>
            <a:ext cx="10347134" cy="3767513"/>
          </a:xfrm>
          <a:prstGeom prst="rect">
            <a:avLst/>
          </a:prstGeom>
        </p:spPr>
      </p:pic>
      <p:sp>
        <p:nvSpPr>
          <p:cNvPr id="34" name="TextBox 33"/>
          <p:cNvSpPr txBox="1"/>
          <p:nvPr/>
        </p:nvSpPr>
        <p:spPr>
          <a:xfrm>
            <a:off x="33181115" y="13074265"/>
            <a:ext cx="9529540" cy="1107996"/>
          </a:xfrm>
          <a:prstGeom prst="rect">
            <a:avLst/>
          </a:prstGeom>
          <a:noFill/>
        </p:spPr>
        <p:txBody>
          <a:bodyPr wrap="square" rtlCol="0">
            <a:spAutoFit/>
          </a:bodyPr>
          <a:lstStyle/>
          <a:p>
            <a:pPr lvl="0">
              <a:buClr>
                <a:srgbClr val="000000"/>
              </a:buClr>
              <a:buSzPct val="100000"/>
            </a:pPr>
            <a:r>
              <a:rPr lang="en-US" sz="2200" b="1" dirty="0" smtClean="0">
                <a:solidFill>
                  <a:schemeClr val="dk1"/>
                </a:solidFill>
              </a:rPr>
              <a:t>Arrowhead Adjustments</a:t>
            </a:r>
            <a:endParaRPr lang="en-US" sz="2200" dirty="0" smtClean="0"/>
          </a:p>
          <a:p>
            <a:pPr marL="236538" lvl="0" indent="-236538">
              <a:buClr>
                <a:srgbClr val="000000"/>
              </a:buClr>
              <a:buSzPct val="100000"/>
              <a:buFont typeface="Arial"/>
              <a:buChar char="•"/>
            </a:pPr>
            <a:r>
              <a:rPr lang="en-US" sz="2200" dirty="0" smtClean="0"/>
              <a:t>The arrowheads are centered on the edge and the tips are hidden underneath the node, especially compared to the previous version</a:t>
            </a:r>
            <a:endParaRPr lang="en-US" sz="2200" dirty="0" smtClean="0"/>
          </a:p>
        </p:txBody>
      </p:sp>
      <p:sp>
        <p:nvSpPr>
          <p:cNvPr id="124" name="Shape 108"/>
          <p:cNvSpPr/>
          <p:nvPr/>
        </p:nvSpPr>
        <p:spPr>
          <a:xfrm>
            <a:off x="22532098" y="19355284"/>
            <a:ext cx="9918560" cy="1158131"/>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baseline="0" dirty="0" smtClean="0">
                <a:solidFill>
                  <a:srgbClr val="017C00"/>
                </a:solidFill>
                <a:latin typeface="Arial"/>
                <a:ea typeface="Arial"/>
                <a:cs typeface="Arial"/>
                <a:sym typeface="Arial"/>
                <a:rtl val="0"/>
              </a:rPr>
              <a:t>Unit Testing Framework Was Optimized</a:t>
            </a:r>
            <a:endParaRPr lang="en-US" sz="3600" b="0" i="0" u="none" strike="noStrike" cap="none" baseline="0" dirty="0">
              <a:solidFill>
                <a:srgbClr val="017C00"/>
              </a:solidFill>
              <a:latin typeface="Arial"/>
              <a:ea typeface="Arial"/>
              <a:cs typeface="Arial"/>
              <a:sym typeface="Arial"/>
              <a:rtl val="0"/>
            </a:endParaRPr>
          </a:p>
        </p:txBody>
      </p:sp>
      <p:sp>
        <p:nvSpPr>
          <p:cNvPr id="126" name="TextBox 125"/>
          <p:cNvSpPr txBox="1"/>
          <p:nvPr/>
        </p:nvSpPr>
        <p:spPr>
          <a:xfrm>
            <a:off x="22526689" y="27052656"/>
            <a:ext cx="9918560" cy="1446550"/>
          </a:xfrm>
          <a:prstGeom prst="rect">
            <a:avLst/>
          </a:prstGeom>
          <a:noFill/>
        </p:spPr>
        <p:txBody>
          <a:bodyPr wrap="square" rtlCol="0">
            <a:spAutoFit/>
          </a:bodyPr>
          <a:lstStyle/>
          <a:p>
            <a:pPr lvl="0">
              <a:buClr>
                <a:srgbClr val="000000"/>
              </a:buClr>
              <a:buSzPct val="25000"/>
            </a:pPr>
            <a:r>
              <a:rPr lang="en-US" sz="2200" b="1" dirty="0"/>
              <a:t>Error </a:t>
            </a:r>
            <a:r>
              <a:rPr lang="en-US" sz="2200" b="1" dirty="0" smtClean="0"/>
              <a:t>catching </a:t>
            </a:r>
            <a:r>
              <a:rPr lang="en-US" sz="2200" b="1" dirty="0"/>
              <a:t>was </a:t>
            </a:r>
            <a:r>
              <a:rPr lang="en-US" sz="2200" b="1" dirty="0" smtClean="0"/>
              <a:t>greatly </a:t>
            </a:r>
            <a:r>
              <a:rPr lang="en-US" sz="2200" b="1" dirty="0"/>
              <a:t>i</a:t>
            </a:r>
            <a:r>
              <a:rPr lang="en-US" sz="2200" b="1" dirty="0" smtClean="0"/>
              <a:t>mproved </a:t>
            </a:r>
            <a:endParaRPr lang="en-US" sz="2200" b="1" dirty="0"/>
          </a:p>
          <a:p>
            <a:pPr marL="236538" lvl="0" indent="-236538">
              <a:buClr>
                <a:srgbClr val="000000"/>
              </a:buClr>
              <a:buSzPct val="100000"/>
              <a:buFont typeface="Arial"/>
              <a:buChar char="•"/>
            </a:pPr>
            <a:r>
              <a:rPr lang="en-US" sz="2200" dirty="0"/>
              <a:t>Robustness was greatly extended.</a:t>
            </a:r>
          </a:p>
          <a:p>
            <a:pPr marL="236538" lvl="0" indent="-236538">
              <a:buClr>
                <a:srgbClr val="000000"/>
              </a:buClr>
              <a:buSzPct val="100000"/>
              <a:buFont typeface="Arial"/>
              <a:buChar char="•"/>
            </a:pPr>
            <a:r>
              <a:rPr lang="en-US" sz="2200" dirty="0"/>
              <a:t>Instead of crashing when given an improperly formatted or incorrect file, </a:t>
            </a:r>
            <a:r>
              <a:rPr lang="en-US" sz="2200" dirty="0" err="1"/>
              <a:t>GRNsight</a:t>
            </a:r>
            <a:r>
              <a:rPr lang="en-US" sz="2200" dirty="0"/>
              <a:t> returns an </a:t>
            </a:r>
            <a:r>
              <a:rPr lang="en-US" sz="2200" dirty="0" smtClean="0"/>
              <a:t>error in </a:t>
            </a:r>
            <a:r>
              <a:rPr lang="en-US" sz="2200" dirty="0"/>
              <a:t>a </a:t>
            </a:r>
            <a:r>
              <a:rPr lang="en-US" sz="2200" dirty="0" smtClean="0"/>
              <a:t>modal window</a:t>
            </a:r>
            <a:r>
              <a:rPr lang="en-US" sz="2200" dirty="0"/>
              <a:t>.</a:t>
            </a:r>
          </a:p>
        </p:txBody>
      </p:sp>
      <p:pic>
        <p:nvPicPr>
          <p:cNvPr id="127" name="Picture 126"/>
          <p:cNvPicPr>
            <a:picLocks noChangeAspect="1"/>
          </p:cNvPicPr>
          <p:nvPr/>
        </p:nvPicPr>
        <p:blipFill>
          <a:blip r:embed="rId18"/>
          <a:stretch>
            <a:fillRect/>
          </a:stretch>
        </p:blipFill>
        <p:spPr>
          <a:xfrm>
            <a:off x="27536091" y="28640554"/>
            <a:ext cx="4727562" cy="2462056"/>
          </a:xfrm>
          <a:prstGeom prst="rect">
            <a:avLst/>
          </a:prstGeom>
        </p:spPr>
      </p:pic>
      <p:sp>
        <p:nvSpPr>
          <p:cNvPr id="128" name="TextBox 127"/>
          <p:cNvSpPr txBox="1"/>
          <p:nvPr/>
        </p:nvSpPr>
        <p:spPr>
          <a:xfrm>
            <a:off x="22635085" y="28581039"/>
            <a:ext cx="5054449" cy="769441"/>
          </a:xfrm>
          <a:prstGeom prst="rect">
            <a:avLst/>
          </a:prstGeom>
          <a:noFill/>
        </p:spPr>
        <p:txBody>
          <a:bodyPr wrap="square" rtlCol="0">
            <a:spAutoFit/>
          </a:bodyPr>
          <a:lstStyle/>
          <a:p>
            <a:pPr lvl="0"/>
            <a:r>
              <a:rPr lang="en-US" sz="2200" b="1" dirty="0"/>
              <a:t>Warnings </a:t>
            </a:r>
            <a:r>
              <a:rPr lang="en-US" sz="2200" b="1" dirty="0" smtClean="0"/>
              <a:t>are </a:t>
            </a:r>
            <a:r>
              <a:rPr lang="en-US" sz="2200" b="1" dirty="0"/>
              <a:t>r</a:t>
            </a:r>
            <a:r>
              <a:rPr lang="en-US" sz="2200" b="1" dirty="0" smtClean="0"/>
              <a:t>eturned </a:t>
            </a:r>
            <a:r>
              <a:rPr lang="en-US" sz="2200" b="1" dirty="0"/>
              <a:t>i</a:t>
            </a:r>
            <a:r>
              <a:rPr lang="en-US" sz="2200" b="1" dirty="0" smtClean="0"/>
              <a:t>n </a:t>
            </a:r>
            <a:r>
              <a:rPr lang="en-US" sz="2200" b="1" dirty="0"/>
              <a:t>c</a:t>
            </a:r>
            <a:r>
              <a:rPr lang="en-US" sz="2200" b="1" dirty="0" smtClean="0"/>
              <a:t>ases </a:t>
            </a:r>
            <a:r>
              <a:rPr lang="en-US" sz="2200" b="1" dirty="0"/>
              <a:t>of </a:t>
            </a:r>
            <a:r>
              <a:rPr lang="en-US" sz="2200" b="1" dirty="0" smtClean="0"/>
              <a:t>non-fatal </a:t>
            </a:r>
            <a:r>
              <a:rPr lang="en-US" sz="2200" b="1" dirty="0"/>
              <a:t>i</a:t>
            </a:r>
            <a:r>
              <a:rPr lang="en-US" sz="2200" b="1" dirty="0" smtClean="0"/>
              <a:t>mproper </a:t>
            </a:r>
            <a:r>
              <a:rPr lang="en-US" sz="2200" b="1" dirty="0"/>
              <a:t>s</a:t>
            </a:r>
            <a:r>
              <a:rPr lang="en-US" sz="2200" b="1" dirty="0" smtClean="0"/>
              <a:t>preadsheets</a:t>
            </a:r>
            <a:endParaRPr lang="en-US" sz="2200" dirty="0" smtClean="0"/>
          </a:p>
        </p:txBody>
      </p:sp>
      <p:sp>
        <p:nvSpPr>
          <p:cNvPr id="129" name="Rounded Rectangle 128"/>
          <p:cNvSpPr/>
          <p:nvPr/>
        </p:nvSpPr>
        <p:spPr>
          <a:xfrm>
            <a:off x="22943272" y="25390727"/>
            <a:ext cx="1620693" cy="593056"/>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Import SIF</a:t>
            </a:r>
            <a:endParaRPr lang="en-US" sz="1800" dirty="0">
              <a:solidFill>
                <a:schemeClr val="tx1"/>
              </a:solidFill>
            </a:endParaRPr>
          </a:p>
        </p:txBody>
      </p:sp>
      <p:sp>
        <p:nvSpPr>
          <p:cNvPr id="130" name="Rounded Rectangle 129"/>
          <p:cNvSpPr/>
          <p:nvPr/>
        </p:nvSpPr>
        <p:spPr>
          <a:xfrm>
            <a:off x="28129277" y="25393987"/>
            <a:ext cx="1620693" cy="59305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Semantic Checker</a:t>
            </a:r>
            <a:endParaRPr lang="en-US" sz="1600" dirty="0">
              <a:solidFill>
                <a:schemeClr val="tx1"/>
              </a:solidFill>
            </a:endParaRPr>
          </a:p>
        </p:txBody>
      </p:sp>
      <p:sp>
        <p:nvSpPr>
          <p:cNvPr id="131" name="Rounded Rectangle 130"/>
          <p:cNvSpPr/>
          <p:nvPr/>
        </p:nvSpPr>
        <p:spPr>
          <a:xfrm>
            <a:off x="25138232" y="25396794"/>
            <a:ext cx="1620693" cy="593056"/>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SIF Syntax Checker</a:t>
            </a:r>
            <a:endParaRPr lang="en-US" sz="1600" dirty="0">
              <a:solidFill>
                <a:schemeClr val="tx1"/>
              </a:solidFill>
            </a:endParaRPr>
          </a:p>
        </p:txBody>
      </p:sp>
      <p:sp>
        <p:nvSpPr>
          <p:cNvPr id="132" name="Rounded Rectangle 131"/>
          <p:cNvSpPr/>
          <p:nvPr/>
        </p:nvSpPr>
        <p:spPr>
          <a:xfrm>
            <a:off x="25137303" y="24605612"/>
            <a:ext cx="1620693" cy="593056"/>
          </a:xfrm>
          <a:prstGeom prst="roundRect">
            <a:avLst/>
          </a:prstGeom>
          <a:solidFill>
            <a:srgbClr val="FAC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Excel Syntax Checker</a:t>
            </a:r>
            <a:endParaRPr lang="en-US" sz="1600" dirty="0">
              <a:solidFill>
                <a:schemeClr val="tx1"/>
              </a:solidFill>
            </a:endParaRPr>
          </a:p>
        </p:txBody>
      </p:sp>
      <p:sp>
        <p:nvSpPr>
          <p:cNvPr id="133" name="Rounded Rectangle 132"/>
          <p:cNvSpPr/>
          <p:nvPr/>
        </p:nvSpPr>
        <p:spPr>
          <a:xfrm>
            <a:off x="25137303" y="26174562"/>
            <a:ext cx="1620693" cy="59305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err="1" smtClean="0">
                <a:solidFill>
                  <a:schemeClr val="tx1"/>
                </a:solidFill>
              </a:rPr>
              <a:t>GraphML</a:t>
            </a:r>
            <a:r>
              <a:rPr lang="en-US" sz="1500" dirty="0" smtClean="0">
                <a:solidFill>
                  <a:schemeClr val="tx1"/>
                </a:solidFill>
              </a:rPr>
              <a:t> Syntax Checker</a:t>
            </a:r>
            <a:endParaRPr lang="en-US" sz="1500" dirty="0">
              <a:solidFill>
                <a:schemeClr val="tx1"/>
              </a:solidFill>
            </a:endParaRPr>
          </a:p>
        </p:txBody>
      </p:sp>
      <p:sp>
        <p:nvSpPr>
          <p:cNvPr id="134" name="Rounded Rectangle 133"/>
          <p:cNvSpPr/>
          <p:nvPr/>
        </p:nvSpPr>
        <p:spPr>
          <a:xfrm>
            <a:off x="30344292" y="25388558"/>
            <a:ext cx="1620693" cy="593056"/>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smtClean="0">
                <a:solidFill>
                  <a:schemeClr val="tx1"/>
                </a:solidFill>
              </a:rPr>
              <a:t>GRNsight</a:t>
            </a:r>
            <a:endParaRPr lang="en-US" sz="1800" dirty="0">
              <a:solidFill>
                <a:schemeClr val="tx1"/>
              </a:solidFill>
            </a:endParaRPr>
          </a:p>
        </p:txBody>
      </p:sp>
      <p:cxnSp>
        <p:nvCxnSpPr>
          <p:cNvPr id="135" name="Straight Arrow Connector 134"/>
          <p:cNvCxnSpPr/>
          <p:nvPr/>
        </p:nvCxnSpPr>
        <p:spPr>
          <a:xfrm>
            <a:off x="24563965" y="25687255"/>
            <a:ext cx="573338" cy="6067"/>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Elbow Connector 135"/>
          <p:cNvCxnSpPr/>
          <p:nvPr/>
        </p:nvCxnSpPr>
        <p:spPr>
          <a:xfrm flipV="1">
            <a:off x="26757996" y="25687853"/>
            <a:ext cx="1371281" cy="783237"/>
          </a:xfrm>
          <a:prstGeom prst="bentConnector3">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Elbow Connector 138"/>
          <p:cNvCxnSpPr/>
          <p:nvPr/>
        </p:nvCxnSpPr>
        <p:spPr>
          <a:xfrm>
            <a:off x="26757996" y="24902140"/>
            <a:ext cx="1371281" cy="785713"/>
          </a:xfrm>
          <a:prstGeom prst="bentConnector3">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flipV="1">
            <a:off x="26758925" y="25687853"/>
            <a:ext cx="1370352" cy="5469"/>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22515539" y="29341426"/>
            <a:ext cx="4864470" cy="1785104"/>
          </a:xfrm>
          <a:prstGeom prst="rect">
            <a:avLst/>
          </a:prstGeom>
          <a:noFill/>
        </p:spPr>
        <p:txBody>
          <a:bodyPr wrap="square" rtlCol="0">
            <a:spAutoFit/>
          </a:bodyPr>
          <a:lstStyle/>
          <a:p>
            <a:pPr marL="217488" indent="-217488">
              <a:buFont typeface="Arial"/>
              <a:buChar char="•"/>
            </a:pPr>
            <a:r>
              <a:rPr lang="en-US" sz="2200" dirty="0"/>
              <a:t>In cases where non-fatal errors exist in the format or data of an uploaded spreadsheet, the </a:t>
            </a:r>
            <a:r>
              <a:rPr lang="en-US" sz="2200" dirty="0" smtClean="0"/>
              <a:t>graph is displayed, </a:t>
            </a:r>
            <a:r>
              <a:rPr lang="en-US" sz="2200" dirty="0"/>
              <a:t>and a warning box appears</a:t>
            </a:r>
            <a:r>
              <a:rPr lang="en-US" sz="2200" dirty="0" smtClean="0"/>
              <a:t>.</a:t>
            </a:r>
            <a:endParaRPr lang="en-US" sz="2200" dirty="0"/>
          </a:p>
        </p:txBody>
      </p:sp>
      <p:sp>
        <p:nvSpPr>
          <p:cNvPr id="146" name="TextBox 145"/>
          <p:cNvSpPr txBox="1"/>
          <p:nvPr/>
        </p:nvSpPr>
        <p:spPr>
          <a:xfrm>
            <a:off x="22560816" y="31039226"/>
            <a:ext cx="9904127" cy="1107996"/>
          </a:xfrm>
          <a:prstGeom prst="rect">
            <a:avLst/>
          </a:prstGeom>
          <a:noFill/>
        </p:spPr>
        <p:txBody>
          <a:bodyPr wrap="square" rtlCol="0">
            <a:spAutoFit/>
          </a:bodyPr>
          <a:lstStyle/>
          <a:p>
            <a:pPr marL="217488" indent="-217488">
              <a:buFont typeface="Arial"/>
              <a:buChar char="•"/>
            </a:pPr>
            <a:r>
              <a:rPr lang="en-US" sz="2200" dirty="0"/>
              <a:t>Warnings clearly state which row(s) or cell(s) may have incorrect data.</a:t>
            </a:r>
          </a:p>
          <a:p>
            <a:pPr marL="217488" lvl="0" indent="-217488">
              <a:buFont typeface="Arial"/>
              <a:buChar char="•"/>
            </a:pPr>
            <a:r>
              <a:rPr lang="en-US" sz="2200" dirty="0"/>
              <a:t>The warning box can be closed and reopened at any time via a hyperlink underneath Force Graph Parameter sliders. </a:t>
            </a:r>
          </a:p>
        </p:txBody>
      </p:sp>
      <p:cxnSp>
        <p:nvCxnSpPr>
          <p:cNvPr id="148" name="Straight Arrow Connector 147"/>
          <p:cNvCxnSpPr/>
          <p:nvPr/>
        </p:nvCxnSpPr>
        <p:spPr>
          <a:xfrm flipV="1">
            <a:off x="29749970" y="25685086"/>
            <a:ext cx="594322" cy="8236"/>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9" name="Rounded Rectangle 148"/>
          <p:cNvSpPr/>
          <p:nvPr/>
        </p:nvSpPr>
        <p:spPr>
          <a:xfrm>
            <a:off x="22943272" y="24597147"/>
            <a:ext cx="1620693" cy="593056"/>
          </a:xfrm>
          <a:prstGeom prst="roundRect">
            <a:avLst/>
          </a:prstGeom>
          <a:solidFill>
            <a:srgbClr val="FAC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Import Excel</a:t>
            </a:r>
            <a:endParaRPr lang="en-US" sz="1800" dirty="0">
              <a:solidFill>
                <a:schemeClr val="tx1"/>
              </a:solidFill>
            </a:endParaRPr>
          </a:p>
        </p:txBody>
      </p:sp>
      <p:cxnSp>
        <p:nvCxnSpPr>
          <p:cNvPr id="156" name="Straight Arrow Connector 155"/>
          <p:cNvCxnSpPr/>
          <p:nvPr/>
        </p:nvCxnSpPr>
        <p:spPr>
          <a:xfrm>
            <a:off x="24563965" y="24893675"/>
            <a:ext cx="573338" cy="6067"/>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0" name="Rounded Rectangle 159"/>
          <p:cNvSpPr/>
          <p:nvPr/>
        </p:nvSpPr>
        <p:spPr>
          <a:xfrm>
            <a:off x="22943272" y="26174562"/>
            <a:ext cx="1620693" cy="593056"/>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rPr>
              <a:t>Import </a:t>
            </a:r>
            <a:r>
              <a:rPr lang="en-US" sz="1800" dirty="0" err="1" smtClean="0">
                <a:solidFill>
                  <a:schemeClr val="tx1"/>
                </a:solidFill>
              </a:rPr>
              <a:t>GraphML</a:t>
            </a:r>
            <a:endParaRPr lang="en-US" sz="1800" dirty="0">
              <a:solidFill>
                <a:schemeClr val="tx1"/>
              </a:solidFill>
            </a:endParaRPr>
          </a:p>
        </p:txBody>
      </p:sp>
      <p:cxnSp>
        <p:nvCxnSpPr>
          <p:cNvPr id="161" name="Straight Arrow Connector 160"/>
          <p:cNvCxnSpPr/>
          <p:nvPr/>
        </p:nvCxnSpPr>
        <p:spPr>
          <a:xfrm>
            <a:off x="24563965" y="26471090"/>
            <a:ext cx="573338" cy="6067"/>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5" name="Shape 108"/>
          <p:cNvSpPr/>
          <p:nvPr/>
        </p:nvSpPr>
        <p:spPr>
          <a:xfrm>
            <a:off x="726713" y="20506297"/>
            <a:ext cx="10290407" cy="1194088"/>
          </a:xfrm>
          <a:prstGeom prst="rect">
            <a:avLst/>
          </a:prstGeom>
          <a:solidFill>
            <a:schemeClr val="lt1">
              <a:alpha val="69019"/>
            </a:schemeClr>
          </a:solidFill>
          <a:ln>
            <a:noFill/>
          </a:ln>
        </p:spPr>
        <p:txBody>
          <a:bodyPr lIns="91425" tIns="45700" rIns="91425" bIns="45700" anchor="ctr" anchorCtr="0">
            <a:noAutofit/>
          </a:bodyPr>
          <a:lstStyle/>
          <a:p>
            <a:pPr lvl="0" algn="ctr">
              <a:buClr>
                <a:srgbClr val="017C00"/>
              </a:buClr>
              <a:buSzPct val="25000"/>
            </a:pPr>
            <a:r>
              <a:rPr lang="en-US" sz="3600" dirty="0" err="1">
                <a:solidFill>
                  <a:srgbClr val="017C00"/>
                </a:solidFill>
              </a:rPr>
              <a:t>GRNsight</a:t>
            </a:r>
            <a:r>
              <a:rPr lang="en-US" sz="3600" dirty="0">
                <a:solidFill>
                  <a:srgbClr val="017C00"/>
                </a:solidFill>
              </a:rPr>
              <a:t> Accepts Microsoft Excel, SIF, and </a:t>
            </a:r>
            <a:r>
              <a:rPr lang="en-US" sz="3600" dirty="0" err="1">
                <a:solidFill>
                  <a:srgbClr val="017C00"/>
                </a:solidFill>
              </a:rPr>
              <a:t>GraphML</a:t>
            </a:r>
            <a:r>
              <a:rPr lang="en-US" sz="3600" dirty="0">
                <a:solidFill>
                  <a:srgbClr val="017C00"/>
                </a:solidFill>
              </a:rPr>
              <a:t> Files in the Proper Format</a:t>
            </a:r>
          </a:p>
        </p:txBody>
      </p:sp>
      <p:pic>
        <p:nvPicPr>
          <p:cNvPr id="192" name="Picture 191"/>
          <p:cNvPicPr>
            <a:picLocks noChangeAspect="1"/>
          </p:cNvPicPr>
          <p:nvPr/>
        </p:nvPicPr>
        <p:blipFill rotWithShape="1">
          <a:blip r:embed="rId19">
            <a:extLst>
              <a:ext uri="{28A0092B-C50C-407E-A947-70E740481C1C}">
                <a14:useLocalDpi xmlns:a14="http://schemas.microsoft.com/office/drawing/2010/main" val="0"/>
              </a:ext>
            </a:extLst>
          </a:blip>
          <a:srcRect l="7621" r="12389" b="15049"/>
          <a:stretch/>
        </p:blipFill>
        <p:spPr>
          <a:xfrm>
            <a:off x="39869451" y="22057708"/>
            <a:ext cx="3098692" cy="3033778"/>
          </a:xfrm>
          <a:prstGeom prst="rect">
            <a:avLst/>
          </a:prstGeom>
        </p:spPr>
      </p:pic>
      <p:sp>
        <p:nvSpPr>
          <p:cNvPr id="187" name="Shape 109"/>
          <p:cNvSpPr/>
          <p:nvPr/>
        </p:nvSpPr>
        <p:spPr>
          <a:xfrm>
            <a:off x="726713" y="21700385"/>
            <a:ext cx="10290407" cy="10610137"/>
          </a:xfrm>
          <a:prstGeom prst="rect">
            <a:avLst/>
          </a:prstGeom>
          <a:solidFill>
            <a:srgbClr val="FFFFFF"/>
          </a:solidFill>
          <a:ln>
            <a:noFill/>
          </a:ln>
        </p:spPr>
        <p:txBody>
          <a:bodyPr lIns="91425" tIns="91425" rIns="91425" bIns="91425" anchor="t" anchorCtr="0">
            <a:noAutofit/>
          </a:bodyPr>
          <a:lstStyle/>
          <a:p>
            <a:pPr lvl="0">
              <a:buClr>
                <a:schemeClr val="dk1"/>
              </a:buClr>
              <a:buSzPct val="100000"/>
            </a:pPr>
            <a:r>
              <a:rPr lang="en-US" sz="2200" b="1" dirty="0" smtClean="0">
                <a:solidFill>
                  <a:schemeClr val="dk1"/>
                </a:solidFill>
              </a:rPr>
              <a:t>Excel</a:t>
            </a:r>
          </a:p>
          <a:p>
            <a:pPr marL="236538" lvl="0" indent="-236538">
              <a:buClr>
                <a:schemeClr val="dk1"/>
              </a:buClr>
              <a:buSzPct val="100000"/>
              <a:buFont typeface="Arial"/>
              <a:buChar char="•"/>
            </a:pPr>
            <a:r>
              <a:rPr lang="en-US" sz="2200" dirty="0" smtClean="0">
                <a:solidFill>
                  <a:schemeClr val="dk1"/>
                </a:solidFill>
              </a:rPr>
              <a:t>Excel workbooks need a “network” sheet (for unweighted graphs) or a “</a:t>
            </a:r>
            <a:r>
              <a:rPr lang="en-US" sz="2200" dirty="0" err="1" smtClean="0">
                <a:solidFill>
                  <a:schemeClr val="dk1"/>
                </a:solidFill>
              </a:rPr>
              <a:t>network_optimized_weights</a:t>
            </a:r>
            <a:r>
              <a:rPr lang="en-US" sz="2200" dirty="0" smtClean="0">
                <a:solidFill>
                  <a:schemeClr val="dk1"/>
                </a:solidFill>
              </a:rPr>
              <a:t>” sheet (for weighted graphs). The adjacency matrix can be symmetrical or asymmetrical. </a:t>
            </a:r>
          </a:p>
          <a:p>
            <a:pPr marL="236538" lvl="0" indent="-236538">
              <a:buClr>
                <a:schemeClr val="dk1"/>
              </a:buClr>
              <a:buSzPct val="100000"/>
              <a:buFont typeface="Arial"/>
              <a:buChar char="•"/>
            </a:pPr>
            <a:r>
              <a:rPr lang="en-US" sz="2200" dirty="0" err="1" smtClean="0">
                <a:solidFill>
                  <a:schemeClr val="dk1"/>
                </a:solidFill>
              </a:rPr>
              <a:t>GRNmap</a:t>
            </a:r>
            <a:r>
              <a:rPr lang="en-US" sz="2200" dirty="0" smtClean="0">
                <a:solidFill>
                  <a:schemeClr val="dk1"/>
                </a:solidFill>
              </a:rPr>
              <a:t> input and output workbooks are accepted without adjustment.</a:t>
            </a:r>
          </a:p>
          <a:p>
            <a:pPr marL="236538" lvl="0" indent="-236538">
              <a:buClr>
                <a:schemeClr val="dk1"/>
              </a:buClr>
              <a:buSzPct val="100000"/>
              <a:buFont typeface="Arial"/>
              <a:buChar char="•"/>
            </a:pPr>
            <a:r>
              <a:rPr lang="en-US" sz="2200" dirty="0" smtClean="0">
                <a:solidFill>
                  <a:schemeClr val="dk1"/>
                </a:solidFill>
              </a:rPr>
              <a:t>Adjacency matrices generated from other databases, such as YEASTRACT (</a:t>
            </a:r>
            <a:r>
              <a:rPr lang="en-US" sz="2200" dirty="0" smtClean="0"/>
              <a:t>Teixeira</a:t>
            </a:r>
            <a:r>
              <a:rPr lang="en-US" sz="2400" dirty="0" smtClean="0"/>
              <a:t> </a:t>
            </a:r>
            <a:r>
              <a:rPr lang="en-US" sz="2200" dirty="0" smtClean="0">
                <a:solidFill>
                  <a:schemeClr val="dk1"/>
                </a:solidFill>
              </a:rPr>
              <a:t>et al., 2014), can be used with some modification.</a:t>
            </a:r>
          </a:p>
          <a:p>
            <a:pPr marL="236538" lvl="0" indent="-236538">
              <a:buClr>
                <a:schemeClr val="dk1"/>
              </a:buClr>
              <a:buSzPct val="100000"/>
              <a:buFont typeface="Arial"/>
              <a:buChar char="•"/>
            </a:pPr>
            <a:endParaRPr lang="en-US" sz="2200" dirty="0" smtClean="0">
              <a:solidFill>
                <a:schemeClr val="dk1"/>
              </a:solidFill>
            </a:endParaRPr>
          </a:p>
          <a:p>
            <a:pPr marL="236538" lvl="0" indent="-236538">
              <a:buClr>
                <a:schemeClr val="dk1"/>
              </a:buClr>
              <a:buSzPct val="100000"/>
              <a:buFont typeface="Arial"/>
              <a:buChar char="•"/>
            </a:pPr>
            <a:endParaRPr lang="en-US" sz="2200" dirty="0" smtClean="0">
              <a:solidFill>
                <a:schemeClr val="dk1"/>
              </a:solidFill>
            </a:endParaRPr>
          </a:p>
          <a:p>
            <a:pPr marL="236538" lvl="0" indent="-236538">
              <a:buClr>
                <a:schemeClr val="dk1"/>
              </a:buClr>
              <a:buSzPct val="100000"/>
              <a:buFont typeface="Arial"/>
              <a:buChar char="•"/>
            </a:pPr>
            <a:endParaRPr lang="en-US" sz="2200" dirty="0" smtClean="0">
              <a:solidFill>
                <a:schemeClr val="dk1"/>
              </a:solidFill>
            </a:endParaRPr>
          </a:p>
          <a:p>
            <a:pPr marL="236538" lvl="0" indent="-236538">
              <a:buClr>
                <a:schemeClr val="dk1"/>
              </a:buClr>
              <a:buSzPct val="100000"/>
              <a:buFont typeface="Arial"/>
              <a:buChar char="•"/>
            </a:pPr>
            <a:endParaRPr lang="en-US" sz="2200" dirty="0" smtClean="0">
              <a:solidFill>
                <a:schemeClr val="dk1"/>
              </a:solidFill>
            </a:endParaRPr>
          </a:p>
          <a:p>
            <a:pPr lvl="0">
              <a:buClr>
                <a:schemeClr val="dk1"/>
              </a:buClr>
              <a:buSzPct val="100000"/>
            </a:pPr>
            <a:r>
              <a:rPr lang="en-US" sz="2200" b="1" dirty="0" err="1" smtClean="0">
                <a:solidFill>
                  <a:schemeClr val="dk1"/>
                </a:solidFill>
              </a:rPr>
              <a:t>GRNsight</a:t>
            </a:r>
            <a:r>
              <a:rPr lang="en-US" sz="2200" b="1" dirty="0" smtClean="0">
                <a:solidFill>
                  <a:schemeClr val="dk1"/>
                </a:solidFill>
              </a:rPr>
              <a:t> now accepts SIF and </a:t>
            </a:r>
            <a:r>
              <a:rPr lang="en-US" sz="2200" b="1" dirty="0" err="1" smtClean="0">
                <a:solidFill>
                  <a:schemeClr val="dk1"/>
                </a:solidFill>
              </a:rPr>
              <a:t>GraphML</a:t>
            </a:r>
            <a:r>
              <a:rPr lang="en-US" sz="2200" b="1" dirty="0" smtClean="0">
                <a:solidFill>
                  <a:schemeClr val="dk1"/>
                </a:solidFill>
              </a:rPr>
              <a:t> files without any modification</a:t>
            </a:r>
          </a:p>
          <a:p>
            <a:pPr lvl="0">
              <a:buClr>
                <a:schemeClr val="dk1"/>
              </a:buClr>
              <a:buSzPct val="100000"/>
            </a:pPr>
            <a:endParaRPr lang="en-US" sz="2200" dirty="0" smtClean="0">
              <a:solidFill>
                <a:schemeClr val="dk1"/>
              </a:solidFill>
            </a:endParaRPr>
          </a:p>
          <a:p>
            <a:pPr lvl="0">
              <a:buClr>
                <a:schemeClr val="dk1"/>
              </a:buClr>
              <a:buSzPct val="100000"/>
            </a:pPr>
            <a:endParaRPr lang="en-US" sz="2200" dirty="0" smtClean="0">
              <a:solidFill>
                <a:schemeClr val="dk1"/>
              </a:solidFill>
            </a:endParaRPr>
          </a:p>
          <a:p>
            <a:pPr lvl="0">
              <a:buClr>
                <a:schemeClr val="dk1"/>
              </a:buClr>
              <a:buSzPct val="100000"/>
            </a:pPr>
            <a:endParaRPr lang="en-US" sz="2200" dirty="0" smtClean="0">
              <a:solidFill>
                <a:schemeClr val="dk1"/>
              </a:solidFill>
            </a:endParaRPr>
          </a:p>
          <a:p>
            <a:pPr lvl="0">
              <a:buClr>
                <a:schemeClr val="dk1"/>
              </a:buClr>
              <a:buSzPct val="100000"/>
            </a:pPr>
            <a:endParaRPr lang="en-US" sz="2200" dirty="0" smtClean="0">
              <a:solidFill>
                <a:schemeClr val="dk1"/>
              </a:solidFill>
            </a:endParaRPr>
          </a:p>
          <a:p>
            <a:pPr lvl="0">
              <a:buClr>
                <a:schemeClr val="dk1"/>
              </a:buClr>
              <a:buSzPct val="100000"/>
            </a:pPr>
            <a:endParaRPr lang="en-US" sz="2200" b="1" dirty="0" smtClean="0">
              <a:solidFill>
                <a:schemeClr val="dk1"/>
              </a:solidFill>
            </a:endParaRPr>
          </a:p>
          <a:p>
            <a:pPr lvl="0">
              <a:buClr>
                <a:schemeClr val="dk1"/>
              </a:buClr>
              <a:buSzPct val="100000"/>
            </a:pPr>
            <a:endParaRPr lang="en-US" sz="2200" b="1" dirty="0" smtClean="0">
              <a:solidFill>
                <a:schemeClr val="dk1"/>
              </a:solidFill>
            </a:endParaRPr>
          </a:p>
          <a:p>
            <a:pPr lvl="0">
              <a:buClr>
                <a:schemeClr val="dk1"/>
              </a:buClr>
              <a:buSzPct val="100000"/>
            </a:pPr>
            <a:endParaRPr lang="en-US" sz="2200" b="1" dirty="0" smtClean="0">
              <a:solidFill>
                <a:schemeClr val="dk1"/>
              </a:solidFill>
            </a:endParaRPr>
          </a:p>
          <a:p>
            <a:pPr marL="342900" lvl="0" indent="-342900">
              <a:buClr>
                <a:schemeClr val="dk1"/>
              </a:buClr>
              <a:buSzPct val="100000"/>
              <a:buFont typeface="Arial" charset="0"/>
              <a:buChar char="•"/>
            </a:pPr>
            <a:endParaRPr lang="en-US" sz="2200" b="1" dirty="0">
              <a:solidFill>
                <a:schemeClr val="dk1"/>
              </a:solidFill>
            </a:endParaRPr>
          </a:p>
        </p:txBody>
      </p:sp>
      <p:pic>
        <p:nvPicPr>
          <p:cNvPr id="191" name="Picture 190"/>
          <p:cNvPicPr>
            <a:picLocks noChangeAspect="1"/>
          </p:cNvPicPr>
          <p:nvPr/>
        </p:nvPicPr>
        <p:blipFill rotWithShape="1">
          <a:blip r:embed="rId20"/>
          <a:srcRect l="-2" t="36170" r="16547" b="19645"/>
          <a:stretch/>
        </p:blipFill>
        <p:spPr>
          <a:xfrm>
            <a:off x="2303991" y="24151218"/>
            <a:ext cx="6395288" cy="1249850"/>
          </a:xfrm>
          <a:prstGeom prst="rect">
            <a:avLst/>
          </a:prstGeom>
        </p:spPr>
      </p:pic>
      <p:sp>
        <p:nvSpPr>
          <p:cNvPr id="111" name="TextBox 110"/>
          <p:cNvSpPr txBox="1"/>
          <p:nvPr/>
        </p:nvSpPr>
        <p:spPr>
          <a:xfrm>
            <a:off x="40322748" y="25114816"/>
            <a:ext cx="2293699" cy="738664"/>
          </a:xfrm>
          <a:prstGeom prst="rect">
            <a:avLst/>
          </a:prstGeom>
          <a:noFill/>
        </p:spPr>
        <p:txBody>
          <a:bodyPr wrap="square" rtlCol="0">
            <a:spAutoFit/>
          </a:bodyPr>
          <a:lstStyle/>
          <a:p>
            <a:pPr algn="ctr"/>
            <a:r>
              <a:rPr lang="en-US" dirty="0" smtClean="0">
                <a:solidFill>
                  <a:schemeClr val="tx1"/>
                </a:solidFill>
              </a:rPr>
              <a:t>5564 total visitors and </a:t>
            </a:r>
          </a:p>
          <a:p>
            <a:pPr algn="ctr"/>
            <a:r>
              <a:rPr lang="en-US" dirty="0" smtClean="0">
                <a:solidFill>
                  <a:schemeClr val="tx1"/>
                </a:solidFill>
              </a:rPr>
              <a:t>2019 files </a:t>
            </a:r>
            <a:r>
              <a:rPr lang="en-US" dirty="0">
                <a:solidFill>
                  <a:schemeClr val="tx1"/>
                </a:solidFill>
              </a:rPr>
              <a:t>uploaded as of </a:t>
            </a:r>
          </a:p>
          <a:p>
            <a:pPr algn="ctr"/>
            <a:r>
              <a:rPr lang="en-US" dirty="0" smtClean="0">
                <a:solidFill>
                  <a:schemeClr val="tx1"/>
                </a:solidFill>
              </a:rPr>
              <a:t>26 January 2017</a:t>
            </a:r>
            <a:endParaRPr lang="en-US" dirty="0">
              <a:solidFill>
                <a:schemeClr val="tx1"/>
              </a:solidFill>
            </a:endParaRPr>
          </a:p>
        </p:txBody>
      </p:sp>
      <p:pic>
        <p:nvPicPr>
          <p:cNvPr id="31" name="Picture 30"/>
          <p:cNvPicPr>
            <a:picLocks noChangeAspect="1"/>
          </p:cNvPicPr>
          <p:nvPr/>
        </p:nvPicPr>
        <p:blipFill>
          <a:blip r:embed="rId21"/>
          <a:stretch>
            <a:fillRect/>
          </a:stretch>
        </p:blipFill>
        <p:spPr>
          <a:xfrm>
            <a:off x="7072214" y="26013539"/>
            <a:ext cx="3254130" cy="2566265"/>
          </a:xfrm>
          <a:prstGeom prst="rect">
            <a:avLst/>
          </a:prstGeom>
        </p:spPr>
      </p:pic>
      <p:sp>
        <p:nvSpPr>
          <p:cNvPr id="35" name="Rectangle 34"/>
          <p:cNvSpPr/>
          <p:nvPr/>
        </p:nvSpPr>
        <p:spPr>
          <a:xfrm>
            <a:off x="827159" y="25973302"/>
            <a:ext cx="6148579" cy="3477875"/>
          </a:xfrm>
          <a:prstGeom prst="rect">
            <a:avLst/>
          </a:prstGeom>
        </p:spPr>
        <p:txBody>
          <a:bodyPr wrap="square">
            <a:spAutoFit/>
          </a:bodyPr>
          <a:lstStyle/>
          <a:p>
            <a:pPr lvl="0">
              <a:buClr>
                <a:schemeClr val="dk1"/>
              </a:buClr>
              <a:buSzPct val="100000"/>
            </a:pPr>
            <a:r>
              <a:rPr lang="en-US" sz="2200" b="1" dirty="0">
                <a:solidFill>
                  <a:schemeClr val="dk1"/>
                </a:solidFill>
              </a:rPr>
              <a:t>SIF</a:t>
            </a:r>
          </a:p>
          <a:p>
            <a:pPr marL="342900" indent="-342900">
              <a:buClr>
                <a:schemeClr val="dk1"/>
              </a:buClr>
              <a:buSzPct val="100000"/>
              <a:buFont typeface="Arial" charset="0"/>
              <a:buChar char="•"/>
            </a:pPr>
            <a:r>
              <a:rPr lang="en-US" sz="2200" dirty="0" smtClean="0"/>
              <a:t>A SIF file is a tab-delimited text file with the file extension .</a:t>
            </a:r>
            <a:r>
              <a:rPr lang="en-US" sz="2200" dirty="0" err="1" smtClean="0"/>
              <a:t>sif</a:t>
            </a:r>
            <a:r>
              <a:rPr lang="en-US" sz="2200" dirty="0"/>
              <a:t> </a:t>
            </a:r>
            <a:r>
              <a:rPr lang="en-US" sz="2200" dirty="0" smtClean="0"/>
              <a:t>originally created for use with </a:t>
            </a:r>
            <a:r>
              <a:rPr lang="en-US" sz="2200" dirty="0" err="1" smtClean="0"/>
              <a:t>Cytoscape</a:t>
            </a:r>
            <a:r>
              <a:rPr lang="en-US" sz="2200" dirty="0" smtClean="0"/>
              <a:t>.</a:t>
            </a:r>
          </a:p>
          <a:p>
            <a:pPr marL="342900" indent="-342900">
              <a:buClr>
                <a:schemeClr val="dk1"/>
              </a:buClr>
              <a:buSzPct val="100000"/>
              <a:buFont typeface="Arial" charset="0"/>
              <a:buChar char="•"/>
            </a:pPr>
            <a:r>
              <a:rPr lang="en-US" sz="2200" dirty="0"/>
              <a:t>Lines in the SIF file specify a source node, a relationship type (or edge type), and one or more target nodes separated by tab characters.</a:t>
            </a:r>
          </a:p>
          <a:p>
            <a:pPr marL="342900" indent="-342900">
              <a:buClr>
                <a:schemeClr val="dk1"/>
              </a:buClr>
              <a:buSzPct val="100000"/>
              <a:buFont typeface="Arial" charset="0"/>
              <a:buChar char="•"/>
            </a:pPr>
            <a:endParaRPr lang="en-US" sz="2200" dirty="0" smtClean="0"/>
          </a:p>
          <a:p>
            <a:pPr marL="342900" indent="-342900">
              <a:buClr>
                <a:schemeClr val="dk1"/>
              </a:buClr>
              <a:buSzPct val="100000"/>
              <a:buFont typeface="Arial" charset="0"/>
              <a:buChar char="•"/>
            </a:pPr>
            <a:endParaRPr lang="en-US" sz="2200" dirty="0">
              <a:solidFill>
                <a:schemeClr val="dk1"/>
              </a:solidFill>
            </a:endParaRPr>
          </a:p>
        </p:txBody>
      </p:sp>
      <p:sp>
        <p:nvSpPr>
          <p:cNvPr id="36" name="Rectangle 35"/>
          <p:cNvSpPr/>
          <p:nvPr/>
        </p:nvSpPr>
        <p:spPr>
          <a:xfrm>
            <a:off x="850582" y="28765381"/>
            <a:ext cx="5929350" cy="3816429"/>
          </a:xfrm>
          <a:prstGeom prst="rect">
            <a:avLst/>
          </a:prstGeom>
        </p:spPr>
        <p:txBody>
          <a:bodyPr wrap="square">
            <a:spAutoFit/>
          </a:bodyPr>
          <a:lstStyle/>
          <a:p>
            <a:pPr lvl="0">
              <a:buClr>
                <a:schemeClr val="dk1"/>
              </a:buClr>
              <a:buSzPct val="100000"/>
            </a:pPr>
            <a:r>
              <a:rPr lang="en-US" sz="2200" b="1" dirty="0" err="1">
                <a:solidFill>
                  <a:schemeClr val="dk1"/>
                </a:solidFill>
              </a:rPr>
              <a:t>GraphML</a:t>
            </a:r>
            <a:endParaRPr lang="en-US" sz="2200" b="1" dirty="0">
              <a:solidFill>
                <a:schemeClr val="dk1"/>
              </a:solidFill>
            </a:endParaRPr>
          </a:p>
          <a:p>
            <a:pPr marL="342900" indent="-342900">
              <a:buFont typeface="Arial" charset="0"/>
              <a:buChar char="•"/>
            </a:pPr>
            <a:r>
              <a:rPr lang="en-US" sz="2200" dirty="0"/>
              <a:t>A </a:t>
            </a:r>
            <a:r>
              <a:rPr lang="en-US" sz="2200" dirty="0" err="1"/>
              <a:t>GraphML</a:t>
            </a:r>
            <a:r>
              <a:rPr lang="en-US" sz="2200" dirty="0"/>
              <a:t> file is </a:t>
            </a:r>
            <a:r>
              <a:rPr lang="en-US" sz="2200" dirty="0" smtClean="0"/>
              <a:t>an E</a:t>
            </a:r>
            <a:r>
              <a:rPr lang="en-US" sz="2200" b="1" dirty="0" smtClean="0"/>
              <a:t>x</a:t>
            </a:r>
            <a:r>
              <a:rPr lang="en-US" sz="2200" dirty="0" smtClean="0"/>
              <a:t>tensible</a:t>
            </a:r>
            <a:r>
              <a:rPr lang="en-US" sz="2200" dirty="0"/>
              <a:t> </a:t>
            </a:r>
            <a:r>
              <a:rPr lang="en-US" sz="2200" b="1" dirty="0" smtClean="0"/>
              <a:t>M</a:t>
            </a:r>
            <a:r>
              <a:rPr lang="en-US" sz="2200" dirty="0" smtClean="0"/>
              <a:t>arkup </a:t>
            </a:r>
            <a:r>
              <a:rPr lang="en-US" sz="2200" b="1" dirty="0" smtClean="0"/>
              <a:t>L</a:t>
            </a:r>
            <a:r>
              <a:rPr lang="en-US" sz="2200" dirty="0" smtClean="0"/>
              <a:t>anguage </a:t>
            </a:r>
            <a:r>
              <a:rPr lang="en-US" sz="2200" dirty="0"/>
              <a:t>(XML) file with the extension .</a:t>
            </a:r>
            <a:r>
              <a:rPr lang="en-US" sz="2200" dirty="0" err="1" smtClean="0"/>
              <a:t>graphml</a:t>
            </a:r>
            <a:r>
              <a:rPr lang="en-US" sz="2200" dirty="0"/>
              <a:t>.</a:t>
            </a:r>
            <a:endParaRPr lang="en-US" sz="2200" dirty="0" smtClean="0"/>
          </a:p>
          <a:p>
            <a:pPr marL="342900" indent="-342900">
              <a:buFont typeface="Arial" charset="0"/>
              <a:buChar char="•"/>
            </a:pPr>
            <a:r>
              <a:rPr lang="en-US" sz="2200" dirty="0" err="1" smtClean="0"/>
              <a:t>GRNsight</a:t>
            </a:r>
            <a:r>
              <a:rPr lang="en-US" sz="2200" dirty="0" smtClean="0"/>
              <a:t> parses </a:t>
            </a:r>
            <a:r>
              <a:rPr lang="en-US" sz="2200" dirty="0" err="1" smtClean="0"/>
              <a:t>GraphML</a:t>
            </a:r>
            <a:r>
              <a:rPr lang="en-US" sz="2200" dirty="0" smtClean="0"/>
              <a:t> to extract nodes and edges.</a:t>
            </a:r>
          </a:p>
          <a:p>
            <a:pPr marL="342900" indent="-342900">
              <a:buFont typeface="Arial" charset="0"/>
              <a:buChar char="•"/>
            </a:pPr>
            <a:r>
              <a:rPr lang="en-US" sz="2200" dirty="0" err="1"/>
              <a:t>GraphML</a:t>
            </a:r>
            <a:r>
              <a:rPr lang="en-US" sz="2200" dirty="0"/>
              <a:t> has the ability to specify </a:t>
            </a:r>
            <a:r>
              <a:rPr lang="en-US" sz="2200" dirty="0" smtClean="0"/>
              <a:t>additional graph </a:t>
            </a:r>
            <a:r>
              <a:rPr lang="en-US" sz="2200" dirty="0"/>
              <a:t>features that </a:t>
            </a:r>
            <a:r>
              <a:rPr lang="en-US" sz="2200" dirty="0" err="1"/>
              <a:t>GRNsight</a:t>
            </a:r>
            <a:r>
              <a:rPr lang="en-US" sz="2200" dirty="0"/>
              <a:t> cannot </a:t>
            </a:r>
            <a:r>
              <a:rPr lang="en-US" sz="2200" dirty="0" smtClean="0"/>
              <a:t>display, but may be useful additional data.</a:t>
            </a:r>
          </a:p>
          <a:p>
            <a:pPr marL="342900" indent="-342900">
              <a:buFont typeface="Arial" charset="0"/>
              <a:buChar char="•"/>
            </a:pPr>
            <a:endParaRPr lang="en-US" sz="2200" dirty="0" smtClean="0"/>
          </a:p>
        </p:txBody>
      </p:sp>
      <p:pic>
        <p:nvPicPr>
          <p:cNvPr id="41" name="Picture 4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878414" y="29394396"/>
            <a:ext cx="3641730" cy="2136690"/>
          </a:xfrm>
          <a:prstGeom prst="rect">
            <a:avLst/>
          </a:prstGeom>
        </p:spPr>
      </p:pic>
      <p:sp>
        <p:nvSpPr>
          <p:cNvPr id="166" name="Shape 90"/>
          <p:cNvSpPr/>
          <p:nvPr/>
        </p:nvSpPr>
        <p:spPr>
          <a:xfrm>
            <a:off x="751777" y="15726602"/>
            <a:ext cx="10265343" cy="4431288"/>
          </a:xfrm>
          <a:prstGeom prst="rect">
            <a:avLst/>
          </a:prstGeom>
          <a:solidFill>
            <a:srgbClr val="FFFFFF"/>
          </a:solidFill>
          <a:ln>
            <a:noFill/>
          </a:ln>
        </p:spPr>
        <p:txBody>
          <a:bodyPr lIns="91425" tIns="45700" rIns="91425" bIns="45700" anchor="t" anchorCtr="0">
            <a:noAutofit/>
          </a:bodyPr>
          <a:lstStyle/>
          <a:p>
            <a:pPr marL="236538" lvl="0" indent="-236538">
              <a:buClr>
                <a:schemeClr val="dk1"/>
              </a:buClr>
              <a:buSzPct val="100000"/>
              <a:buFont typeface="Arial"/>
              <a:buChar char="•"/>
            </a:pPr>
            <a:r>
              <a:rPr lang="en-US" sz="2400" dirty="0" smtClean="0"/>
              <a:t>Although other open source software, such as </a:t>
            </a:r>
            <a:r>
              <a:rPr lang="en-US" sz="2400" dirty="0" err="1" smtClean="0"/>
              <a:t>Cytoscape</a:t>
            </a:r>
            <a:r>
              <a:rPr lang="en-US" sz="2400" dirty="0" smtClean="0"/>
              <a:t> or </a:t>
            </a:r>
            <a:r>
              <a:rPr lang="en-US" sz="2400" dirty="0" err="1" smtClean="0"/>
              <a:t>Gephi</a:t>
            </a:r>
            <a:r>
              <a:rPr lang="en-US" sz="2400" dirty="0" smtClean="0"/>
              <a:t>, exists to lay out large networks, they were too cumbersome for our needs.</a:t>
            </a:r>
          </a:p>
          <a:p>
            <a:pPr marL="236538" indent="-236538">
              <a:buClr>
                <a:schemeClr val="dk1"/>
              </a:buClr>
              <a:buSzPct val="100000"/>
              <a:buFont typeface="Arial"/>
              <a:buChar char="•"/>
            </a:pPr>
            <a:r>
              <a:rPr lang="en-US" sz="2400" dirty="0" err="1"/>
              <a:t>GRNsight</a:t>
            </a:r>
            <a:r>
              <a:rPr lang="en-US" sz="2400" dirty="0"/>
              <a:t> is targeted at both experienced biology investigators and novice undergraduate </a:t>
            </a:r>
            <a:r>
              <a:rPr lang="en-US" sz="2400" dirty="0" smtClean="0"/>
              <a:t>users</a:t>
            </a:r>
            <a:r>
              <a:rPr lang="en-US" sz="2400" dirty="0"/>
              <a:t> </a:t>
            </a:r>
            <a:r>
              <a:rPr lang="en-US" sz="2400" dirty="0" smtClean="0"/>
              <a:t>and has the following requirements:</a:t>
            </a:r>
            <a:endParaRPr lang="en-US" sz="2400" dirty="0"/>
          </a:p>
          <a:p>
            <a:pPr marL="866775" indent="-457200">
              <a:buAutoNum type="arabicPeriod"/>
            </a:pPr>
            <a:r>
              <a:rPr lang="en-US" sz="2400" dirty="0" smtClean="0"/>
              <a:t>Exist </a:t>
            </a:r>
            <a:r>
              <a:rPr lang="en-US" sz="2400" dirty="0"/>
              <a:t>as a web </a:t>
            </a:r>
            <a:r>
              <a:rPr lang="en-US" sz="2400" dirty="0" smtClean="0"/>
              <a:t>application. </a:t>
            </a:r>
          </a:p>
          <a:p>
            <a:pPr marL="866775" indent="-457200">
              <a:buAutoNum type="arabicPeriod"/>
            </a:pPr>
            <a:r>
              <a:rPr lang="en-US" sz="2400" dirty="0" smtClean="0"/>
              <a:t>Be </a:t>
            </a:r>
            <a:r>
              <a:rPr lang="en-US" sz="2400" dirty="0"/>
              <a:t>simple and intuitive to </a:t>
            </a:r>
            <a:r>
              <a:rPr lang="en-US" sz="2400" dirty="0" smtClean="0"/>
              <a:t>use.</a:t>
            </a:r>
            <a:endParaRPr lang="en-US" sz="2400" dirty="0"/>
          </a:p>
          <a:p>
            <a:pPr marL="866775" indent="-457200"/>
            <a:r>
              <a:rPr lang="en-US" sz="2400" dirty="0" smtClean="0"/>
              <a:t>3.  Accept Excel (.</a:t>
            </a:r>
            <a:r>
              <a:rPr lang="en-US" sz="2400" dirty="0" err="1"/>
              <a:t>xlsx</a:t>
            </a:r>
            <a:r>
              <a:rPr lang="en-US" sz="2400" dirty="0" smtClean="0"/>
              <a:t>) files directly from our sister project, </a:t>
            </a:r>
            <a:r>
              <a:rPr lang="en-US" sz="2400" dirty="0" err="1" smtClean="0"/>
              <a:t>GRNmap</a:t>
            </a:r>
            <a:r>
              <a:rPr lang="en-US" sz="2400" dirty="0" smtClean="0"/>
              <a:t>, as well as, SIF (.</a:t>
            </a:r>
            <a:r>
              <a:rPr lang="en-US" sz="2400" dirty="0" err="1" smtClean="0"/>
              <a:t>sif</a:t>
            </a:r>
            <a:r>
              <a:rPr lang="en-US" sz="2400" dirty="0" smtClean="0"/>
              <a:t>), or </a:t>
            </a:r>
            <a:r>
              <a:rPr lang="en-US" sz="2400" dirty="0" err="1" smtClean="0"/>
              <a:t>GraphML</a:t>
            </a:r>
            <a:r>
              <a:rPr lang="en-US" sz="2400" dirty="0"/>
              <a:t> </a:t>
            </a:r>
            <a:r>
              <a:rPr lang="en-US" sz="2400" dirty="0" smtClean="0"/>
              <a:t>(.</a:t>
            </a:r>
            <a:r>
              <a:rPr lang="en-US" sz="2400" dirty="0" err="1" smtClean="0"/>
              <a:t>graphml</a:t>
            </a:r>
            <a:r>
              <a:rPr lang="en-US" sz="2400" dirty="0" smtClean="0"/>
              <a:t>) input files.</a:t>
            </a:r>
            <a:endParaRPr lang="en-US" sz="2400" dirty="0"/>
          </a:p>
          <a:p>
            <a:pPr marL="866775" indent="-457200">
              <a:buAutoNum type="arabicPeriod" startAt="4"/>
            </a:pPr>
            <a:r>
              <a:rPr lang="en-US" sz="2400" dirty="0" smtClean="0"/>
              <a:t>Read </a:t>
            </a:r>
            <a:r>
              <a:rPr lang="en-US" sz="2400" dirty="0"/>
              <a:t>a weighted or unweighted adjacency </a:t>
            </a:r>
            <a:r>
              <a:rPr lang="en-US" sz="2400" dirty="0" smtClean="0"/>
              <a:t>matrix.</a:t>
            </a:r>
          </a:p>
          <a:p>
            <a:pPr marL="866775" indent="-457200">
              <a:buAutoNum type="arabicPeriod" startAt="4"/>
            </a:pPr>
            <a:r>
              <a:rPr lang="en-US" sz="2400" dirty="0" smtClean="0"/>
              <a:t>Automatically </a:t>
            </a:r>
            <a:r>
              <a:rPr lang="en-US" sz="2400" dirty="0"/>
              <a:t>lay out and </a:t>
            </a:r>
            <a:r>
              <a:rPr lang="en-US" sz="2400" dirty="0" smtClean="0"/>
              <a:t>display </a:t>
            </a:r>
            <a:r>
              <a:rPr lang="en-US" sz="2400" dirty="0"/>
              <a:t>unweighted and </a:t>
            </a:r>
            <a:r>
              <a:rPr lang="en-US" sz="2400" dirty="0" smtClean="0"/>
              <a:t>weighted, directed network graphs.</a:t>
            </a:r>
            <a:endParaRPr lang="en-US" sz="2400" dirty="0"/>
          </a:p>
          <a:p>
            <a:pPr marL="236538" lvl="0" indent="-236538">
              <a:buClr>
                <a:schemeClr val="dk1"/>
              </a:buClr>
              <a:buSzPct val="100000"/>
              <a:buFont typeface="Arial"/>
              <a:buChar char="•"/>
            </a:pPr>
            <a:endParaRPr sz="2200" b="0" i="0" u="none" strike="noStrike" cap="none" baseline="0" dirty="0">
              <a:solidFill>
                <a:schemeClr val="dk1"/>
              </a:solidFill>
              <a:latin typeface="Arial"/>
              <a:ea typeface="Arial"/>
              <a:cs typeface="Arial"/>
              <a:sym typeface="Arial"/>
              <a:rtl val="0"/>
            </a:endParaRPr>
          </a:p>
        </p:txBody>
      </p:sp>
      <p:sp>
        <p:nvSpPr>
          <p:cNvPr id="170" name="Shape 99"/>
          <p:cNvSpPr/>
          <p:nvPr/>
        </p:nvSpPr>
        <p:spPr>
          <a:xfrm>
            <a:off x="726713" y="14737341"/>
            <a:ext cx="10290407" cy="989261"/>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Arial"/>
              <a:buNone/>
            </a:pPr>
            <a:r>
              <a:rPr lang="en-US" sz="3600" b="0" i="0" u="none" strike="noStrike" cap="none" dirty="0" err="1" smtClean="0">
                <a:solidFill>
                  <a:srgbClr val="017C00"/>
                </a:solidFill>
                <a:latin typeface="Arial"/>
                <a:ea typeface="Arial"/>
                <a:cs typeface="Arial"/>
                <a:sym typeface="Arial"/>
                <a:rtl val="0"/>
              </a:rPr>
              <a:t>GRNsight</a:t>
            </a:r>
            <a:r>
              <a:rPr lang="en-US" sz="3600" dirty="0">
                <a:solidFill>
                  <a:srgbClr val="017C00"/>
                </a:solidFill>
              </a:rPr>
              <a:t> </a:t>
            </a:r>
            <a:r>
              <a:rPr lang="en-US" sz="3600" dirty="0" smtClean="0">
                <a:solidFill>
                  <a:srgbClr val="017C00"/>
                </a:solidFill>
              </a:rPr>
              <a:t>Fulfills a Specific Software Niche for Visualizing Small- to Medium-scale GRNs</a:t>
            </a:r>
            <a:endParaRPr lang="en-US" sz="3600" b="0" i="0" u="none" strike="noStrike" cap="none" baseline="0" dirty="0">
              <a:solidFill>
                <a:srgbClr val="017C00"/>
              </a:solidFill>
              <a:latin typeface="Arial"/>
              <a:ea typeface="Arial"/>
              <a:cs typeface="Arial"/>
              <a:sym typeface="Arial"/>
              <a:rtl val="0"/>
            </a:endParaRPr>
          </a:p>
        </p:txBody>
      </p:sp>
      <p:sp>
        <p:nvSpPr>
          <p:cNvPr id="73" name="Shape 105"/>
          <p:cNvSpPr/>
          <p:nvPr/>
        </p:nvSpPr>
        <p:spPr>
          <a:xfrm>
            <a:off x="33125965" y="21025440"/>
            <a:ext cx="9921300" cy="935099"/>
          </a:xfrm>
          <a:prstGeom prst="rect">
            <a:avLst/>
          </a:prstGeom>
          <a:solidFill>
            <a:schemeClr val="lt1">
              <a:alpha val="69019"/>
            </a:schemeClr>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rgbClr val="017C00"/>
              </a:buClr>
              <a:buSzPct val="25000"/>
              <a:buFont typeface="Helvetica Neue"/>
              <a:buNone/>
            </a:pPr>
            <a:r>
              <a:rPr lang="en-US" sz="3600" b="0" i="0" u="none" strike="noStrike" cap="none" baseline="0">
                <a:solidFill>
                  <a:srgbClr val="017C00"/>
                </a:solidFill>
                <a:latin typeface="Helvetica Neue"/>
                <a:ea typeface="Helvetica Neue"/>
                <a:cs typeface="Helvetica Neue"/>
                <a:sym typeface="Helvetica Neue"/>
                <a:rtl val="0"/>
              </a:rPr>
              <a:t>Availability</a:t>
            </a:r>
          </a:p>
        </p:txBody>
      </p:sp>
      <p:sp>
        <p:nvSpPr>
          <p:cNvPr id="109" name="TextBox 108"/>
          <p:cNvSpPr txBox="1"/>
          <p:nvPr/>
        </p:nvSpPr>
        <p:spPr>
          <a:xfrm>
            <a:off x="33181814" y="9756789"/>
            <a:ext cx="7310865" cy="1785104"/>
          </a:xfrm>
          <a:prstGeom prst="rect">
            <a:avLst/>
          </a:prstGeom>
          <a:noFill/>
        </p:spPr>
        <p:txBody>
          <a:bodyPr wrap="square" rtlCol="0">
            <a:spAutoFit/>
          </a:bodyPr>
          <a:lstStyle/>
          <a:p>
            <a:pPr lvl="0">
              <a:buClr>
                <a:srgbClr val="000000"/>
              </a:buClr>
              <a:buSzPct val="100000"/>
            </a:pPr>
            <a:r>
              <a:rPr lang="en-US" sz="2200" b="1" dirty="0" smtClean="0"/>
              <a:t>Blunt Marker Adjustments</a:t>
            </a:r>
          </a:p>
          <a:p>
            <a:pPr marL="236538" lvl="0" indent="-236538">
              <a:buClr>
                <a:srgbClr val="000000"/>
              </a:buClr>
              <a:buSzPct val="100000"/>
              <a:buFont typeface="Arial"/>
              <a:buChar char="•"/>
            </a:pPr>
            <a:r>
              <a:rPr lang="en-US" sz="2200" dirty="0"/>
              <a:t>The repressed markers are centered. The edges now display equivalent spacing for when the target node is to the right from the source node and when it is to the left.</a:t>
            </a:r>
            <a:endParaRPr lang="en-US" sz="2200" dirty="0">
              <a:solidFill>
                <a:schemeClr val="dk1"/>
              </a:solidFill>
            </a:endParaRPr>
          </a:p>
        </p:txBody>
      </p:sp>
      <p:grpSp>
        <p:nvGrpSpPr>
          <p:cNvPr id="5" name="Group 4"/>
          <p:cNvGrpSpPr/>
          <p:nvPr/>
        </p:nvGrpSpPr>
        <p:grpSpPr>
          <a:xfrm>
            <a:off x="39395832" y="7759419"/>
            <a:ext cx="3299583" cy="1865734"/>
            <a:chOff x="39248752" y="7486255"/>
            <a:chExt cx="3299583" cy="1865734"/>
          </a:xfrm>
        </p:grpSpPr>
        <p:pic>
          <p:nvPicPr>
            <p:cNvPr id="1028" name="Picture 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432586" y="7549851"/>
              <a:ext cx="28479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24">
              <a:extLst>
                <a:ext uri="{28A0092B-C50C-407E-A947-70E740481C1C}">
                  <a14:useLocalDpi xmlns:a14="http://schemas.microsoft.com/office/drawing/2010/main" val="0"/>
                </a:ext>
              </a:extLst>
            </a:blip>
            <a:srcRect t="9932" b="3895"/>
            <a:stretch/>
          </p:blipFill>
          <p:spPr bwMode="auto">
            <a:xfrm>
              <a:off x="39248752" y="8340426"/>
              <a:ext cx="3299583" cy="101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39248752" y="7486255"/>
              <a:ext cx="3299583" cy="1835254"/>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30" name="Picture 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388190" y="11517453"/>
            <a:ext cx="9307225" cy="142533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 name="TextBox 111"/>
          <p:cNvSpPr txBox="1"/>
          <p:nvPr/>
        </p:nvSpPr>
        <p:spPr>
          <a:xfrm>
            <a:off x="40302646" y="10054950"/>
            <a:ext cx="2313801" cy="1785104"/>
          </a:xfrm>
          <a:prstGeom prst="rect">
            <a:avLst/>
          </a:prstGeom>
          <a:noFill/>
        </p:spPr>
        <p:txBody>
          <a:bodyPr wrap="square" rtlCol="0">
            <a:spAutoFit/>
          </a:bodyPr>
          <a:lstStyle/>
          <a:p>
            <a:pPr marL="236538" lvl="0" indent="-236538">
              <a:buClr>
                <a:srgbClr val="000000"/>
              </a:buClr>
              <a:buSzPct val="100000"/>
              <a:buFont typeface="Arial"/>
              <a:buChar char="•"/>
            </a:pPr>
            <a:r>
              <a:rPr lang="en-US" sz="2200" dirty="0" smtClean="0"/>
              <a:t>The </a:t>
            </a:r>
            <a:r>
              <a:rPr lang="en-US" sz="2200" dirty="0"/>
              <a:t>repressed markers are centered.</a:t>
            </a:r>
            <a:endParaRPr lang="en-US" sz="2200" dirty="0">
              <a:solidFill>
                <a:schemeClr val="dk1"/>
              </a:solidFill>
            </a:endParaRPr>
          </a:p>
          <a:p>
            <a:pPr marL="236538" indent="-236538">
              <a:buClr>
                <a:srgbClr val="000000"/>
              </a:buClr>
              <a:buSzPct val="100000"/>
              <a:buFont typeface="Arial"/>
              <a:buChar char="•"/>
            </a:pPr>
            <a:endParaRPr lang="en-US" sz="2200" dirty="0">
              <a:solidFill>
                <a:schemeClr val="dk1"/>
              </a:solidFill>
            </a:endParaRPr>
          </a:p>
          <a:p>
            <a:pPr marL="236538" lvl="0" indent="-236538">
              <a:buClr>
                <a:srgbClr val="000000"/>
              </a:buClr>
              <a:buSzPct val="100000"/>
              <a:buFont typeface="Arial"/>
              <a:buChar char="•"/>
            </a:pPr>
            <a:endParaRPr lang="en-US" sz="2200" dirty="0">
              <a:solidFill>
                <a:schemeClr val="dk1"/>
              </a:solidFill>
            </a:endParaRPr>
          </a:p>
        </p:txBody>
      </p:sp>
      <p:pic>
        <p:nvPicPr>
          <p:cNvPr id="1031" name="Picture 7"/>
          <p:cNvPicPr>
            <a:picLocks noChangeAspect="1" noChangeArrowheads="1"/>
          </p:cNvPicPr>
          <p:nvPr/>
        </p:nvPicPr>
        <p:blipFill rotWithShape="1">
          <a:blip r:embed="rId26">
            <a:extLst>
              <a:ext uri="{28A0092B-C50C-407E-A947-70E740481C1C}">
                <a14:useLocalDpi xmlns:a14="http://schemas.microsoft.com/office/drawing/2010/main" val="0"/>
              </a:ext>
            </a:extLst>
          </a:blip>
          <a:srcRect l="9964" t="10543" r="5449" b="8263"/>
          <a:stretch/>
        </p:blipFill>
        <p:spPr bwMode="auto">
          <a:xfrm>
            <a:off x="35435153" y="14253247"/>
            <a:ext cx="7260262" cy="31872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5" name="TextBox 114"/>
          <p:cNvSpPr txBox="1"/>
          <p:nvPr/>
        </p:nvSpPr>
        <p:spPr>
          <a:xfrm>
            <a:off x="33181814" y="14246634"/>
            <a:ext cx="1976866" cy="2462213"/>
          </a:xfrm>
          <a:prstGeom prst="rect">
            <a:avLst/>
          </a:prstGeom>
          <a:noFill/>
        </p:spPr>
        <p:txBody>
          <a:bodyPr wrap="square" rtlCol="0">
            <a:spAutoFit/>
          </a:bodyPr>
          <a:lstStyle/>
          <a:p>
            <a:pPr marL="236538" lvl="0" indent="-236538">
              <a:buClr>
                <a:srgbClr val="000000"/>
              </a:buClr>
              <a:buSzPct val="100000"/>
              <a:buFont typeface="Arial"/>
              <a:buChar char="•"/>
            </a:pPr>
            <a:r>
              <a:rPr lang="en-US" sz="2200" dirty="0" smtClean="0">
                <a:solidFill>
                  <a:schemeClr val="dk1"/>
                </a:solidFill>
              </a:rPr>
              <a:t>Each visual adjustments were carefully tested with according test files.</a:t>
            </a:r>
            <a:endParaRPr lang="en-US" sz="2200" dirty="0">
              <a:solidFill>
                <a:schemeClr val="dk1"/>
              </a:solidFill>
            </a:endParaRPr>
          </a:p>
        </p:txBody>
      </p:sp>
    </p:spTree>
    <p:extLst>
      <p:ext uri="{BB962C8B-B14F-4D97-AF65-F5344CB8AC3E}">
        <p14:creationId xmlns:p14="http://schemas.microsoft.com/office/powerpoint/2010/main" val="2166200899"/>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2844</TotalTime>
  <Words>1714</Words>
  <Application>Microsoft Office PowerPoint</Application>
  <PresentationFormat>Custom</PresentationFormat>
  <Paragraphs>179</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Dahlquist, Kam D.</dc:creator>
  <cp:lastModifiedBy>Jen</cp:lastModifiedBy>
  <cp:revision>173</cp:revision>
  <cp:lastPrinted>2017-01-27T17:32:38Z</cp:lastPrinted>
  <dcterms:modified xsi:type="dcterms:W3CDTF">2017-10-31T03:52:25Z</dcterms:modified>
</cp:coreProperties>
</file>