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B1A4"/>
    <a:srgbClr val="CADCCD"/>
    <a:srgbClr val="6CCE7F"/>
    <a:srgbClr val="AFD5C3"/>
    <a:srgbClr val="D3EAC8"/>
    <a:srgbClr val="B9DEA6"/>
    <a:srgbClr val="A5C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912" autoAdjust="0"/>
  </p:normalViewPr>
  <p:slideViewPr>
    <p:cSldViewPr snapToGrid="0" snapToObjects="1">
      <p:cViewPr>
        <p:scale>
          <a:sx n="90" d="100"/>
          <a:sy n="90" d="100"/>
        </p:scale>
        <p:origin x="144" y="14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3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tiff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tiff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dahlquist.github.io/GRNmap/" TargetMode="External"/><Relationship Id="rId11" Type="http://schemas.openxmlformats.org/officeDocument/2006/relationships/image" Target="../media/image8.tiff"/><Relationship Id="rId24" Type="http://schemas.openxmlformats.org/officeDocument/2006/relationships/image" Target="../media/image21.png"/><Relationship Id="rId5" Type="http://schemas.openxmlformats.org/officeDocument/2006/relationships/image" Target="../media/image3.jp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tiff"/><Relationship Id="rId19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jpe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1A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74364559-C88A-6C4A-8194-266D0702055C}"/>
              </a:ext>
            </a:extLst>
          </p:cNvPr>
          <p:cNvSpPr/>
          <p:nvPr/>
        </p:nvSpPr>
        <p:spPr>
          <a:xfrm>
            <a:off x="22448968" y="20598300"/>
            <a:ext cx="10020473" cy="1174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84" name="Shape 84"/>
          <p:cNvSpPr/>
          <p:nvPr/>
        </p:nvSpPr>
        <p:spPr>
          <a:xfrm>
            <a:off x="730112" y="706082"/>
            <a:ext cx="42325492" cy="496809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lvl="0" algn="ctr">
              <a:buClr>
                <a:srgbClr val="014D00"/>
              </a:buClr>
              <a:buSzPct val="25000"/>
            </a:pPr>
            <a:r>
              <a:rPr lang="en-US" sz="8000" b="1" dirty="0">
                <a:solidFill>
                  <a:srgbClr val="006600"/>
                </a:solidFill>
              </a:rPr>
              <a:t>Visualization Improvements to GRNsight: a Web Application for</a:t>
            </a:r>
          </a:p>
          <a:p>
            <a:pPr lvl="0" algn="ctr">
              <a:buClr>
                <a:srgbClr val="014D00"/>
              </a:buClr>
              <a:buSzPct val="25000"/>
            </a:pPr>
            <a:r>
              <a:rPr lang="en-US" sz="8000" b="1" dirty="0">
                <a:solidFill>
                  <a:srgbClr val="006600"/>
                </a:solidFill>
              </a:rPr>
              <a:t>Visualizing Gene Regulatory Networks</a:t>
            </a: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endParaRPr lang="en-US" sz="4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Eileen J. Choe</a:t>
            </a:r>
            <a:r>
              <a:rPr lang="en-US" sz="4000" b="1" dirty="0">
                <a:solidFill>
                  <a:schemeClr val="dk1"/>
                </a:solidFill>
              </a:rPr>
              <a:t>**</a:t>
            </a:r>
            <a:r>
              <a:rPr lang="en-US" sz="4000" dirty="0">
                <a:solidFill>
                  <a:schemeClr val="dk1"/>
                </a:solidFill>
              </a:rPr>
              <a:t>, </a:t>
            </a:r>
            <a:r>
              <a:rPr lang="en-US" sz="4000" b="1" dirty="0">
                <a:solidFill>
                  <a:schemeClr val="dk1"/>
                </a:solidFill>
              </a:rPr>
              <a:t>Jen Y. Shin**</a:t>
            </a:r>
            <a:r>
              <a:rPr lang="en-US" sz="4000" dirty="0">
                <a:solidFill>
                  <a:schemeClr val="dk1"/>
                </a:solidFill>
              </a:rPr>
              <a:t>, John 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Kam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Biology, </a:t>
            </a:r>
            <a:r>
              <a:rPr lang="en-US" sz="3200" dirty="0">
                <a:solidFill>
                  <a:schemeClr val="dk1"/>
                </a:solidFill>
              </a:rPr>
              <a:t>**Department of Electrical Engineering and Computer Science,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2061" y="1314415"/>
            <a:ext cx="4366973" cy="21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726713" y="7312237"/>
            <a:ext cx="10290407" cy="63546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how the flow of information in a cell during gene expression goes from DNA to RNA to protein.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expression; repressors decrease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gene regulatory network (GRN) consists of genes, transcription factors, and the regulatory connections between them, which govern the level of expression of mRNA and proteins from those genes.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in a GRN graph represents </a:t>
            </a:r>
            <a:r>
              <a:rPr lang="en-US" sz="2200" dirty="0">
                <a:solidFill>
                  <a:schemeClr val="dk1"/>
                </a:solidFill>
              </a:rPr>
              <a:t>a regulatory transcription factor, with each edge representing a regulatory relationship, either an activation or repression relationship.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1" name="Shape 117"/>
          <p:cNvPicPr preferRelativeResize="0"/>
          <p:nvPr/>
        </p:nvPicPr>
        <p:blipFill rotWithShape="1">
          <a:blip r:embed="rId4">
            <a:alphaModFix/>
          </a:blip>
          <a:srcRect r="10182"/>
          <a:stretch/>
        </p:blipFill>
        <p:spPr>
          <a:xfrm>
            <a:off x="1670725" y="9368051"/>
            <a:ext cx="2295871" cy="1895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5">
            <a:alphaModFix/>
          </a:blip>
          <a:srcRect l="27345" t="34020" b="29849"/>
          <a:stretch/>
        </p:blipFill>
        <p:spPr>
          <a:xfrm>
            <a:off x="4611568" y="9403409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100"/>
          <p:cNvSpPr/>
          <p:nvPr/>
        </p:nvSpPr>
        <p:spPr>
          <a:xfrm>
            <a:off x="33101988" y="19359988"/>
            <a:ext cx="10046932" cy="118104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01987" y="26510951"/>
            <a:ext cx="10046932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04987" y="28838965"/>
            <a:ext cx="10043932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01986" y="20506298"/>
            <a:ext cx="10046933" cy="1854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Calculate and present graph statistics, such as </a:t>
            </a:r>
            <a:r>
              <a:rPr lang="en-US" sz="2200" dirty="0" err="1">
                <a:solidFill>
                  <a:schemeClr val="dk1"/>
                </a:solidFill>
              </a:rPr>
              <a:t>betweenness</a:t>
            </a:r>
            <a:r>
              <a:rPr lang="en-US" sz="2200" dirty="0">
                <a:solidFill>
                  <a:schemeClr val="dk1"/>
                </a:solidFill>
              </a:rPr>
              <a:t> centrality.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new graph layout options, including hierarchical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layout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rtl val="0"/>
              </a:rPr>
              <a:t>Reorganize the navigation bar above the graph.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111"/>
          <p:cNvSpPr/>
          <p:nvPr/>
        </p:nvSpPr>
        <p:spPr>
          <a:xfrm>
            <a:off x="33102000" y="27437448"/>
            <a:ext cx="10046919" cy="1193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(K.D.D., B.G.F.),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Kadner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-Pitts Research Grant (K.D.D.),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Loyola Marymount University Rains Research Assistant Program (M.S.)</a:t>
            </a:r>
          </a:p>
        </p:txBody>
      </p:sp>
      <p:sp>
        <p:nvSpPr>
          <p:cNvPr id="76" name="Shape 112"/>
          <p:cNvSpPr/>
          <p:nvPr/>
        </p:nvSpPr>
        <p:spPr>
          <a:xfrm>
            <a:off x="33111677" y="29774162"/>
            <a:ext cx="10037242" cy="25203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Cytoscape</a:t>
            </a:r>
            <a:r>
              <a:rPr lang="en-US" sz="1150" dirty="0"/>
              <a:t>: http://cytoscape.org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Dahlquist</a:t>
            </a:r>
            <a:r>
              <a:rPr lang="en-US" sz="1150" dirty="0"/>
              <a:t>, K.D., </a:t>
            </a:r>
            <a:r>
              <a:rPr lang="en-US" sz="1150" dirty="0" err="1"/>
              <a:t>Dionisio</a:t>
            </a:r>
            <a:r>
              <a:rPr lang="en-US" sz="1150" dirty="0"/>
              <a:t>, J.D.N., Fitzpatrick, B.G., Anguiano, N.A., </a:t>
            </a:r>
            <a:r>
              <a:rPr lang="en-US" sz="1150" dirty="0" err="1"/>
              <a:t>Varshneya</a:t>
            </a:r>
            <a:r>
              <a:rPr lang="en-US" sz="1150" dirty="0"/>
              <a:t>, A., Southwick, B.J., </a:t>
            </a:r>
            <a:r>
              <a:rPr lang="en-US" sz="1150" dirty="0" err="1"/>
              <a:t>Samdarshi</a:t>
            </a:r>
            <a:r>
              <a:rPr lang="en-US" sz="1150" dirty="0"/>
              <a:t>, M. (2016) </a:t>
            </a:r>
            <a:r>
              <a:rPr lang="en-US" sz="1150" dirty="0" err="1"/>
              <a:t>GRNsight</a:t>
            </a:r>
            <a:r>
              <a:rPr lang="en-US" sz="1150" dirty="0"/>
              <a:t>: a web application and service for visualizing models of small- to medium-scale gene regulatory networks. </a:t>
            </a:r>
            <a:r>
              <a:rPr lang="en-US" sz="1150" i="1" dirty="0" err="1"/>
              <a:t>PeerJ</a:t>
            </a:r>
            <a:r>
              <a:rPr lang="en-US" sz="1150" i="1" dirty="0"/>
              <a:t> Computer Science</a:t>
            </a:r>
            <a:r>
              <a:rPr lang="en-US" sz="1150" dirty="0"/>
              <a:t> 2:e85. DOI: 10.7717/peerj-cs.85).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Dahlquist</a:t>
            </a:r>
            <a:r>
              <a:rPr lang="en-US" sz="1150" dirty="0"/>
              <a:t>, K.D., Fitzpatrick, B.G., Camacho, E.T., </a:t>
            </a:r>
            <a:r>
              <a:rPr lang="en-US" sz="1150" dirty="0" err="1"/>
              <a:t>Entzminger</a:t>
            </a:r>
            <a:r>
              <a:rPr lang="en-US" sz="1150" dirty="0"/>
              <a:t>, S.D., and </a:t>
            </a:r>
            <a:r>
              <a:rPr lang="en-US" sz="1150" dirty="0" err="1"/>
              <a:t>Wanner</a:t>
            </a:r>
            <a:r>
              <a:rPr lang="en-US" sz="1150" dirty="0"/>
              <a:t>, N.C. (2015) Parameter Estimation for Gene Regulatory Networks from Microarray Data: Cold Shock Response in Saccharomyces cerevisiae. </a:t>
            </a:r>
            <a:r>
              <a:rPr lang="en-US" sz="1150" i="1" dirty="0"/>
              <a:t>Bulletin of Mathematical Biology</a:t>
            </a:r>
            <a:r>
              <a:rPr lang="en-US" sz="1150" dirty="0"/>
              <a:t>, </a:t>
            </a:r>
            <a:r>
              <a:rPr lang="en-US" sz="1150" i="1" dirty="0"/>
              <a:t>77</a:t>
            </a:r>
            <a:r>
              <a:rPr lang="en-US" sz="1150" dirty="0"/>
              <a:t>(8), 1457-1492, DOI: 10.1007/s11538-015-0092-6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D3.js: http://d3js.org/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Freeman, S., (2002). </a:t>
            </a:r>
            <a:r>
              <a:rPr lang="en-US" sz="1150" i="1" dirty="0"/>
              <a:t>Biological science</a:t>
            </a:r>
            <a:r>
              <a:rPr lang="en-US" sz="1150" dirty="0"/>
              <a:t>, 1</a:t>
            </a:r>
            <a:r>
              <a:rPr lang="en-US" sz="1150" baseline="30000" dirty="0"/>
              <a:t>st</a:t>
            </a:r>
            <a:r>
              <a:rPr lang="en-US" sz="1150" dirty="0"/>
              <a:t> edition. Upper Saddle River, NJ:: Prentice Hall.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Gephi</a:t>
            </a:r>
            <a:r>
              <a:rPr lang="en-US" sz="1150" dirty="0"/>
              <a:t>: https://gephi.org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GRNmap</a:t>
            </a:r>
            <a:r>
              <a:rPr lang="en-US" sz="1150" dirty="0"/>
              <a:t>: </a:t>
            </a:r>
            <a:r>
              <a:rPr lang="en-US" sz="1150" dirty="0">
                <a:hlinkClick r:id="rId6"/>
              </a:rPr>
              <a:t>http://kdahlquist.github.io/GRNmap/</a:t>
            </a:r>
            <a:endParaRPr lang="en-US" sz="1150" dirty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Teixeira, M. C., Monteiro, P. T., </a:t>
            </a:r>
            <a:r>
              <a:rPr lang="en-US" sz="1150" dirty="0" err="1"/>
              <a:t>Guerreiro</a:t>
            </a:r>
            <a:r>
              <a:rPr lang="en-US" sz="1150" dirty="0"/>
              <a:t>, J. F., </a:t>
            </a:r>
            <a:r>
              <a:rPr lang="en-US" sz="1150" dirty="0" err="1"/>
              <a:t>Gonçalves</a:t>
            </a:r>
            <a:r>
              <a:rPr lang="en-US" sz="1150" dirty="0"/>
              <a:t>, J. P., Mira, N. P., dos Santos, S. C., ... &amp; Madeira, S. C. (2014). The YEASTRACT database: an upgraded information system for the analysis of gene and genomic transcription regulation in Saccharomyces cerevisiae. </a:t>
            </a:r>
            <a:r>
              <a:rPr lang="en-US" sz="1150" i="1" dirty="0"/>
              <a:t>Nucleic Acids Research</a:t>
            </a:r>
            <a:r>
              <a:rPr lang="en-US" sz="1150" dirty="0"/>
              <a:t>, </a:t>
            </a:r>
            <a:r>
              <a:rPr lang="en-US" sz="1150" i="1" dirty="0"/>
              <a:t>42</a:t>
            </a:r>
            <a:r>
              <a:rPr lang="en-US" sz="1150" dirty="0"/>
              <a:t>(D1), D161-D166, DOI: 10.1093/</a:t>
            </a:r>
            <a:r>
              <a:rPr lang="en-US" sz="1150" dirty="0" err="1"/>
              <a:t>nar</a:t>
            </a:r>
            <a:r>
              <a:rPr lang="en-US" sz="1150" dirty="0"/>
              <a:t>/gkt1015</a:t>
            </a:r>
          </a:p>
        </p:txBody>
      </p:sp>
      <p:sp>
        <p:nvSpPr>
          <p:cNvPr id="137" name="Shape 99"/>
          <p:cNvSpPr/>
          <p:nvPr/>
        </p:nvSpPr>
        <p:spPr>
          <a:xfrm>
            <a:off x="726714" y="6144071"/>
            <a:ext cx="10291174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1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 (GRNs) Can Be Illustrated by Directed Graphs</a:t>
            </a:r>
            <a:endParaRPr lang="en-US" sz="3600" b="1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777969" y="6130716"/>
            <a:ext cx="20691739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Automatically Lays </a:t>
            </a:r>
            <a:r>
              <a:rPr lang="en-US" sz="3600" b="1" dirty="0">
                <a:solidFill>
                  <a:srgbClr val="017C00"/>
                </a:solidFill>
              </a:rPr>
              <a:t>O</a:t>
            </a:r>
            <a:r>
              <a:rPr lang="en-US" sz="3600" b="1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 Unweighted and Weighted Network Graphs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196" y="1110946"/>
            <a:ext cx="4383412" cy="25947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17829" y="9709009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17829" y="10074832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mRNA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893116" y="10569800"/>
            <a:ext cx="80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Protein</a:t>
            </a:r>
          </a:p>
        </p:txBody>
      </p:sp>
      <p:sp>
        <p:nvSpPr>
          <p:cNvPr id="124" name="Shape 108"/>
          <p:cNvSpPr/>
          <p:nvPr/>
        </p:nvSpPr>
        <p:spPr>
          <a:xfrm>
            <a:off x="33101986" y="6086590"/>
            <a:ext cx="10028592" cy="118575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r>
              <a:rPr lang="en-US" sz="3600" b="1" dirty="0">
                <a:solidFill>
                  <a:srgbClr val="017C00"/>
                </a:solidFill>
              </a:rPr>
              <a:t>Improved Developer Tools</a:t>
            </a:r>
          </a:p>
        </p:txBody>
      </p:sp>
      <p:sp>
        <p:nvSpPr>
          <p:cNvPr id="166" name="Shape 90"/>
          <p:cNvSpPr/>
          <p:nvPr/>
        </p:nvSpPr>
        <p:spPr>
          <a:xfrm>
            <a:off x="751777" y="15152726"/>
            <a:ext cx="10265343" cy="41564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/>
              <a:t>Existing visualization software such as </a:t>
            </a:r>
            <a:r>
              <a:rPr lang="en-US" sz="2200" dirty="0" err="1"/>
              <a:t>Cytoscape</a:t>
            </a:r>
            <a:r>
              <a:rPr lang="en-US" sz="2200" dirty="0"/>
              <a:t> and </a:t>
            </a:r>
            <a:r>
              <a:rPr lang="en-US" sz="2200" dirty="0" err="1"/>
              <a:t>Gephi</a:t>
            </a:r>
            <a:r>
              <a:rPr lang="en-US" sz="2200" dirty="0"/>
              <a:t> must be installed and is optimized for large-scale graphs.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/>
              <a:t>GRNsight is targeted at both experienced biology investigators and novice undergraduate users.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0" name="Shape 99"/>
          <p:cNvSpPr/>
          <p:nvPr/>
        </p:nvSpPr>
        <p:spPr>
          <a:xfrm>
            <a:off x="726713" y="13898995"/>
            <a:ext cx="10290407" cy="125373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1" dirty="0">
                <a:solidFill>
                  <a:srgbClr val="017C00"/>
                </a:solidFill>
              </a:rPr>
              <a:t> Fulfills a Specific Software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1" dirty="0">
                <a:solidFill>
                  <a:srgbClr val="017C00"/>
                </a:solidFill>
              </a:rPr>
              <a:t>Niche for Visualizing GRNs</a:t>
            </a:r>
            <a:endParaRPr lang="en-US" sz="3600" b="1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105"/>
          <p:cNvSpPr/>
          <p:nvPr/>
        </p:nvSpPr>
        <p:spPr>
          <a:xfrm>
            <a:off x="33115206" y="22571797"/>
            <a:ext cx="10033713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64559-C88A-6C4A-8194-266D0702055C}"/>
              </a:ext>
            </a:extLst>
          </p:cNvPr>
          <p:cNvSpPr/>
          <p:nvPr/>
        </p:nvSpPr>
        <p:spPr>
          <a:xfrm>
            <a:off x="33101987" y="7272345"/>
            <a:ext cx="10028592" cy="11753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C12145-3970-BC4A-B55B-E7BFB40B8915}"/>
              </a:ext>
            </a:extLst>
          </p:cNvPr>
          <p:cNvSpPr txBox="1"/>
          <p:nvPr/>
        </p:nvSpPr>
        <p:spPr>
          <a:xfrm>
            <a:off x="33270383" y="15058625"/>
            <a:ext cx="616665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Additional Developer Tools</a:t>
            </a:r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/>
              <a:t>An automatic client-side test generator was created that generates a document that can be followed by a user to manually test specific combinations of user interface functions.</a:t>
            </a:r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/>
              <a:t>The Travis CI tool has been incorporated to perform Continuous Integration-- automatic testing and linting of the codebase every time.</a:t>
            </a:r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/>
              <a:t>Travis CI builds are triggered on every push or pull request against the GRNsight repository on GRNsight.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48F2A5-9FF1-DC44-B665-8185D1CF64A2}"/>
              </a:ext>
            </a:extLst>
          </p:cNvPr>
          <p:cNvSpPr txBox="1"/>
          <p:nvPr/>
        </p:nvSpPr>
        <p:spPr>
          <a:xfrm>
            <a:off x="33253869" y="7336712"/>
            <a:ext cx="67931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D3 visualization library was updated to version 4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/>
              <a:t>D3 is the central visualization code library that GRNsight uses to produce the graph.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previously used d3 version 3.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/>
              <a:t>Transitioning to version 4 allowed for a more concise and logical code base, allowing developers to read code easier and code to compile faster.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F04720-C2D2-2447-9DC1-D48B396E08AE}"/>
              </a:ext>
            </a:extLst>
          </p:cNvPr>
          <p:cNvSpPr txBox="1"/>
          <p:nvPr/>
        </p:nvSpPr>
        <p:spPr>
          <a:xfrm>
            <a:off x="33270384" y="10851263"/>
            <a:ext cx="6166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ESLint</a:t>
            </a:r>
            <a:r>
              <a:rPr lang="en-US" sz="2200" b="1" dirty="0"/>
              <a:t> added to code base, updated to ES6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08FFEF-6B90-BF41-82FB-0FE495BAB12B}"/>
              </a:ext>
            </a:extLst>
          </p:cNvPr>
          <p:cNvSpPr/>
          <p:nvPr/>
        </p:nvSpPr>
        <p:spPr>
          <a:xfrm>
            <a:off x="33114323" y="23499658"/>
            <a:ext cx="10035478" cy="2756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C61DA7F-FB4D-2849-A514-78F91E9561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34029" y="23522852"/>
            <a:ext cx="2588537" cy="2715653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38386737" y="24604782"/>
            <a:ext cx="252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6236 total visitors and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4521 files uploaded as of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14 March 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4B874F-B1EC-064B-A52E-737CE3015E63}"/>
              </a:ext>
            </a:extLst>
          </p:cNvPr>
          <p:cNvSpPr txBox="1"/>
          <p:nvPr/>
        </p:nvSpPr>
        <p:spPr>
          <a:xfrm>
            <a:off x="33111677" y="23533486"/>
            <a:ext cx="5275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</a:rPr>
              <a:t>GRNsight</a:t>
            </a:r>
            <a:r>
              <a:rPr lang="en-US" sz="1600" dirty="0">
                <a:solidFill>
                  <a:schemeClr val="dk1"/>
                </a:solidFill>
              </a:rPr>
              <a:t> is free and open to all users and there is no login requirement. </a:t>
            </a:r>
          </a:p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Web site content is available under the Creative Commons Attribution Non-Commercial Share Alike license.</a:t>
            </a:r>
          </a:p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</a:rPr>
              <a:t>GRNsight</a:t>
            </a:r>
            <a:r>
              <a:rPr lang="en-US" sz="1600" dirty="0">
                <a:solidFill>
                  <a:schemeClr val="dk1"/>
                </a:solidFill>
              </a:rPr>
              <a:t> code is available under the open source BSD license.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523A4D-2AC0-D943-8928-D02A0302BDEE}"/>
              </a:ext>
            </a:extLst>
          </p:cNvPr>
          <p:cNvSpPr/>
          <p:nvPr/>
        </p:nvSpPr>
        <p:spPr>
          <a:xfrm>
            <a:off x="11806738" y="7065943"/>
            <a:ext cx="20681171" cy="1191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.</a:t>
            </a:r>
          </a:p>
        </p:txBody>
      </p:sp>
      <p:pic>
        <p:nvPicPr>
          <p:cNvPr id="99" name="Picture 7">
            <a:extLst>
              <a:ext uri="{FF2B5EF4-FFF2-40B4-BE49-F238E27FC236}">
                <a16:creationId xmlns:a16="http://schemas.microsoft.com/office/drawing/2014/main" id="{8BF45D75-BB18-0F4D-B432-2C233836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651" y="20751961"/>
            <a:ext cx="7208329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DDCD5877-14C4-9D41-A2FF-24548E36C01E}"/>
              </a:ext>
            </a:extLst>
          </p:cNvPr>
          <p:cNvSpPr/>
          <p:nvPr/>
        </p:nvSpPr>
        <p:spPr>
          <a:xfrm>
            <a:off x="11834484" y="7156429"/>
            <a:ext cx="5684386" cy="1228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1. File Formats</a:t>
            </a:r>
          </a:p>
          <a:p>
            <a:pPr marL="369887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GRNsight can import and export data in the Microsoft Excel, SIF, and </a:t>
            </a:r>
            <a:r>
              <a:rPr lang="en-US" sz="2200" dirty="0" err="1">
                <a:solidFill>
                  <a:schemeClr val="dk1"/>
                </a:solidFill>
              </a:rPr>
              <a:t>GraphML</a:t>
            </a:r>
            <a:r>
              <a:rPr lang="en-US" sz="2200" dirty="0">
                <a:solidFill>
                  <a:schemeClr val="dk1"/>
                </a:solidFill>
              </a:rPr>
              <a:t> file formats.</a:t>
            </a:r>
          </a:p>
          <a:p>
            <a:pPr marL="196850" lvl="0" indent="-169863"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26987" lvl="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2. Grid Layout</a:t>
            </a:r>
          </a:p>
          <a:p>
            <a:pPr marL="369887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Grid Layout button allows the users to toggle between grid layout and force directed graph layout.</a:t>
            </a:r>
          </a:p>
          <a:p>
            <a:pPr marL="369887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26987" lvl="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3. Node Coloring</a:t>
            </a:r>
          </a:p>
          <a:p>
            <a:pPr marL="369887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This menu allows users to modify parameters of the node coloring visualization.</a:t>
            </a:r>
          </a:p>
          <a:p>
            <a:pPr marL="369887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Dataset options are automatically generated from expression data sheets detected in an Excel input workbook.</a:t>
            </a:r>
          </a:p>
          <a:p>
            <a:pPr marL="369887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285750" lvl="0" indent="-285750">
              <a:buClr>
                <a:schemeClr val="dk1"/>
              </a:buClr>
              <a:buSzPct val="100000"/>
            </a:pPr>
            <a:r>
              <a:rPr lang="en-US" sz="2200" b="1" dirty="0"/>
              <a:t>4. Force Graph Parameter Sliders </a:t>
            </a:r>
            <a:endParaRPr lang="en-US" sz="2200" b="1" dirty="0">
              <a:solidFill>
                <a:schemeClr val="dk1"/>
              </a:solidFill>
            </a:endParaRPr>
          </a:p>
          <a:p>
            <a:pPr marL="349250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Users can manipulate the physics based simulation of the graph using the Link Distance and Charge sliders.</a:t>
            </a:r>
          </a:p>
          <a:p>
            <a:pPr marL="349250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6350" lvl="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5. Viewport</a:t>
            </a:r>
          </a:p>
          <a:p>
            <a:pPr marL="34925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viewport size is automatically selected to best fit the user’s screen size.</a:t>
            </a:r>
          </a:p>
          <a:p>
            <a:pPr marL="349250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635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6. Show or hide the weight values</a:t>
            </a:r>
          </a:p>
          <a:p>
            <a:pPr marL="34925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Users may select an edge weight display option for weighted graphs.</a:t>
            </a:r>
          </a:p>
          <a:p>
            <a:pPr marL="34925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635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7. Edge Weight Normalization</a:t>
            </a:r>
          </a:p>
          <a:p>
            <a:pPr marL="349250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Users may normalize edge weights so that different graphs can be rendered on the same scale.</a:t>
            </a:r>
          </a:p>
          <a:p>
            <a:pPr marL="34925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0205176-966E-484E-AEB3-1AAE134A9E2D}"/>
              </a:ext>
            </a:extLst>
          </p:cNvPr>
          <p:cNvSpPr/>
          <p:nvPr/>
        </p:nvSpPr>
        <p:spPr>
          <a:xfrm>
            <a:off x="25075364" y="14352381"/>
            <a:ext cx="69498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lvl="0" indent="-233363">
              <a:buClr>
                <a:schemeClr val="dk1"/>
              </a:buClr>
              <a:buSzPct val="100000"/>
            </a:pPr>
            <a:r>
              <a:rPr lang="en-US" sz="2200" b="1" dirty="0"/>
              <a:t>8. Gray Edge Threshold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/>
              <a:t>By default, edges are colored gray if the magnitude of its value is &lt;= 5% of the maximum edge weight value.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/>
          </a:p>
          <a:p>
            <a:pPr marL="233363" lvl="0" indent="-233363">
              <a:buClr>
                <a:schemeClr val="dk1"/>
              </a:buClr>
              <a:buSzPct val="100000"/>
            </a:pPr>
            <a:r>
              <a:rPr lang="en-US" sz="2200" b="1" dirty="0"/>
              <a:t>9. Show Gray Edges as Dashed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Option added to make GRNsight more accessible for color-blind users.</a:t>
            </a:r>
          </a:p>
          <a:p>
            <a:endParaRPr lang="en-US" sz="2200" dirty="0"/>
          </a:p>
          <a:p>
            <a:pPr marL="635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10. Zoom and Scroll</a:t>
            </a:r>
          </a:p>
          <a:p>
            <a:pPr marL="34925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Users may zoom, scroll, and center the graph.</a:t>
            </a:r>
            <a:endParaRPr lang="en-US" sz="2200" b="1" dirty="0">
              <a:solidFill>
                <a:schemeClr val="dk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DF510-39ED-B14A-B9CB-5BF43023717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613" t="20275" r="10992" b="24782"/>
          <a:stretch/>
        </p:blipFill>
        <p:spPr>
          <a:xfrm>
            <a:off x="39231615" y="10851263"/>
            <a:ext cx="3661586" cy="1650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1418D0-5BB4-3442-803F-C0A69985D4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99421" y="7365876"/>
            <a:ext cx="2540000" cy="2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EE16D-19B3-FB43-A092-F3D682393507}"/>
              </a:ext>
            </a:extLst>
          </p:cNvPr>
          <p:cNvSpPr txBox="1"/>
          <p:nvPr/>
        </p:nvSpPr>
        <p:spPr>
          <a:xfrm>
            <a:off x="33126313" y="25201912"/>
            <a:ext cx="50959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Usage is being tracked through Google Analytics.</a:t>
            </a:r>
            <a:endParaRPr lang="en-US" sz="1600" dirty="0">
              <a:solidFill>
                <a:schemeClr val="tx1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GRNsight</a:t>
            </a:r>
            <a:r>
              <a:rPr lang="en-US" sz="1600" dirty="0">
                <a:solidFill>
                  <a:schemeClr val="tx1"/>
                </a:solidFill>
              </a:rPr>
              <a:t> has been tested with and confirmed to be working in Chrome version 58 or higher and Firefox version 53 or higher on Windows 7 and Mac OS X.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AFE10-B5A2-FB48-8E1B-00484E28D7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41312" y="14832453"/>
            <a:ext cx="3451888" cy="1806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EF4A2D-B014-5E43-BA72-CC1C764F2B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384480" y="16636187"/>
            <a:ext cx="1975016" cy="1975016"/>
          </a:xfrm>
          <a:prstGeom prst="rect">
            <a:avLst/>
          </a:prstGeom>
        </p:spPr>
      </p:pic>
      <p:sp>
        <p:nvSpPr>
          <p:cNvPr id="140" name="Shape 103">
            <a:extLst>
              <a:ext uri="{FF2B5EF4-FFF2-40B4-BE49-F238E27FC236}">
                <a16:creationId xmlns:a16="http://schemas.microsoft.com/office/drawing/2014/main" id="{932A2EF9-A4CA-7448-A03F-9DA2C3FB75D3}"/>
              </a:ext>
            </a:extLst>
          </p:cNvPr>
          <p:cNvSpPr/>
          <p:nvPr/>
        </p:nvSpPr>
        <p:spPr>
          <a:xfrm>
            <a:off x="22526465" y="20609226"/>
            <a:ext cx="7277863" cy="38900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 collected from gene microarray experiments capture gene expression levels at specified time points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Node coloring feature overlays a heat map on nodes corresponding to gene expression levels over time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color of each vertical “slice” corresponds to the expression value of that gene at the particular time point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552E0-6EC4-0F43-992B-BE16607DB125}"/>
              </a:ext>
            </a:extLst>
          </p:cNvPr>
          <p:cNvSpPr txBox="1"/>
          <p:nvPr/>
        </p:nvSpPr>
        <p:spPr>
          <a:xfrm>
            <a:off x="33270383" y="9757192"/>
            <a:ext cx="9654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The “Gravity” and and “Charge Distance” features previously present in </a:t>
            </a:r>
            <a:r>
              <a:rPr lang="en-US" sz="2200" dirty="0" err="1"/>
              <a:t>GRNsight</a:t>
            </a:r>
            <a:r>
              <a:rPr lang="en-US" sz="2200" dirty="0"/>
              <a:t> were consolidated into “Link Distance” and ”Charge.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C7263-0FEF-8A40-BB54-2B07D056717B}"/>
              </a:ext>
            </a:extLst>
          </p:cNvPr>
          <p:cNvSpPr txBox="1"/>
          <p:nvPr/>
        </p:nvSpPr>
        <p:spPr>
          <a:xfrm>
            <a:off x="33270384" y="11286142"/>
            <a:ext cx="61666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The addition of </a:t>
            </a:r>
            <a:r>
              <a:rPr lang="en-US" sz="2200" dirty="0" err="1"/>
              <a:t>ESLint</a:t>
            </a:r>
            <a:r>
              <a:rPr lang="en-US" sz="2200" dirty="0"/>
              <a:t> ensures that all </a:t>
            </a:r>
            <a:r>
              <a:rPr lang="en-US" sz="2200" dirty="0" err="1"/>
              <a:t>GRNsight</a:t>
            </a:r>
            <a:r>
              <a:rPr lang="en-US" sz="2200" dirty="0"/>
              <a:t> code is consistent with style guidelines.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Updated to ES6 to allow import and export.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4A8CD6-FCC8-D840-8C99-13AC5188296A}"/>
              </a:ext>
            </a:extLst>
          </p:cNvPr>
          <p:cNvSpPr txBox="1"/>
          <p:nvPr/>
        </p:nvSpPr>
        <p:spPr>
          <a:xfrm>
            <a:off x="30411592" y="21396150"/>
            <a:ext cx="1835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>
                <a:solidFill>
                  <a:schemeClr val="dk1"/>
                </a:solidFill>
              </a:rPr>
              <a:t>Legend</a:t>
            </a: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rgbClr val="000000"/>
              </a:buClr>
              <a:buSzPct val="25000"/>
            </a:pPr>
            <a:endParaRPr lang="en-US" sz="2200" b="1" dirty="0">
              <a:solidFill>
                <a:schemeClr val="dk1"/>
              </a:solidFill>
            </a:endParaRPr>
          </a:p>
        </p:txBody>
      </p:sp>
      <p:pic>
        <p:nvPicPr>
          <p:cNvPr id="147" name="Picture 146" descr="ColdShockArrays">
            <a:extLst>
              <a:ext uri="{FF2B5EF4-FFF2-40B4-BE49-F238E27FC236}">
                <a16:creationId xmlns:a16="http://schemas.microsoft.com/office/drawing/2014/main" id="{97B03814-6878-D642-A8C3-3999E8B8C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21066" r="22501" b="10187"/>
          <a:stretch>
            <a:fillRect/>
          </a:stretch>
        </p:blipFill>
        <p:spPr bwMode="auto">
          <a:xfrm>
            <a:off x="29616527" y="20719025"/>
            <a:ext cx="2646013" cy="248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 Box 4">
            <a:extLst>
              <a:ext uri="{FF2B5EF4-FFF2-40B4-BE49-F238E27FC236}">
                <a16:creationId xmlns:a16="http://schemas.microsoft.com/office/drawing/2014/main" id="{7824867E-AF9A-BD4F-8D35-5233E814A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1863" y="20610323"/>
            <a:ext cx="1611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30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sp>
        <p:nvSpPr>
          <p:cNvPr id="150" name="Text Box 4">
            <a:extLst>
              <a:ext uri="{FF2B5EF4-FFF2-40B4-BE49-F238E27FC236}">
                <a16:creationId xmlns:a16="http://schemas.microsoft.com/office/drawing/2014/main" id="{218B27E1-2AEC-124E-A833-1994419BF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2792" y="20616246"/>
            <a:ext cx="1611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60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sp>
        <p:nvSpPr>
          <p:cNvPr id="151" name="Text Box 4">
            <a:extLst>
              <a:ext uri="{FF2B5EF4-FFF2-40B4-BE49-F238E27FC236}">
                <a16:creationId xmlns:a16="http://schemas.microsoft.com/office/drawing/2014/main" id="{3D1EB185-4820-A448-B3EE-CEB2E684B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7625" y="22942021"/>
            <a:ext cx="1611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90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sp>
        <p:nvSpPr>
          <p:cNvPr id="152" name="Text Box 4">
            <a:extLst>
              <a:ext uri="{FF2B5EF4-FFF2-40B4-BE49-F238E27FC236}">
                <a16:creationId xmlns:a16="http://schemas.microsoft.com/office/drawing/2014/main" id="{516183DF-94D5-9443-820C-F92A34F71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9499" y="22937402"/>
            <a:ext cx="1611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120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graphicFrame>
        <p:nvGraphicFramePr>
          <p:cNvPr id="185" name="Content Placeholder 3">
            <a:extLst>
              <a:ext uri="{FF2B5EF4-FFF2-40B4-BE49-F238E27FC236}">
                <a16:creationId xmlns:a16="http://schemas.microsoft.com/office/drawing/2014/main" id="{DF4AA26B-549A-EE43-A135-A0562CC71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393780"/>
              </p:ext>
            </p:extLst>
          </p:nvPr>
        </p:nvGraphicFramePr>
        <p:xfrm>
          <a:off x="29425956" y="24148749"/>
          <a:ext cx="3018314" cy="1495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821">
                  <a:extLst>
                    <a:ext uri="{9D8B030D-6E8A-4147-A177-3AD203B41FA5}">
                      <a16:colId xmlns:a16="http://schemas.microsoft.com/office/drawing/2014/main" val="1937965588"/>
                    </a:ext>
                  </a:extLst>
                </a:gridCol>
                <a:gridCol w="1103094">
                  <a:extLst>
                    <a:ext uri="{9D8B030D-6E8A-4147-A177-3AD203B41FA5}">
                      <a16:colId xmlns:a16="http://schemas.microsoft.com/office/drawing/2014/main" val="187959268"/>
                    </a:ext>
                  </a:extLst>
                </a:gridCol>
                <a:gridCol w="1169399">
                  <a:extLst>
                    <a:ext uri="{9D8B030D-6E8A-4147-A177-3AD203B41FA5}">
                      <a16:colId xmlns:a16="http://schemas.microsoft.com/office/drawing/2014/main" val="3362661256"/>
                    </a:ext>
                  </a:extLst>
                </a:gridCol>
              </a:tblGrid>
              <a:tr h="4594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56229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r>
                        <a:rPr lang="en-US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Repression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70325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in mRNA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 in mRNA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90464"/>
                  </a:ext>
                </a:extLst>
              </a:tr>
            </a:tbl>
          </a:graphicData>
        </a:graphic>
      </p:graphicFrame>
      <p:graphicFrame>
        <p:nvGraphicFramePr>
          <p:cNvPr id="149" name="Table 148">
            <a:extLst>
              <a:ext uri="{FF2B5EF4-FFF2-40B4-BE49-F238E27FC236}">
                <a16:creationId xmlns:a16="http://schemas.microsoft.com/office/drawing/2014/main" id="{6DAB30AC-4258-074D-8264-EFA5E3D31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32581"/>
              </p:ext>
            </p:extLst>
          </p:nvPr>
        </p:nvGraphicFramePr>
        <p:xfrm>
          <a:off x="1004031" y="16560341"/>
          <a:ext cx="9753712" cy="2629706"/>
        </p:xfrm>
        <a:graphic>
          <a:graphicData uri="http://schemas.openxmlformats.org/drawingml/2006/table">
            <a:tbl>
              <a:tblPr firstRow="1" bandRow="1"/>
              <a:tblGrid>
                <a:gridCol w="421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Cytoscape</a:t>
                      </a:r>
                      <a:r>
                        <a:rPr lang="en-US" sz="2000" b="1" baseline="0" dirty="0"/>
                        <a:t> and </a:t>
                      </a:r>
                      <a:r>
                        <a:rPr lang="en-US" sz="2000" b="1" baseline="0" dirty="0" err="1"/>
                        <a:t>Gephi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GRNsight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Optimized for large-scale</a:t>
                      </a:r>
                      <a:r>
                        <a:rPr lang="en-US" sz="2000" b="1" baseline="0" dirty="0"/>
                        <a:t> graphs.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charset="2"/>
                        <a:buChar char="ü"/>
                      </a:pPr>
                      <a:r>
                        <a:rPr lang="en-US" sz="2000" b="1" dirty="0"/>
                        <a:t>Optimized for small- to medium- scale graphs.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Must be installed.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charset="2"/>
                        <a:buChar char="ü"/>
                      </a:pPr>
                      <a:r>
                        <a:rPr lang="en-US" sz="2000" b="1" dirty="0"/>
                        <a:t>Exists as a web application.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Several</a:t>
                      </a:r>
                      <a:r>
                        <a:rPr lang="en-US" sz="2000" b="1" baseline="0" dirty="0"/>
                        <a:t> complex features in addition to visualization.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charset="2"/>
                        <a:buChar char="ü"/>
                      </a:pPr>
                      <a:r>
                        <a:rPr lang="en-US" sz="2000" b="1" dirty="0"/>
                        <a:t>Easy to use, and</a:t>
                      </a:r>
                      <a:r>
                        <a:rPr lang="en-US" sz="2000" b="1" baseline="0" dirty="0"/>
                        <a:t> easily interpretable visualizations.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6" name="Shape 103">
            <a:extLst>
              <a:ext uri="{FF2B5EF4-FFF2-40B4-BE49-F238E27FC236}">
                <a16:creationId xmlns:a16="http://schemas.microsoft.com/office/drawing/2014/main" id="{7A07A7DB-69D1-9B4B-A1F9-9489D955A4FA}"/>
              </a:ext>
            </a:extLst>
          </p:cNvPr>
          <p:cNvSpPr/>
          <p:nvPr/>
        </p:nvSpPr>
        <p:spPr>
          <a:xfrm>
            <a:off x="27783912" y="29846652"/>
            <a:ext cx="4685796" cy="24717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Node coloring of ASH1 is explained by incoming edges, but not MSN2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There may be another factor missing in the network causing MSN2’s increase in expression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38905" y="24549691"/>
            <a:ext cx="10303615" cy="7773063"/>
            <a:chOff x="713505" y="24752891"/>
            <a:chExt cx="10303615" cy="7773063"/>
          </a:xfrm>
        </p:grpSpPr>
        <p:sp>
          <p:nvSpPr>
            <p:cNvPr id="141" name="Shape 87"/>
            <p:cNvSpPr/>
            <p:nvPr/>
          </p:nvSpPr>
          <p:spPr>
            <a:xfrm>
              <a:off x="726713" y="25475848"/>
              <a:ext cx="10290407" cy="705010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lang="en-US" sz="2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88589A-3483-A045-B05E-BFF9B81471CD}"/>
                </a:ext>
              </a:extLst>
            </p:cNvPr>
            <p:cNvSpPr txBox="1"/>
            <p:nvPr/>
          </p:nvSpPr>
          <p:spPr>
            <a:xfrm>
              <a:off x="751777" y="25607812"/>
              <a:ext cx="1026534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rgbClr val="000000"/>
                </a:buClr>
                <a:buSzPct val="25000"/>
              </a:pPr>
              <a:r>
                <a:rPr lang="en-US" sz="2200" b="1" dirty="0">
                  <a:solidFill>
                    <a:schemeClr val="dk1"/>
                  </a:solidFill>
                </a:rPr>
                <a:t>Mocha and Chai JavaScript testing framework</a:t>
              </a:r>
            </a:p>
            <a:p>
              <a:pPr marL="236538" lvl="0" indent="-236538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200" dirty="0"/>
                <a:t>The unit testing framework consists of 216 tests covering over 500 test files.</a:t>
              </a:r>
            </a:p>
            <a:p>
              <a:pPr marL="236538" lvl="0" indent="-236538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200" dirty="0"/>
                <a:t>Testing is split into two different test groups, with </a:t>
              </a:r>
              <a:r>
                <a:rPr lang="en-US" sz="2200" i="1" dirty="0"/>
                <a:t>semantic</a:t>
              </a:r>
              <a:r>
                <a:rPr lang="en-US" sz="2200" dirty="0"/>
                <a:t> tests being file format independent, and individualized </a:t>
              </a:r>
              <a:r>
                <a:rPr lang="en-US" sz="2200" i="1" dirty="0"/>
                <a:t>syntactic</a:t>
              </a:r>
              <a:r>
                <a:rPr lang="en-US" sz="2200" dirty="0"/>
                <a:t> tests being based on the different file formats.</a:t>
              </a:r>
            </a:p>
            <a:p>
              <a:pPr marL="236538" lvl="0" indent="-236538">
                <a:buClr>
                  <a:srgbClr val="000000"/>
                </a:buClr>
                <a:buSzPct val="100000"/>
                <a:buFont typeface="Arial"/>
                <a:buChar char="•"/>
              </a:pPr>
              <a:endParaRPr lang="en-US" sz="2200" dirty="0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1ECBE91A-A596-B340-BF8C-E60370E016CC}"/>
                </a:ext>
              </a:extLst>
            </p:cNvPr>
            <p:cNvSpPr/>
            <p:nvPr/>
          </p:nvSpPr>
          <p:spPr>
            <a:xfrm>
              <a:off x="1081826" y="28233991"/>
              <a:ext cx="1620693" cy="59305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Import SIF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2FFE67C7-0123-3E40-90E7-A81E2113D753}"/>
                </a:ext>
              </a:extLst>
            </p:cNvPr>
            <p:cNvSpPr/>
            <p:nvPr/>
          </p:nvSpPr>
          <p:spPr>
            <a:xfrm>
              <a:off x="6266902" y="28248523"/>
              <a:ext cx="1620693" cy="5930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Semantic Checker</a:t>
              </a: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6C3CBC13-13A7-FC4A-AF21-E8553C679429}"/>
                </a:ext>
              </a:extLst>
            </p:cNvPr>
            <p:cNvSpPr/>
            <p:nvPr/>
          </p:nvSpPr>
          <p:spPr>
            <a:xfrm>
              <a:off x="3276786" y="28240058"/>
              <a:ext cx="1620693" cy="59305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SIF Syntax Checker</a:t>
              </a: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C8B95B0C-43A1-5948-A9FF-FA033A227740}"/>
                </a:ext>
              </a:extLst>
            </p:cNvPr>
            <p:cNvSpPr/>
            <p:nvPr/>
          </p:nvSpPr>
          <p:spPr>
            <a:xfrm>
              <a:off x="3275857" y="27448876"/>
              <a:ext cx="1620693" cy="593056"/>
            </a:xfrm>
            <a:prstGeom prst="roundRect">
              <a:avLst/>
            </a:pr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Excel Syntax Checker</a:t>
              </a: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59519CD5-671F-1447-BC70-C313724F600F}"/>
                </a:ext>
              </a:extLst>
            </p:cNvPr>
            <p:cNvSpPr/>
            <p:nvPr/>
          </p:nvSpPr>
          <p:spPr>
            <a:xfrm>
              <a:off x="3275857" y="29017826"/>
              <a:ext cx="1620693" cy="59305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>
                  <a:solidFill>
                    <a:schemeClr val="tx1"/>
                  </a:solidFill>
                </a:rPr>
                <a:t>GraphML</a:t>
              </a:r>
              <a:r>
                <a:rPr lang="en-US" sz="1500" dirty="0">
                  <a:solidFill>
                    <a:schemeClr val="tx1"/>
                  </a:solidFill>
                </a:rPr>
                <a:t> Syntax Checker</a:t>
              </a: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3CD81A24-C0A9-E844-AF38-30F900D1C9CE}"/>
                </a:ext>
              </a:extLst>
            </p:cNvPr>
            <p:cNvSpPr/>
            <p:nvPr/>
          </p:nvSpPr>
          <p:spPr>
            <a:xfrm>
              <a:off x="8482846" y="28231822"/>
              <a:ext cx="1620693" cy="5930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</a:rPr>
                <a:t>GRNsight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DAD2772-26AA-9D4A-8D73-5D21B4669AA8}"/>
                </a:ext>
              </a:extLst>
            </p:cNvPr>
            <p:cNvCxnSpPr/>
            <p:nvPr/>
          </p:nvCxnSpPr>
          <p:spPr>
            <a:xfrm>
              <a:off x="2702519" y="28530519"/>
              <a:ext cx="573338" cy="6067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9197510E-7EF3-F549-97C1-655A17959170}"/>
                </a:ext>
              </a:extLst>
            </p:cNvPr>
            <p:cNvCxnSpPr/>
            <p:nvPr/>
          </p:nvCxnSpPr>
          <p:spPr>
            <a:xfrm flipV="1">
              <a:off x="4896550" y="28531117"/>
              <a:ext cx="1371281" cy="783237"/>
            </a:xfrm>
            <a:prstGeom prst="bentConnector3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>
              <a:extLst>
                <a:ext uri="{FF2B5EF4-FFF2-40B4-BE49-F238E27FC236}">
                  <a16:creationId xmlns:a16="http://schemas.microsoft.com/office/drawing/2014/main" id="{EC156E8E-3869-274A-8961-36FE3E27C192}"/>
                </a:ext>
              </a:extLst>
            </p:cNvPr>
            <p:cNvCxnSpPr/>
            <p:nvPr/>
          </p:nvCxnSpPr>
          <p:spPr>
            <a:xfrm>
              <a:off x="4896550" y="27745404"/>
              <a:ext cx="1371281" cy="785713"/>
            </a:xfrm>
            <a:prstGeom prst="bentConnector3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C199AAFF-B6BD-B949-A476-6E2B09157E6F}"/>
                </a:ext>
              </a:extLst>
            </p:cNvPr>
            <p:cNvCxnSpPr/>
            <p:nvPr/>
          </p:nvCxnSpPr>
          <p:spPr>
            <a:xfrm flipV="1">
              <a:off x="4897479" y="28531117"/>
              <a:ext cx="1370352" cy="5469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938C36DC-8F0D-EB4B-94A3-7C3BBB278E20}"/>
                </a:ext>
              </a:extLst>
            </p:cNvPr>
            <p:cNvCxnSpPr/>
            <p:nvPr/>
          </p:nvCxnSpPr>
          <p:spPr>
            <a:xfrm flipV="1">
              <a:off x="7888524" y="28528350"/>
              <a:ext cx="594322" cy="8236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C05E286C-283C-BF4A-9C62-BF7DC1DCAE25}"/>
                </a:ext>
              </a:extLst>
            </p:cNvPr>
            <p:cNvSpPr/>
            <p:nvPr/>
          </p:nvSpPr>
          <p:spPr>
            <a:xfrm>
              <a:off x="1081826" y="27440411"/>
              <a:ext cx="1620693" cy="593056"/>
            </a:xfrm>
            <a:prstGeom prst="roundRect">
              <a:avLst/>
            </a:pr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Import Excel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261A888-3506-D947-AEBD-B3C6B361FC65}"/>
                </a:ext>
              </a:extLst>
            </p:cNvPr>
            <p:cNvCxnSpPr/>
            <p:nvPr/>
          </p:nvCxnSpPr>
          <p:spPr>
            <a:xfrm>
              <a:off x="2702519" y="27736939"/>
              <a:ext cx="573338" cy="6067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D750B0F-01F1-404A-8880-802B95EF4922}"/>
                </a:ext>
              </a:extLst>
            </p:cNvPr>
            <p:cNvSpPr/>
            <p:nvPr/>
          </p:nvSpPr>
          <p:spPr>
            <a:xfrm>
              <a:off x="1081826" y="29017826"/>
              <a:ext cx="1620693" cy="59305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Import </a:t>
              </a:r>
              <a:r>
                <a:rPr lang="en-US" sz="1800" dirty="0" err="1">
                  <a:solidFill>
                    <a:schemeClr val="tx1"/>
                  </a:solidFill>
                </a:rPr>
                <a:t>GraphML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A62FECA-9803-F940-8700-E89DBA1B17E2}"/>
                </a:ext>
              </a:extLst>
            </p:cNvPr>
            <p:cNvCxnSpPr/>
            <p:nvPr/>
          </p:nvCxnSpPr>
          <p:spPr>
            <a:xfrm>
              <a:off x="2702519" y="29314354"/>
              <a:ext cx="573338" cy="6067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866F88F6-A06C-6A42-B6C9-D17E6B6CB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88529" y="29907923"/>
              <a:ext cx="4727562" cy="2462056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7E7572-11B3-0B47-8B0A-CC93B591B505}"/>
                </a:ext>
              </a:extLst>
            </p:cNvPr>
            <p:cNvSpPr txBox="1"/>
            <p:nvPr/>
          </p:nvSpPr>
          <p:spPr>
            <a:xfrm>
              <a:off x="833051" y="29653465"/>
              <a:ext cx="50544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200" b="1" dirty="0"/>
                <a:t>Warnings are returned in cases of non-fatal improper spreadsheets</a:t>
              </a:r>
              <a:endParaRPr lang="en-US" sz="22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C037F2C-E6F2-B846-841F-97FE534AF0CB}"/>
                </a:ext>
              </a:extLst>
            </p:cNvPr>
            <p:cNvSpPr txBox="1"/>
            <p:nvPr/>
          </p:nvSpPr>
          <p:spPr>
            <a:xfrm>
              <a:off x="713505" y="30413852"/>
              <a:ext cx="486447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7488" indent="-217488">
                <a:buFont typeface="Arial"/>
                <a:buChar char="•"/>
              </a:pPr>
              <a:r>
                <a:rPr lang="en-US" sz="2200" dirty="0"/>
                <a:t>In cases where non-fatal errors exist in the format or data of an uploaded spreadsheet, the graph is displayed, and a warning box appears with a detailed message.</a:t>
              </a:r>
            </a:p>
          </p:txBody>
        </p:sp>
        <p:sp>
          <p:nvSpPr>
            <p:cNvPr id="156" name="Shape 96">
              <a:extLst>
                <a:ext uri="{FF2B5EF4-FFF2-40B4-BE49-F238E27FC236}">
                  <a16:creationId xmlns:a16="http://schemas.microsoft.com/office/drawing/2014/main" id="{FBB985A5-2A51-DC41-97AC-8616958E7267}"/>
                </a:ext>
              </a:extLst>
            </p:cNvPr>
            <p:cNvSpPr/>
            <p:nvPr/>
          </p:nvSpPr>
          <p:spPr>
            <a:xfrm>
              <a:off x="732436" y="24752891"/>
              <a:ext cx="10278959" cy="712273"/>
            </a:xfrm>
            <a:prstGeom prst="rect">
              <a:avLst/>
            </a:prstGeom>
            <a:solidFill>
              <a:schemeClr val="lt1">
                <a:alpha val="69019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Clr>
                  <a:srgbClr val="017C00"/>
                </a:buClr>
                <a:buSzPct val="25000"/>
              </a:pPr>
              <a:r>
                <a:rPr lang="en-US" sz="3600" b="1" dirty="0">
                  <a:solidFill>
                    <a:srgbClr val="017C00"/>
                  </a:solidFill>
                </a:rPr>
                <a:t>Unit Testing Framework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2640" y="19499620"/>
            <a:ext cx="10290407" cy="4839781"/>
            <a:chOff x="686440" y="19550420"/>
            <a:chExt cx="10290407" cy="4839781"/>
          </a:xfrm>
        </p:grpSpPr>
        <p:sp>
          <p:nvSpPr>
            <p:cNvPr id="160" name="Shape 87">
              <a:extLst>
                <a:ext uri="{FF2B5EF4-FFF2-40B4-BE49-F238E27FC236}">
                  <a16:creationId xmlns:a16="http://schemas.microsoft.com/office/drawing/2014/main" id="{3B74A9BC-65C3-5346-B205-C7E9146E97A3}"/>
                </a:ext>
              </a:extLst>
            </p:cNvPr>
            <p:cNvSpPr/>
            <p:nvPr/>
          </p:nvSpPr>
          <p:spPr>
            <a:xfrm>
              <a:off x="686440" y="20389694"/>
              <a:ext cx="10290407" cy="40005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2200" dirty="0"/>
                <a:t>The server provides a web API that accepts files in multiple file formats and converts them into a unified JSON representation.</a:t>
              </a: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2200" dirty="0"/>
                <a:t>The web client provides a graphical user interface for visualizing the JSON graphs returned by the server.</a:t>
              </a:r>
              <a:endParaRPr lang="en-US" sz="220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2" name="Shape 96"/>
            <p:cNvSpPr/>
            <p:nvPr/>
          </p:nvSpPr>
          <p:spPr>
            <a:xfrm>
              <a:off x="692360" y="19550420"/>
              <a:ext cx="10278959" cy="864708"/>
            </a:xfrm>
            <a:prstGeom prst="rect">
              <a:avLst/>
            </a:prstGeom>
            <a:solidFill>
              <a:schemeClr val="lt1">
                <a:alpha val="69019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Clr>
                  <a:srgbClr val="017C00"/>
                </a:buClr>
                <a:buSzPct val="25000"/>
              </a:pPr>
              <a:r>
                <a:rPr lang="en-US" sz="3600" b="1" dirty="0">
                  <a:solidFill>
                    <a:srgbClr val="017C00"/>
                  </a:solidFill>
                </a:rPr>
                <a:t>GRNsight Software Architecture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05344B4-C4CE-CE4A-B892-F1B60A388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526323" y="21873992"/>
              <a:ext cx="6610640" cy="2387176"/>
            </a:xfrm>
            <a:prstGeom prst="rect">
              <a:avLst/>
            </a:prstGeom>
          </p:spPr>
        </p:pic>
      </p:grpSp>
      <p:sp>
        <p:nvSpPr>
          <p:cNvPr id="179" name="Shape 108"/>
          <p:cNvSpPr/>
          <p:nvPr/>
        </p:nvSpPr>
        <p:spPr>
          <a:xfrm>
            <a:off x="11769486" y="19359988"/>
            <a:ext cx="10123424" cy="118527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r>
              <a:rPr lang="en-US" sz="3600" b="1" dirty="0">
                <a:solidFill>
                  <a:srgbClr val="017C00"/>
                </a:solidFill>
              </a:rPr>
              <a:t>Grid Layout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025242F-8158-0049-B6D3-AC6468039F85}"/>
              </a:ext>
            </a:extLst>
          </p:cNvPr>
          <p:cNvSpPr txBox="1"/>
          <p:nvPr/>
        </p:nvSpPr>
        <p:spPr>
          <a:xfrm>
            <a:off x="22663599" y="3196572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Snippet of wt_log2_expression visualization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4364559-C88A-6C4A-8194-266D0702055C}"/>
              </a:ext>
            </a:extLst>
          </p:cNvPr>
          <p:cNvSpPr/>
          <p:nvPr/>
        </p:nvSpPr>
        <p:spPr>
          <a:xfrm>
            <a:off x="11772031" y="20545743"/>
            <a:ext cx="10120827" cy="1174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81" name="Shape 108"/>
          <p:cNvSpPr/>
          <p:nvPr/>
        </p:nvSpPr>
        <p:spPr>
          <a:xfrm>
            <a:off x="22446504" y="19412545"/>
            <a:ext cx="10023045" cy="118527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r>
              <a:rPr lang="en-US" sz="3600" b="1" dirty="0">
                <a:solidFill>
                  <a:srgbClr val="017C00"/>
                </a:solidFill>
              </a:rPr>
              <a:t>Node Coloring Visualization for Gene Expression Data</a:t>
            </a: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02811138-7D37-B640-BAF0-1ECAD76B56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39" y="29952037"/>
            <a:ext cx="5260868" cy="1961369"/>
          </a:xfrm>
          <a:prstGeom prst="rect">
            <a:avLst/>
          </a:prstGeom>
          <a:ln w="38100">
            <a:solidFill>
              <a:srgbClr val="93A299"/>
            </a:solidFill>
          </a:ln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DDCD5877-14C4-9D41-A2FF-24548E36C01E}"/>
              </a:ext>
            </a:extLst>
          </p:cNvPr>
          <p:cNvSpPr/>
          <p:nvPr/>
        </p:nvSpPr>
        <p:spPr>
          <a:xfrm>
            <a:off x="12174222" y="20699807"/>
            <a:ext cx="940561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Grid layout </a:t>
            </a:r>
            <a:r>
              <a:rPr lang="en-US" sz="2200" dirty="0"/>
              <a:t>feature allows the users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Toggle between force graph and grid layout using a button on the top of the left menu bar.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Organize the nodes in a grid pattern.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Sort the nodes in alphabetical order.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2413313" y="22708990"/>
            <a:ext cx="8804062" cy="4492341"/>
            <a:chOff x="12480493" y="23769920"/>
            <a:chExt cx="8804062" cy="4492341"/>
          </a:xfrm>
        </p:grpSpPr>
        <p:grpSp>
          <p:nvGrpSpPr>
            <p:cNvPr id="33" name="Group 32"/>
            <p:cNvGrpSpPr/>
            <p:nvPr/>
          </p:nvGrpSpPr>
          <p:grpSpPr>
            <a:xfrm>
              <a:off x="12519194" y="23769920"/>
              <a:ext cx="8765361" cy="3045791"/>
              <a:chOff x="12154680" y="25182830"/>
              <a:chExt cx="8765361" cy="3045791"/>
            </a:xfrm>
          </p:grpSpPr>
          <p:sp>
            <p:nvSpPr>
              <p:cNvPr id="189" name="Rectangle 188"/>
              <p:cNvSpPr/>
              <p:nvPr/>
            </p:nvSpPr>
            <p:spPr>
              <a:xfrm rot="5400000">
                <a:off x="18553043" y="24416654"/>
                <a:ext cx="429562" cy="1971564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/>
                  <a:t>Grid Layout</a:t>
                </a:r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84060" y="25678964"/>
                <a:ext cx="4335981" cy="2549657"/>
              </a:xfrm>
              <a:prstGeom prst="rect">
                <a:avLst/>
              </a:prstGeom>
            </p:spPr>
          </p:pic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54680" y="25678964"/>
                <a:ext cx="4335042" cy="2549656"/>
              </a:xfrm>
              <a:prstGeom prst="rect">
                <a:avLst/>
              </a:prstGeom>
            </p:spPr>
          </p:pic>
          <p:sp>
            <p:nvSpPr>
              <p:cNvPr id="193" name="Rectangle 192"/>
              <p:cNvSpPr/>
              <p:nvPr/>
            </p:nvSpPr>
            <p:spPr>
              <a:xfrm rot="5400000">
                <a:off x="14068867" y="24411829"/>
                <a:ext cx="429562" cy="1971564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/>
                  <a:t>Force Graph</a:t>
                </a:r>
              </a:p>
            </p:txBody>
          </p:sp>
        </p:grpSp>
        <p:sp>
          <p:nvSpPr>
            <p:cNvPr id="194" name="TextBox 193"/>
            <p:cNvSpPr txBox="1"/>
            <p:nvPr/>
          </p:nvSpPr>
          <p:spPr>
            <a:xfrm>
              <a:off x="12480493" y="26815711"/>
              <a:ext cx="43353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Initial state when graph is first loaded.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Nodes float and move with applied force.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6943704" y="26815711"/>
              <a:ext cx="43353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Nodes do not float like in force graph.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Users can move the nodes around like in force graph.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148328EE-2D41-3443-9D33-D9CA09E6A8A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918463" y="8111827"/>
            <a:ext cx="3047197" cy="926348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2482962" y="27376376"/>
            <a:ext cx="8743579" cy="4623955"/>
            <a:chOff x="12422002" y="27620216"/>
            <a:chExt cx="8743579" cy="4623955"/>
          </a:xfrm>
        </p:grpSpPr>
        <p:grpSp>
          <p:nvGrpSpPr>
            <p:cNvPr id="196" name="Group 195"/>
            <p:cNvGrpSpPr/>
            <p:nvPr/>
          </p:nvGrpSpPr>
          <p:grpSpPr>
            <a:xfrm>
              <a:off x="12422002" y="27620216"/>
              <a:ext cx="8743579" cy="3076915"/>
              <a:chOff x="194680" y="1411265"/>
              <a:chExt cx="8743579" cy="3076915"/>
            </a:xfrm>
          </p:grpSpPr>
          <p:sp>
            <p:nvSpPr>
              <p:cNvPr id="198" name="Rectangle 197"/>
              <p:cNvSpPr/>
              <p:nvPr/>
            </p:nvSpPr>
            <p:spPr>
              <a:xfrm rot="5400000">
                <a:off x="2150647" y="569234"/>
                <a:ext cx="429562" cy="2114180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/>
                  <a:t>test-data1</a:t>
                </a:r>
              </a:p>
            </p:txBody>
          </p:sp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680" y="1931591"/>
                <a:ext cx="4341496" cy="2556589"/>
              </a:xfrm>
              <a:prstGeom prst="rect">
                <a:avLst/>
              </a:prstGeom>
            </p:spPr>
          </p:pic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2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9793" y="1931591"/>
                <a:ext cx="4358466" cy="2556589"/>
              </a:xfrm>
              <a:prstGeom prst="rect">
                <a:avLst/>
              </a:prstGeom>
            </p:spPr>
          </p:pic>
          <p:sp>
            <p:nvSpPr>
              <p:cNvPr id="209" name="Rectangle 208"/>
              <p:cNvSpPr/>
              <p:nvPr/>
            </p:nvSpPr>
            <p:spPr>
              <a:xfrm rot="5400000">
                <a:off x="6544245" y="568956"/>
                <a:ext cx="429562" cy="2114180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/>
                  <a:t>test-data2</a:t>
                </a:r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12422002" y="30797621"/>
              <a:ext cx="87289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sz="2200" dirty="0"/>
                <a:t>The nodes are laid out in a grid pattern with columns and rows.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200" dirty="0"/>
                <a:t>The nodes are equally spaced out with margins around them.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200" dirty="0"/>
                <a:t>Allows users to compare and analyze data in a easier and faster way.</a:t>
              </a:r>
            </a:p>
          </p:txBody>
        </p:sp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61DFCCC6-08C9-4340-99F4-AB5AADA40175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38" y="29952037"/>
            <a:ext cx="5260868" cy="1961369"/>
          </a:xfrm>
          <a:prstGeom prst="rect">
            <a:avLst/>
          </a:prstGeom>
          <a:ln w="38100">
            <a:solidFill>
              <a:srgbClr val="93A299"/>
            </a:solidFill>
          </a:ln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421" y="12696174"/>
            <a:ext cx="2333777" cy="2333777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97F04720-C2D2-2447-9DC1-D48B396E08AE}"/>
              </a:ext>
            </a:extLst>
          </p:cNvPr>
          <p:cNvSpPr txBox="1"/>
          <p:nvPr/>
        </p:nvSpPr>
        <p:spPr>
          <a:xfrm>
            <a:off x="33274660" y="13207610"/>
            <a:ext cx="6166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Webpack</a:t>
            </a:r>
            <a:r>
              <a:rPr lang="en-US" sz="2200" b="1" dirty="0"/>
              <a:t> added to </a:t>
            </a:r>
            <a:r>
              <a:rPr lang="en-US" sz="2200" b="1" dirty="0" err="1"/>
              <a:t>package.json</a:t>
            </a:r>
            <a:endParaRPr lang="en-US" sz="22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21C7263-0FEF-8A40-BB54-2B07D056717B}"/>
              </a:ext>
            </a:extLst>
          </p:cNvPr>
          <p:cNvSpPr txBox="1"/>
          <p:nvPr/>
        </p:nvSpPr>
        <p:spPr>
          <a:xfrm>
            <a:off x="33373779" y="13650119"/>
            <a:ext cx="65606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Webpack is a module bundler.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Webpack was included in order to allow usage of import and export.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8EFE95D-2B79-B24E-8364-8CF0A68D19C6}"/>
              </a:ext>
            </a:extLst>
          </p:cNvPr>
          <p:cNvSpPr/>
          <p:nvPr/>
        </p:nvSpPr>
        <p:spPr>
          <a:xfrm>
            <a:off x="22549238" y="29052208"/>
            <a:ext cx="9946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3700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Visual inspection of gene expression is crucial to verifying the correctness of the </a:t>
            </a:r>
            <a:r>
              <a:rPr lang="en-US" sz="2200" b="1" dirty="0" err="1">
                <a:solidFill>
                  <a:schemeClr val="dk1"/>
                </a:solidFill>
              </a:rPr>
              <a:t>GRNmap</a:t>
            </a:r>
            <a:r>
              <a:rPr lang="en-US" sz="2200" b="1" dirty="0">
                <a:solidFill>
                  <a:schemeClr val="dk1"/>
                </a:solidFill>
              </a:rPr>
              <a:t> simulation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B5B0536-3CCF-2F47-8B51-A01E8539701A}"/>
              </a:ext>
            </a:extLst>
          </p:cNvPr>
          <p:cNvSpPr/>
          <p:nvPr/>
        </p:nvSpPr>
        <p:spPr>
          <a:xfrm>
            <a:off x="22479457" y="26524853"/>
            <a:ext cx="9946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3700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Users can select multiple datasets to visually compare experimental and simulated expression data.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41BFC8F9-DE7C-5C48-A2A4-A619A79A4865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/>
          <a:stretch/>
        </p:blipFill>
        <p:spPr>
          <a:xfrm>
            <a:off x="23603619" y="27428622"/>
            <a:ext cx="5978769" cy="1207824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254D14E3-E22E-F644-BFC7-753AE3C83BF1}"/>
              </a:ext>
            </a:extLst>
          </p:cNvPr>
          <p:cNvSpPr txBox="1"/>
          <p:nvPr/>
        </p:nvSpPr>
        <p:spPr>
          <a:xfrm>
            <a:off x="29792001" y="2760186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wt_log2_expression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97308BF-657F-FC4F-9008-2B2E95EC6009}"/>
              </a:ext>
            </a:extLst>
          </p:cNvPr>
          <p:cNvSpPr txBox="1"/>
          <p:nvPr/>
        </p:nvSpPr>
        <p:spPr>
          <a:xfrm>
            <a:off x="29792001" y="27971197"/>
            <a:ext cx="223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wt_log2_optimized_expression</a:t>
            </a:r>
          </a:p>
        </p:txBody>
      </p:sp>
      <p:sp>
        <p:nvSpPr>
          <p:cNvPr id="206" name="Right Brace 205">
            <a:extLst>
              <a:ext uri="{FF2B5EF4-FFF2-40B4-BE49-F238E27FC236}">
                <a16:creationId xmlns:a16="http://schemas.microsoft.com/office/drawing/2014/main" id="{2EBA0604-8F6E-364D-B801-1F0BE547B907}"/>
              </a:ext>
            </a:extLst>
          </p:cNvPr>
          <p:cNvSpPr/>
          <p:nvPr/>
        </p:nvSpPr>
        <p:spPr>
          <a:xfrm>
            <a:off x="29406542" y="27681490"/>
            <a:ext cx="367874" cy="28970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ight Brace 206">
            <a:extLst>
              <a:ext uri="{FF2B5EF4-FFF2-40B4-BE49-F238E27FC236}">
                <a16:creationId xmlns:a16="http://schemas.microsoft.com/office/drawing/2014/main" id="{1A70AB38-3E1E-6B44-8C34-330CEE358562}"/>
              </a:ext>
            </a:extLst>
          </p:cNvPr>
          <p:cNvSpPr/>
          <p:nvPr/>
        </p:nvSpPr>
        <p:spPr>
          <a:xfrm>
            <a:off x="29388957" y="28025760"/>
            <a:ext cx="367874" cy="28970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4" name="Picture 213">
            <a:extLst>
              <a:ext uri="{FF2B5EF4-FFF2-40B4-BE49-F238E27FC236}">
                <a16:creationId xmlns:a16="http://schemas.microsoft.com/office/drawing/2014/main" id="{A7521CF1-B28B-C949-A531-48276C3F658D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/>
          <a:stretch/>
        </p:blipFill>
        <p:spPr>
          <a:xfrm>
            <a:off x="25973043" y="23356685"/>
            <a:ext cx="3408215" cy="2501934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7C75C8D9-06DD-F148-8B64-D8B1B2040FE3}"/>
              </a:ext>
            </a:extLst>
          </p:cNvPr>
          <p:cNvSpPr txBox="1"/>
          <p:nvPr/>
        </p:nvSpPr>
        <p:spPr>
          <a:xfrm>
            <a:off x="27302087" y="25931469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GRNsight v3</a:t>
            </a:r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1EEDD74B-B20F-3E4E-A29E-B654A4D0ADB7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" r="7602"/>
          <a:stretch/>
        </p:blipFill>
        <p:spPr>
          <a:xfrm>
            <a:off x="22513618" y="23198893"/>
            <a:ext cx="3402492" cy="2682078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EB4D61E6-696E-BB4C-B79F-F82C4A01436F}"/>
              </a:ext>
            </a:extLst>
          </p:cNvPr>
          <p:cNvSpPr txBox="1"/>
          <p:nvPr/>
        </p:nvSpPr>
        <p:spPr>
          <a:xfrm>
            <a:off x="23645564" y="25962197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GRNsight v2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D12ED3A-4E2C-E84B-8EB2-3E7D1AE50109}"/>
              </a:ext>
            </a:extLst>
          </p:cNvPr>
          <p:cNvSpPr txBox="1"/>
          <p:nvPr/>
        </p:nvSpPr>
        <p:spPr>
          <a:xfrm>
            <a:off x="29495908" y="23507161"/>
            <a:ext cx="283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GRNsight v3 Visualization Legend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D6DE257-240C-7448-A24C-B539D338671A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625" t="2665" r="1"/>
          <a:stretch/>
        </p:blipFill>
        <p:spPr>
          <a:xfrm>
            <a:off x="21004966" y="8187990"/>
            <a:ext cx="10320859" cy="605052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Group 16"/>
          <p:cNvGrpSpPr/>
          <p:nvPr/>
        </p:nvGrpSpPr>
        <p:grpSpPr>
          <a:xfrm>
            <a:off x="18070863" y="7416605"/>
            <a:ext cx="13043405" cy="628650"/>
            <a:chOff x="16726895" y="7416605"/>
            <a:chExt cx="13043405" cy="6286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BB5FEC-E991-1D4B-AB3A-E1292F5D560C}"/>
                </a:ext>
              </a:extLst>
            </p:cNvPr>
            <p:cNvSpPr/>
            <p:nvPr/>
          </p:nvSpPr>
          <p:spPr>
            <a:xfrm>
              <a:off x="16726895" y="7416605"/>
              <a:ext cx="13043312" cy="6286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6785581" y="7436467"/>
              <a:ext cx="12984719" cy="604951"/>
              <a:chOff x="16785581" y="7436467"/>
              <a:chExt cx="12984719" cy="60495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1981756-A720-AA4C-862D-E3E16FFF0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090953" y="7436467"/>
                <a:ext cx="4679347" cy="572294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BDB21345-FA94-9541-B9E0-6F68C2A78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785581" y="7453952"/>
                <a:ext cx="10280660" cy="587466"/>
              </a:xfrm>
              <a:prstGeom prst="rect">
                <a:avLst/>
              </a:prstGeom>
            </p:spPr>
          </p:pic>
        </p:grp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0A09EF9A-5FA3-CB4D-8882-9B92EC61BEDD}"/>
              </a:ext>
            </a:extLst>
          </p:cNvPr>
          <p:cNvSpPr txBox="1"/>
          <p:nvPr/>
        </p:nvSpPr>
        <p:spPr>
          <a:xfrm>
            <a:off x="17518870" y="7443668"/>
            <a:ext cx="326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567699D-BFDE-0647-A79F-1CEB51E9611A}"/>
              </a:ext>
            </a:extLst>
          </p:cNvPr>
          <p:cNvSpPr txBox="1"/>
          <p:nvPr/>
        </p:nvSpPr>
        <p:spPr>
          <a:xfrm>
            <a:off x="17518870" y="8102082"/>
            <a:ext cx="354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929EFF1-FD38-5149-A982-45570CA7DE45}"/>
              </a:ext>
            </a:extLst>
          </p:cNvPr>
          <p:cNvSpPr txBox="1"/>
          <p:nvPr/>
        </p:nvSpPr>
        <p:spPr>
          <a:xfrm>
            <a:off x="17518870" y="8701807"/>
            <a:ext cx="4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91B4142-1901-274B-81B4-D7CD2B2D3685}"/>
              </a:ext>
            </a:extLst>
          </p:cNvPr>
          <p:cNvSpPr txBox="1"/>
          <p:nvPr/>
        </p:nvSpPr>
        <p:spPr>
          <a:xfrm>
            <a:off x="17518870" y="12255640"/>
            <a:ext cx="513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FA23091-1697-8B4B-842B-2526334B29A8}"/>
              </a:ext>
            </a:extLst>
          </p:cNvPr>
          <p:cNvSpPr txBox="1"/>
          <p:nvPr/>
        </p:nvSpPr>
        <p:spPr>
          <a:xfrm>
            <a:off x="17578230" y="15560058"/>
            <a:ext cx="354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0D764C7-5985-0F48-B6CD-F6A2FF285A20}"/>
              </a:ext>
            </a:extLst>
          </p:cNvPr>
          <p:cNvSpPr txBox="1"/>
          <p:nvPr/>
        </p:nvSpPr>
        <p:spPr>
          <a:xfrm>
            <a:off x="21194620" y="14540065"/>
            <a:ext cx="450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3DAC9E2-A02F-A345-B323-42773DF71A8E}"/>
              </a:ext>
            </a:extLst>
          </p:cNvPr>
          <p:cNvSpPr txBox="1"/>
          <p:nvPr/>
        </p:nvSpPr>
        <p:spPr>
          <a:xfrm>
            <a:off x="21194620" y="16012513"/>
            <a:ext cx="38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3DAC9E2-A02F-A345-B323-42773DF71A8E}"/>
              </a:ext>
            </a:extLst>
          </p:cNvPr>
          <p:cNvSpPr txBox="1"/>
          <p:nvPr/>
        </p:nvSpPr>
        <p:spPr>
          <a:xfrm>
            <a:off x="21211862" y="17204845"/>
            <a:ext cx="38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3DAC9E2-A02F-A345-B323-42773DF71A8E}"/>
              </a:ext>
            </a:extLst>
          </p:cNvPr>
          <p:cNvSpPr txBox="1"/>
          <p:nvPr/>
        </p:nvSpPr>
        <p:spPr>
          <a:xfrm>
            <a:off x="21228523" y="17897583"/>
            <a:ext cx="38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423ED1-D191-584F-A0E3-21962E47565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644362" y="14584762"/>
            <a:ext cx="3073400" cy="3835400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58D205A9-8C84-E04C-AABF-9AA720A3E728}"/>
              </a:ext>
            </a:extLst>
          </p:cNvPr>
          <p:cNvSpPr txBox="1"/>
          <p:nvPr/>
        </p:nvSpPr>
        <p:spPr>
          <a:xfrm>
            <a:off x="21041906" y="11932304"/>
            <a:ext cx="688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7298</TotalTime>
  <Words>1523</Words>
  <Application>Microsoft Macintosh PowerPoint</Application>
  <PresentationFormat>Custom</PresentationFormat>
  <Paragraphs>201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 Neue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Microsoft Office User</cp:lastModifiedBy>
  <cp:revision>353</cp:revision>
  <cp:lastPrinted>2017-01-27T17:32:38Z</cp:lastPrinted>
  <dcterms:modified xsi:type="dcterms:W3CDTF">2018-04-22T18:02:44Z</dcterms:modified>
</cp:coreProperties>
</file>