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2A437"/>
    <a:srgbClr val="99B1A4"/>
    <a:srgbClr val="CADCCD"/>
    <a:srgbClr val="6CCE7F"/>
    <a:srgbClr val="AFD5C3"/>
    <a:srgbClr val="D3EAC8"/>
    <a:srgbClr val="B9DEA6"/>
    <a:srgbClr val="A5C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912" autoAdjust="0"/>
  </p:normalViewPr>
  <p:slideViewPr>
    <p:cSldViewPr snapToGrid="0" snapToObjects="1">
      <p:cViewPr>
        <p:scale>
          <a:sx n="30" d="100"/>
          <a:sy n="30" d="100"/>
        </p:scale>
        <p:origin x="1314" y="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31F-038C-43F9-B316-AB089EA6B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E068-69F0-4B45-8B48-58FADCD7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F399-EFE9-4270-A132-ECEF6D6B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897D-963F-4EAA-A82E-10E45DD7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27B4-ED6E-4A9B-8868-4A12BA10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0640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51E8-1626-481E-9372-1B2A09F3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2D8D1-F579-4E2F-AC1E-3235021D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CA40-43AC-45FD-87C8-223CC376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61932-13DC-4190-AA64-2FE1F5AF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0776-1B00-4953-BF5B-36D76C44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7589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0B8C6-65A6-4883-A24C-1F61A1572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74344-FE97-4DEB-AC4D-67C4C646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A134-D4CA-4316-A38B-C051422A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B17F-16B1-43E1-8C11-0BEB599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D60D-6230-49F9-BBBE-4F66AE31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3064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2866-8021-4005-A743-9ACAA058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6B01-AD9A-427A-B9F0-520B4A58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3831-90E8-45C8-8ED2-4612AA4C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9F1D-13C5-4A42-A155-679E81B5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CB44-82E8-45B9-B4A8-4D371CCC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572270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2B55-3782-4B78-AB98-3C5E361B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AC19-B1B0-440F-B291-843F4DE5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22CC-97DC-4AB9-BA78-6FB4E84C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C34C-05C3-45F7-844A-137DF3F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A528-1AB3-4B3C-B2DC-FCF6762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636075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E3DF-EC3E-4F0E-ACCF-F012124E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6FA8-FAD1-40FC-8E31-6EF8C0B80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1D97-7758-4FCA-A2EB-514F0D76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58654-027A-449B-A8FA-A915593A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0B2B0-D876-458B-A30E-D4BA2724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81CC3-8940-4E93-BE68-05D13813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9703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C337-FFBE-481E-A887-5CE850D9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164A-2CC7-47AA-9B23-49B45A8E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E6DB5-378B-42AD-A6A1-A5DBF1DF8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86915-6CB6-4CD6-9231-43C13A41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EEE8C-5B97-4BF1-82E0-B21FAEA25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373DF-DBAC-4306-93ED-4330744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F2BA2-9D37-4655-A5AA-1A1B83F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B5F2D-3171-469D-926E-1533FB64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4101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D96E-FF5E-4166-B219-A10AD698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07C33-101D-494E-A691-E2389AB2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0CC74-BA73-4A31-B2DD-F749944B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195E4-CDCD-412E-9F89-ED33EF95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158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7BDA9-7F1F-46AB-9AE5-60F67B80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16F90-CC2A-4684-B2C0-12164DCD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8350E-294B-4872-A1ED-F854727F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75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1BAF-CFF1-4359-8B41-E25CBCBA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9A5A-ADBF-47E1-8467-2F32F72B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CC860-CD18-410F-86B1-56C0F9C0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FB6F-C24E-47BB-A1E4-FEA62E08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DC20-8E52-40E9-A81E-1293E975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634D1-2820-4730-9D78-5FBE5C15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4889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9116-24B4-4B49-AB41-D312D7AC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03893-B1C9-49DC-9954-9C9B4FBC8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1B185-3E2D-4D92-B871-53026AED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A8205-DC41-467A-8103-5D5FA4E1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96B5-C6D7-467F-8DC0-E61B5B68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1A4F-256D-47A6-9395-B7EB9EEF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495484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7B8B5-5955-4F60-98BB-2EF27C2B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912B-E5A5-40C7-9806-BD4B4B57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18F6-6FA5-4E78-A1ED-1854074EA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7E88-C4B6-442F-8E9D-11E05531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81D5-12E4-41E4-82F7-B49849AFE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78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tiff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://kdahlquist.github.io/GRNmap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2600000" scaled="0"/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22448968" y="20598300"/>
            <a:ext cx="10020473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4" name="Shape 84"/>
          <p:cNvSpPr/>
          <p:nvPr/>
        </p:nvSpPr>
        <p:spPr>
          <a:xfrm>
            <a:off x="730112" y="706081"/>
            <a:ext cx="42325492" cy="50888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An Expression Database for Node Coloring and Expansion 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of Species for Gene Pages for </a:t>
            </a:r>
            <a:r>
              <a:rPr lang="en-US" sz="8000" b="1" dirty="0" err="1">
                <a:solidFill>
                  <a:srgbClr val="006600"/>
                </a:solidFill>
              </a:rPr>
              <a:t>GRNsight</a:t>
            </a:r>
            <a:r>
              <a:rPr lang="en-US" sz="8000" b="1" dirty="0">
                <a:solidFill>
                  <a:srgbClr val="006600"/>
                </a:solidFill>
              </a:rPr>
              <a:t>: a Web Application 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for Visualizing Models of Gene Regulatory Networks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  <a:rtl val="0"/>
              </a:rPr>
              <a:t>Alexia M. Filler</a:t>
            </a:r>
            <a:r>
              <a:rPr lang="en-US" sz="4000" b="1" dirty="0">
                <a:solidFill>
                  <a:schemeClr val="dk1"/>
                </a:solidFill>
                <a:latin typeface="+mj-lt"/>
              </a:rPr>
              <a:t>**</a:t>
            </a:r>
            <a:r>
              <a:rPr lang="en-US" sz="40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schemeClr val="dk1"/>
                </a:solidFill>
                <a:latin typeface="+mj-lt"/>
              </a:rPr>
              <a:t>Kevin Patterson**</a:t>
            </a:r>
            <a:r>
              <a:rPr lang="en-US" sz="4000" dirty="0">
                <a:solidFill>
                  <a:schemeClr val="dk1"/>
                </a:solidFill>
                <a:latin typeface="+mj-lt"/>
              </a:rPr>
              <a:t>, 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  <a:latin typeface="+mj-lt"/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+mj-lt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50975" y="2209238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6"/>
            <a:ext cx="10290407" cy="116507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err="1"/>
              <a:t>GRNsight</a:t>
            </a:r>
            <a:r>
              <a:rPr lang="en-US" sz="2800" dirty="0"/>
              <a:t> is an open source web application that allows users to better visualize the connections in gene regulatory networks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Uses spreadsheets of data that show these connections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Node/connection coloring shows how strongly and in what way genes affect each other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Network data shows which genes are connected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fontAlgn="base"/>
            <a:endParaRPr lang="en-US" sz="2800" dirty="0"/>
          </a:p>
          <a:p>
            <a:pPr fontAlgn="base"/>
            <a:endParaRPr lang="en-US" sz="2800" dirty="0"/>
          </a:p>
          <a:p>
            <a:pPr fontAlgn="base"/>
            <a:endParaRPr lang="en-US" sz="2800" dirty="0"/>
          </a:p>
          <a:p>
            <a:pPr fontAlgn="base"/>
            <a:endParaRPr lang="en-US" sz="2800" dirty="0"/>
          </a:p>
          <a:p>
            <a:pPr fontAlgn="base"/>
            <a:endParaRPr lang="en-US" sz="28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Node coloring is based on expression data, which shows the strength of the expression of genes at different time points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Kevin, add some more overview about the gene page</a:t>
            </a:r>
          </a:p>
        </p:txBody>
      </p:sp>
      <p:sp>
        <p:nvSpPr>
          <p:cNvPr id="69" name="Shape 100"/>
          <p:cNvSpPr/>
          <p:nvPr/>
        </p:nvSpPr>
        <p:spPr>
          <a:xfrm>
            <a:off x="33101988" y="19359988"/>
            <a:ext cx="10046932" cy="118104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4000" b="1" i="0" u="none" strike="noStrike" cap="none" baseline="0" dirty="0">
                <a:solidFill>
                  <a:srgbClr val="017C00"/>
                </a:solidFill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1987" y="26510951"/>
            <a:ext cx="10046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4000" b="1" i="0" u="none" strike="noStrike" cap="none" baseline="0" dirty="0">
                <a:solidFill>
                  <a:srgbClr val="017C00"/>
                </a:solidFill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04987" y="28838965"/>
            <a:ext cx="10043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4000" b="1" i="0" u="none" strike="noStrike" cap="none" baseline="0" dirty="0">
                <a:solidFill>
                  <a:srgbClr val="017C00"/>
                </a:solidFill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01986" y="20506298"/>
            <a:ext cx="10046933" cy="1854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</a:pPr>
            <a:r>
              <a:rPr lang="en-US" sz="22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TBD</a:t>
            </a:r>
          </a:p>
        </p:txBody>
      </p:sp>
      <p:sp>
        <p:nvSpPr>
          <p:cNvPr id="75" name="Shape 111"/>
          <p:cNvSpPr/>
          <p:nvPr/>
        </p:nvSpPr>
        <p:spPr>
          <a:xfrm>
            <a:off x="33102000" y="27437448"/>
            <a:ext cx="10046919" cy="1193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(K.D.D., B.G.F.),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Kadner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-Pitts Research Grant (K.D.D.),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Loyola Marymount University Rains Research Assistant Program (M.S.)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  <a:rtl val="0"/>
              </a:rPr>
              <a:t> Need to update ?</a:t>
            </a:r>
            <a:endParaRPr lang="en-US" sz="22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1677" y="29774162"/>
            <a:ext cx="10037242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Cytoscape</a:t>
            </a:r>
            <a:r>
              <a:rPr lang="en-US" sz="1150" dirty="0"/>
              <a:t>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2:e85. DOI: 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Freeman, S., (2002). </a:t>
            </a:r>
            <a:r>
              <a:rPr lang="en-US" sz="1150" i="1" dirty="0"/>
              <a:t>Biological science</a:t>
            </a:r>
            <a:r>
              <a:rPr lang="en-US" sz="1150" dirty="0"/>
              <a:t>, 1</a:t>
            </a:r>
            <a:r>
              <a:rPr lang="en-US" sz="1150" baseline="30000" dirty="0"/>
              <a:t>st</a:t>
            </a:r>
            <a:r>
              <a:rPr lang="en-US" sz="1150" dirty="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Gephi</a:t>
            </a:r>
            <a:r>
              <a:rPr lang="en-US" sz="1150" dirty="0"/>
              <a:t>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4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 Need to update 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 dirty="0" err="1">
                <a:solidFill>
                  <a:srgbClr val="017C00"/>
                </a:solidFill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4000" b="1" i="0" u="none" strike="noStrike" cap="none" baseline="0" dirty="0">
                <a:solidFill>
                  <a:srgbClr val="017C00"/>
                </a:solidFill>
                <a:ea typeface="Arial"/>
                <a:cs typeface="Arial"/>
                <a:sym typeface="Arial"/>
                <a:rtl val="0"/>
              </a:rPr>
              <a:t> Overview</a:t>
            </a:r>
          </a:p>
        </p:txBody>
      </p:sp>
      <p:sp>
        <p:nvSpPr>
          <p:cNvPr id="143" name="Shape 120"/>
          <p:cNvSpPr/>
          <p:nvPr/>
        </p:nvSpPr>
        <p:spPr>
          <a:xfrm>
            <a:off x="11806738" y="6130716"/>
            <a:ext cx="20691739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 dirty="0">
                <a:solidFill>
                  <a:srgbClr val="017C00"/>
                </a:solidFill>
                <a:ea typeface="Arial"/>
                <a:cs typeface="Arial"/>
                <a:sym typeface="Arial"/>
                <a:rtl val="0"/>
              </a:rPr>
              <a:t>A Database for Expression Data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969" y="1882743"/>
            <a:ext cx="4383412" cy="2594714"/>
          </a:xfrm>
          <a:prstGeom prst="rect">
            <a:avLst/>
          </a:prstGeom>
        </p:spPr>
      </p:pic>
      <p:sp>
        <p:nvSpPr>
          <p:cNvPr id="124" name="Shape 108"/>
          <p:cNvSpPr/>
          <p:nvPr/>
        </p:nvSpPr>
        <p:spPr>
          <a:xfrm>
            <a:off x="33101986" y="6086590"/>
            <a:ext cx="10028592" cy="118575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4000" b="1" dirty="0">
                <a:solidFill>
                  <a:srgbClr val="017C00"/>
                </a:solidFill>
              </a:rPr>
              <a:t>Technologies</a:t>
            </a:r>
          </a:p>
        </p:txBody>
      </p:sp>
      <p:sp>
        <p:nvSpPr>
          <p:cNvPr id="73" name="Shape 105"/>
          <p:cNvSpPr/>
          <p:nvPr/>
        </p:nvSpPr>
        <p:spPr>
          <a:xfrm>
            <a:off x="33115206" y="22571797"/>
            <a:ext cx="10033713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4000" b="1" i="0" u="none" strike="noStrike" cap="none" baseline="0" dirty="0">
                <a:solidFill>
                  <a:srgbClr val="017C00"/>
                </a:solidFill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33101987" y="7272345"/>
            <a:ext cx="10028592" cy="11753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8FFEF-6B90-BF41-82FB-0FE495BAB12B}"/>
              </a:ext>
            </a:extLst>
          </p:cNvPr>
          <p:cNvSpPr/>
          <p:nvPr/>
        </p:nvSpPr>
        <p:spPr>
          <a:xfrm>
            <a:off x="33114323" y="23499658"/>
            <a:ext cx="10035478" cy="2756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C61DA7F-FB4D-2849-A514-78F91E956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4029" y="23522852"/>
            <a:ext cx="2588537" cy="271565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38386737" y="24604782"/>
            <a:ext cx="252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6236 total visitors and 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4521 files uploaded as of 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14 March 2018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NEED TO UPDATE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B874F-B1EC-064B-A52E-737CE3015E63}"/>
              </a:ext>
            </a:extLst>
          </p:cNvPr>
          <p:cNvSpPr txBox="1"/>
          <p:nvPr/>
        </p:nvSpPr>
        <p:spPr>
          <a:xfrm>
            <a:off x="33111677" y="23533486"/>
            <a:ext cx="5275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is free and open to all users and there is no login requirement. 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Web site content is available under the Creative Commons Attribution Non-Commercial Share Alike license.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code is available under the open source BSD license.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23A4D-2AC0-D943-8928-D02A0302BDEE}"/>
              </a:ext>
            </a:extLst>
          </p:cNvPr>
          <p:cNvSpPr/>
          <p:nvPr/>
        </p:nvSpPr>
        <p:spPr>
          <a:xfrm>
            <a:off x="11806738" y="7065943"/>
            <a:ext cx="20681171" cy="1191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EE16D-19B3-FB43-A092-F3D682393507}"/>
              </a:ext>
            </a:extLst>
          </p:cNvPr>
          <p:cNvSpPr txBox="1"/>
          <p:nvPr/>
        </p:nvSpPr>
        <p:spPr>
          <a:xfrm>
            <a:off x="33126313" y="25201912"/>
            <a:ext cx="50959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Usage is being tracked through Google Analytics.</a:t>
            </a:r>
            <a:endParaRPr lang="en-US" sz="1600" dirty="0">
              <a:solidFill>
                <a:schemeClr val="tx1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GRNsight</a:t>
            </a:r>
            <a:r>
              <a:rPr lang="en-US" sz="1600" dirty="0">
                <a:solidFill>
                  <a:schemeClr val="tx1"/>
                </a:solidFill>
              </a:rPr>
              <a:t> has been tested with and confirmed to be working in Chrome version 58 or higher and Firefox version 53 or higher on Windows 7 and Mac OS X.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F4A2D-B014-5E43-BA72-CC1C764F2B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1282" y="16583270"/>
            <a:ext cx="1585413" cy="15854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27509" y="19363937"/>
            <a:ext cx="10290407" cy="12930543"/>
            <a:chOff x="686440" y="19550420"/>
            <a:chExt cx="10290407" cy="4839781"/>
          </a:xfrm>
        </p:grpSpPr>
        <p:sp>
          <p:nvSpPr>
            <p:cNvPr id="160" name="Shape 87">
              <a:extLst>
                <a:ext uri="{FF2B5EF4-FFF2-40B4-BE49-F238E27FC236}">
                  <a16:creationId xmlns:a16="http://schemas.microsoft.com/office/drawing/2014/main" id="{3B74A9BC-65C3-5346-B205-C7E9146E97A3}"/>
                </a:ext>
              </a:extLst>
            </p:cNvPr>
            <p:cNvSpPr/>
            <p:nvPr/>
          </p:nvSpPr>
          <p:spPr>
            <a:xfrm>
              <a:off x="686440" y="19977995"/>
              <a:ext cx="10290407" cy="44122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200" b="1" dirty="0">
                  <a:latin typeface="Arial"/>
                  <a:ea typeface="Arial"/>
                  <a:cs typeface="Arial"/>
                  <a:sym typeface="Arial"/>
                  <a:rtl val="0"/>
                </a:rPr>
                <a:t>Expression Database Project</a:t>
              </a: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i="0" u="none" strike="noStrike" cap="none" baseline="0" dirty="0">
                  <a:latin typeface="Arial"/>
                  <a:ea typeface="Arial"/>
                  <a:cs typeface="Arial"/>
                  <a:sym typeface="Arial"/>
                  <a:rtl val="0"/>
                </a:rPr>
                <a:t>Allows users to color their networks without requiring them to have/collect their own expression data</a:t>
              </a: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>
                  <a:latin typeface="Arial"/>
                  <a:ea typeface="Arial"/>
                  <a:cs typeface="Arial"/>
                  <a:sym typeface="Arial"/>
                  <a:rtl val="0"/>
                </a:rPr>
                <a:t>Node coloring provides helpful insight to the user as to how the genes in the network are expressed </a:t>
              </a: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  <a:p>
              <a:pPr>
                <a:buClr>
                  <a:srgbClr val="000000"/>
                </a:buClr>
              </a:pPr>
              <a:r>
                <a:rPr lang="en-US" sz="2200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I’m treating this section as a “why was my project important? What does it add to </a:t>
              </a:r>
              <a:r>
                <a:rPr lang="en-US" sz="2200" i="0" u="none" strike="noStrike" cap="none" baseline="0" dirty="0" err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GRNsight</a:t>
              </a:r>
              <a:r>
                <a:rPr lang="en-US" sz="2200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 as a whole?”</a:t>
              </a:r>
            </a:p>
            <a:p>
              <a:pPr>
                <a:buClr>
                  <a:srgbClr val="000000"/>
                </a:buClr>
              </a:pPr>
              <a:endParaRPr lang="en-US" sz="2200" dirty="0"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96"/>
            <p:cNvSpPr/>
            <p:nvPr/>
          </p:nvSpPr>
          <p:spPr>
            <a:xfrm>
              <a:off x="692360" y="19550420"/>
              <a:ext cx="10278959" cy="427575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4000" b="1" dirty="0">
                  <a:solidFill>
                    <a:srgbClr val="017C00"/>
                  </a:solidFill>
                </a:rPr>
                <a:t>Project Justification</a:t>
              </a:r>
            </a:p>
          </p:txBody>
        </p:sp>
      </p:grpSp>
      <p:sp>
        <p:nvSpPr>
          <p:cNvPr id="179" name="Shape 108"/>
          <p:cNvSpPr/>
          <p:nvPr/>
        </p:nvSpPr>
        <p:spPr>
          <a:xfrm>
            <a:off x="11769486" y="19359988"/>
            <a:ext cx="10123424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4000" b="1" dirty="0">
                <a:solidFill>
                  <a:srgbClr val="FF0000"/>
                </a:solidFill>
              </a:rPr>
              <a:t>Kevin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11772031" y="20545743"/>
            <a:ext cx="10120827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1" name="Shape 108"/>
          <p:cNvSpPr/>
          <p:nvPr/>
        </p:nvSpPr>
        <p:spPr>
          <a:xfrm>
            <a:off x="22446504" y="19412545"/>
            <a:ext cx="10023045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4000" b="1" dirty="0">
                <a:solidFill>
                  <a:srgbClr val="FF0000"/>
                </a:solidFill>
              </a:rPr>
              <a:t>Kevin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20DF8FB-0222-4EC9-98EA-7BCFAC13EB1A}"/>
              </a:ext>
            </a:extLst>
          </p:cNvPr>
          <p:cNvSpPr txBox="1"/>
          <p:nvPr/>
        </p:nvSpPr>
        <p:spPr>
          <a:xfrm>
            <a:off x="33390397" y="16266189"/>
            <a:ext cx="4360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Kevin’s technologies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4C1B9E9-08D9-4E1C-A332-896A153FCF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9714" b="24402"/>
          <a:stretch/>
        </p:blipFill>
        <p:spPr>
          <a:xfrm>
            <a:off x="904118" y="9949682"/>
            <a:ext cx="9883528" cy="2210398"/>
          </a:xfrm>
          <a:prstGeom prst="rect">
            <a:avLst/>
          </a:prstGeom>
        </p:spPr>
      </p:pic>
      <p:pic>
        <p:nvPicPr>
          <p:cNvPr id="23" name="Picture 22" descr="A picture containing hanging, white&#10;&#10;Description automatically generated">
            <a:extLst>
              <a:ext uri="{FF2B5EF4-FFF2-40B4-BE49-F238E27FC236}">
                <a16:creationId xmlns:a16="http://schemas.microsoft.com/office/drawing/2014/main" id="{E052BB00-A0EB-444B-A868-8647BCC95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963" y="13435270"/>
            <a:ext cx="9883528" cy="1983727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D480DB52-3199-42C9-9A5D-9078850684C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303" r="12656"/>
          <a:stretch/>
        </p:blipFill>
        <p:spPr>
          <a:xfrm>
            <a:off x="957963" y="22651101"/>
            <a:ext cx="4487762" cy="45885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D36F99-AEE0-4A0F-85FF-93D8CAF0EA56}"/>
              </a:ext>
            </a:extLst>
          </p:cNvPr>
          <p:cNvSpPr txBox="1"/>
          <p:nvPr/>
        </p:nvSpPr>
        <p:spPr>
          <a:xfrm>
            <a:off x="1436914" y="22185770"/>
            <a:ext cx="382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Without Node Coloring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8B8876D-B997-4789-BEB2-772E5852747D}"/>
              </a:ext>
            </a:extLst>
          </p:cNvPr>
          <p:cNvSpPr txBox="1"/>
          <p:nvPr/>
        </p:nvSpPr>
        <p:spPr>
          <a:xfrm>
            <a:off x="6396203" y="22139166"/>
            <a:ext cx="355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With Node Coloring</a:t>
            </a:r>
          </a:p>
        </p:txBody>
      </p:sp>
      <p:pic>
        <p:nvPicPr>
          <p:cNvPr id="27" name="Picture 2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F5834E9-3FF5-4AD2-837B-A9101DC5E30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758" r="9795"/>
          <a:stretch/>
        </p:blipFill>
        <p:spPr>
          <a:xfrm>
            <a:off x="5263461" y="22987866"/>
            <a:ext cx="5524185" cy="40195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9F41E3F-AB20-438E-8D7E-2040EBF60582}"/>
              </a:ext>
            </a:extLst>
          </p:cNvPr>
          <p:cNvSpPr txBox="1"/>
          <p:nvPr/>
        </p:nvSpPr>
        <p:spPr>
          <a:xfrm>
            <a:off x="12202964" y="7348261"/>
            <a:ext cx="8253057" cy="46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comes from various publications, including Dr. </a:t>
            </a:r>
            <a:r>
              <a:rPr lang="en-US" sz="2400" dirty="0" err="1"/>
              <a:t>Dahlquist’s</a:t>
            </a:r>
            <a:r>
              <a:rPr lang="en-US" sz="2400" dirty="0"/>
              <a:t> Biological Databases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stored in an AWS RDS instance with a PostgreSQL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accessed through a network tunnel using an EC2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APIs make calls to the database with queries that are based on user input, access the data using this tunnel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 then formats the query response in the JSON format used by </a:t>
            </a:r>
            <a:r>
              <a:rPr lang="en-US" sz="2400" dirty="0" err="1"/>
              <a:t>GRNsight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the data in this format, </a:t>
            </a:r>
            <a:r>
              <a:rPr lang="en-US" sz="2400" dirty="0" err="1"/>
              <a:t>GRNsight</a:t>
            </a:r>
            <a:r>
              <a:rPr lang="en-US" sz="2400" dirty="0"/>
              <a:t> can color the nodes of the GRN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66E978-DDA0-41A7-95EB-5C82D1D9E6F0}"/>
              </a:ext>
            </a:extLst>
          </p:cNvPr>
          <p:cNvSpPr txBox="1"/>
          <p:nvPr/>
        </p:nvSpPr>
        <p:spPr>
          <a:xfrm>
            <a:off x="11984095" y="15752152"/>
            <a:ext cx="9079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Case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uploads their own data, which includes expression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automatically views the GRN with node coloring using their expression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opts to see their network using expression data from the Expression Database to color the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selects a database dataset, and their network is colored based on the data from the Expression Database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637B43-BA4F-4234-8592-E262F33DAF5D}"/>
              </a:ext>
            </a:extLst>
          </p:cNvPr>
          <p:cNvSpPr txBox="1"/>
          <p:nvPr/>
        </p:nvSpPr>
        <p:spPr>
          <a:xfrm>
            <a:off x="21979566" y="15958508"/>
            <a:ext cx="10336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Case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uploads their own data, which does not include expression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views the GRN without node coloring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opts to see their network using expression data from the Expression Database to color the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selects a database dataset and selects “Enable Node Coloring,” and their network is colored based on the data from the Expression Database</a:t>
            </a:r>
          </a:p>
        </p:txBody>
      </p:sp>
      <p:pic>
        <p:nvPicPr>
          <p:cNvPr id="51" name="Picture 50" descr="A close up of a map&#10;&#10;Description automatically generated">
            <a:extLst>
              <a:ext uri="{FF2B5EF4-FFF2-40B4-BE49-F238E27FC236}">
                <a16:creationId xmlns:a16="http://schemas.microsoft.com/office/drawing/2014/main" id="{92260DCC-798D-49C8-885F-B71E51E1E4A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11"/>
          <a:stretch/>
        </p:blipFill>
        <p:spPr>
          <a:xfrm>
            <a:off x="20466590" y="7201379"/>
            <a:ext cx="11818401" cy="83679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33FC837-3538-4499-9603-AB3DC2C429F7}"/>
              </a:ext>
            </a:extLst>
          </p:cNvPr>
          <p:cNvSpPr txBox="1"/>
          <p:nvPr/>
        </p:nvSpPr>
        <p:spPr>
          <a:xfrm>
            <a:off x="12107850" y="12141120"/>
            <a:ext cx="406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Selecting/deselecting this checkbox turns node coloring on/off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5B7CB14-8B9B-4752-8174-1F091F0BF511}"/>
              </a:ext>
            </a:extLst>
          </p:cNvPr>
          <p:cNvSpPr txBox="1"/>
          <p:nvPr/>
        </p:nvSpPr>
        <p:spPr>
          <a:xfrm>
            <a:off x="17477439" y="12446225"/>
            <a:ext cx="2943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Some dataset options come from what the user has uploaded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F3D24A-EAEC-4B0E-B548-E5C2CEDD8979}"/>
              </a:ext>
            </a:extLst>
          </p:cNvPr>
          <p:cNvSpPr txBox="1"/>
          <p:nvPr/>
        </p:nvSpPr>
        <p:spPr>
          <a:xfrm>
            <a:off x="17513008" y="14019516"/>
            <a:ext cx="2943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Other dataset options come from what is available in the Expression Database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2D8A7D0-7A68-40D7-8D80-462E4455BEE1}"/>
              </a:ext>
            </a:extLst>
          </p:cNvPr>
          <p:cNvSpPr txBox="1"/>
          <p:nvPr/>
        </p:nvSpPr>
        <p:spPr>
          <a:xfrm>
            <a:off x="13323672" y="13645797"/>
            <a:ext cx="3410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The options would be all that are available if the user were to upload network data without any expression data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17CD4D0-58F4-4CBB-B666-1681CCB18966}"/>
              </a:ext>
            </a:extLst>
          </p:cNvPr>
          <p:cNvCxnSpPr>
            <a:cxnSpLocks/>
          </p:cNvCxnSpPr>
          <p:nvPr/>
        </p:nvCxnSpPr>
        <p:spPr>
          <a:xfrm flipV="1">
            <a:off x="16832444" y="10876547"/>
            <a:ext cx="3623577" cy="800910"/>
          </a:xfrm>
          <a:prstGeom prst="bentConnector3">
            <a:avLst>
              <a:gd name="adj1" fmla="val 9382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E9A281E-EF68-4564-A4E9-80500E8D981B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6171470" y="11677457"/>
            <a:ext cx="691891" cy="106382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Half Frame 80">
            <a:extLst>
              <a:ext uri="{FF2B5EF4-FFF2-40B4-BE49-F238E27FC236}">
                <a16:creationId xmlns:a16="http://schemas.microsoft.com/office/drawing/2014/main" id="{AE5A1FCC-A002-4839-A6BA-D71F7568824A}"/>
              </a:ext>
            </a:extLst>
          </p:cNvPr>
          <p:cNvSpPr/>
          <p:nvPr/>
        </p:nvSpPr>
        <p:spPr>
          <a:xfrm>
            <a:off x="20420452" y="11959389"/>
            <a:ext cx="231500" cy="282318"/>
          </a:xfrm>
          <a:prstGeom prst="half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Half Frame 183">
            <a:extLst>
              <a:ext uri="{FF2B5EF4-FFF2-40B4-BE49-F238E27FC236}">
                <a16:creationId xmlns:a16="http://schemas.microsoft.com/office/drawing/2014/main" id="{DC0B6022-5585-447C-9A8F-F96E274C587D}"/>
              </a:ext>
            </a:extLst>
          </p:cNvPr>
          <p:cNvSpPr/>
          <p:nvPr/>
        </p:nvSpPr>
        <p:spPr>
          <a:xfrm rot="16200000">
            <a:off x="20395043" y="13837451"/>
            <a:ext cx="231500" cy="282318"/>
          </a:xfrm>
          <a:prstGeom prst="half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Half Frame 200">
            <a:extLst>
              <a:ext uri="{FF2B5EF4-FFF2-40B4-BE49-F238E27FC236}">
                <a16:creationId xmlns:a16="http://schemas.microsoft.com/office/drawing/2014/main" id="{D9D0273C-3A19-4D72-9376-CD86B25C9427}"/>
              </a:ext>
            </a:extLst>
          </p:cNvPr>
          <p:cNvSpPr/>
          <p:nvPr/>
        </p:nvSpPr>
        <p:spPr>
          <a:xfrm>
            <a:off x="20376100" y="14188361"/>
            <a:ext cx="231500" cy="282318"/>
          </a:xfrm>
          <a:prstGeom prst="half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Half Frame 201">
            <a:extLst>
              <a:ext uri="{FF2B5EF4-FFF2-40B4-BE49-F238E27FC236}">
                <a16:creationId xmlns:a16="http://schemas.microsoft.com/office/drawing/2014/main" id="{AE27A9F3-A625-4BDF-B4F0-9F24684591EF}"/>
              </a:ext>
            </a:extLst>
          </p:cNvPr>
          <p:cNvSpPr/>
          <p:nvPr/>
        </p:nvSpPr>
        <p:spPr>
          <a:xfrm rot="16200000">
            <a:off x="20445861" y="15312669"/>
            <a:ext cx="231500" cy="282318"/>
          </a:xfrm>
          <a:prstGeom prst="half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53AECAAC-055C-48D2-9B32-3B11A85FB235}"/>
              </a:ext>
            </a:extLst>
          </p:cNvPr>
          <p:cNvSpPr/>
          <p:nvPr/>
        </p:nvSpPr>
        <p:spPr>
          <a:xfrm rot="12322821">
            <a:off x="16527485" y="14572318"/>
            <a:ext cx="1011157" cy="30003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6F9D7A2-DAAB-4099-9157-B873DFB539F0}"/>
              </a:ext>
            </a:extLst>
          </p:cNvPr>
          <p:cNvSpPr txBox="1"/>
          <p:nvPr/>
        </p:nvSpPr>
        <p:spPr>
          <a:xfrm>
            <a:off x="22961181" y="14898313"/>
            <a:ext cx="932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With this feature, users can apply node coloring to their GRNs whether or not they have their own expression data to upload.</a:t>
            </a:r>
          </a:p>
        </p:txBody>
      </p:sp>
      <p:pic>
        <p:nvPicPr>
          <p:cNvPr id="221" name="Picture 220" descr="A close up of a sign&#10;&#10;Description automatically generated">
            <a:extLst>
              <a:ext uri="{FF2B5EF4-FFF2-40B4-BE49-F238E27FC236}">
                <a16:creationId xmlns:a16="http://schemas.microsoft.com/office/drawing/2014/main" id="{FCD446E2-F34B-423B-9236-DDDB45DC3F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767" y="7864708"/>
            <a:ext cx="2817055" cy="1723099"/>
          </a:xfrm>
          <a:prstGeom prst="rect">
            <a:avLst/>
          </a:prstGeom>
        </p:spPr>
      </p:pic>
      <p:pic>
        <p:nvPicPr>
          <p:cNvPr id="87" name="Picture 86" descr="A picture containing object, clock, table&#10;&#10;Description automatically generated">
            <a:extLst>
              <a:ext uri="{FF2B5EF4-FFF2-40B4-BE49-F238E27FC236}">
                <a16:creationId xmlns:a16="http://schemas.microsoft.com/office/drawing/2014/main" id="{6654DA60-BCD9-4448-9E4D-6125098D9F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882059" y="8980686"/>
            <a:ext cx="2537482" cy="2087284"/>
          </a:xfrm>
          <a:prstGeom prst="rect">
            <a:avLst/>
          </a:prstGeom>
        </p:spPr>
      </p:pic>
      <p:pic>
        <p:nvPicPr>
          <p:cNvPr id="90" name="Picture 8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A16C06-49C4-4C7C-B869-1844DA3DD9B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3857" b="17247"/>
          <a:stretch/>
        </p:blipFill>
        <p:spPr>
          <a:xfrm>
            <a:off x="33390397" y="12762288"/>
            <a:ext cx="3247614" cy="1342479"/>
          </a:xfrm>
          <a:prstGeom prst="rect">
            <a:avLst/>
          </a:prstGeom>
        </p:spPr>
      </p:pic>
      <p:pic>
        <p:nvPicPr>
          <p:cNvPr id="92" name="Picture 9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E8EFB7-18BD-49AA-975C-24630DEDAE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79929" y="12523176"/>
            <a:ext cx="3335664" cy="1660795"/>
          </a:xfrm>
          <a:prstGeom prst="rect">
            <a:avLst/>
          </a:prstGeom>
        </p:spPr>
      </p:pic>
      <p:pic>
        <p:nvPicPr>
          <p:cNvPr id="222" name="Picture 221" descr="A close up of a logo&#10;&#10;Description automatically generated">
            <a:extLst>
              <a:ext uri="{FF2B5EF4-FFF2-40B4-BE49-F238E27FC236}">
                <a16:creationId xmlns:a16="http://schemas.microsoft.com/office/drawing/2014/main" id="{24109C73-60B7-4043-9BC0-124B1336C97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1" r="26221"/>
          <a:stretch/>
        </p:blipFill>
        <p:spPr>
          <a:xfrm>
            <a:off x="33397599" y="8410732"/>
            <a:ext cx="2600599" cy="3601865"/>
          </a:xfrm>
          <a:prstGeom prst="rect">
            <a:avLst/>
          </a:prstGeom>
        </p:spPr>
      </p:pic>
      <p:pic>
        <p:nvPicPr>
          <p:cNvPr id="94" name="Picture 9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2686F7-71AD-481C-9637-184063B28AE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071747" y="10403662"/>
            <a:ext cx="3600662" cy="23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</TotalTime>
  <Words>1090</Words>
  <Application>Microsoft Office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Alexia Filler</cp:lastModifiedBy>
  <cp:revision>361</cp:revision>
  <cp:lastPrinted>2017-01-27T17:32:38Z</cp:lastPrinted>
  <dcterms:modified xsi:type="dcterms:W3CDTF">2020-04-11T22:20:46Z</dcterms:modified>
</cp:coreProperties>
</file>