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4"/>
  </p:sldMasterIdLst>
  <p:notesMasterIdLst>
    <p:notesMasterId r:id="rId5"/>
  </p:notesMasterIdLst>
  <p:sldIdLst>
    <p:sldId id="256" r:id="rId6"/>
  </p:sldIdLst>
  <p:sldSz cy="32918400" cx="43891200"/>
  <p:notesSz cx="7010400" cy="9296400"/>
  <p:embeddedFontLst>
    <p:embeddedFont>
      <p:font typeface="Lato"/>
      <p:regular r:id="rId7"/>
      <p:bold r:id="rId8"/>
      <p:italic r:id="rId9"/>
      <p:boldItalic r:id="rId10"/>
    </p:embeddedFont>
    <p:embeddedFont>
      <p:font typeface="Helvetica Neue"/>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Lato-regular.fntdata"/><Relationship Id="rId8" Type="http://schemas.openxmlformats.org/officeDocument/2006/relationships/font" Target="fonts/Lato-bold.fntdata"/><Relationship Id="rId11" Type="http://schemas.openxmlformats.org/officeDocument/2006/relationships/font" Target="fonts/HelveticaNeue-regular.fntdata"/><Relationship Id="rId10" Type="http://schemas.openxmlformats.org/officeDocument/2006/relationships/font" Target="fonts/Lato-boldItalic.fntdata"/><Relationship Id="rId13" Type="http://schemas.openxmlformats.org/officeDocument/2006/relationships/font" Target="fonts/HelveticaNeue-italic.fntdata"/><Relationship Id="rId12" Type="http://schemas.openxmlformats.org/officeDocument/2006/relationships/font" Target="fonts/HelveticaNeue-bold.fntdata"/><Relationship Id="rId14" Type="http://schemas.openxmlformats.org/officeDocument/2006/relationships/font" Target="fonts/HelveticaNeue-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3037839" cy="464820"/>
          </a:xfrm>
          <a:prstGeom prst="rect">
            <a:avLst/>
          </a:prstGeom>
          <a:noFill/>
          <a:ln>
            <a:noFill/>
          </a:ln>
        </p:spPr>
        <p:txBody>
          <a:bodyPr anchorCtr="0" anchor="t" bIns="93150" lIns="93150" spcFirstLastPara="1" rIns="93150" wrap="square" tIns="93150"/>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970937" y="0"/>
            <a:ext cx="3037839" cy="464820"/>
          </a:xfrm>
          <a:prstGeom prst="rect">
            <a:avLst/>
          </a:prstGeom>
          <a:noFill/>
          <a:ln>
            <a:noFill/>
          </a:ln>
        </p:spPr>
        <p:txBody>
          <a:bodyPr anchorCtr="0" anchor="t" bIns="93150" lIns="93150" spcFirstLastPara="1" rIns="93150" wrap="square" tIns="93150"/>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1" y="4415790"/>
            <a:ext cx="5608319" cy="4183380"/>
          </a:xfrm>
          <a:prstGeom prst="rect">
            <a:avLst/>
          </a:prstGeom>
          <a:noFill/>
          <a:ln>
            <a:noFill/>
          </a:ln>
        </p:spPr>
        <p:txBody>
          <a:bodyPr anchorCtr="0" anchor="t" bIns="93150" lIns="93150" spcFirstLastPara="1" rIns="93150" wrap="square" tIns="93150"/>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1" y="8829967"/>
            <a:ext cx="3037839" cy="464820"/>
          </a:xfrm>
          <a:prstGeom prst="rect">
            <a:avLst/>
          </a:prstGeom>
          <a:noFill/>
          <a:ln>
            <a:noFill/>
          </a:ln>
        </p:spPr>
        <p:txBody>
          <a:bodyPr anchorCtr="0" anchor="b" bIns="93150" lIns="93150" spcFirstLastPara="1" rIns="93150" wrap="square" tIns="93150"/>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970937" y="8829967"/>
            <a:ext cx="3037839" cy="464820"/>
          </a:xfrm>
          <a:prstGeom prst="rect">
            <a:avLst/>
          </a:prstGeom>
          <a:noFill/>
          <a:ln>
            <a:noFill/>
          </a:ln>
        </p:spPr>
        <p:txBody>
          <a:bodyPr anchorCtr="0" anchor="b" bIns="93150" lIns="93150" spcFirstLastPara="1" rIns="93150" wrap="square" tIns="93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1:notes"/>
          <p:cNvSpPr txBox="1"/>
          <p:nvPr>
            <p:ph idx="1" type="body"/>
          </p:nvPr>
        </p:nvSpPr>
        <p:spPr>
          <a:xfrm>
            <a:off x="701041" y="4415790"/>
            <a:ext cx="5608319" cy="4183380"/>
          </a:xfrm>
          <a:prstGeom prst="rect">
            <a:avLst/>
          </a:prstGeom>
          <a:noFill/>
          <a:ln>
            <a:noFill/>
          </a:ln>
        </p:spPr>
        <p:txBody>
          <a:bodyPr anchorCtr="0" anchor="t" bIns="46550" lIns="93150" spcFirstLastPara="1" rIns="93150" wrap="square" tIns="46550">
            <a:noAutofit/>
          </a:bodyPr>
          <a:lstStyle/>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Kill abstract</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Change to sans serif font</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Make title bigger</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Make title background white</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Use full names</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Super script to associate names with correct department </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Background color: make it dark green, make writing on white background and writing in black/dark green</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4 columns!!!</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Smaller pictures</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Bold titles</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References can be 12pt</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Acknowledgements can be 16pt</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Everything else is 18-24pt</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Titles don’t need to be bigger than 36pt</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Remove circles from the arrowhead diagram, group the related labels together</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Include menu bar</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Testing/error handling – sample error (we don’t crash with errors!)</a:t>
            </a:r>
            <a:endParaRPr/>
          </a:p>
          <a:p>
            <a:pPr indent="-174708" lvl="0" marL="174708" rtl="0" algn="l">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Mouseovers for edges screenshot</a:t>
            </a:r>
            <a:endParaRPr/>
          </a:p>
        </p:txBody>
      </p:sp>
      <p:sp>
        <p:nvSpPr>
          <p:cNvPr id="75" name="Google Shape;75;p1:notes"/>
          <p:cNvSpPr txBox="1"/>
          <p:nvPr>
            <p:ph idx="12" type="sldNum"/>
          </p:nvPr>
        </p:nvSpPr>
        <p:spPr>
          <a:xfrm>
            <a:off x="3970937" y="8829967"/>
            <a:ext cx="3037839" cy="464820"/>
          </a:xfrm>
          <a:prstGeom prst="rect">
            <a:avLst/>
          </a:prstGeom>
          <a:noFill/>
          <a:ln>
            <a:noFill/>
          </a:ln>
        </p:spPr>
        <p:txBody>
          <a:bodyPr anchorCtr="0" anchor="b" bIns="46550" lIns="93150" spcFirstLastPara="1" rIns="93150" wrap="square" tIns="46550">
            <a:noAutofit/>
          </a:bodyPr>
          <a:lstStyle/>
          <a:p>
            <a:pPr indent="0" lvl="0" marL="0" rtl="0" algn="r">
              <a:lnSpc>
                <a:spcPct val="100000"/>
              </a:lnSpc>
              <a:spcBef>
                <a:spcPts val="0"/>
              </a:spcBef>
              <a:spcAft>
                <a:spcPts val="0"/>
              </a:spcAft>
              <a:buClr>
                <a:srgbClr val="000000"/>
              </a:buClr>
              <a:buSzPts val="350"/>
              <a:buFont typeface="Arial"/>
              <a:buNone/>
            </a:pPr>
            <a:r>
              <a:rPr lang="en-US"/>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3291839" y="10226042"/>
            <a:ext cx="37307519" cy="705612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chemeClr val="dk1"/>
              </a:buClr>
              <a:buSzPts val="1400"/>
              <a:buFont typeface="Calibri"/>
              <a:buNone/>
              <a:defRPr/>
            </a:lvl1pPr>
            <a:lvl2pPr lvl="1" marR="0" algn="l">
              <a:lnSpc>
                <a:spcPct val="100000"/>
              </a:lnSpc>
              <a:spcBef>
                <a:spcPts val="0"/>
              </a:spcBef>
              <a:spcAft>
                <a:spcPts val="0"/>
              </a:spcAft>
              <a:buClr>
                <a:srgbClr val="000000"/>
              </a:buClr>
              <a:buSzPts val="1400"/>
              <a:buFont typeface="Arial"/>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7" name="Google Shape;17;p2"/>
          <p:cNvSpPr txBox="1"/>
          <p:nvPr>
            <p:ph idx="1" type="subTitle"/>
          </p:nvPr>
        </p:nvSpPr>
        <p:spPr>
          <a:xfrm>
            <a:off x="6583678" y="18653759"/>
            <a:ext cx="30723839" cy="8412480"/>
          </a:xfrm>
          <a:prstGeom prst="rect">
            <a:avLst/>
          </a:prstGeom>
          <a:noFill/>
          <a:ln>
            <a:noFill/>
          </a:ln>
        </p:spPr>
        <p:txBody>
          <a:bodyPr anchorCtr="0" anchor="t" bIns="91425" lIns="91425" spcFirstLastPara="1" rIns="91425" wrap="square" tIns="91425"/>
          <a:lstStyle>
            <a:lvl1pPr lvl="0" marR="0" algn="ctr">
              <a:lnSpc>
                <a:spcPct val="100000"/>
              </a:lnSpc>
              <a:spcBef>
                <a:spcPts val="3360"/>
              </a:spcBef>
              <a:spcAft>
                <a:spcPts val="0"/>
              </a:spcAft>
              <a:buClr>
                <a:srgbClr val="888888"/>
              </a:buClr>
              <a:buSzPts val="1400"/>
              <a:buFont typeface="Arial"/>
              <a:buNone/>
              <a:defRPr/>
            </a:lvl1pPr>
            <a:lvl2pPr lvl="1" marR="0" algn="ctr">
              <a:lnSpc>
                <a:spcPct val="100000"/>
              </a:lnSpc>
              <a:spcBef>
                <a:spcPts val="2940"/>
              </a:spcBef>
              <a:spcAft>
                <a:spcPts val="0"/>
              </a:spcAft>
              <a:buClr>
                <a:srgbClr val="888888"/>
              </a:buClr>
              <a:buSzPts val="1400"/>
              <a:buFont typeface="Arial"/>
              <a:buNone/>
              <a:defRPr/>
            </a:lvl2pPr>
            <a:lvl3pPr lvl="2" marR="0" algn="ctr">
              <a:lnSpc>
                <a:spcPct val="100000"/>
              </a:lnSpc>
              <a:spcBef>
                <a:spcPts val="2520"/>
              </a:spcBef>
              <a:spcAft>
                <a:spcPts val="0"/>
              </a:spcAft>
              <a:buClr>
                <a:srgbClr val="888888"/>
              </a:buClr>
              <a:buSzPts val="1400"/>
              <a:buFont typeface="Arial"/>
              <a:buNone/>
              <a:defRPr/>
            </a:lvl3pPr>
            <a:lvl4pPr lvl="3" marR="0" algn="ctr">
              <a:lnSpc>
                <a:spcPct val="100000"/>
              </a:lnSpc>
              <a:spcBef>
                <a:spcPts val="2100"/>
              </a:spcBef>
              <a:spcAft>
                <a:spcPts val="0"/>
              </a:spcAft>
              <a:buClr>
                <a:srgbClr val="888888"/>
              </a:buClr>
              <a:buSzPts val="1400"/>
              <a:buFont typeface="Arial"/>
              <a:buNone/>
              <a:defRPr/>
            </a:lvl4pPr>
            <a:lvl5pPr lvl="4" marR="0" algn="ctr">
              <a:lnSpc>
                <a:spcPct val="100000"/>
              </a:lnSpc>
              <a:spcBef>
                <a:spcPts val="2100"/>
              </a:spcBef>
              <a:spcAft>
                <a:spcPts val="0"/>
              </a:spcAft>
              <a:buClr>
                <a:srgbClr val="888888"/>
              </a:buClr>
              <a:buSzPts val="1400"/>
              <a:buFont typeface="Arial"/>
              <a:buNone/>
              <a:defRPr/>
            </a:lvl5pPr>
            <a:lvl6pPr lvl="5" marR="0" algn="ctr">
              <a:lnSpc>
                <a:spcPct val="100000"/>
              </a:lnSpc>
              <a:spcBef>
                <a:spcPts val="2100"/>
              </a:spcBef>
              <a:spcAft>
                <a:spcPts val="0"/>
              </a:spcAft>
              <a:buClr>
                <a:srgbClr val="888888"/>
              </a:buClr>
              <a:buSzPts val="1400"/>
              <a:buFont typeface="Arial"/>
              <a:buNone/>
              <a:defRPr/>
            </a:lvl6pPr>
            <a:lvl7pPr lvl="6" marR="0" algn="ctr">
              <a:lnSpc>
                <a:spcPct val="100000"/>
              </a:lnSpc>
              <a:spcBef>
                <a:spcPts val="2100"/>
              </a:spcBef>
              <a:spcAft>
                <a:spcPts val="0"/>
              </a:spcAft>
              <a:buClr>
                <a:srgbClr val="888888"/>
              </a:buClr>
              <a:buSzPts val="1400"/>
              <a:buFont typeface="Arial"/>
              <a:buNone/>
              <a:defRPr/>
            </a:lvl7pPr>
            <a:lvl8pPr lvl="7" marR="0" algn="ctr">
              <a:lnSpc>
                <a:spcPct val="100000"/>
              </a:lnSpc>
              <a:spcBef>
                <a:spcPts val="2100"/>
              </a:spcBef>
              <a:spcAft>
                <a:spcPts val="0"/>
              </a:spcAft>
              <a:buClr>
                <a:srgbClr val="888888"/>
              </a:buClr>
              <a:buSzPts val="1400"/>
              <a:buFont typeface="Arial"/>
              <a:buNone/>
              <a:defRPr/>
            </a:lvl8pPr>
            <a:lvl9pPr lvl="8" marR="0" algn="ctr">
              <a:lnSpc>
                <a:spcPct val="100000"/>
              </a:lnSpc>
              <a:spcBef>
                <a:spcPts val="2100"/>
              </a:spcBef>
              <a:spcAft>
                <a:spcPts val="0"/>
              </a:spcAft>
              <a:buClr>
                <a:srgbClr val="888888"/>
              </a:buClr>
              <a:buSzPts val="1400"/>
              <a:buFont typeface="Arial"/>
              <a:buNone/>
              <a:defRPr/>
            </a:lvl9pPr>
          </a:lstStyle>
          <a:p/>
        </p:txBody>
      </p:sp>
      <p:sp>
        <p:nvSpPr>
          <p:cNvPr id="18" name="Google Shape;18;p2"/>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19" name="Google Shape;19;p2"/>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20" name="Google Shape;20;p2"/>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1" name="Shape 21"/>
        <p:cNvGrpSpPr/>
        <p:nvPr/>
      </p:nvGrpSpPr>
      <p:grpSpPr>
        <a:xfrm>
          <a:off x="0" y="0"/>
          <a:ext cx="0" cy="0"/>
          <a:chOff x="0" y="0"/>
          <a:chExt cx="0" cy="0"/>
        </a:xfrm>
      </p:grpSpPr>
      <p:sp>
        <p:nvSpPr>
          <p:cNvPr id="22" name="Google Shape;22;p3"/>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 type="body"/>
          </p:nvPr>
        </p:nvSpPr>
        <p:spPr>
          <a:xfrm>
            <a:off x="2194558" y="7680963"/>
            <a:ext cx="19385280" cy="21724621"/>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4" name="Google Shape;24;p3"/>
          <p:cNvSpPr txBox="1"/>
          <p:nvPr>
            <p:ph idx="2" type="body"/>
          </p:nvPr>
        </p:nvSpPr>
        <p:spPr>
          <a:xfrm>
            <a:off x="22311359" y="7680963"/>
            <a:ext cx="19385280" cy="21724621"/>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5" name="Google Shape;25;p3"/>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26" name="Google Shape;26;p3"/>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27" name="Google Shape;27;p3"/>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28" name="Shape 28"/>
        <p:cNvGrpSpPr/>
        <p:nvPr/>
      </p:nvGrpSpPr>
      <p:grpSpPr>
        <a:xfrm>
          <a:off x="0" y="0"/>
          <a:ext cx="0" cy="0"/>
          <a:chOff x="0" y="0"/>
          <a:chExt cx="0" cy="0"/>
        </a:xfrm>
      </p:grpSpPr>
      <p:sp>
        <p:nvSpPr>
          <p:cNvPr id="29" name="Google Shape;29;p4"/>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 type="body"/>
          </p:nvPr>
        </p:nvSpPr>
        <p:spPr>
          <a:xfrm>
            <a:off x="2194558" y="7368542"/>
            <a:ext cx="19392903" cy="3070857"/>
          </a:xfrm>
          <a:prstGeom prst="rect">
            <a:avLst/>
          </a:prstGeom>
          <a:noFill/>
          <a:ln>
            <a:noFill/>
          </a:ln>
        </p:spPr>
        <p:txBody>
          <a:bodyPr anchorCtr="0" anchor="b" bIns="91425" lIns="91425" spcFirstLastPara="1" rIns="91425" wrap="square" tIns="91425"/>
          <a:lstStyle>
            <a:lvl1pPr indent="-228600" lvl="0" marL="457200" algn="l">
              <a:lnSpc>
                <a:spcPct val="100000"/>
              </a:lnSpc>
              <a:spcBef>
                <a:spcPts val="0"/>
              </a:spcBef>
              <a:spcAft>
                <a:spcPts val="0"/>
              </a:spcAft>
              <a:buSzPts val="1400"/>
              <a:buFont typeface="Calibri"/>
              <a:buNone/>
              <a:defRPr/>
            </a:lvl1pPr>
            <a:lvl2pPr indent="-228600" lvl="1" marL="914400" algn="l">
              <a:lnSpc>
                <a:spcPct val="100000"/>
              </a:lnSpc>
              <a:spcBef>
                <a:spcPts val="0"/>
              </a:spcBef>
              <a:spcAft>
                <a:spcPts val="0"/>
              </a:spcAft>
              <a:buSzPts val="1400"/>
              <a:buFont typeface="Calibri"/>
              <a:buNone/>
              <a:defRPr/>
            </a:lvl2pPr>
            <a:lvl3pPr indent="-228600" lvl="2" marL="1371600" algn="l">
              <a:lnSpc>
                <a:spcPct val="100000"/>
              </a:lnSpc>
              <a:spcBef>
                <a:spcPts val="0"/>
              </a:spcBef>
              <a:spcAft>
                <a:spcPts val="0"/>
              </a:spcAft>
              <a:buSzPts val="1400"/>
              <a:buFont typeface="Calibri"/>
              <a:buNone/>
              <a:defRPr/>
            </a:lvl3pPr>
            <a:lvl4pPr indent="-228600" lvl="3" marL="1828800" algn="l">
              <a:lnSpc>
                <a:spcPct val="100000"/>
              </a:lnSpc>
              <a:spcBef>
                <a:spcPts val="0"/>
              </a:spcBef>
              <a:spcAft>
                <a:spcPts val="0"/>
              </a:spcAft>
              <a:buSzPts val="1400"/>
              <a:buFont typeface="Calibri"/>
              <a:buNone/>
              <a:defRPr/>
            </a:lvl4pPr>
            <a:lvl5pPr indent="-228600" lvl="4" marL="2286000" algn="l">
              <a:lnSpc>
                <a:spcPct val="100000"/>
              </a:lnSpc>
              <a:spcBef>
                <a:spcPts val="0"/>
              </a:spcBef>
              <a:spcAft>
                <a:spcPts val="0"/>
              </a:spcAft>
              <a:buSzPts val="1400"/>
              <a:buFont typeface="Calibri"/>
              <a:buNone/>
              <a:defRPr/>
            </a:lvl5pPr>
            <a:lvl6pPr indent="-228600" lvl="5" marL="2743200" algn="l">
              <a:lnSpc>
                <a:spcPct val="100000"/>
              </a:lnSpc>
              <a:spcBef>
                <a:spcPts val="0"/>
              </a:spcBef>
              <a:spcAft>
                <a:spcPts val="0"/>
              </a:spcAft>
              <a:buSzPts val="1400"/>
              <a:buFont typeface="Calibri"/>
              <a:buNone/>
              <a:defRPr/>
            </a:lvl6pPr>
            <a:lvl7pPr indent="-228600" lvl="6" marL="3200400" algn="l">
              <a:lnSpc>
                <a:spcPct val="100000"/>
              </a:lnSpc>
              <a:spcBef>
                <a:spcPts val="0"/>
              </a:spcBef>
              <a:spcAft>
                <a:spcPts val="0"/>
              </a:spcAft>
              <a:buSzPts val="1400"/>
              <a:buFont typeface="Calibri"/>
              <a:buNone/>
              <a:defRPr/>
            </a:lvl7pPr>
            <a:lvl8pPr indent="-228600" lvl="7" marL="3657600" algn="l">
              <a:lnSpc>
                <a:spcPct val="100000"/>
              </a:lnSpc>
              <a:spcBef>
                <a:spcPts val="0"/>
              </a:spcBef>
              <a:spcAft>
                <a:spcPts val="0"/>
              </a:spcAft>
              <a:buSzPts val="1400"/>
              <a:buFont typeface="Calibri"/>
              <a:buNone/>
              <a:defRPr/>
            </a:lvl8pPr>
            <a:lvl9pPr indent="-228600" lvl="8" marL="4114800" algn="l">
              <a:lnSpc>
                <a:spcPct val="100000"/>
              </a:lnSpc>
              <a:spcBef>
                <a:spcPts val="0"/>
              </a:spcBef>
              <a:spcAft>
                <a:spcPts val="0"/>
              </a:spcAft>
              <a:buSzPts val="1400"/>
              <a:buFont typeface="Calibri"/>
              <a:buNone/>
              <a:defRPr/>
            </a:lvl9pPr>
          </a:lstStyle>
          <a:p/>
        </p:txBody>
      </p:sp>
      <p:sp>
        <p:nvSpPr>
          <p:cNvPr id="31" name="Google Shape;31;p4"/>
          <p:cNvSpPr txBox="1"/>
          <p:nvPr>
            <p:ph idx="2" type="body"/>
          </p:nvPr>
        </p:nvSpPr>
        <p:spPr>
          <a:xfrm>
            <a:off x="2194558" y="10439400"/>
            <a:ext cx="19392903" cy="18966180"/>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32" name="Google Shape;32;p4"/>
          <p:cNvSpPr txBox="1"/>
          <p:nvPr>
            <p:ph idx="3" type="body"/>
          </p:nvPr>
        </p:nvSpPr>
        <p:spPr>
          <a:xfrm>
            <a:off x="22296123" y="7368542"/>
            <a:ext cx="19400519" cy="3070857"/>
          </a:xfrm>
          <a:prstGeom prst="rect">
            <a:avLst/>
          </a:prstGeom>
          <a:noFill/>
          <a:ln>
            <a:noFill/>
          </a:ln>
        </p:spPr>
        <p:txBody>
          <a:bodyPr anchorCtr="0" anchor="b" bIns="91425" lIns="91425" spcFirstLastPara="1" rIns="91425" wrap="square" tIns="91425"/>
          <a:lstStyle>
            <a:lvl1pPr indent="-228600" lvl="0" marL="457200" algn="l">
              <a:lnSpc>
                <a:spcPct val="100000"/>
              </a:lnSpc>
              <a:spcBef>
                <a:spcPts val="0"/>
              </a:spcBef>
              <a:spcAft>
                <a:spcPts val="0"/>
              </a:spcAft>
              <a:buSzPts val="1400"/>
              <a:buFont typeface="Calibri"/>
              <a:buNone/>
              <a:defRPr/>
            </a:lvl1pPr>
            <a:lvl2pPr indent="-228600" lvl="1" marL="914400" algn="l">
              <a:lnSpc>
                <a:spcPct val="100000"/>
              </a:lnSpc>
              <a:spcBef>
                <a:spcPts val="0"/>
              </a:spcBef>
              <a:spcAft>
                <a:spcPts val="0"/>
              </a:spcAft>
              <a:buSzPts val="1400"/>
              <a:buFont typeface="Calibri"/>
              <a:buNone/>
              <a:defRPr/>
            </a:lvl2pPr>
            <a:lvl3pPr indent="-228600" lvl="2" marL="1371600" algn="l">
              <a:lnSpc>
                <a:spcPct val="100000"/>
              </a:lnSpc>
              <a:spcBef>
                <a:spcPts val="0"/>
              </a:spcBef>
              <a:spcAft>
                <a:spcPts val="0"/>
              </a:spcAft>
              <a:buSzPts val="1400"/>
              <a:buFont typeface="Calibri"/>
              <a:buNone/>
              <a:defRPr/>
            </a:lvl3pPr>
            <a:lvl4pPr indent="-228600" lvl="3" marL="1828800" algn="l">
              <a:lnSpc>
                <a:spcPct val="100000"/>
              </a:lnSpc>
              <a:spcBef>
                <a:spcPts val="0"/>
              </a:spcBef>
              <a:spcAft>
                <a:spcPts val="0"/>
              </a:spcAft>
              <a:buSzPts val="1400"/>
              <a:buFont typeface="Calibri"/>
              <a:buNone/>
              <a:defRPr/>
            </a:lvl4pPr>
            <a:lvl5pPr indent="-228600" lvl="4" marL="2286000" algn="l">
              <a:lnSpc>
                <a:spcPct val="100000"/>
              </a:lnSpc>
              <a:spcBef>
                <a:spcPts val="0"/>
              </a:spcBef>
              <a:spcAft>
                <a:spcPts val="0"/>
              </a:spcAft>
              <a:buSzPts val="1400"/>
              <a:buFont typeface="Calibri"/>
              <a:buNone/>
              <a:defRPr/>
            </a:lvl5pPr>
            <a:lvl6pPr indent="-228600" lvl="5" marL="2743200" algn="l">
              <a:lnSpc>
                <a:spcPct val="100000"/>
              </a:lnSpc>
              <a:spcBef>
                <a:spcPts val="0"/>
              </a:spcBef>
              <a:spcAft>
                <a:spcPts val="0"/>
              </a:spcAft>
              <a:buSzPts val="1400"/>
              <a:buFont typeface="Calibri"/>
              <a:buNone/>
              <a:defRPr/>
            </a:lvl6pPr>
            <a:lvl7pPr indent="-228600" lvl="6" marL="3200400" algn="l">
              <a:lnSpc>
                <a:spcPct val="100000"/>
              </a:lnSpc>
              <a:spcBef>
                <a:spcPts val="0"/>
              </a:spcBef>
              <a:spcAft>
                <a:spcPts val="0"/>
              </a:spcAft>
              <a:buSzPts val="1400"/>
              <a:buFont typeface="Calibri"/>
              <a:buNone/>
              <a:defRPr/>
            </a:lvl7pPr>
            <a:lvl8pPr indent="-228600" lvl="7" marL="3657600" algn="l">
              <a:lnSpc>
                <a:spcPct val="100000"/>
              </a:lnSpc>
              <a:spcBef>
                <a:spcPts val="0"/>
              </a:spcBef>
              <a:spcAft>
                <a:spcPts val="0"/>
              </a:spcAft>
              <a:buSzPts val="1400"/>
              <a:buFont typeface="Calibri"/>
              <a:buNone/>
              <a:defRPr/>
            </a:lvl8pPr>
            <a:lvl9pPr indent="-228600" lvl="8" marL="4114800" algn="l">
              <a:lnSpc>
                <a:spcPct val="100000"/>
              </a:lnSpc>
              <a:spcBef>
                <a:spcPts val="0"/>
              </a:spcBef>
              <a:spcAft>
                <a:spcPts val="0"/>
              </a:spcAft>
              <a:buSzPts val="1400"/>
              <a:buFont typeface="Calibri"/>
              <a:buNone/>
              <a:defRPr/>
            </a:lvl9pPr>
          </a:lstStyle>
          <a:p/>
        </p:txBody>
      </p:sp>
      <p:sp>
        <p:nvSpPr>
          <p:cNvPr id="33" name="Google Shape;33;p4"/>
          <p:cNvSpPr txBox="1"/>
          <p:nvPr>
            <p:ph idx="4" type="body"/>
          </p:nvPr>
        </p:nvSpPr>
        <p:spPr>
          <a:xfrm>
            <a:off x="22296123" y="10439400"/>
            <a:ext cx="19400519" cy="18966180"/>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34" name="Google Shape;34;p4"/>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35" name="Google Shape;35;p4"/>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36" name="Google Shape;36;p4"/>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7" name="Shape 37"/>
        <p:cNvGrpSpPr/>
        <p:nvPr/>
      </p:nvGrpSpPr>
      <p:grpSpPr>
        <a:xfrm>
          <a:off x="0" y="0"/>
          <a:ext cx="0" cy="0"/>
          <a:chOff x="0" y="0"/>
          <a:chExt cx="0" cy="0"/>
        </a:xfrm>
      </p:grpSpPr>
      <p:sp>
        <p:nvSpPr>
          <p:cNvPr id="38" name="Google Shape;38;p5"/>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40" name="Google Shape;40;p5"/>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41" name="Google Shape;41;p5"/>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2" name="Shape 42"/>
        <p:cNvGrpSpPr/>
        <p:nvPr/>
      </p:nvGrpSpPr>
      <p:grpSpPr>
        <a:xfrm>
          <a:off x="0" y="0"/>
          <a:ext cx="0" cy="0"/>
          <a:chOff x="0" y="0"/>
          <a:chExt cx="0" cy="0"/>
        </a:xfrm>
      </p:grpSpPr>
      <p:sp>
        <p:nvSpPr>
          <p:cNvPr id="43" name="Google Shape;43;p6"/>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44" name="Google Shape;44;p6"/>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45" name="Google Shape;45;p6"/>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2194564" y="1310640"/>
            <a:ext cx="14439903" cy="5577837"/>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 type="body"/>
          </p:nvPr>
        </p:nvSpPr>
        <p:spPr>
          <a:xfrm>
            <a:off x="17160241" y="1310641"/>
            <a:ext cx="24536399" cy="28094942"/>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49" name="Google Shape;49;p7"/>
          <p:cNvSpPr txBox="1"/>
          <p:nvPr>
            <p:ph idx="2" type="body"/>
          </p:nvPr>
        </p:nvSpPr>
        <p:spPr>
          <a:xfrm>
            <a:off x="2194564" y="6888482"/>
            <a:ext cx="14439903" cy="22517103"/>
          </a:xfrm>
          <a:prstGeom prst="rect">
            <a:avLst/>
          </a:prstGeom>
          <a:noFill/>
          <a:ln>
            <a:noFill/>
          </a:ln>
        </p:spPr>
        <p:txBody>
          <a:bodyPr anchorCtr="0" anchor="t" bIns="91425" lIns="91425" spcFirstLastPara="1" rIns="91425" wrap="square" tIns="91425"/>
          <a:lstStyle>
            <a:lvl1pPr indent="-228600" lvl="0" marL="457200" algn="l">
              <a:lnSpc>
                <a:spcPct val="100000"/>
              </a:lnSpc>
              <a:spcBef>
                <a:spcPts val="0"/>
              </a:spcBef>
              <a:spcAft>
                <a:spcPts val="0"/>
              </a:spcAft>
              <a:buSzPts val="1400"/>
              <a:buFont typeface="Calibri"/>
              <a:buNone/>
              <a:defRPr/>
            </a:lvl1pPr>
            <a:lvl2pPr indent="-228600" lvl="1" marL="914400" algn="l">
              <a:lnSpc>
                <a:spcPct val="100000"/>
              </a:lnSpc>
              <a:spcBef>
                <a:spcPts val="0"/>
              </a:spcBef>
              <a:spcAft>
                <a:spcPts val="0"/>
              </a:spcAft>
              <a:buSzPts val="1400"/>
              <a:buFont typeface="Calibri"/>
              <a:buNone/>
              <a:defRPr/>
            </a:lvl2pPr>
            <a:lvl3pPr indent="-228600" lvl="2" marL="1371600" algn="l">
              <a:lnSpc>
                <a:spcPct val="100000"/>
              </a:lnSpc>
              <a:spcBef>
                <a:spcPts val="0"/>
              </a:spcBef>
              <a:spcAft>
                <a:spcPts val="0"/>
              </a:spcAft>
              <a:buSzPts val="1400"/>
              <a:buFont typeface="Calibri"/>
              <a:buNone/>
              <a:defRPr/>
            </a:lvl3pPr>
            <a:lvl4pPr indent="-228600" lvl="3" marL="1828800" algn="l">
              <a:lnSpc>
                <a:spcPct val="100000"/>
              </a:lnSpc>
              <a:spcBef>
                <a:spcPts val="0"/>
              </a:spcBef>
              <a:spcAft>
                <a:spcPts val="0"/>
              </a:spcAft>
              <a:buSzPts val="1400"/>
              <a:buFont typeface="Calibri"/>
              <a:buNone/>
              <a:defRPr/>
            </a:lvl4pPr>
            <a:lvl5pPr indent="-228600" lvl="4" marL="2286000" algn="l">
              <a:lnSpc>
                <a:spcPct val="100000"/>
              </a:lnSpc>
              <a:spcBef>
                <a:spcPts val="0"/>
              </a:spcBef>
              <a:spcAft>
                <a:spcPts val="0"/>
              </a:spcAft>
              <a:buSzPts val="1400"/>
              <a:buFont typeface="Calibri"/>
              <a:buNone/>
              <a:defRPr/>
            </a:lvl5pPr>
            <a:lvl6pPr indent="-228600" lvl="5" marL="2743200" algn="l">
              <a:lnSpc>
                <a:spcPct val="100000"/>
              </a:lnSpc>
              <a:spcBef>
                <a:spcPts val="0"/>
              </a:spcBef>
              <a:spcAft>
                <a:spcPts val="0"/>
              </a:spcAft>
              <a:buSzPts val="1400"/>
              <a:buFont typeface="Calibri"/>
              <a:buNone/>
              <a:defRPr/>
            </a:lvl6pPr>
            <a:lvl7pPr indent="-228600" lvl="6" marL="3200400" algn="l">
              <a:lnSpc>
                <a:spcPct val="100000"/>
              </a:lnSpc>
              <a:spcBef>
                <a:spcPts val="0"/>
              </a:spcBef>
              <a:spcAft>
                <a:spcPts val="0"/>
              </a:spcAft>
              <a:buSzPts val="1400"/>
              <a:buFont typeface="Calibri"/>
              <a:buNone/>
              <a:defRPr/>
            </a:lvl7pPr>
            <a:lvl8pPr indent="-228600" lvl="7" marL="3657600" algn="l">
              <a:lnSpc>
                <a:spcPct val="100000"/>
              </a:lnSpc>
              <a:spcBef>
                <a:spcPts val="0"/>
              </a:spcBef>
              <a:spcAft>
                <a:spcPts val="0"/>
              </a:spcAft>
              <a:buSzPts val="1400"/>
              <a:buFont typeface="Calibri"/>
              <a:buNone/>
              <a:defRPr/>
            </a:lvl8pPr>
            <a:lvl9pPr indent="-228600" lvl="8" marL="4114800" algn="l">
              <a:lnSpc>
                <a:spcPct val="100000"/>
              </a:lnSpc>
              <a:spcBef>
                <a:spcPts val="0"/>
              </a:spcBef>
              <a:spcAft>
                <a:spcPts val="0"/>
              </a:spcAft>
              <a:buSzPts val="1400"/>
              <a:buFont typeface="Calibri"/>
              <a:buNone/>
              <a:defRPr/>
            </a:lvl9pPr>
          </a:lstStyle>
          <a:p/>
        </p:txBody>
      </p:sp>
      <p:sp>
        <p:nvSpPr>
          <p:cNvPr id="50" name="Google Shape;50;p7"/>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51" name="Google Shape;51;p7"/>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52" name="Google Shape;52;p7"/>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3" name="Shape 53"/>
        <p:cNvGrpSpPr/>
        <p:nvPr/>
      </p:nvGrpSpPr>
      <p:grpSpPr>
        <a:xfrm>
          <a:off x="0" y="0"/>
          <a:ext cx="0" cy="0"/>
          <a:chOff x="0" y="0"/>
          <a:chExt cx="0" cy="0"/>
        </a:xfrm>
      </p:grpSpPr>
      <p:sp>
        <p:nvSpPr>
          <p:cNvPr id="54" name="Google Shape;54;p8"/>
          <p:cNvSpPr txBox="1"/>
          <p:nvPr>
            <p:ph type="title"/>
          </p:nvPr>
        </p:nvSpPr>
        <p:spPr>
          <a:xfrm>
            <a:off x="8602982" y="23042881"/>
            <a:ext cx="26334721" cy="2720343"/>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p:nvPr>
            <p:ph idx="2" type="pic"/>
          </p:nvPr>
        </p:nvSpPr>
        <p:spPr>
          <a:xfrm>
            <a:off x="8602982" y="2941317"/>
            <a:ext cx="26334721" cy="19751040"/>
          </a:xfrm>
          <a:prstGeom prst="rect">
            <a:avLst/>
          </a:prstGeom>
          <a:noFill/>
          <a:ln>
            <a:noFill/>
          </a:ln>
        </p:spPr>
        <p:txBody>
          <a:bodyPr anchorCtr="0" anchor="ctr" bIns="91425" lIns="91425" spcFirstLastPara="1" rIns="91425" wrap="square" tIns="91425"/>
          <a:lstStyle>
            <a:lvl1pPr lvl="0">
              <a:spcBef>
                <a:spcPts val="0"/>
              </a:spcBef>
              <a:spcAft>
                <a:spcPts val="0"/>
              </a:spcAft>
              <a:buNone/>
              <a:defRPr/>
            </a:lvl1pPr>
          </a:lstStyle>
          <a:p/>
        </p:txBody>
      </p:sp>
      <p:sp>
        <p:nvSpPr>
          <p:cNvPr id="56" name="Google Shape;56;p8"/>
          <p:cNvSpPr txBox="1"/>
          <p:nvPr>
            <p:ph idx="1" type="body"/>
          </p:nvPr>
        </p:nvSpPr>
        <p:spPr>
          <a:xfrm>
            <a:off x="8602982" y="25763223"/>
            <a:ext cx="26334721" cy="3863335"/>
          </a:xfrm>
          <a:prstGeom prst="rect">
            <a:avLst/>
          </a:prstGeom>
          <a:noFill/>
          <a:ln>
            <a:noFill/>
          </a:ln>
        </p:spPr>
        <p:txBody>
          <a:bodyPr anchorCtr="0" anchor="t" bIns="91425" lIns="91425" spcFirstLastPara="1" rIns="91425" wrap="square" tIns="91425"/>
          <a:lstStyle>
            <a:lvl1pPr indent="-228600" lvl="0" marL="457200" algn="l">
              <a:lnSpc>
                <a:spcPct val="100000"/>
              </a:lnSpc>
              <a:spcBef>
                <a:spcPts val="0"/>
              </a:spcBef>
              <a:spcAft>
                <a:spcPts val="0"/>
              </a:spcAft>
              <a:buSzPts val="1400"/>
              <a:buFont typeface="Calibri"/>
              <a:buNone/>
              <a:defRPr/>
            </a:lvl1pPr>
            <a:lvl2pPr indent="-228600" lvl="1" marL="914400" algn="l">
              <a:lnSpc>
                <a:spcPct val="100000"/>
              </a:lnSpc>
              <a:spcBef>
                <a:spcPts val="0"/>
              </a:spcBef>
              <a:spcAft>
                <a:spcPts val="0"/>
              </a:spcAft>
              <a:buSzPts val="1400"/>
              <a:buFont typeface="Calibri"/>
              <a:buNone/>
              <a:defRPr/>
            </a:lvl2pPr>
            <a:lvl3pPr indent="-228600" lvl="2" marL="1371600" algn="l">
              <a:lnSpc>
                <a:spcPct val="100000"/>
              </a:lnSpc>
              <a:spcBef>
                <a:spcPts val="0"/>
              </a:spcBef>
              <a:spcAft>
                <a:spcPts val="0"/>
              </a:spcAft>
              <a:buSzPts val="1400"/>
              <a:buFont typeface="Calibri"/>
              <a:buNone/>
              <a:defRPr/>
            </a:lvl3pPr>
            <a:lvl4pPr indent="-228600" lvl="3" marL="1828800" algn="l">
              <a:lnSpc>
                <a:spcPct val="100000"/>
              </a:lnSpc>
              <a:spcBef>
                <a:spcPts val="0"/>
              </a:spcBef>
              <a:spcAft>
                <a:spcPts val="0"/>
              </a:spcAft>
              <a:buSzPts val="1400"/>
              <a:buFont typeface="Calibri"/>
              <a:buNone/>
              <a:defRPr/>
            </a:lvl4pPr>
            <a:lvl5pPr indent="-228600" lvl="4" marL="2286000" algn="l">
              <a:lnSpc>
                <a:spcPct val="100000"/>
              </a:lnSpc>
              <a:spcBef>
                <a:spcPts val="0"/>
              </a:spcBef>
              <a:spcAft>
                <a:spcPts val="0"/>
              </a:spcAft>
              <a:buSzPts val="1400"/>
              <a:buFont typeface="Calibri"/>
              <a:buNone/>
              <a:defRPr/>
            </a:lvl5pPr>
            <a:lvl6pPr indent="-228600" lvl="5" marL="2743200" algn="l">
              <a:lnSpc>
                <a:spcPct val="100000"/>
              </a:lnSpc>
              <a:spcBef>
                <a:spcPts val="0"/>
              </a:spcBef>
              <a:spcAft>
                <a:spcPts val="0"/>
              </a:spcAft>
              <a:buSzPts val="1400"/>
              <a:buFont typeface="Calibri"/>
              <a:buNone/>
              <a:defRPr/>
            </a:lvl6pPr>
            <a:lvl7pPr indent="-228600" lvl="6" marL="3200400" algn="l">
              <a:lnSpc>
                <a:spcPct val="100000"/>
              </a:lnSpc>
              <a:spcBef>
                <a:spcPts val="0"/>
              </a:spcBef>
              <a:spcAft>
                <a:spcPts val="0"/>
              </a:spcAft>
              <a:buSzPts val="1400"/>
              <a:buFont typeface="Calibri"/>
              <a:buNone/>
              <a:defRPr/>
            </a:lvl7pPr>
            <a:lvl8pPr indent="-228600" lvl="7" marL="3657600" algn="l">
              <a:lnSpc>
                <a:spcPct val="100000"/>
              </a:lnSpc>
              <a:spcBef>
                <a:spcPts val="0"/>
              </a:spcBef>
              <a:spcAft>
                <a:spcPts val="0"/>
              </a:spcAft>
              <a:buSzPts val="1400"/>
              <a:buFont typeface="Calibri"/>
              <a:buNone/>
              <a:defRPr/>
            </a:lvl8pPr>
            <a:lvl9pPr indent="-228600" lvl="8" marL="4114800" algn="l">
              <a:lnSpc>
                <a:spcPct val="100000"/>
              </a:lnSpc>
              <a:spcBef>
                <a:spcPts val="0"/>
              </a:spcBef>
              <a:spcAft>
                <a:spcPts val="0"/>
              </a:spcAft>
              <a:buSzPts val="1400"/>
              <a:buFont typeface="Calibri"/>
              <a:buNone/>
              <a:defRPr/>
            </a:lvl9pPr>
          </a:lstStyle>
          <a:p/>
        </p:txBody>
      </p:sp>
      <p:sp>
        <p:nvSpPr>
          <p:cNvPr id="57" name="Google Shape;57;p8"/>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58" name="Google Shape;58;p8"/>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59" name="Google Shape;59;p8"/>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0" name="Shape 60"/>
        <p:cNvGrpSpPr/>
        <p:nvPr/>
      </p:nvGrpSpPr>
      <p:grpSpPr>
        <a:xfrm>
          <a:off x="0" y="0"/>
          <a:ext cx="0" cy="0"/>
          <a:chOff x="0" y="0"/>
          <a:chExt cx="0" cy="0"/>
        </a:xfrm>
      </p:grpSpPr>
      <p:sp>
        <p:nvSpPr>
          <p:cNvPr id="61" name="Google Shape;61;p9"/>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rot="5400000">
            <a:off x="11083290" y="-1207767"/>
            <a:ext cx="21724621" cy="39502081"/>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3360"/>
              </a:spcBef>
              <a:spcAft>
                <a:spcPts val="0"/>
              </a:spcAft>
              <a:buClr>
                <a:schemeClr val="dk1"/>
              </a:buClr>
              <a:buSzPts val="1400"/>
              <a:buFont typeface="Arial"/>
              <a:buChar char="•"/>
              <a:defRPr/>
            </a:lvl1pPr>
            <a:lvl2pPr indent="-317500" lvl="1" marL="914400" algn="l">
              <a:lnSpc>
                <a:spcPct val="100000"/>
              </a:lnSpc>
              <a:spcBef>
                <a:spcPts val="2940"/>
              </a:spcBef>
              <a:spcAft>
                <a:spcPts val="0"/>
              </a:spcAft>
              <a:buClr>
                <a:schemeClr val="dk1"/>
              </a:buClr>
              <a:buSzPts val="1400"/>
              <a:buFont typeface="Arial"/>
              <a:buChar char="–"/>
              <a:defRPr/>
            </a:lvl2pPr>
            <a:lvl3pPr indent="-317500" lvl="2" marL="1371600" algn="l">
              <a:lnSpc>
                <a:spcPct val="100000"/>
              </a:lnSpc>
              <a:spcBef>
                <a:spcPts val="2520"/>
              </a:spcBef>
              <a:spcAft>
                <a:spcPts val="0"/>
              </a:spcAft>
              <a:buClr>
                <a:schemeClr val="dk1"/>
              </a:buClr>
              <a:buSzPts val="1400"/>
              <a:buFont typeface="Arial"/>
              <a:buChar char="•"/>
              <a:defRPr/>
            </a:lvl3pPr>
            <a:lvl4pPr indent="-317500" lvl="3" marL="1828800" algn="l">
              <a:lnSpc>
                <a:spcPct val="100000"/>
              </a:lnSpc>
              <a:spcBef>
                <a:spcPts val="2100"/>
              </a:spcBef>
              <a:spcAft>
                <a:spcPts val="0"/>
              </a:spcAft>
              <a:buClr>
                <a:schemeClr val="dk1"/>
              </a:buClr>
              <a:buSzPts val="1400"/>
              <a:buFont typeface="Arial"/>
              <a:buChar char="–"/>
              <a:defRPr/>
            </a:lvl4pPr>
            <a:lvl5pPr indent="-317500" lvl="4" marL="2286000" algn="l">
              <a:lnSpc>
                <a:spcPct val="100000"/>
              </a:lnSpc>
              <a:spcBef>
                <a:spcPts val="2100"/>
              </a:spcBef>
              <a:spcAft>
                <a:spcPts val="0"/>
              </a:spcAft>
              <a:buClr>
                <a:schemeClr val="dk1"/>
              </a:buClr>
              <a:buSzPts val="1400"/>
              <a:buFont typeface="Arial"/>
              <a:buChar char="»"/>
              <a:defRPr/>
            </a:lvl5pPr>
            <a:lvl6pPr indent="-317500" lvl="5" marL="2743200" algn="l">
              <a:lnSpc>
                <a:spcPct val="100000"/>
              </a:lnSpc>
              <a:spcBef>
                <a:spcPts val="2100"/>
              </a:spcBef>
              <a:spcAft>
                <a:spcPts val="0"/>
              </a:spcAft>
              <a:buClr>
                <a:schemeClr val="dk1"/>
              </a:buClr>
              <a:buSzPts val="1400"/>
              <a:buFont typeface="Arial"/>
              <a:buChar char="•"/>
              <a:defRPr/>
            </a:lvl6pPr>
            <a:lvl7pPr indent="-317500" lvl="6" marL="3200400" algn="l">
              <a:lnSpc>
                <a:spcPct val="100000"/>
              </a:lnSpc>
              <a:spcBef>
                <a:spcPts val="2100"/>
              </a:spcBef>
              <a:spcAft>
                <a:spcPts val="0"/>
              </a:spcAft>
              <a:buClr>
                <a:schemeClr val="dk1"/>
              </a:buClr>
              <a:buSzPts val="1400"/>
              <a:buFont typeface="Arial"/>
              <a:buChar char="•"/>
              <a:defRPr/>
            </a:lvl7pPr>
            <a:lvl8pPr indent="-317500" lvl="7" marL="3657600" algn="l">
              <a:lnSpc>
                <a:spcPct val="100000"/>
              </a:lnSpc>
              <a:spcBef>
                <a:spcPts val="2100"/>
              </a:spcBef>
              <a:spcAft>
                <a:spcPts val="0"/>
              </a:spcAft>
              <a:buClr>
                <a:schemeClr val="dk1"/>
              </a:buClr>
              <a:buSzPts val="1400"/>
              <a:buFont typeface="Arial"/>
              <a:buChar char="•"/>
              <a:defRPr/>
            </a:lvl8pPr>
            <a:lvl9pPr indent="-317500" lvl="8" marL="4114800" algn="l">
              <a:lnSpc>
                <a:spcPct val="100000"/>
              </a:lnSpc>
              <a:spcBef>
                <a:spcPts val="2100"/>
              </a:spcBef>
              <a:spcAft>
                <a:spcPts val="0"/>
              </a:spcAft>
              <a:buClr>
                <a:schemeClr val="dk1"/>
              </a:buClr>
              <a:buSzPts val="1400"/>
              <a:buFont typeface="Arial"/>
              <a:buChar char="•"/>
              <a:defRPr/>
            </a:lvl9pPr>
          </a:lstStyle>
          <a:p/>
        </p:txBody>
      </p:sp>
      <p:sp>
        <p:nvSpPr>
          <p:cNvPr id="63" name="Google Shape;63;p9"/>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64" name="Google Shape;64;p9"/>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65" name="Google Shape;65;p9"/>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0"/>
          <p:cNvSpPr txBox="1"/>
          <p:nvPr>
            <p:ph type="title"/>
          </p:nvPr>
        </p:nvSpPr>
        <p:spPr>
          <a:xfrm rot="5400000">
            <a:off x="22715220" y="10424165"/>
            <a:ext cx="28087320" cy="987552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 type="body"/>
          </p:nvPr>
        </p:nvSpPr>
        <p:spPr>
          <a:xfrm rot="5400000">
            <a:off x="2598421" y="914403"/>
            <a:ext cx="28087320" cy="28895039"/>
          </a:xfrm>
          <a:prstGeom prst="rect">
            <a:avLst/>
          </a:prstGeom>
          <a:noFill/>
          <a:ln>
            <a:noFill/>
          </a:ln>
        </p:spPr>
        <p:txBody>
          <a:bodyPr anchorCtr="0" anchor="t" bIns="91425" lIns="91425" spcFirstLastPara="1" rIns="91425" wrap="square" tIns="91425"/>
          <a:lstStyle>
            <a:lvl1pPr indent="-317500" lvl="0" marL="457200" algn="l">
              <a:lnSpc>
                <a:spcPct val="100000"/>
              </a:lnSpc>
              <a:spcBef>
                <a:spcPts val="3360"/>
              </a:spcBef>
              <a:spcAft>
                <a:spcPts val="0"/>
              </a:spcAft>
              <a:buClr>
                <a:schemeClr val="dk1"/>
              </a:buClr>
              <a:buSzPts val="1400"/>
              <a:buFont typeface="Arial"/>
              <a:buChar char="•"/>
              <a:defRPr/>
            </a:lvl1pPr>
            <a:lvl2pPr indent="-317500" lvl="1" marL="914400" algn="l">
              <a:lnSpc>
                <a:spcPct val="100000"/>
              </a:lnSpc>
              <a:spcBef>
                <a:spcPts val="2940"/>
              </a:spcBef>
              <a:spcAft>
                <a:spcPts val="0"/>
              </a:spcAft>
              <a:buClr>
                <a:schemeClr val="dk1"/>
              </a:buClr>
              <a:buSzPts val="1400"/>
              <a:buFont typeface="Arial"/>
              <a:buChar char="–"/>
              <a:defRPr/>
            </a:lvl2pPr>
            <a:lvl3pPr indent="-317500" lvl="2" marL="1371600" algn="l">
              <a:lnSpc>
                <a:spcPct val="100000"/>
              </a:lnSpc>
              <a:spcBef>
                <a:spcPts val="2520"/>
              </a:spcBef>
              <a:spcAft>
                <a:spcPts val="0"/>
              </a:spcAft>
              <a:buClr>
                <a:schemeClr val="dk1"/>
              </a:buClr>
              <a:buSzPts val="1400"/>
              <a:buFont typeface="Arial"/>
              <a:buChar char="•"/>
              <a:defRPr/>
            </a:lvl3pPr>
            <a:lvl4pPr indent="-317500" lvl="3" marL="1828800" algn="l">
              <a:lnSpc>
                <a:spcPct val="100000"/>
              </a:lnSpc>
              <a:spcBef>
                <a:spcPts val="2100"/>
              </a:spcBef>
              <a:spcAft>
                <a:spcPts val="0"/>
              </a:spcAft>
              <a:buClr>
                <a:schemeClr val="dk1"/>
              </a:buClr>
              <a:buSzPts val="1400"/>
              <a:buFont typeface="Arial"/>
              <a:buChar char="–"/>
              <a:defRPr/>
            </a:lvl4pPr>
            <a:lvl5pPr indent="-317500" lvl="4" marL="2286000" algn="l">
              <a:lnSpc>
                <a:spcPct val="100000"/>
              </a:lnSpc>
              <a:spcBef>
                <a:spcPts val="2100"/>
              </a:spcBef>
              <a:spcAft>
                <a:spcPts val="0"/>
              </a:spcAft>
              <a:buClr>
                <a:schemeClr val="dk1"/>
              </a:buClr>
              <a:buSzPts val="1400"/>
              <a:buFont typeface="Arial"/>
              <a:buChar char="»"/>
              <a:defRPr/>
            </a:lvl5pPr>
            <a:lvl6pPr indent="-317500" lvl="5" marL="2743200" algn="l">
              <a:lnSpc>
                <a:spcPct val="100000"/>
              </a:lnSpc>
              <a:spcBef>
                <a:spcPts val="2100"/>
              </a:spcBef>
              <a:spcAft>
                <a:spcPts val="0"/>
              </a:spcAft>
              <a:buClr>
                <a:schemeClr val="dk1"/>
              </a:buClr>
              <a:buSzPts val="1400"/>
              <a:buFont typeface="Arial"/>
              <a:buChar char="•"/>
              <a:defRPr/>
            </a:lvl6pPr>
            <a:lvl7pPr indent="-317500" lvl="6" marL="3200400" algn="l">
              <a:lnSpc>
                <a:spcPct val="100000"/>
              </a:lnSpc>
              <a:spcBef>
                <a:spcPts val="2100"/>
              </a:spcBef>
              <a:spcAft>
                <a:spcPts val="0"/>
              </a:spcAft>
              <a:buClr>
                <a:schemeClr val="dk1"/>
              </a:buClr>
              <a:buSzPts val="1400"/>
              <a:buFont typeface="Arial"/>
              <a:buChar char="•"/>
              <a:defRPr/>
            </a:lvl7pPr>
            <a:lvl8pPr indent="-317500" lvl="7" marL="3657600" algn="l">
              <a:lnSpc>
                <a:spcPct val="100000"/>
              </a:lnSpc>
              <a:spcBef>
                <a:spcPts val="2100"/>
              </a:spcBef>
              <a:spcAft>
                <a:spcPts val="0"/>
              </a:spcAft>
              <a:buClr>
                <a:schemeClr val="dk1"/>
              </a:buClr>
              <a:buSzPts val="1400"/>
              <a:buFont typeface="Arial"/>
              <a:buChar char="•"/>
              <a:defRPr/>
            </a:lvl8pPr>
            <a:lvl9pPr indent="-317500" lvl="8" marL="4114800" algn="l">
              <a:lnSpc>
                <a:spcPct val="100000"/>
              </a:lnSpc>
              <a:spcBef>
                <a:spcPts val="2100"/>
              </a:spcBef>
              <a:spcAft>
                <a:spcPts val="0"/>
              </a:spcAft>
              <a:buClr>
                <a:schemeClr val="dk1"/>
              </a:buClr>
              <a:buSzPts val="1400"/>
              <a:buFont typeface="Arial"/>
              <a:buChar char="•"/>
              <a:defRPr/>
            </a:lvl9pPr>
          </a:lstStyle>
          <a:p/>
        </p:txBody>
      </p:sp>
      <p:sp>
        <p:nvSpPr>
          <p:cNvPr id="69" name="Google Shape;69;p10"/>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70" name="Google Shape;70;p10"/>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71" name="Google Shape;71;p10"/>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11" name="Google Shape;11;p1"/>
          <p:cNvSpPr txBox="1"/>
          <p:nvPr>
            <p:ph idx="1" type="body"/>
          </p:nvPr>
        </p:nvSpPr>
        <p:spPr>
          <a:xfrm>
            <a:off x="2194558" y="7680963"/>
            <a:ext cx="39502081" cy="21724621"/>
          </a:xfrm>
          <a:prstGeom prst="rect">
            <a:avLst/>
          </a:prstGeom>
          <a:noFill/>
          <a:ln>
            <a:noFill/>
          </a:ln>
        </p:spPr>
        <p:txBody>
          <a:bodyPr anchorCtr="0" anchor="t" bIns="91425" lIns="91425" spcFirstLastPara="1" rIns="91425" wrap="square" tIns="91425"/>
          <a:lstStyle>
            <a:lvl1pPr indent="-317500" lvl="0" marL="457200" marR="0" rtl="0" algn="l">
              <a:lnSpc>
                <a:spcPct val="100000"/>
              </a:lnSpc>
              <a:spcBef>
                <a:spcPts val="3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294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252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2" name="Google Shape;12;p1"/>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1"/>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1"/>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3.png"/><Relationship Id="rId22" Type="http://schemas.openxmlformats.org/officeDocument/2006/relationships/image" Target="../media/image12.png"/><Relationship Id="rId21" Type="http://schemas.openxmlformats.org/officeDocument/2006/relationships/image" Target="../media/image11.png"/><Relationship Id="rId24" Type="http://schemas.openxmlformats.org/officeDocument/2006/relationships/image" Target="../media/image23.png"/><Relationship Id="rId23"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hyperlink" Target="http://kdahlquist.github.io/GRNmap/" TargetMode="External"/><Relationship Id="rId26" Type="http://schemas.openxmlformats.org/officeDocument/2006/relationships/image" Target="../media/image18.png"/><Relationship Id="rId25" Type="http://schemas.openxmlformats.org/officeDocument/2006/relationships/image" Target="../media/image14.png"/><Relationship Id="rId28" Type="http://schemas.openxmlformats.org/officeDocument/2006/relationships/image" Target="../media/image21.png"/><Relationship Id="rId27" Type="http://schemas.openxmlformats.org/officeDocument/2006/relationships/image" Target="../media/image16.png"/><Relationship Id="rId5" Type="http://schemas.openxmlformats.org/officeDocument/2006/relationships/image" Target="../media/image3.jpg"/><Relationship Id="rId6" Type="http://schemas.openxmlformats.org/officeDocument/2006/relationships/image" Target="../media/image2.jpg"/><Relationship Id="rId29" Type="http://schemas.openxmlformats.org/officeDocument/2006/relationships/image" Target="../media/image20.png"/><Relationship Id="rId7" Type="http://schemas.openxmlformats.org/officeDocument/2006/relationships/image" Target="../media/image6.png"/><Relationship Id="rId8" Type="http://schemas.openxmlformats.org/officeDocument/2006/relationships/image" Target="../media/image5.png"/><Relationship Id="rId31" Type="http://schemas.openxmlformats.org/officeDocument/2006/relationships/image" Target="../media/image17.png"/><Relationship Id="rId30" Type="http://schemas.openxmlformats.org/officeDocument/2006/relationships/image" Target="../media/image22.png"/><Relationship Id="rId11" Type="http://schemas.openxmlformats.org/officeDocument/2006/relationships/hyperlink" Target="https://www.ncbi.nlm.nih.gov/" TargetMode="External"/><Relationship Id="rId10" Type="http://schemas.openxmlformats.org/officeDocument/2006/relationships/hyperlink" Target="https://jquery.com/" TargetMode="External"/><Relationship Id="rId13" Type="http://schemas.openxmlformats.org/officeDocument/2006/relationships/hyperlink" Target="https://www.yeastgenome.org/" TargetMode="External"/><Relationship Id="rId12" Type="http://schemas.openxmlformats.org/officeDocument/2006/relationships/hyperlink" Target="https://sinonjs.org/" TargetMode="External"/><Relationship Id="rId15" Type="http://schemas.openxmlformats.org/officeDocument/2006/relationships/image" Target="../media/image7.png"/><Relationship Id="rId14" Type="http://schemas.openxmlformats.org/officeDocument/2006/relationships/hyperlink" Target="https://www.yeastgenome.org/" TargetMode="External"/><Relationship Id="rId17" Type="http://schemas.openxmlformats.org/officeDocument/2006/relationships/image" Target="../media/image9.png"/><Relationship Id="rId16" Type="http://schemas.openxmlformats.org/officeDocument/2006/relationships/image" Target="../media/image8.png"/><Relationship Id="rId19" Type="http://schemas.openxmlformats.org/officeDocument/2006/relationships/image" Target="../media/image19.png"/><Relationship Id="rId1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017C00"/>
            </a:gs>
            <a:gs pos="1000">
              <a:srgbClr val="017C00"/>
            </a:gs>
            <a:gs pos="99000">
              <a:srgbClr val="003700"/>
            </a:gs>
            <a:gs pos="100000">
              <a:srgbClr val="003700"/>
            </a:gs>
          </a:gsLst>
          <a:lin ang="5400000" scaled="0"/>
        </a:gradFill>
      </p:bgPr>
    </p:bg>
    <p:spTree>
      <p:nvGrpSpPr>
        <p:cNvPr id="76" name="Shape 76"/>
        <p:cNvGrpSpPr/>
        <p:nvPr/>
      </p:nvGrpSpPr>
      <p:grpSpPr>
        <a:xfrm>
          <a:off x="0" y="0"/>
          <a:ext cx="0" cy="0"/>
          <a:chOff x="0" y="0"/>
          <a:chExt cx="0" cy="0"/>
        </a:xfrm>
      </p:grpSpPr>
      <p:sp>
        <p:nvSpPr>
          <p:cNvPr id="77" name="Google Shape;77;p11"/>
          <p:cNvSpPr/>
          <p:nvPr/>
        </p:nvSpPr>
        <p:spPr>
          <a:xfrm>
            <a:off x="634954" y="577545"/>
            <a:ext cx="42736499" cy="4968090"/>
          </a:xfrm>
          <a:prstGeom prst="roundRect">
            <a:avLst>
              <a:gd fmla="val 16667" name="adj"/>
            </a:avLst>
          </a:prstGeom>
          <a:solidFill>
            <a:schemeClr val="lt1"/>
          </a:solidFill>
          <a:ln cap="flat" cmpd="sng" w="9525">
            <a:solidFill>
              <a:schemeClr val="accent3"/>
            </a:solidFill>
            <a:prstDash val="solid"/>
            <a:round/>
            <a:headEnd len="sm" w="sm" type="none"/>
            <a:tailEnd len="sm" w="sm" type="none"/>
          </a:ln>
        </p:spPr>
        <p:txBody>
          <a:bodyPr anchorCtr="0" anchor="ctr" bIns="240350" lIns="480700" spcFirstLastPara="1" rIns="480700" wrap="square" tIns="24035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4800" u="none" cap="none" strike="noStrike">
              <a:solidFill>
                <a:srgbClr val="014D00"/>
              </a:solidFill>
              <a:latin typeface="Arial"/>
              <a:ea typeface="Arial"/>
              <a:cs typeface="Arial"/>
              <a:sym typeface="Arial"/>
            </a:endParaRPr>
          </a:p>
          <a:p>
            <a:pPr indent="0" lvl="0" marL="0" marR="0" rtl="0" algn="ctr">
              <a:lnSpc>
                <a:spcPct val="100000"/>
              </a:lnSpc>
              <a:spcBef>
                <a:spcPts val="0"/>
              </a:spcBef>
              <a:spcAft>
                <a:spcPts val="0"/>
              </a:spcAft>
              <a:buClr>
                <a:srgbClr val="014D00"/>
              </a:buClr>
              <a:buSzPts val="2250"/>
              <a:buFont typeface="Arial"/>
              <a:buNone/>
            </a:pPr>
            <a:r>
              <a:rPr lang="en-US" sz="7200">
                <a:solidFill>
                  <a:srgbClr val="014D00"/>
                </a:solidFill>
              </a:rPr>
              <a:t>A Dynamic Gene Page Feature for GRNsight: a Web Application for Visualizing Models of Gene Regulatory Networks</a:t>
            </a:r>
            <a:endParaRPr b="0" i="0" sz="7200" u="none" cap="none" strike="noStrike">
              <a:solidFill>
                <a:srgbClr val="014D00"/>
              </a:solidFill>
              <a:latin typeface="Arial"/>
              <a:ea typeface="Arial"/>
              <a:cs typeface="Arial"/>
              <a:sym typeface="Arial"/>
            </a:endParaRPr>
          </a:p>
          <a:p>
            <a:pPr indent="0" lvl="0" marL="0" marR="0" rtl="0" algn="ctr">
              <a:lnSpc>
                <a:spcPct val="100000"/>
              </a:lnSpc>
              <a:spcBef>
                <a:spcPts val="0"/>
              </a:spcBef>
              <a:spcAft>
                <a:spcPts val="0"/>
              </a:spcAft>
              <a:buClr>
                <a:srgbClr val="014D00"/>
              </a:buClr>
              <a:buSzPts val="350"/>
              <a:buFont typeface="Arial"/>
              <a:buNone/>
            </a:pPr>
            <a:r>
              <a:rPr b="0" i="0" lang="en-US" sz="1400" u="none" cap="none" strike="noStrike">
                <a:solidFill>
                  <a:srgbClr val="014D00"/>
                </a:solidFill>
                <a:latin typeface="Arial"/>
                <a:ea typeface="Arial"/>
                <a:cs typeface="Arial"/>
                <a:sym typeface="Arial"/>
              </a:rPr>
              <a:t> </a:t>
            </a:r>
            <a:endParaRPr/>
          </a:p>
          <a:p>
            <a:pPr indent="0" lvl="0" marL="0" marR="0" rtl="0" algn="ctr">
              <a:lnSpc>
                <a:spcPct val="80000"/>
              </a:lnSpc>
              <a:spcBef>
                <a:spcPts val="0"/>
              </a:spcBef>
              <a:spcAft>
                <a:spcPts val="0"/>
              </a:spcAft>
              <a:buClr>
                <a:schemeClr val="dk1"/>
              </a:buClr>
              <a:buSzPts val="1000"/>
              <a:buFont typeface="Arial"/>
              <a:buNone/>
            </a:pPr>
            <a:r>
              <a:rPr lang="en-US" sz="4000">
                <a:solidFill>
                  <a:schemeClr val="dk1"/>
                </a:solidFill>
              </a:rPr>
              <a:t>John L. Lopez*, Alexia M. Filler*, John David N. Dionisio*, Kam D. Dahlquist**</a:t>
            </a:r>
            <a:endParaRPr b="0" i="0" sz="1000" u="none" cap="none" strike="noStrike">
              <a:solidFill>
                <a:schemeClr val="dk1"/>
              </a:solidFill>
              <a:latin typeface="Arial"/>
              <a:ea typeface="Arial"/>
              <a:cs typeface="Arial"/>
              <a:sym typeface="Arial"/>
            </a:endParaRPr>
          </a:p>
          <a:p>
            <a:pPr indent="0" lvl="0" marL="0" marR="0" rtl="0" algn="ctr">
              <a:lnSpc>
                <a:spcPct val="80000"/>
              </a:lnSpc>
              <a:spcBef>
                <a:spcPts val="0"/>
              </a:spcBef>
              <a:spcAft>
                <a:spcPts val="0"/>
              </a:spcAft>
              <a:buClr>
                <a:schemeClr val="dk1"/>
              </a:buClr>
              <a:buSzPts val="800"/>
              <a:buFont typeface="Arial"/>
              <a:buNone/>
            </a:pPr>
            <a:r>
              <a:rPr b="0" i="0" lang="en-US" sz="3200" u="none" cap="none" strike="noStrike">
                <a:solidFill>
                  <a:schemeClr val="dk1"/>
                </a:solidFill>
                <a:latin typeface="Arial"/>
                <a:ea typeface="Arial"/>
                <a:cs typeface="Arial"/>
                <a:sym typeface="Arial"/>
              </a:rPr>
              <a:t>*Department of Electrical Engineering and Computer Science, </a:t>
            </a:r>
            <a:r>
              <a:rPr lang="en-US" sz="3200">
                <a:solidFill>
                  <a:schemeClr val="dk1"/>
                </a:solidFill>
              </a:rPr>
              <a:t>**Department of Biology</a:t>
            </a:r>
            <a:r>
              <a:rPr b="0" i="0" lang="en-US" sz="3200" u="none" cap="none" strike="noStrike">
                <a:solidFill>
                  <a:srgbClr val="000000"/>
                </a:solidFill>
                <a:latin typeface="Arial"/>
                <a:ea typeface="Arial"/>
                <a:cs typeface="Arial"/>
                <a:sym typeface="Arial"/>
              </a:rPr>
              <a:t> Loyola </a:t>
            </a:r>
            <a:r>
              <a:rPr b="0" i="0" lang="en-US" sz="3200" u="none" cap="none" strike="noStrike">
                <a:solidFill>
                  <a:schemeClr val="dk1"/>
                </a:solidFill>
                <a:latin typeface="Arial"/>
                <a:ea typeface="Arial"/>
                <a:cs typeface="Arial"/>
                <a:sym typeface="Arial"/>
              </a:rPr>
              <a:t>Marymount University, 1 LMU Drive, Los Angeles, CA 90045</a:t>
            </a:r>
            <a:endParaRPr/>
          </a:p>
          <a:p>
            <a:pPr indent="0" lvl="0" marL="0" marR="0" rtl="0" algn="ctr">
              <a:lnSpc>
                <a:spcPct val="80000"/>
              </a:lnSpc>
              <a:spcBef>
                <a:spcPts val="0"/>
              </a:spcBef>
              <a:spcAft>
                <a:spcPts val="0"/>
              </a:spcAft>
              <a:buClr>
                <a:srgbClr val="000000"/>
              </a:buClr>
              <a:buSzPts val="1000"/>
              <a:buFont typeface="Arial"/>
              <a:buNone/>
            </a:pPr>
            <a:r>
              <a:t/>
            </a:r>
            <a:endParaRPr b="0" i="0" sz="1000" u="none" cap="none" strike="noStrike">
              <a:solidFill>
                <a:schemeClr val="dk1"/>
              </a:solidFill>
              <a:latin typeface="Arial"/>
              <a:ea typeface="Arial"/>
              <a:cs typeface="Arial"/>
              <a:sym typeface="Arial"/>
            </a:endParaRPr>
          </a:p>
          <a:p>
            <a:pPr indent="0" lvl="0" marL="0" marR="0" rtl="0" algn="ctr">
              <a:lnSpc>
                <a:spcPct val="80000"/>
              </a:lnSpc>
              <a:spcBef>
                <a:spcPts val="0"/>
              </a:spcBef>
              <a:spcAft>
                <a:spcPts val="0"/>
              </a:spcAft>
              <a:buClr>
                <a:srgbClr val="014D00"/>
              </a:buClr>
              <a:buSzPts val="950"/>
              <a:buFont typeface="Arial"/>
              <a:buNone/>
            </a:pPr>
            <a:r>
              <a:rPr b="0" i="0" lang="en-US" sz="3800" u="none" cap="none" strike="noStrike">
                <a:solidFill>
                  <a:srgbClr val="014D00"/>
                </a:solidFill>
                <a:latin typeface="Arial"/>
                <a:ea typeface="Arial"/>
                <a:cs typeface="Arial"/>
                <a:sym typeface="Arial"/>
              </a:rPr>
              <a:t> http://dondi.github.io/GRNsight/</a:t>
            </a:r>
            <a:endParaRPr/>
          </a:p>
        </p:txBody>
      </p:sp>
      <p:pic>
        <p:nvPicPr>
          <p:cNvPr id="78" name="Google Shape;78;p11"/>
          <p:cNvPicPr preferRelativeResize="0"/>
          <p:nvPr/>
        </p:nvPicPr>
        <p:blipFill rotWithShape="1">
          <a:blip r:embed="rId3">
            <a:alphaModFix/>
          </a:blip>
          <a:srcRect b="0" l="0" r="0" t="0"/>
          <a:stretch/>
        </p:blipFill>
        <p:spPr>
          <a:xfrm>
            <a:off x="38338078" y="3070182"/>
            <a:ext cx="4464057" cy="2231742"/>
          </a:xfrm>
          <a:prstGeom prst="rect">
            <a:avLst/>
          </a:prstGeom>
          <a:noFill/>
          <a:ln>
            <a:noFill/>
          </a:ln>
        </p:spPr>
      </p:pic>
      <p:sp>
        <p:nvSpPr>
          <p:cNvPr id="79" name="Google Shape;79;p11"/>
          <p:cNvSpPr/>
          <p:nvPr/>
        </p:nvSpPr>
        <p:spPr>
          <a:xfrm>
            <a:off x="835487" y="7331101"/>
            <a:ext cx="9754536" cy="9280678"/>
          </a:xfrm>
          <a:prstGeom prst="rect">
            <a:avLst/>
          </a:prstGeom>
          <a:solidFill>
            <a:srgbClr val="FFFFFF"/>
          </a:solidFill>
          <a:ln>
            <a:noFill/>
          </a:ln>
        </p:spPr>
        <p:txBody>
          <a:bodyPr anchorCtr="0" anchor="t" bIns="45700" lIns="91425" spcFirstLastPara="1" rIns="91425" wrap="square" tIns="45700">
            <a:noAutofit/>
          </a:bodyPr>
          <a:lstStyle/>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rgbClr val="000000"/>
                </a:solidFill>
                <a:latin typeface="Arial"/>
                <a:ea typeface="Arial"/>
                <a:cs typeface="Arial"/>
                <a:sym typeface="Arial"/>
              </a:rPr>
              <a:t>The central dogma of molecular biology describes the flow of information in a cell during gene expression from DNA to RNA to protein.</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Transcription factors control gene expression by binding to regulatory DNA sequences.</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Activators increase gene expression.</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Repressors decrease gene expression.</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Transcription factors are themselves proteins encoded by genes.</a:t>
            </a:r>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550"/>
              <a:buFont typeface="Arial"/>
              <a:buNone/>
            </a:pPr>
            <a:r>
              <a:rPr b="0" i="0" lang="en-US" sz="2200" u="none" cap="none" strike="noStrike">
                <a:solidFill>
                  <a:schemeClr val="dk1"/>
                </a:solidFill>
                <a:latin typeface="Arial"/>
                <a:ea typeface="Arial"/>
                <a:cs typeface="Arial"/>
                <a:sym typeface="Arial"/>
              </a:rPr>
              <a:t>                 </a:t>
            </a:r>
            <a:r>
              <a:rPr b="0" i="0" lang="en-US" sz="1500" u="none" cap="none" strike="noStrike">
                <a:solidFill>
                  <a:schemeClr val="dk1"/>
                </a:solidFill>
                <a:latin typeface="Arial"/>
                <a:ea typeface="Arial"/>
                <a:cs typeface="Arial"/>
                <a:sym typeface="Arial"/>
              </a:rPr>
              <a:t>Freeman (2002)</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 gene regulatory network (GRN) consists of genes, transcription factors, and the regulatory connections between them, which govern the level of expression of mRNA and proteins from those genes.</a:t>
            </a:r>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Each node represents the gene, the mRNA, and the protein expressed from the gene.</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Each edge represents a regulatory relationship.</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All the nodes are transcription factors themselves.</a:t>
            </a:r>
            <a:endParaRPr/>
          </a:p>
        </p:txBody>
      </p:sp>
      <p:sp>
        <p:nvSpPr>
          <p:cNvPr id="80" name="Google Shape;80;p11"/>
          <p:cNvSpPr/>
          <p:nvPr/>
        </p:nvSpPr>
        <p:spPr>
          <a:xfrm>
            <a:off x="1752540" y="11938630"/>
            <a:ext cx="191585" cy="248205"/>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500"/>
              <a:buFont typeface="Arial"/>
              <a:buNone/>
            </a:pPr>
            <a:r>
              <a:t/>
            </a:r>
            <a:endParaRPr b="0" i="0" sz="9500" u="none" cap="none" strike="noStrike">
              <a:solidFill>
                <a:schemeClr val="dk1"/>
              </a:solidFill>
              <a:latin typeface="Calibri"/>
              <a:ea typeface="Calibri"/>
              <a:cs typeface="Calibri"/>
              <a:sym typeface="Calibri"/>
            </a:endParaRPr>
          </a:p>
        </p:txBody>
      </p:sp>
      <p:pic>
        <p:nvPicPr>
          <p:cNvPr id="81" name="Google Shape;81;p11"/>
          <p:cNvPicPr preferRelativeResize="0"/>
          <p:nvPr/>
        </p:nvPicPr>
        <p:blipFill rotWithShape="1">
          <a:blip r:embed="rId4">
            <a:alphaModFix/>
          </a:blip>
          <a:srcRect b="0" l="0" r="0" t="0"/>
          <a:stretch/>
        </p:blipFill>
        <p:spPr>
          <a:xfrm>
            <a:off x="2708913" y="13241592"/>
            <a:ext cx="5616845" cy="2066573"/>
          </a:xfrm>
          <a:prstGeom prst="rect">
            <a:avLst/>
          </a:prstGeom>
          <a:noFill/>
          <a:ln>
            <a:noFill/>
          </a:ln>
        </p:spPr>
      </p:pic>
      <p:pic>
        <p:nvPicPr>
          <p:cNvPr id="82" name="Google Shape;82;p11"/>
          <p:cNvPicPr preferRelativeResize="0"/>
          <p:nvPr/>
        </p:nvPicPr>
        <p:blipFill rotWithShape="1">
          <a:blip r:embed="rId5">
            <a:alphaModFix/>
          </a:blip>
          <a:srcRect b="0" l="0" r="10181" t="0"/>
          <a:stretch/>
        </p:blipFill>
        <p:spPr>
          <a:xfrm>
            <a:off x="1680858" y="9864558"/>
            <a:ext cx="2490747" cy="2083526"/>
          </a:xfrm>
          <a:prstGeom prst="rect">
            <a:avLst/>
          </a:prstGeom>
          <a:noFill/>
          <a:ln>
            <a:noFill/>
          </a:ln>
        </p:spPr>
      </p:pic>
      <p:pic>
        <p:nvPicPr>
          <p:cNvPr id="83" name="Google Shape;83;p11"/>
          <p:cNvPicPr preferRelativeResize="0"/>
          <p:nvPr/>
        </p:nvPicPr>
        <p:blipFill rotWithShape="1">
          <a:blip r:embed="rId6">
            <a:alphaModFix/>
          </a:blip>
          <a:srcRect b="29849" l="27345" r="0" t="34020"/>
          <a:stretch/>
        </p:blipFill>
        <p:spPr>
          <a:xfrm>
            <a:off x="4758346" y="10016030"/>
            <a:ext cx="5101933" cy="1903249"/>
          </a:xfrm>
          <a:prstGeom prst="rect">
            <a:avLst/>
          </a:prstGeom>
          <a:noFill/>
          <a:ln>
            <a:noFill/>
          </a:ln>
        </p:spPr>
      </p:pic>
      <p:sp>
        <p:nvSpPr>
          <p:cNvPr id="84" name="Google Shape;84;p11"/>
          <p:cNvSpPr txBox="1"/>
          <p:nvPr/>
        </p:nvSpPr>
        <p:spPr>
          <a:xfrm>
            <a:off x="835487" y="18196791"/>
            <a:ext cx="9754534" cy="9991790"/>
          </a:xfrm>
          <a:prstGeom prst="rect">
            <a:avLst/>
          </a:prstGeom>
          <a:solidFill>
            <a:srgbClr val="FFFFFF"/>
          </a:solidFill>
          <a:ln>
            <a:noFill/>
          </a:ln>
        </p:spPr>
        <p:txBody>
          <a:bodyPr anchorCtr="0" anchor="t" bIns="45700" lIns="91425" spcFirstLastPara="1" rIns="91425" wrap="square" tIns="45700">
            <a:noAutofit/>
          </a:bodyPr>
          <a:lstStyle/>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MATLAB model is available at http://kdahlquist.github.io/GRNmap/</a:t>
            </a:r>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rgbClr val="000000"/>
                </a:solidFill>
                <a:latin typeface="Arial"/>
                <a:ea typeface="Arial"/>
                <a:cs typeface="Arial"/>
                <a:sym typeface="Arial"/>
              </a:rPr>
              <a:t>GRNmap is a differential equations model of the changes in gene expression over time for a gene regulatory network (Dahlquist et al. 2015).</a:t>
            </a:r>
            <a:endParaRPr b="0" i="0" sz="2200" u="none" cap="none" strike="noStrike">
              <a:solidFill>
                <a:srgbClr val="000000"/>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Each gene (node) in the network has an equation.</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parameters in the model are estimated from laboratory data.</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weight parameter, </a:t>
            </a:r>
            <a:r>
              <a:rPr b="0" i="1" lang="en-US" sz="2200" u="none" cap="none" strike="noStrike">
                <a:solidFill>
                  <a:schemeClr val="dk1"/>
                </a:solidFill>
                <a:latin typeface="Arial"/>
                <a:ea typeface="Arial"/>
                <a:cs typeface="Arial"/>
                <a:sym typeface="Arial"/>
              </a:rPr>
              <a:t>w</a:t>
            </a:r>
            <a:r>
              <a:rPr b="0" i="0" lang="en-US" sz="2200" u="none" cap="none" strike="noStrike">
                <a:solidFill>
                  <a:schemeClr val="dk1"/>
                </a:solidFill>
                <a:latin typeface="Arial"/>
                <a:ea typeface="Arial"/>
                <a:cs typeface="Arial"/>
                <a:sym typeface="Arial"/>
              </a:rPr>
              <a:t>, gives the direction (activation or repression) and magnitude of the regulatory relationship.</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GRNmap produces an Excel spreadsheet with an adjacency matrix representing the network.</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Arial"/>
              <a:ea typeface="Arial"/>
              <a:cs typeface="Arial"/>
              <a:sym typeface="Arial"/>
            </a:endParaRPr>
          </a:p>
        </p:txBody>
      </p:sp>
      <p:sp>
        <p:nvSpPr>
          <p:cNvPr id="85" name="Google Shape;85;p11"/>
          <p:cNvSpPr/>
          <p:nvPr/>
        </p:nvSpPr>
        <p:spPr>
          <a:xfrm>
            <a:off x="835483" y="28470372"/>
            <a:ext cx="9754534" cy="1078929"/>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b="0" i="0" lang="en-US" sz="3600" u="none" cap="none" strike="noStrike">
                <a:solidFill>
                  <a:srgbClr val="017C00"/>
                </a:solidFill>
                <a:latin typeface="Arial"/>
                <a:ea typeface="Arial"/>
                <a:cs typeface="Arial"/>
                <a:sym typeface="Arial"/>
              </a:rPr>
              <a:t>GRNsight Accepts Microsoft Excel Files (.xlsx) in the Proper Format</a:t>
            </a:r>
            <a:endParaRPr b="0" i="0" sz="3600" u="none" cap="none" strike="noStrike">
              <a:solidFill>
                <a:srgbClr val="017C00"/>
              </a:solidFill>
              <a:latin typeface="Arial"/>
              <a:ea typeface="Arial"/>
              <a:cs typeface="Arial"/>
              <a:sym typeface="Arial"/>
            </a:endParaRPr>
          </a:p>
        </p:txBody>
      </p:sp>
      <p:sp>
        <p:nvSpPr>
          <p:cNvPr id="86" name="Google Shape;86;p11"/>
          <p:cNvSpPr/>
          <p:nvPr/>
        </p:nvSpPr>
        <p:spPr>
          <a:xfrm>
            <a:off x="835486" y="29546688"/>
            <a:ext cx="9754534" cy="2675921"/>
          </a:xfrm>
          <a:prstGeom prst="rect">
            <a:avLst/>
          </a:prstGeom>
          <a:solidFill>
            <a:srgbClr val="FFFFFF"/>
          </a:solidFill>
          <a:ln>
            <a:noFill/>
          </a:ln>
        </p:spPr>
        <p:txBody>
          <a:bodyPr anchorCtr="0" anchor="t" bIns="45700" lIns="91425" spcFirstLastPara="1" rIns="91425" wrap="square" tIns="45700">
            <a:noAutofit/>
          </a:bodyPr>
          <a:lstStyle/>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Excel workbooks need a “network” sheet (for unweighted graphs) or a “network_optimized_weights” sheet (for weighted graphs).</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adjacency matrix can be symmetrical or asymmetrical. </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GRNmap input and output workbooks are accepted without adjustment.</a:t>
            </a:r>
            <a:endParaRPr/>
          </a:p>
          <a:p>
            <a:pPr indent="-236537" lvl="0" marL="236537"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Adjacency matrices generated from other databases, such as YEASTRACT (Miguel et al., 2014), can be used with some modification.</a:t>
            </a:r>
            <a:endParaRPr b="0" i="0" sz="2200" u="none" cap="none" strike="noStrike">
              <a:solidFill>
                <a:schemeClr val="dk1"/>
              </a:solidFill>
              <a:latin typeface="Arial"/>
              <a:ea typeface="Arial"/>
              <a:cs typeface="Arial"/>
              <a:sym typeface="Arial"/>
            </a:endParaRPr>
          </a:p>
          <a:p>
            <a:pPr indent="-236537" lvl="0" marL="236537" marR="0" rtl="0" algn="l">
              <a:lnSpc>
                <a:spcPct val="100000"/>
              </a:lnSpc>
              <a:spcBef>
                <a:spcPts val="0"/>
              </a:spcBef>
              <a:spcAft>
                <a:spcPts val="0"/>
              </a:spcAft>
              <a:buClr>
                <a:schemeClr val="dk1"/>
              </a:buClr>
              <a:buSzPts val="2200"/>
              <a:buChar char="•"/>
            </a:pPr>
            <a:r>
              <a:t/>
            </a:r>
            <a:endParaRPr sz="2200">
              <a:solidFill>
                <a:schemeClr val="dk1"/>
              </a:solidFill>
            </a:endParaRPr>
          </a:p>
        </p:txBody>
      </p:sp>
      <p:pic>
        <p:nvPicPr>
          <p:cNvPr id="87" name="Google Shape;87;p11"/>
          <p:cNvPicPr preferRelativeResize="0"/>
          <p:nvPr/>
        </p:nvPicPr>
        <p:blipFill rotWithShape="1">
          <a:blip r:embed="rId7">
            <a:alphaModFix/>
          </a:blip>
          <a:srcRect b="3157" l="8866" r="7141" t="1807"/>
          <a:stretch/>
        </p:blipFill>
        <p:spPr>
          <a:xfrm>
            <a:off x="7110925" y="18714684"/>
            <a:ext cx="1701200" cy="1731110"/>
          </a:xfrm>
          <a:prstGeom prst="rect">
            <a:avLst/>
          </a:prstGeom>
          <a:noFill/>
          <a:ln>
            <a:noFill/>
          </a:ln>
        </p:spPr>
      </p:pic>
      <p:pic>
        <p:nvPicPr>
          <p:cNvPr id="88" name="Google Shape;88;p11"/>
          <p:cNvPicPr preferRelativeResize="0"/>
          <p:nvPr/>
        </p:nvPicPr>
        <p:blipFill rotWithShape="1">
          <a:blip r:embed="rId8">
            <a:alphaModFix/>
          </a:blip>
          <a:srcRect b="0" l="0" r="0" t="0"/>
          <a:stretch/>
        </p:blipFill>
        <p:spPr>
          <a:xfrm>
            <a:off x="2666580" y="18796206"/>
            <a:ext cx="4229100" cy="1663700"/>
          </a:xfrm>
          <a:prstGeom prst="rect">
            <a:avLst/>
          </a:prstGeom>
          <a:noFill/>
          <a:ln>
            <a:noFill/>
          </a:ln>
        </p:spPr>
      </p:pic>
      <p:sp>
        <p:nvSpPr>
          <p:cNvPr id="89" name="Google Shape;89;p11"/>
          <p:cNvSpPr/>
          <p:nvPr/>
        </p:nvSpPr>
        <p:spPr>
          <a:xfrm>
            <a:off x="33071350" y="18353902"/>
            <a:ext cx="9921300" cy="935100"/>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Helvetica Neue"/>
              <a:buNone/>
            </a:pPr>
            <a:r>
              <a:rPr b="0" i="0" lang="en-US" sz="3600" u="none" cap="none" strike="noStrike">
                <a:solidFill>
                  <a:srgbClr val="017C00"/>
                </a:solidFill>
                <a:latin typeface="Helvetica Neue"/>
                <a:ea typeface="Helvetica Neue"/>
                <a:cs typeface="Helvetica Neue"/>
                <a:sym typeface="Helvetica Neue"/>
              </a:rPr>
              <a:t>F</a:t>
            </a:r>
            <a:r>
              <a:rPr b="0" i="0" lang="en-US" sz="3600" u="none" cap="none" strike="noStrike">
                <a:solidFill>
                  <a:srgbClr val="017C00"/>
                </a:solidFill>
                <a:latin typeface="Helvetica Neue"/>
                <a:ea typeface="Helvetica Neue"/>
                <a:cs typeface="Helvetica Neue"/>
                <a:sym typeface="Helvetica Neue"/>
              </a:rPr>
              <a:t>uture Directions</a:t>
            </a:r>
            <a:endParaRPr/>
          </a:p>
        </p:txBody>
      </p:sp>
      <p:sp>
        <p:nvSpPr>
          <p:cNvPr id="90" name="Google Shape;90;p11"/>
          <p:cNvSpPr/>
          <p:nvPr/>
        </p:nvSpPr>
        <p:spPr>
          <a:xfrm>
            <a:off x="33108403" y="25637994"/>
            <a:ext cx="9924299" cy="935099"/>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Helvetica Neue"/>
              <a:buNone/>
            </a:pPr>
            <a:r>
              <a:rPr b="0" i="0" lang="en-US" sz="3600" u="none" cap="none" strike="noStrike">
                <a:solidFill>
                  <a:srgbClr val="017C00"/>
                </a:solidFill>
                <a:latin typeface="Helvetica Neue"/>
                <a:ea typeface="Helvetica Neue"/>
                <a:cs typeface="Helvetica Neue"/>
                <a:sym typeface="Helvetica Neue"/>
              </a:rPr>
              <a:t>Acknowledgments</a:t>
            </a:r>
            <a:endParaRPr/>
          </a:p>
        </p:txBody>
      </p:sp>
      <p:sp>
        <p:nvSpPr>
          <p:cNvPr id="91" name="Google Shape;91;p11"/>
          <p:cNvSpPr/>
          <p:nvPr/>
        </p:nvSpPr>
        <p:spPr>
          <a:xfrm>
            <a:off x="33111469" y="28453156"/>
            <a:ext cx="9921300" cy="935099"/>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Helvetica Neue"/>
              <a:buNone/>
            </a:pPr>
            <a:r>
              <a:rPr b="0" i="0" lang="en-US" sz="3600" u="none" cap="none" strike="noStrike">
                <a:solidFill>
                  <a:srgbClr val="017C00"/>
                </a:solidFill>
                <a:latin typeface="Helvetica Neue"/>
                <a:ea typeface="Helvetica Neue"/>
                <a:cs typeface="Helvetica Neue"/>
                <a:sym typeface="Helvetica Neue"/>
              </a:rPr>
              <a:t>References</a:t>
            </a:r>
            <a:endParaRPr/>
          </a:p>
        </p:txBody>
      </p:sp>
      <p:sp>
        <p:nvSpPr>
          <p:cNvPr id="92" name="Google Shape;92;p11"/>
          <p:cNvSpPr/>
          <p:nvPr/>
        </p:nvSpPr>
        <p:spPr>
          <a:xfrm>
            <a:off x="33116175" y="19155625"/>
            <a:ext cx="9921300" cy="1731000"/>
          </a:xfrm>
          <a:prstGeom prst="rect">
            <a:avLst/>
          </a:prstGeom>
          <a:solidFill>
            <a:srgbClr val="FFFFFF"/>
          </a:solidFill>
          <a:ln>
            <a:noFill/>
          </a:ln>
        </p:spPr>
        <p:txBody>
          <a:bodyPr anchorCtr="0" anchor="t" bIns="45700" lIns="91425" spcFirstLastPara="1" rIns="91425" wrap="square" tIns="45700">
            <a:noAutofit/>
          </a:bodyPr>
          <a:lstStyle/>
          <a:p>
            <a:pPr indent="-236538" lvl="0" marL="236538" marR="0" rtl="0" algn="l">
              <a:lnSpc>
                <a:spcPct val="100000"/>
              </a:lnSpc>
              <a:spcBef>
                <a:spcPts val="0"/>
              </a:spcBef>
              <a:spcAft>
                <a:spcPts val="0"/>
              </a:spcAft>
              <a:buClr>
                <a:srgbClr val="003700"/>
              </a:buClr>
              <a:buSzPts val="2200"/>
              <a:buFont typeface="Arial"/>
              <a:buChar char="•"/>
            </a:pPr>
            <a:r>
              <a:rPr lang="en-US" sz="2200">
                <a:solidFill>
                  <a:schemeClr val="dk1"/>
                </a:solidFill>
              </a:rPr>
              <a:t>Allow the Gene Page feature to support species beyond </a:t>
            </a:r>
            <a:r>
              <a:rPr i="1" lang="en-US" sz="2200">
                <a:solidFill>
                  <a:schemeClr val="dk1"/>
                </a:solidFill>
              </a:rPr>
              <a:t>Saccharomyces cerevisiae </a:t>
            </a:r>
            <a:r>
              <a:rPr lang="en-US" sz="2200">
                <a:solidFill>
                  <a:schemeClr val="dk1"/>
                </a:solidFill>
              </a:rPr>
              <a:t>by identifying the species name from a given datasheet.</a:t>
            </a:r>
            <a:endParaRPr/>
          </a:p>
          <a:p>
            <a:pPr indent="-236538" lvl="0" marL="236538" marR="0" rtl="0" algn="l">
              <a:lnSpc>
                <a:spcPct val="100000"/>
              </a:lnSpc>
              <a:spcBef>
                <a:spcPts val="0"/>
              </a:spcBef>
              <a:spcAft>
                <a:spcPts val="0"/>
              </a:spcAft>
              <a:buClr>
                <a:srgbClr val="003700"/>
              </a:buClr>
              <a:buSzPts val="2200"/>
              <a:buFont typeface="Arial"/>
              <a:buChar char="•"/>
            </a:pPr>
            <a:r>
              <a:rPr lang="en-US" sz="2200">
                <a:solidFill>
                  <a:schemeClr val="dk1"/>
                </a:solidFill>
              </a:rPr>
              <a:t>Implement tests for the Gene Page through the SinonJS testing framework.</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rgbClr val="003700"/>
              </a:buClr>
              <a:buSzPts val="2200"/>
              <a:buFont typeface="Arial"/>
              <a:buChar char="•"/>
            </a:pPr>
            <a:r>
              <a:rPr lang="en-US" sz="2200">
                <a:solidFill>
                  <a:schemeClr val="dk1"/>
                </a:solidFill>
              </a:rPr>
              <a:t>Add detailed tests for Excel export feature to ensure success with all data input formats.</a:t>
            </a:r>
            <a:endParaRPr b="0" i="0" sz="2200" u="none" cap="none" strike="noStrike">
              <a:solidFill>
                <a:schemeClr val="dk1"/>
              </a:solidFill>
              <a:latin typeface="Arial"/>
              <a:ea typeface="Arial"/>
              <a:cs typeface="Arial"/>
              <a:sym typeface="Arial"/>
            </a:endParaRPr>
          </a:p>
        </p:txBody>
      </p:sp>
      <p:sp>
        <p:nvSpPr>
          <p:cNvPr id="93" name="Google Shape;93;p11"/>
          <p:cNvSpPr/>
          <p:nvPr/>
        </p:nvSpPr>
        <p:spPr>
          <a:xfrm>
            <a:off x="33108416" y="26573097"/>
            <a:ext cx="9921300" cy="1490307"/>
          </a:xfrm>
          <a:prstGeom prst="rect">
            <a:avLst/>
          </a:prstGeom>
          <a:solidFill>
            <a:srgbClr val="FFFFFF"/>
          </a:solidFill>
          <a:ln>
            <a:noFill/>
          </a:ln>
        </p:spPr>
        <p:txBody>
          <a:bodyPr anchorCtr="0" anchor="t" bIns="45700" lIns="91425" spcFirstLastPara="1" rIns="91425" wrap="square" tIns="45700">
            <a:noAutofit/>
          </a:bodyPr>
          <a:lstStyle/>
          <a:p>
            <a:pPr indent="-233363" lvl="0" marL="236538" marR="0" rtl="0" algn="l">
              <a:lnSpc>
                <a:spcPct val="100000"/>
              </a:lnSpc>
              <a:spcBef>
                <a:spcPts val="0"/>
              </a:spcBef>
              <a:spcAft>
                <a:spcPts val="0"/>
              </a:spcAft>
              <a:buClr>
                <a:srgbClr val="333333"/>
              </a:buClr>
              <a:buSzPts val="2200"/>
              <a:buFont typeface="Arial"/>
              <a:buChar char="•"/>
            </a:pPr>
            <a:r>
              <a:rPr b="0" i="0" lang="en-US" sz="2200" u="none" cap="none" strike="noStrike">
                <a:solidFill>
                  <a:srgbClr val="000000"/>
                </a:solidFill>
                <a:latin typeface="Arial"/>
                <a:ea typeface="Arial"/>
                <a:cs typeface="Arial"/>
                <a:sym typeface="Arial"/>
              </a:rPr>
              <a:t>This work is partially supported by NSF award 0921038 (K.D.D., B.G.F.), a Kadner-Pitts Research Grant (K.D.D.), the Loyola Marymount University Rains Research Assistant Program (N.A.A.), and the Loyola Marymount University Summer Undergraduate Research Program (A.V.). </a:t>
            </a:r>
            <a:endParaRPr b="0" i="0" sz="2200" u="none" cap="none" strike="noStrike">
              <a:solidFill>
                <a:srgbClr val="000000"/>
              </a:solidFill>
              <a:latin typeface="Arial"/>
              <a:ea typeface="Arial"/>
              <a:cs typeface="Arial"/>
              <a:sym typeface="Arial"/>
            </a:endParaRPr>
          </a:p>
        </p:txBody>
      </p:sp>
      <p:sp>
        <p:nvSpPr>
          <p:cNvPr id="94" name="Google Shape;94;p11"/>
          <p:cNvSpPr/>
          <p:nvPr/>
        </p:nvSpPr>
        <p:spPr>
          <a:xfrm>
            <a:off x="33114750" y="29338000"/>
            <a:ext cx="9921300" cy="3042000"/>
          </a:xfrm>
          <a:prstGeom prst="rect">
            <a:avLst/>
          </a:prstGeom>
          <a:solidFill>
            <a:srgbClr val="FFFFFF"/>
          </a:solidFill>
          <a:ln>
            <a:noFill/>
          </a:ln>
        </p:spPr>
        <p:txBody>
          <a:bodyPr anchorCtr="0" anchor="t" bIns="45700" lIns="91425" spcFirstLastPara="1" rIns="91425" wrap="square" tIns="45700">
            <a:noAutofit/>
          </a:bodyPr>
          <a:lstStyle/>
          <a:p>
            <a:pPr indent="-242888" lvl="0" marL="236538" marR="0" rtl="0" algn="l">
              <a:lnSpc>
                <a:spcPct val="100000"/>
              </a:lnSpc>
              <a:spcBef>
                <a:spcPts val="0"/>
              </a:spcBef>
              <a:spcAft>
                <a:spcPts val="0"/>
              </a:spcAft>
              <a:buClr>
                <a:srgbClr val="003700"/>
              </a:buClr>
              <a:buSzPts val="1500"/>
              <a:buFont typeface="Arial"/>
              <a:buChar char="•"/>
            </a:pPr>
            <a:r>
              <a:rPr lang="en-US" sz="1500"/>
              <a:t>Bootstrap: https://getbootstrap.com/</a:t>
            </a:r>
            <a:endParaRPr b="0" i="0" sz="1500" u="none" cap="none" strike="noStrike">
              <a:solidFill>
                <a:srgbClr val="000000"/>
              </a:solidFill>
              <a:latin typeface="Arial"/>
              <a:ea typeface="Arial"/>
              <a:cs typeface="Arial"/>
              <a:sym typeface="Arial"/>
            </a:endParaRPr>
          </a:p>
          <a:p>
            <a:pPr indent="-242887" lvl="0" marL="236537" marR="0" rtl="0" algn="l">
              <a:lnSpc>
                <a:spcPct val="100000"/>
              </a:lnSpc>
              <a:spcBef>
                <a:spcPts val="0"/>
              </a:spcBef>
              <a:spcAft>
                <a:spcPts val="0"/>
              </a:spcAft>
              <a:buClr>
                <a:srgbClr val="003700"/>
              </a:buClr>
              <a:buSzPts val="1500"/>
              <a:buFont typeface="Arial"/>
              <a:buChar char="•"/>
            </a:pPr>
            <a:r>
              <a:rPr b="0" i="0" lang="en-US" sz="1500" u="none" cap="none" strike="noStrike">
                <a:solidFill>
                  <a:srgbClr val="000000"/>
                </a:solidFill>
                <a:latin typeface="Arial"/>
                <a:ea typeface="Arial"/>
                <a:cs typeface="Arial"/>
                <a:sym typeface="Arial"/>
              </a:rPr>
              <a:t>Dahlquist, K.D., Fitzpatrick, B.G., Camacho, E.T., Entzminger, S.D., and Wanner, N.C. (2015) Parameter Estimation for Gene Regulatory Networks from Microarray Data: Cold Shock Response in Saccharomyces cerevisiae. </a:t>
            </a:r>
            <a:r>
              <a:rPr b="0" i="1" lang="en-US" sz="1500" u="none" cap="none" strike="noStrike">
                <a:solidFill>
                  <a:srgbClr val="000000"/>
                </a:solidFill>
                <a:latin typeface="Arial"/>
                <a:ea typeface="Arial"/>
                <a:cs typeface="Arial"/>
                <a:sym typeface="Arial"/>
              </a:rPr>
              <a:t>Bulletin of Mathematical Biology</a:t>
            </a:r>
            <a:r>
              <a:rPr b="0" i="0" lang="en-US" sz="1500" u="none" cap="none" strike="noStrike">
                <a:solidFill>
                  <a:srgbClr val="000000"/>
                </a:solidFill>
                <a:latin typeface="Arial"/>
                <a:ea typeface="Arial"/>
                <a:cs typeface="Arial"/>
                <a:sym typeface="Arial"/>
              </a:rPr>
              <a:t>, </a:t>
            </a:r>
            <a:r>
              <a:rPr b="0" i="1" lang="en-US" sz="1500" u="none" cap="none" strike="noStrike">
                <a:solidFill>
                  <a:srgbClr val="000000"/>
                </a:solidFill>
                <a:latin typeface="Arial"/>
                <a:ea typeface="Arial"/>
                <a:cs typeface="Arial"/>
                <a:sym typeface="Arial"/>
              </a:rPr>
              <a:t>77</a:t>
            </a:r>
            <a:r>
              <a:rPr b="0" i="0" lang="en-US" sz="1500" u="none" cap="none" strike="noStrike">
                <a:solidFill>
                  <a:srgbClr val="000000"/>
                </a:solidFill>
                <a:latin typeface="Arial"/>
                <a:ea typeface="Arial"/>
                <a:cs typeface="Arial"/>
                <a:sym typeface="Arial"/>
              </a:rPr>
              <a:t>(8), 1457-1492, DOI: 10.1007/s11538-015-0092-6</a:t>
            </a:r>
            <a:endParaRPr sz="1500"/>
          </a:p>
          <a:p>
            <a:pPr indent="-242887" lvl="0" marL="236537" marR="0" rtl="0" algn="l">
              <a:lnSpc>
                <a:spcPct val="100000"/>
              </a:lnSpc>
              <a:spcBef>
                <a:spcPts val="0"/>
              </a:spcBef>
              <a:spcAft>
                <a:spcPts val="0"/>
              </a:spcAft>
              <a:buClr>
                <a:srgbClr val="003700"/>
              </a:buClr>
              <a:buSzPts val="1500"/>
              <a:buFont typeface="Arial"/>
              <a:buChar char="•"/>
            </a:pPr>
            <a:r>
              <a:rPr lang="en-US" sz="1500">
                <a:solidFill>
                  <a:schemeClr val="dk1"/>
                </a:solidFill>
              </a:rPr>
              <a:t>Ensembl: https://uswest.ensembl.org/index.html</a:t>
            </a:r>
            <a:endParaRPr sz="1500"/>
          </a:p>
          <a:p>
            <a:pPr indent="-242887" lvl="0" marL="236537" marR="0" rtl="0" algn="l">
              <a:lnSpc>
                <a:spcPct val="100000"/>
              </a:lnSpc>
              <a:spcBef>
                <a:spcPts val="0"/>
              </a:spcBef>
              <a:spcAft>
                <a:spcPts val="0"/>
              </a:spcAft>
              <a:buClr>
                <a:srgbClr val="003700"/>
              </a:buClr>
              <a:buSzPts val="1500"/>
              <a:buFont typeface="Arial"/>
              <a:buChar char="•"/>
            </a:pPr>
            <a:r>
              <a:rPr b="0" i="0" lang="en-US" sz="1500" u="none" cap="none" strike="noStrike">
                <a:solidFill>
                  <a:srgbClr val="000000"/>
                </a:solidFill>
                <a:latin typeface="Arial"/>
                <a:ea typeface="Arial"/>
                <a:cs typeface="Arial"/>
                <a:sym typeface="Arial"/>
              </a:rPr>
              <a:t>Freeman, S. (2002) Biological Science. Upper Saddle River, New Jersey: Prentice Hall.</a:t>
            </a:r>
            <a:endParaRPr sz="1500"/>
          </a:p>
          <a:p>
            <a:pPr indent="-242887" lvl="0" marL="236537" marR="0" rtl="0" algn="l">
              <a:lnSpc>
                <a:spcPct val="100000"/>
              </a:lnSpc>
              <a:spcBef>
                <a:spcPts val="0"/>
              </a:spcBef>
              <a:spcAft>
                <a:spcPts val="0"/>
              </a:spcAft>
              <a:buClr>
                <a:srgbClr val="003700"/>
              </a:buClr>
              <a:buSzPts val="1500"/>
              <a:buFont typeface="Arial"/>
              <a:buChar char="•"/>
            </a:pPr>
            <a:r>
              <a:rPr lang="en-US" sz="1500">
                <a:solidFill>
                  <a:schemeClr val="dk1"/>
                </a:solidFill>
              </a:rPr>
              <a:t>GRNmap: </a:t>
            </a:r>
            <a:r>
              <a:rPr lang="en-US" sz="1500" u="sng">
                <a:solidFill>
                  <a:schemeClr val="hlink"/>
                </a:solidFill>
                <a:hlinkClick r:id="rId9"/>
              </a:rPr>
              <a:t>http://kdahlquist.github.io/GRNmap/</a:t>
            </a:r>
            <a:endParaRPr sz="1500">
              <a:solidFill>
                <a:schemeClr val="dk1"/>
              </a:solidFill>
            </a:endParaRPr>
          </a:p>
          <a:p>
            <a:pPr indent="-242887" lvl="0" marL="236537" marR="0" rtl="0" algn="l">
              <a:lnSpc>
                <a:spcPct val="100000"/>
              </a:lnSpc>
              <a:spcBef>
                <a:spcPts val="0"/>
              </a:spcBef>
              <a:spcAft>
                <a:spcPts val="0"/>
              </a:spcAft>
              <a:buClr>
                <a:schemeClr val="dk1"/>
              </a:buClr>
              <a:buSzPts val="1500"/>
              <a:buChar char="•"/>
            </a:pPr>
            <a:r>
              <a:rPr lang="en-US" sz="1500">
                <a:solidFill>
                  <a:schemeClr val="dk1"/>
                </a:solidFill>
              </a:rPr>
              <a:t>JASPAR: jaspar.genereg.net</a:t>
            </a:r>
            <a:endParaRPr sz="1500">
              <a:solidFill>
                <a:schemeClr val="dk1"/>
              </a:solidFill>
            </a:endParaRPr>
          </a:p>
          <a:p>
            <a:pPr indent="-242887" lvl="0" marL="236537" marR="0" rtl="0" algn="l">
              <a:lnSpc>
                <a:spcPct val="100000"/>
              </a:lnSpc>
              <a:spcBef>
                <a:spcPts val="0"/>
              </a:spcBef>
              <a:spcAft>
                <a:spcPts val="0"/>
              </a:spcAft>
              <a:buClr>
                <a:schemeClr val="dk1"/>
              </a:buClr>
              <a:buSzPts val="1500"/>
              <a:buChar char="•"/>
            </a:pPr>
            <a:r>
              <a:rPr lang="en-US" sz="1500">
                <a:solidFill>
                  <a:schemeClr val="dk1"/>
                </a:solidFill>
              </a:rPr>
              <a:t>jQuery: </a:t>
            </a:r>
            <a:r>
              <a:rPr lang="en-US" sz="1500" u="sng">
                <a:solidFill>
                  <a:schemeClr val="hlink"/>
                </a:solidFill>
                <a:hlinkClick r:id="rId10"/>
              </a:rPr>
              <a:t>https://jquery.com/</a:t>
            </a:r>
            <a:endParaRPr sz="1500">
              <a:solidFill>
                <a:schemeClr val="dk1"/>
              </a:solidFill>
            </a:endParaRPr>
          </a:p>
          <a:p>
            <a:pPr indent="-242887" lvl="0" marL="236537" marR="0" rtl="0" algn="l">
              <a:lnSpc>
                <a:spcPct val="100000"/>
              </a:lnSpc>
              <a:spcBef>
                <a:spcPts val="0"/>
              </a:spcBef>
              <a:spcAft>
                <a:spcPts val="0"/>
              </a:spcAft>
              <a:buClr>
                <a:schemeClr val="dk1"/>
              </a:buClr>
              <a:buSzPts val="1500"/>
              <a:buChar char="•"/>
            </a:pPr>
            <a:r>
              <a:rPr lang="en-US" sz="1500">
                <a:solidFill>
                  <a:schemeClr val="dk1"/>
                </a:solidFill>
              </a:rPr>
              <a:t>National Center for Biotechnology InformationI: </a:t>
            </a:r>
            <a:r>
              <a:rPr lang="en-US" sz="1500" u="sng">
                <a:solidFill>
                  <a:schemeClr val="hlink"/>
                </a:solidFill>
                <a:hlinkClick r:id="rId11"/>
              </a:rPr>
              <a:t>https://www.ncbi.nlm.nih.gov/</a:t>
            </a:r>
            <a:endParaRPr sz="1500">
              <a:solidFill>
                <a:schemeClr val="dk1"/>
              </a:solidFill>
            </a:endParaRPr>
          </a:p>
          <a:p>
            <a:pPr indent="-242887" lvl="0" marL="236537" marR="0" rtl="0" algn="l">
              <a:lnSpc>
                <a:spcPct val="100000"/>
              </a:lnSpc>
              <a:spcBef>
                <a:spcPts val="0"/>
              </a:spcBef>
              <a:spcAft>
                <a:spcPts val="0"/>
              </a:spcAft>
              <a:buClr>
                <a:schemeClr val="dk1"/>
              </a:buClr>
              <a:buSzPts val="1500"/>
              <a:buChar char="•"/>
            </a:pPr>
            <a:r>
              <a:rPr lang="en-US" sz="1500">
                <a:solidFill>
                  <a:schemeClr val="dk1"/>
                </a:solidFill>
              </a:rPr>
              <a:t>Saccharomyces Genome Database: https://www.yeastgenome.org/</a:t>
            </a:r>
            <a:endParaRPr sz="1500"/>
          </a:p>
          <a:p>
            <a:pPr indent="-242887" lvl="0" marL="236537" marR="0" rtl="0" algn="l">
              <a:lnSpc>
                <a:spcPct val="100000"/>
              </a:lnSpc>
              <a:spcBef>
                <a:spcPts val="0"/>
              </a:spcBef>
              <a:spcAft>
                <a:spcPts val="0"/>
              </a:spcAft>
              <a:buSzPts val="1500"/>
              <a:buChar char="•"/>
            </a:pPr>
            <a:r>
              <a:rPr lang="en-US" sz="1500"/>
              <a:t>SinonJS: </a:t>
            </a:r>
            <a:r>
              <a:rPr lang="en-US" sz="1500" u="sng">
                <a:solidFill>
                  <a:schemeClr val="hlink"/>
                </a:solidFill>
                <a:hlinkClick r:id="rId12"/>
              </a:rPr>
              <a:t>https://sinonjs.org/</a:t>
            </a:r>
            <a:endParaRPr sz="1500"/>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b="0" i="0" sz="1700" u="none" cap="none" strike="noStrike">
              <a:solidFill>
                <a:srgbClr val="003700"/>
              </a:solidFill>
              <a:latin typeface="Arial"/>
              <a:ea typeface="Arial"/>
              <a:cs typeface="Arial"/>
              <a:sym typeface="Arial"/>
            </a:endParaRPr>
          </a:p>
        </p:txBody>
      </p:sp>
      <p:sp>
        <p:nvSpPr>
          <p:cNvPr id="95" name="Google Shape;95;p11"/>
          <p:cNvSpPr/>
          <p:nvPr/>
        </p:nvSpPr>
        <p:spPr>
          <a:xfrm>
            <a:off x="33119200" y="6162935"/>
            <a:ext cx="9924300" cy="935100"/>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lang="en-US" sz="3600">
                <a:solidFill>
                  <a:srgbClr val="017C00"/>
                </a:solidFill>
              </a:rPr>
              <a:t>Documentation Updates</a:t>
            </a:r>
            <a:endParaRPr b="0" i="0" sz="3600" u="none" cap="none" strike="noStrike">
              <a:solidFill>
                <a:srgbClr val="017C00"/>
              </a:solidFill>
              <a:latin typeface="Arial"/>
              <a:ea typeface="Arial"/>
              <a:cs typeface="Arial"/>
              <a:sym typeface="Arial"/>
            </a:endParaRPr>
          </a:p>
        </p:txBody>
      </p:sp>
      <p:sp>
        <p:nvSpPr>
          <p:cNvPr id="96" name="Google Shape;96;p11"/>
          <p:cNvSpPr/>
          <p:nvPr/>
        </p:nvSpPr>
        <p:spPr>
          <a:xfrm>
            <a:off x="33121125" y="7098150"/>
            <a:ext cx="9921300" cy="46419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
              <a:buFont typeface="Arial"/>
              <a:buNone/>
            </a:pPr>
            <a:r>
              <a:rPr b="1" lang="en-US" sz="2200"/>
              <a:t>Updated </a:t>
            </a:r>
            <a:r>
              <a:rPr b="1" lang="en-US" sz="2200"/>
              <a:t>Wiki Layout</a:t>
            </a:r>
            <a:endParaRPr/>
          </a:p>
          <a:p>
            <a:pPr indent="-236537" lvl="0" marL="236537" marR="0" rtl="0" algn="l">
              <a:lnSpc>
                <a:spcPct val="100000"/>
              </a:lnSpc>
              <a:spcBef>
                <a:spcPts val="0"/>
              </a:spcBef>
              <a:spcAft>
                <a:spcPts val="0"/>
              </a:spcAft>
              <a:buSzPts val="2200"/>
              <a:buChar char="•"/>
            </a:pPr>
            <a:r>
              <a:rPr lang="en-US" sz="2200"/>
              <a:t>Reorganized Wiki categories into First Steps, Instructions and Tutorials, Procedures, Design, Testing, Troubleshooting, Abstracts and Documentation, and Appendices to enhance organization and encourage continual updates to documentation.</a:t>
            </a:r>
            <a:endParaRPr sz="2200"/>
          </a:p>
          <a:p>
            <a:pPr indent="0" lvl="0" marL="0" marR="0" rtl="0" algn="l">
              <a:lnSpc>
                <a:spcPct val="100000"/>
              </a:lnSpc>
              <a:spcBef>
                <a:spcPts val="0"/>
              </a:spcBef>
              <a:spcAft>
                <a:spcPts val="0"/>
              </a:spcAft>
              <a:buNone/>
            </a:pPr>
            <a:r>
              <a:t/>
            </a:r>
            <a:endParaRPr sz="2200"/>
          </a:p>
          <a:p>
            <a:pPr indent="0" lvl="0" marL="0" rtl="0" algn="l">
              <a:spcBef>
                <a:spcPts val="0"/>
              </a:spcBef>
              <a:spcAft>
                <a:spcPts val="0"/>
              </a:spcAft>
              <a:buNone/>
            </a:pPr>
            <a:r>
              <a:rPr b="1" lang="en-US" sz="2200">
                <a:solidFill>
                  <a:schemeClr val="dk1"/>
                </a:solidFill>
              </a:rPr>
              <a:t>New Documentation</a:t>
            </a:r>
            <a:endParaRPr b="1"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Updated previously out-of-date library requirement guidelines.</a:t>
            </a:r>
            <a:endParaRPr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Added detailed instructions in Wiki to facilitate process of familiarizing new research team members with the materials and processes.</a:t>
            </a:r>
            <a:endParaRPr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Added Troubleshooting section to Wiki to allow for continual addition from team members on how to solve common problems.</a:t>
            </a:r>
            <a:endParaRPr sz="2200">
              <a:solidFill>
                <a:schemeClr val="dk1"/>
              </a:solidFill>
            </a:endParaRPr>
          </a:p>
          <a:p>
            <a:pPr indent="0" lvl="0" marL="45720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a:p>
          <a:p>
            <a:pPr indent="0" lvl="0" marL="0" marR="0" rtl="0" algn="l">
              <a:lnSpc>
                <a:spcPct val="100000"/>
              </a:lnSpc>
              <a:spcBef>
                <a:spcPts val="0"/>
              </a:spcBef>
              <a:spcAft>
                <a:spcPts val="0"/>
              </a:spcAft>
              <a:buNone/>
            </a:pPr>
            <a:r>
              <a:t/>
            </a:r>
            <a:endParaRPr/>
          </a:p>
        </p:txBody>
      </p:sp>
      <p:sp>
        <p:nvSpPr>
          <p:cNvPr id="97" name="Google Shape;97;p11"/>
          <p:cNvSpPr/>
          <p:nvPr/>
        </p:nvSpPr>
        <p:spPr>
          <a:xfrm>
            <a:off x="835484" y="6162935"/>
            <a:ext cx="9754540" cy="1194134"/>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b="0" i="0" lang="en-US" sz="3600" u="none" cap="none" strike="noStrike">
                <a:solidFill>
                  <a:srgbClr val="017C00"/>
                </a:solidFill>
                <a:latin typeface="Arial"/>
                <a:ea typeface="Arial"/>
                <a:cs typeface="Arial"/>
                <a:sym typeface="Arial"/>
              </a:rPr>
              <a:t>Gene Regulatory Networks Can Be Illustrated by Directed Graphs</a:t>
            </a:r>
            <a:endParaRPr b="0" i="0" sz="3600" u="none" cap="none" strike="noStrike">
              <a:solidFill>
                <a:srgbClr val="017C00"/>
              </a:solidFill>
              <a:latin typeface="Arial"/>
              <a:ea typeface="Arial"/>
              <a:cs typeface="Arial"/>
              <a:sym typeface="Arial"/>
            </a:endParaRPr>
          </a:p>
        </p:txBody>
      </p:sp>
      <p:sp>
        <p:nvSpPr>
          <p:cNvPr id="98" name="Google Shape;98;p11"/>
          <p:cNvSpPr/>
          <p:nvPr/>
        </p:nvSpPr>
        <p:spPr>
          <a:xfrm>
            <a:off x="835483" y="16930984"/>
            <a:ext cx="9754541" cy="1265805"/>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b="0" i="0" lang="en-US" sz="3600" u="none" cap="none" strike="noStrike">
                <a:solidFill>
                  <a:srgbClr val="017C00"/>
                </a:solidFill>
                <a:latin typeface="Arial"/>
                <a:ea typeface="Arial"/>
                <a:cs typeface="Arial"/>
                <a:sym typeface="Arial"/>
              </a:rPr>
              <a:t>GRNmap: Gene Regulatory Network Modeling and Parameter Estimation</a:t>
            </a:r>
            <a:endParaRPr b="0" i="0" sz="3600" u="none" cap="none" strike="noStrike">
              <a:solidFill>
                <a:srgbClr val="017C00"/>
              </a:solidFill>
              <a:latin typeface="Arial"/>
              <a:ea typeface="Arial"/>
              <a:cs typeface="Arial"/>
              <a:sym typeface="Arial"/>
            </a:endParaRPr>
          </a:p>
        </p:txBody>
      </p:sp>
      <p:sp>
        <p:nvSpPr>
          <p:cNvPr id="99" name="Google Shape;99;p11"/>
          <p:cNvSpPr/>
          <p:nvPr/>
        </p:nvSpPr>
        <p:spPr>
          <a:xfrm>
            <a:off x="11423975" y="7125788"/>
            <a:ext cx="20661000" cy="17334300"/>
          </a:xfrm>
          <a:prstGeom prst="rect">
            <a:avLst/>
          </a:prstGeom>
          <a:solidFill>
            <a:schemeClr val="lt1"/>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
        <p:nvSpPr>
          <p:cNvPr id="100" name="Google Shape;100;p11"/>
          <p:cNvSpPr/>
          <p:nvPr/>
        </p:nvSpPr>
        <p:spPr>
          <a:xfrm>
            <a:off x="11423975" y="25816000"/>
            <a:ext cx="20661000" cy="62094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200" u="sng">
              <a:solidFill>
                <a:srgbClr val="547092"/>
              </a:solidFill>
              <a:latin typeface="Lato"/>
              <a:ea typeface="Lato"/>
              <a:cs typeface="Lato"/>
              <a:sym typeface="Lato"/>
              <a:hlinkClick r:id="rId13"/>
            </a:endParaRPr>
          </a:p>
          <a:p>
            <a:pPr indent="-51206400" lvl="0" marL="0" rtl="0" algn="l">
              <a:lnSpc>
                <a:spcPct val="115000"/>
              </a:lnSpc>
              <a:spcBef>
                <a:spcPts val="0"/>
              </a:spcBef>
              <a:spcAft>
                <a:spcPts val="0"/>
              </a:spcAft>
              <a:buNone/>
            </a:pPr>
            <a:r>
              <a:t/>
            </a:r>
            <a:endParaRPr sz="1200" u="sng">
              <a:solidFill>
                <a:srgbClr val="547092"/>
              </a:solidFill>
              <a:latin typeface="Lato"/>
              <a:ea typeface="Lato"/>
              <a:cs typeface="Lato"/>
              <a:sym typeface="Lato"/>
              <a:hlinkClick r:id="rId14"/>
            </a:endParaRPr>
          </a:p>
        </p:txBody>
      </p:sp>
      <p:sp>
        <p:nvSpPr>
          <p:cNvPr id="101" name="Google Shape;101;p11"/>
          <p:cNvSpPr/>
          <p:nvPr/>
        </p:nvSpPr>
        <p:spPr>
          <a:xfrm>
            <a:off x="11423975" y="24912638"/>
            <a:ext cx="20661000" cy="935100"/>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lang="en-US" sz="3600">
                <a:solidFill>
                  <a:srgbClr val="017C00"/>
                </a:solidFill>
              </a:rPr>
              <a:t>The Gene Page Curates Data from Established Biological Databases</a:t>
            </a:r>
            <a:endParaRPr b="0" i="0" sz="3600" u="none" cap="none" strike="noStrike">
              <a:solidFill>
                <a:srgbClr val="017C00"/>
              </a:solidFill>
              <a:latin typeface="Arial"/>
              <a:ea typeface="Arial"/>
              <a:cs typeface="Arial"/>
              <a:sym typeface="Arial"/>
            </a:endParaRPr>
          </a:p>
        </p:txBody>
      </p:sp>
      <p:sp>
        <p:nvSpPr>
          <p:cNvPr id="102" name="Google Shape;102;p11"/>
          <p:cNvSpPr/>
          <p:nvPr/>
        </p:nvSpPr>
        <p:spPr>
          <a:xfrm>
            <a:off x="11424051" y="6159261"/>
            <a:ext cx="20660886" cy="935227"/>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lang="en-US" sz="3600">
                <a:solidFill>
                  <a:srgbClr val="017C00"/>
                </a:solidFill>
              </a:rPr>
              <a:t>Gene Page Feature Displays Curated Data for a Selected </a:t>
            </a:r>
            <a:r>
              <a:rPr i="1" lang="en-US" sz="3600">
                <a:solidFill>
                  <a:srgbClr val="017C00"/>
                </a:solidFill>
              </a:rPr>
              <a:t>Saccharomyces cerevisiae </a:t>
            </a:r>
            <a:r>
              <a:rPr lang="en-US" sz="3600">
                <a:solidFill>
                  <a:srgbClr val="017C00"/>
                </a:solidFill>
              </a:rPr>
              <a:t>Node</a:t>
            </a:r>
            <a:endParaRPr b="0" sz="3600" u="none" cap="none" strike="noStrike">
              <a:solidFill>
                <a:srgbClr val="017C00"/>
              </a:solidFill>
              <a:latin typeface="Arial"/>
              <a:ea typeface="Arial"/>
              <a:cs typeface="Arial"/>
              <a:sym typeface="Arial"/>
            </a:endParaRPr>
          </a:p>
        </p:txBody>
      </p:sp>
      <p:sp>
        <p:nvSpPr>
          <p:cNvPr id="103" name="Google Shape;103;p11"/>
          <p:cNvSpPr/>
          <p:nvPr/>
        </p:nvSpPr>
        <p:spPr>
          <a:xfrm>
            <a:off x="26802575" y="17187613"/>
            <a:ext cx="4388100" cy="725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550"/>
              <a:buFont typeface="Arial"/>
              <a:buNone/>
            </a:pPr>
            <a:r>
              <a:rPr b="1" lang="en-US" sz="2200">
                <a:solidFill>
                  <a:schemeClr val="dk1"/>
                </a:solidFill>
              </a:rPr>
              <a:t>The Gene Page Uses a Variety of Modern Web Application Technologies</a:t>
            </a:r>
            <a:endParaRPr/>
          </a:p>
          <a:p>
            <a:pPr indent="-236537" lvl="0" marL="236537" marR="0" rtl="0" algn="l">
              <a:lnSpc>
                <a:spcPct val="100000"/>
              </a:lnSpc>
              <a:spcBef>
                <a:spcPts val="0"/>
              </a:spcBef>
              <a:spcAft>
                <a:spcPts val="0"/>
              </a:spcAft>
              <a:buClr>
                <a:schemeClr val="dk1"/>
              </a:buClr>
              <a:buSzPts val="2200"/>
              <a:buFont typeface="Arial"/>
              <a:buChar char="•"/>
            </a:pPr>
            <a:r>
              <a:rPr lang="en-US" sz="2200">
                <a:solidFill>
                  <a:schemeClr val="dk1"/>
                </a:solidFill>
              </a:rPr>
              <a:t>The gene page is styled using Bootstrap, a library for the page’s Cascading Style Sheets.</a:t>
            </a:r>
            <a:endParaRPr sz="2200">
              <a:solidFill>
                <a:schemeClr val="dk1"/>
              </a:solidFill>
            </a:endParaRPr>
          </a:p>
          <a:p>
            <a:pPr indent="-236537" lvl="0" marL="236537" marR="0" rtl="0" algn="l">
              <a:lnSpc>
                <a:spcPct val="100000"/>
              </a:lnSpc>
              <a:spcBef>
                <a:spcPts val="0"/>
              </a:spcBef>
              <a:spcAft>
                <a:spcPts val="0"/>
              </a:spcAft>
              <a:buClr>
                <a:schemeClr val="dk1"/>
              </a:buClr>
              <a:buSzPts val="2200"/>
              <a:buChar char="•"/>
            </a:pPr>
            <a:r>
              <a:rPr lang="en-US" sz="2200">
                <a:solidFill>
                  <a:schemeClr val="dk1"/>
                </a:solidFill>
              </a:rPr>
              <a:t>The page was written using ES6 Javascript and the jQuery library.</a:t>
            </a:r>
            <a:endParaRPr sz="2200">
              <a:solidFill>
                <a:schemeClr val="dk1"/>
              </a:solidFill>
            </a:endParaRPr>
          </a:p>
          <a:p>
            <a:pPr indent="-236537" lvl="0" marL="236537" marR="0" rtl="0" algn="l">
              <a:lnSpc>
                <a:spcPct val="100000"/>
              </a:lnSpc>
              <a:spcBef>
                <a:spcPts val="0"/>
              </a:spcBef>
              <a:spcAft>
                <a:spcPts val="0"/>
              </a:spcAft>
              <a:buClr>
                <a:schemeClr val="dk1"/>
              </a:buClr>
              <a:buSzPts val="2200"/>
              <a:buChar char="•"/>
            </a:pPr>
            <a:r>
              <a:rPr lang="en-US" sz="2200">
                <a:solidFill>
                  <a:schemeClr val="dk1"/>
                </a:solidFill>
              </a:rPr>
              <a:t>To connect to the APIs, the page implements a relay from the primary GRNsight server to the API calls.</a:t>
            </a:r>
            <a:endParaRPr sz="2200">
              <a:solidFill>
                <a:schemeClr val="dk1"/>
              </a:solidFill>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Arial"/>
              <a:ea typeface="Arial"/>
              <a:cs typeface="Arial"/>
              <a:sym typeface="Arial"/>
            </a:endParaRPr>
          </a:p>
        </p:txBody>
      </p:sp>
      <p:sp>
        <p:nvSpPr>
          <p:cNvPr id="104" name="Google Shape;104;p11"/>
          <p:cNvSpPr txBox="1"/>
          <p:nvPr/>
        </p:nvSpPr>
        <p:spPr>
          <a:xfrm>
            <a:off x="27370525" y="7456694"/>
            <a:ext cx="4583400" cy="769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Arial"/>
              <a:ea typeface="Arial"/>
              <a:cs typeface="Arial"/>
              <a:sym typeface="Arial"/>
            </a:endParaRPr>
          </a:p>
        </p:txBody>
      </p:sp>
      <p:sp>
        <p:nvSpPr>
          <p:cNvPr id="105" name="Google Shape;105;p11"/>
          <p:cNvSpPr txBox="1"/>
          <p:nvPr/>
        </p:nvSpPr>
        <p:spPr>
          <a:xfrm>
            <a:off x="20242098" y="13617452"/>
            <a:ext cx="4388061"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106" name="Google Shape;106;p11"/>
          <p:cNvSpPr txBox="1"/>
          <p:nvPr/>
        </p:nvSpPr>
        <p:spPr>
          <a:xfrm>
            <a:off x="27937544" y="9747070"/>
            <a:ext cx="3449438"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pic>
        <p:nvPicPr>
          <p:cNvPr id="107" name="Google Shape;107;p11"/>
          <p:cNvPicPr preferRelativeResize="0"/>
          <p:nvPr/>
        </p:nvPicPr>
        <p:blipFill rotWithShape="1">
          <a:blip r:embed="rId15">
            <a:alphaModFix/>
          </a:blip>
          <a:srcRect b="-811" l="-1" r="16346" t="36170"/>
          <a:stretch/>
        </p:blipFill>
        <p:spPr>
          <a:xfrm>
            <a:off x="1880464" y="23377584"/>
            <a:ext cx="7579132" cy="2161769"/>
          </a:xfrm>
          <a:prstGeom prst="rect">
            <a:avLst/>
          </a:prstGeom>
          <a:noFill/>
          <a:ln>
            <a:noFill/>
          </a:ln>
        </p:spPr>
      </p:pic>
      <p:sp>
        <p:nvSpPr>
          <p:cNvPr id="108" name="Google Shape;108;p11"/>
          <p:cNvSpPr txBox="1"/>
          <p:nvPr/>
        </p:nvSpPr>
        <p:spPr>
          <a:xfrm>
            <a:off x="27338156" y="10337694"/>
            <a:ext cx="4648214"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Arial"/>
              <a:ea typeface="Arial"/>
              <a:cs typeface="Arial"/>
              <a:sym typeface="Arial"/>
            </a:endParaRPr>
          </a:p>
        </p:txBody>
      </p:sp>
      <p:sp>
        <p:nvSpPr>
          <p:cNvPr id="109" name="Google Shape;109;p11"/>
          <p:cNvSpPr txBox="1"/>
          <p:nvPr/>
        </p:nvSpPr>
        <p:spPr>
          <a:xfrm>
            <a:off x="27468231" y="13173094"/>
            <a:ext cx="4388061"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110" name="Google Shape;110;p11"/>
          <p:cNvSpPr txBox="1"/>
          <p:nvPr/>
        </p:nvSpPr>
        <p:spPr>
          <a:xfrm>
            <a:off x="27918044" y="13711681"/>
            <a:ext cx="3793237"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Arial"/>
              <a:ea typeface="Arial"/>
              <a:cs typeface="Arial"/>
              <a:sym typeface="Arial"/>
            </a:endParaRPr>
          </a:p>
        </p:txBody>
      </p:sp>
      <p:sp>
        <p:nvSpPr>
          <p:cNvPr id="111" name="Google Shape;111;p11"/>
          <p:cNvSpPr txBox="1"/>
          <p:nvPr/>
        </p:nvSpPr>
        <p:spPr>
          <a:xfrm>
            <a:off x="27958734" y="16709103"/>
            <a:ext cx="3407057"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112" name="Google Shape;112;p11"/>
          <p:cNvSpPr/>
          <p:nvPr/>
        </p:nvSpPr>
        <p:spPr>
          <a:xfrm>
            <a:off x="11661000" y="25927200"/>
            <a:ext cx="12249600" cy="407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200">
                <a:solidFill>
                  <a:schemeClr val="dk1"/>
                </a:solidFill>
              </a:rPr>
              <a:t>Selected Data is Curated and Displayed</a:t>
            </a:r>
            <a:endParaRPr b="1" sz="2200">
              <a:solidFill>
                <a:schemeClr val="dk1"/>
              </a:solidFill>
            </a:endParaRPr>
          </a:p>
          <a:p>
            <a:pPr indent="-236537" lvl="0" marL="236537" marR="0" rtl="0" algn="l">
              <a:lnSpc>
                <a:spcPct val="100000"/>
              </a:lnSpc>
              <a:spcBef>
                <a:spcPts val="0"/>
              </a:spcBef>
              <a:spcAft>
                <a:spcPts val="0"/>
              </a:spcAft>
              <a:buClr>
                <a:schemeClr val="dk1"/>
              </a:buClr>
              <a:buSzPts val="2200"/>
              <a:buFont typeface="Arial"/>
              <a:buChar char="•"/>
            </a:pPr>
            <a:r>
              <a:rPr lang="en-US" sz="2200">
                <a:solidFill>
                  <a:schemeClr val="dk1"/>
                </a:solidFill>
              </a:rPr>
              <a:t>From the NCBI Database, the page gathers the NCBI ID, chromosome sequence, and the locus tag. This locus tag is used to provide a link to the gene’s corresponding page on the Ensembl Database website.</a:t>
            </a:r>
            <a:endParaRPr sz="2200">
              <a:solidFill>
                <a:schemeClr val="dk1"/>
              </a:solidFill>
            </a:endParaRPr>
          </a:p>
          <a:p>
            <a:pPr indent="-236537" lvl="0" marL="236537" marR="0" rtl="0" algn="l">
              <a:lnSpc>
                <a:spcPct val="100000"/>
              </a:lnSpc>
              <a:spcBef>
                <a:spcPts val="0"/>
              </a:spcBef>
              <a:spcAft>
                <a:spcPts val="0"/>
              </a:spcAft>
              <a:buClr>
                <a:schemeClr val="dk1"/>
              </a:buClr>
              <a:buSzPts val="2200"/>
              <a:buFont typeface="Arial"/>
              <a:buChar char="•"/>
            </a:pPr>
            <a:r>
              <a:rPr lang="en-US" sz="2200">
                <a:solidFill>
                  <a:schemeClr val="dk1"/>
                </a:solidFill>
              </a:rPr>
              <a:t>From the UniProt Database, the page gathers the UniProt ID, protein sequence, protein type, and full species name.</a:t>
            </a:r>
            <a:endParaRPr sz="2200">
              <a:solidFill>
                <a:schemeClr val="dk1"/>
              </a:solidFill>
            </a:endParaRPr>
          </a:p>
          <a:p>
            <a:pPr indent="-236537" lvl="0" marL="236537" marR="0" rtl="0" algn="l">
              <a:lnSpc>
                <a:spcPct val="100000"/>
              </a:lnSpc>
              <a:spcBef>
                <a:spcPts val="0"/>
              </a:spcBef>
              <a:spcAft>
                <a:spcPts val="0"/>
              </a:spcAft>
              <a:buClr>
                <a:schemeClr val="dk1"/>
              </a:buClr>
              <a:buSzPts val="2200"/>
              <a:buChar char="•"/>
            </a:pPr>
            <a:r>
              <a:rPr lang="en-US" sz="2200">
                <a:solidFill>
                  <a:schemeClr val="dk1"/>
                </a:solidFill>
              </a:rPr>
              <a:t>From the JASPAR Database, the page gathers the JASPAR ID, class name, family name, frequency matrix, and JASPAR sequence logo.</a:t>
            </a:r>
            <a:endParaRPr sz="2200">
              <a:solidFill>
                <a:schemeClr val="dk1"/>
              </a:solidFill>
            </a:endParaRPr>
          </a:p>
          <a:p>
            <a:pPr indent="-236537" lvl="0" marL="236537" marR="0" rtl="0" algn="l">
              <a:lnSpc>
                <a:spcPct val="100000"/>
              </a:lnSpc>
              <a:spcBef>
                <a:spcPts val="0"/>
              </a:spcBef>
              <a:spcAft>
                <a:spcPts val="0"/>
              </a:spcAft>
              <a:buClr>
                <a:schemeClr val="dk1"/>
              </a:buClr>
              <a:buSzPts val="2200"/>
              <a:buChar char="•"/>
            </a:pPr>
            <a:r>
              <a:rPr lang="en-US" sz="2200">
                <a:solidFill>
                  <a:schemeClr val="dk1"/>
                </a:solidFill>
              </a:rPr>
              <a:t>From the Saccharomyces Genome Database, the page gathers a list of regulators and targets in addition to the SGD ID and gene summary. SGD is also used to collect the Gene Ontology summary and lists of molecular function, biological process, and cellular component terms.</a:t>
            </a:r>
            <a:endParaRPr sz="2200">
              <a:solidFill>
                <a:schemeClr val="dk1"/>
              </a:solidFill>
            </a:endParaRPr>
          </a:p>
          <a:p>
            <a:pPr indent="-236537" lvl="0" marL="236537" marR="0" rtl="0" algn="l">
              <a:lnSpc>
                <a:spcPct val="100000"/>
              </a:lnSpc>
              <a:spcBef>
                <a:spcPts val="0"/>
              </a:spcBef>
              <a:spcAft>
                <a:spcPts val="0"/>
              </a:spcAft>
              <a:buClr>
                <a:schemeClr val="dk1"/>
              </a:buClr>
              <a:buSzPts val="2200"/>
              <a:buChar char="•"/>
            </a:pPr>
            <a:r>
              <a:rPr lang="en-US" sz="2200">
                <a:solidFill>
                  <a:schemeClr val="dk1"/>
                </a:solidFill>
              </a:rPr>
              <a:t>The source is provided for each piece of collected data, and links are displayed at the bottom of the page to the corresponding database.</a:t>
            </a:r>
            <a:endParaRPr sz="2200">
              <a:solidFill>
                <a:schemeClr val="dk1"/>
              </a:solidFill>
            </a:endParaRPr>
          </a:p>
          <a:p>
            <a:pPr indent="-236537" lvl="0" marL="236537" marR="0" rtl="0" algn="l">
              <a:lnSpc>
                <a:spcPct val="100000"/>
              </a:lnSpc>
              <a:spcBef>
                <a:spcPts val="0"/>
              </a:spcBef>
              <a:spcAft>
                <a:spcPts val="0"/>
              </a:spcAft>
              <a:buClr>
                <a:schemeClr val="dk1"/>
              </a:buClr>
              <a:buSzPts val="2200"/>
              <a:buChar char="•"/>
            </a:pPr>
            <a:r>
              <a:rPr lang="en-US" sz="2200">
                <a:solidFill>
                  <a:schemeClr val="dk1"/>
                </a:solidFill>
              </a:rPr>
              <a:t>If no data is found for a selected </a:t>
            </a:r>
            <a:r>
              <a:rPr lang="en-US" sz="2200">
                <a:solidFill>
                  <a:schemeClr val="dk1"/>
                </a:solidFill>
              </a:rPr>
              <a:t>characteristic</a:t>
            </a:r>
            <a:r>
              <a:rPr lang="en-US" sz="2200">
                <a:solidFill>
                  <a:schemeClr val="dk1"/>
                </a:solidFill>
              </a:rPr>
              <a:t>, the page informs the user where it tried to collect the data.</a:t>
            </a:r>
            <a:endParaRPr sz="2200">
              <a:solidFill>
                <a:schemeClr val="dk1"/>
              </a:solidFill>
            </a:endParaRPr>
          </a:p>
        </p:txBody>
      </p:sp>
      <p:pic>
        <p:nvPicPr>
          <p:cNvPr id="113" name="Google Shape;113;p11"/>
          <p:cNvPicPr preferRelativeResize="0"/>
          <p:nvPr/>
        </p:nvPicPr>
        <p:blipFill rotWithShape="1">
          <a:blip r:embed="rId16">
            <a:alphaModFix/>
          </a:blip>
          <a:srcRect b="0" l="0" r="0" t="0"/>
          <a:stretch/>
        </p:blipFill>
        <p:spPr>
          <a:xfrm>
            <a:off x="835475" y="2905175"/>
            <a:ext cx="5099925" cy="2396750"/>
          </a:xfrm>
          <a:prstGeom prst="rect">
            <a:avLst/>
          </a:prstGeom>
          <a:noFill/>
          <a:ln>
            <a:noFill/>
          </a:ln>
        </p:spPr>
      </p:pic>
      <p:sp>
        <p:nvSpPr>
          <p:cNvPr id="114" name="Google Shape;114;p11"/>
          <p:cNvSpPr/>
          <p:nvPr/>
        </p:nvSpPr>
        <p:spPr>
          <a:xfrm>
            <a:off x="39495438" y="22123153"/>
            <a:ext cx="3547985" cy="3041895"/>
          </a:xfrm>
          <a:prstGeom prst="rect">
            <a:avLst/>
          </a:prstGeom>
          <a:solidFill>
            <a:srgbClr val="FFFFFF"/>
          </a:solidFill>
          <a:ln cap="flat" cmpd="sng" w="9525">
            <a:solidFill>
              <a:schemeClr val="lt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5" name="Google Shape;115;p11"/>
          <p:cNvSpPr txBox="1"/>
          <p:nvPr/>
        </p:nvSpPr>
        <p:spPr>
          <a:xfrm>
            <a:off x="909196" y="25653045"/>
            <a:ext cx="9680821" cy="2677656"/>
          </a:xfrm>
          <a:prstGeom prst="rect">
            <a:avLst/>
          </a:prstGeom>
          <a:noFill/>
          <a:ln>
            <a:noFill/>
          </a:ln>
        </p:spPr>
        <p:txBody>
          <a:bodyPr anchorCtr="0" anchor="t" bIns="45700" lIns="91425" spcFirstLastPara="1" rIns="91425" wrap="square" tIns="45700">
            <a:noAutofit/>
          </a:bodyPr>
          <a:lstStyle/>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0 represents no relationship.</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Initially, 1 represents a regulatory relationship where the gene specified by the column controls the gene specified by the rows.</a:t>
            </a:r>
            <a:endParaRPr b="0" i="0" sz="2200" u="none" cap="none" strike="noStrike">
              <a:solidFill>
                <a:schemeClr val="dk1"/>
              </a:solidFill>
              <a:latin typeface="Arial"/>
              <a:ea typeface="Arial"/>
              <a:cs typeface="Arial"/>
              <a:sym typeface="Arial"/>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After the parameters have been estimated, a positive weight value indicates activation and a negative weight value indicates repression.</a:t>
            </a:r>
            <a:endParaRPr/>
          </a:p>
          <a:p>
            <a:pPr indent="-236538" lvl="0" marL="236538"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 magnitude of the weight defines the strength of the relationship.</a:t>
            </a:r>
            <a:endParaRPr/>
          </a:p>
          <a:p>
            <a:pPr indent="0" lvl="0" marL="0" marR="0" rtl="0" algn="l">
              <a:lnSpc>
                <a:spcPct val="100000"/>
              </a:lnSpc>
              <a:spcBef>
                <a:spcPts val="0"/>
              </a:spcBef>
              <a:spcAft>
                <a:spcPts val="0"/>
              </a:spcAft>
              <a:buClr>
                <a:schemeClr val="dk1"/>
              </a:buClr>
              <a:buSzPts val="2200"/>
              <a:buFont typeface="Arial"/>
              <a:buNone/>
            </a:pPr>
            <a:r>
              <a:rPr b="1" i="0" lang="en-US" sz="2200" u="none" cap="none" strike="noStrike">
                <a:solidFill>
                  <a:schemeClr val="dk1"/>
                </a:solidFill>
                <a:latin typeface="Arial"/>
                <a:ea typeface="Arial"/>
                <a:cs typeface="Arial"/>
                <a:sym typeface="Arial"/>
              </a:rPr>
              <a:t>However, GRNmap does not generate a visual representation of GRNs.</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1"/>
          <p:cNvSpPr txBox="1"/>
          <p:nvPr/>
        </p:nvSpPr>
        <p:spPr>
          <a:xfrm>
            <a:off x="26418213" y="7428125"/>
            <a:ext cx="384365"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sz="2800"/>
          </a:p>
        </p:txBody>
      </p:sp>
      <p:sp>
        <p:nvSpPr>
          <p:cNvPr id="117" name="Google Shape;117;p11"/>
          <p:cNvSpPr/>
          <p:nvPr/>
        </p:nvSpPr>
        <p:spPr>
          <a:xfrm>
            <a:off x="33125972" y="22120416"/>
            <a:ext cx="6510124" cy="3084948"/>
          </a:xfrm>
          <a:prstGeom prst="rect">
            <a:avLst/>
          </a:prstGeom>
          <a:solidFill>
            <a:srgbClr val="FFFFFF"/>
          </a:solidFill>
          <a:ln>
            <a:noFill/>
          </a:ln>
        </p:spPr>
        <p:txBody>
          <a:bodyPr anchorCtr="0" anchor="t" bIns="45700" lIns="91425" spcFirstLastPara="1" rIns="91425" wrap="square" tIns="45700">
            <a:noAutofit/>
          </a:bodyPr>
          <a:lstStyle/>
          <a:p>
            <a:pPr indent="-231775" lvl="0" marL="236538" marR="0" rtl="0" algn="l">
              <a:lnSpc>
                <a:spcPct val="100000"/>
              </a:lnSpc>
              <a:spcBef>
                <a:spcPts val="0"/>
              </a:spcBef>
              <a:spcAft>
                <a:spcPts val="0"/>
              </a:spcAft>
              <a:buClr>
                <a:srgbClr val="333333"/>
              </a:buClr>
              <a:buSzPts val="2200"/>
              <a:buFont typeface="Arial"/>
              <a:buChar char="•"/>
            </a:pPr>
            <a:r>
              <a:rPr b="0" i="0" lang="en-US" sz="2200" u="none" cap="none" strike="noStrike">
                <a:solidFill>
                  <a:schemeClr val="dk1"/>
                </a:solidFill>
                <a:latin typeface="Arial"/>
                <a:ea typeface="Arial"/>
                <a:cs typeface="Arial"/>
                <a:sym typeface="Arial"/>
              </a:rPr>
              <a:t>GRNsight is free and open to all users and there is no login requirement. </a:t>
            </a:r>
            <a:endParaRPr b="0" i="0" sz="2200" u="none" cap="none" strike="noStrike">
              <a:solidFill>
                <a:schemeClr val="dk1"/>
              </a:solidFill>
              <a:latin typeface="Arial"/>
              <a:ea typeface="Arial"/>
              <a:cs typeface="Arial"/>
              <a:sym typeface="Arial"/>
            </a:endParaRPr>
          </a:p>
          <a:p>
            <a:pPr indent="-231775" lvl="0" marL="236538" marR="0" rtl="0" algn="l">
              <a:lnSpc>
                <a:spcPct val="100000"/>
              </a:lnSpc>
              <a:spcBef>
                <a:spcPts val="0"/>
              </a:spcBef>
              <a:spcAft>
                <a:spcPts val="0"/>
              </a:spcAft>
              <a:buClr>
                <a:srgbClr val="333333"/>
              </a:buClr>
              <a:buSzPts val="2200"/>
              <a:buFont typeface="Arial"/>
              <a:buChar char="•"/>
            </a:pPr>
            <a:r>
              <a:rPr b="0" i="0" lang="en-US" sz="2200" u="none" cap="none" strike="noStrike">
                <a:solidFill>
                  <a:schemeClr val="dk1"/>
                </a:solidFill>
                <a:latin typeface="Arial"/>
                <a:ea typeface="Arial"/>
                <a:cs typeface="Arial"/>
                <a:sym typeface="Arial"/>
              </a:rPr>
              <a:t>Web site content is available under the Creative Commons Attribution Non-Commercial Share Alike license.</a:t>
            </a:r>
            <a:endParaRPr/>
          </a:p>
          <a:p>
            <a:pPr indent="-231775" lvl="0" marL="236538" marR="0" rtl="0" algn="l">
              <a:lnSpc>
                <a:spcPct val="100000"/>
              </a:lnSpc>
              <a:spcBef>
                <a:spcPts val="0"/>
              </a:spcBef>
              <a:spcAft>
                <a:spcPts val="0"/>
              </a:spcAft>
              <a:buClr>
                <a:srgbClr val="333333"/>
              </a:buClr>
              <a:buSzPts val="2200"/>
              <a:buFont typeface="Arial"/>
              <a:buChar char="•"/>
            </a:pPr>
            <a:r>
              <a:rPr b="0" i="0" lang="en-US" sz="2200" u="none" cap="none" strike="noStrike">
                <a:solidFill>
                  <a:schemeClr val="dk1"/>
                </a:solidFill>
                <a:latin typeface="Arial"/>
                <a:ea typeface="Arial"/>
                <a:cs typeface="Arial"/>
                <a:sym typeface="Arial"/>
              </a:rPr>
              <a:t>GRNsight code is available under the open source BSD license.</a:t>
            </a:r>
            <a:endParaRPr/>
          </a:p>
          <a:p>
            <a:pPr indent="-231775" lvl="0" marL="236538" marR="0" rtl="0" algn="l">
              <a:lnSpc>
                <a:spcPct val="100000"/>
              </a:lnSpc>
              <a:spcBef>
                <a:spcPts val="0"/>
              </a:spcBef>
              <a:spcAft>
                <a:spcPts val="0"/>
              </a:spcAft>
              <a:buClr>
                <a:srgbClr val="333333"/>
              </a:buClr>
              <a:buSzPts val="2200"/>
              <a:buFont typeface="Arial"/>
              <a:buChar char="•"/>
            </a:pPr>
            <a:r>
              <a:rPr b="0" i="0" lang="en-US" sz="2200" u="none" cap="none" strike="noStrike">
                <a:solidFill>
                  <a:schemeClr val="dk1"/>
                </a:solidFill>
                <a:latin typeface="Arial"/>
                <a:ea typeface="Arial"/>
                <a:cs typeface="Arial"/>
                <a:sym typeface="Arial"/>
              </a:rPr>
              <a:t>Usage is being tracked through Google Analytics.</a:t>
            </a:r>
            <a:endParaRPr b="0" i="0" sz="2200" u="none" cap="none" strike="noStrike">
              <a:solidFill>
                <a:schemeClr val="dk1"/>
              </a:solidFill>
              <a:latin typeface="Arial"/>
              <a:ea typeface="Arial"/>
              <a:cs typeface="Arial"/>
              <a:sym typeface="Arial"/>
            </a:endParaRPr>
          </a:p>
        </p:txBody>
      </p:sp>
      <p:sp>
        <p:nvSpPr>
          <p:cNvPr id="118" name="Google Shape;118;p11"/>
          <p:cNvSpPr txBox="1"/>
          <p:nvPr/>
        </p:nvSpPr>
        <p:spPr>
          <a:xfrm>
            <a:off x="1867482" y="10226264"/>
            <a:ext cx="57363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DNA</a:t>
            </a:r>
            <a:endParaRPr b="1" i="0" sz="1400" u="none" cap="none" strike="noStrike">
              <a:solidFill>
                <a:srgbClr val="000000"/>
              </a:solidFill>
              <a:latin typeface="Arial"/>
              <a:ea typeface="Arial"/>
              <a:cs typeface="Arial"/>
              <a:sym typeface="Arial"/>
            </a:endParaRPr>
          </a:p>
        </p:txBody>
      </p:sp>
      <p:sp>
        <p:nvSpPr>
          <p:cNvPr id="119" name="Google Shape;119;p11"/>
          <p:cNvSpPr txBox="1"/>
          <p:nvPr/>
        </p:nvSpPr>
        <p:spPr>
          <a:xfrm>
            <a:off x="1893481" y="10550502"/>
            <a:ext cx="573632"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RNA</a:t>
            </a:r>
            <a:endParaRPr b="1" i="0" sz="1400" u="none" cap="none" strike="noStrike">
              <a:solidFill>
                <a:srgbClr val="000000"/>
              </a:solidFill>
              <a:latin typeface="Arial"/>
              <a:ea typeface="Arial"/>
              <a:cs typeface="Arial"/>
              <a:sym typeface="Arial"/>
            </a:endParaRPr>
          </a:p>
        </p:txBody>
      </p:sp>
      <p:sp>
        <p:nvSpPr>
          <p:cNvPr id="120" name="Google Shape;120;p11"/>
          <p:cNvSpPr txBox="1"/>
          <p:nvPr/>
        </p:nvSpPr>
        <p:spPr>
          <a:xfrm>
            <a:off x="1867482" y="11338702"/>
            <a:ext cx="803137"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Protein</a:t>
            </a:r>
            <a:endParaRPr b="1" i="0" sz="1400" u="none" cap="none" strike="noStrike">
              <a:solidFill>
                <a:srgbClr val="000000"/>
              </a:solidFill>
              <a:latin typeface="Arial"/>
              <a:ea typeface="Arial"/>
              <a:cs typeface="Arial"/>
              <a:sym typeface="Arial"/>
            </a:endParaRPr>
          </a:p>
        </p:txBody>
      </p:sp>
      <p:pic>
        <p:nvPicPr>
          <p:cNvPr id="121" name="Google Shape;121;p11"/>
          <p:cNvPicPr preferRelativeResize="0"/>
          <p:nvPr/>
        </p:nvPicPr>
        <p:blipFill rotWithShape="1">
          <a:blip r:embed="rId17">
            <a:alphaModFix/>
          </a:blip>
          <a:srcRect b="0" l="0" r="0" t="0"/>
          <a:stretch/>
        </p:blipFill>
        <p:spPr>
          <a:xfrm>
            <a:off x="39492009" y="22123153"/>
            <a:ext cx="3537265" cy="3077950"/>
          </a:xfrm>
          <a:prstGeom prst="rect">
            <a:avLst/>
          </a:prstGeom>
          <a:noFill/>
          <a:ln>
            <a:noFill/>
          </a:ln>
        </p:spPr>
      </p:pic>
      <p:sp>
        <p:nvSpPr>
          <p:cNvPr id="122" name="Google Shape;122;p11"/>
          <p:cNvSpPr txBox="1"/>
          <p:nvPr/>
        </p:nvSpPr>
        <p:spPr>
          <a:xfrm>
            <a:off x="40147416" y="23855659"/>
            <a:ext cx="2450940" cy="73866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2048 total visitors and </a:t>
            </a:r>
            <a:endParaRPr/>
          </a:p>
          <a:p>
            <a:pPr indent="0" lvl="0" marL="0" marR="0" rtl="0" algn="ctr">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1440 files uploaded as of </a:t>
            </a:r>
            <a:endParaRPr/>
          </a:p>
          <a:p>
            <a:pPr indent="0" lvl="0" marL="0" marR="0" rtl="0" algn="ctr">
              <a:lnSpc>
                <a:spcPct val="100000"/>
              </a:lnSpc>
              <a:spcBef>
                <a:spcPts val="0"/>
              </a:spcBef>
              <a:spcAft>
                <a:spcPts val="0"/>
              </a:spcAft>
              <a:buClr>
                <a:schemeClr val="lt1"/>
              </a:buClr>
              <a:buSzPts val="1400"/>
              <a:buFont typeface="Arial"/>
              <a:buNone/>
            </a:pPr>
            <a:r>
              <a:rPr b="0" i="0" lang="en-US" sz="1400" u="none" cap="none" strike="noStrike">
                <a:solidFill>
                  <a:schemeClr val="lt1"/>
                </a:solidFill>
                <a:latin typeface="Arial"/>
                <a:ea typeface="Arial"/>
                <a:cs typeface="Arial"/>
                <a:sym typeface="Arial"/>
              </a:rPr>
              <a:t>8 March 2016</a:t>
            </a:r>
            <a:endParaRPr b="0" i="0" sz="1400" u="none" cap="none" strike="noStrike">
              <a:solidFill>
                <a:schemeClr val="lt1"/>
              </a:solidFill>
              <a:latin typeface="Arial"/>
              <a:ea typeface="Arial"/>
              <a:cs typeface="Arial"/>
              <a:sym typeface="Arial"/>
            </a:endParaRPr>
          </a:p>
        </p:txBody>
      </p:sp>
      <p:sp>
        <p:nvSpPr>
          <p:cNvPr id="123" name="Google Shape;123;p11"/>
          <p:cNvSpPr txBox="1"/>
          <p:nvPr/>
        </p:nvSpPr>
        <p:spPr>
          <a:xfrm>
            <a:off x="39777913" y="13010801"/>
            <a:ext cx="117246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Test Passes</a:t>
            </a:r>
            <a:endParaRPr b="0" i="0" sz="1400" u="none" cap="none" strike="noStrike">
              <a:solidFill>
                <a:srgbClr val="000000"/>
              </a:solidFill>
              <a:latin typeface="Arial"/>
              <a:ea typeface="Arial"/>
              <a:cs typeface="Arial"/>
              <a:sym typeface="Arial"/>
            </a:endParaRPr>
          </a:p>
        </p:txBody>
      </p:sp>
      <p:sp>
        <p:nvSpPr>
          <p:cNvPr id="124" name="Google Shape;124;p11"/>
          <p:cNvSpPr txBox="1"/>
          <p:nvPr/>
        </p:nvSpPr>
        <p:spPr>
          <a:xfrm>
            <a:off x="38338069" y="11549112"/>
            <a:ext cx="1172466"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1"/>
          <p:cNvSpPr/>
          <p:nvPr/>
        </p:nvSpPr>
        <p:spPr>
          <a:xfrm>
            <a:off x="33122122" y="21188055"/>
            <a:ext cx="9921300" cy="935099"/>
          </a:xfrm>
          <a:prstGeom prst="rect">
            <a:avLst/>
          </a:prstGeom>
          <a:solidFill>
            <a:schemeClr val="lt1">
              <a:alpha val="68627"/>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Helvetica Neue"/>
              <a:buNone/>
            </a:pPr>
            <a:r>
              <a:rPr b="0" i="0" lang="en-US" sz="3600" u="none" cap="none" strike="noStrike">
                <a:solidFill>
                  <a:srgbClr val="017C00"/>
                </a:solidFill>
                <a:latin typeface="Helvetica Neue"/>
                <a:ea typeface="Helvetica Neue"/>
                <a:cs typeface="Helvetica Neue"/>
                <a:sym typeface="Helvetica Neue"/>
              </a:rPr>
              <a:t>Availability</a:t>
            </a:r>
            <a:endParaRPr/>
          </a:p>
        </p:txBody>
      </p:sp>
      <p:pic>
        <p:nvPicPr>
          <p:cNvPr id="126" name="Google Shape;126;p11"/>
          <p:cNvPicPr preferRelativeResize="0"/>
          <p:nvPr/>
        </p:nvPicPr>
        <p:blipFill>
          <a:blip r:embed="rId18">
            <a:alphaModFix/>
          </a:blip>
          <a:stretch>
            <a:fillRect/>
          </a:stretch>
        </p:blipFill>
        <p:spPr>
          <a:xfrm>
            <a:off x="11661000" y="7340488"/>
            <a:ext cx="2490750" cy="1439608"/>
          </a:xfrm>
          <a:prstGeom prst="rect">
            <a:avLst/>
          </a:prstGeom>
          <a:noFill/>
          <a:ln>
            <a:noFill/>
          </a:ln>
        </p:spPr>
      </p:pic>
      <p:pic>
        <p:nvPicPr>
          <p:cNvPr id="127" name="Google Shape;127;p11"/>
          <p:cNvPicPr preferRelativeResize="0"/>
          <p:nvPr/>
        </p:nvPicPr>
        <p:blipFill>
          <a:blip r:embed="rId19">
            <a:alphaModFix/>
          </a:blip>
          <a:stretch>
            <a:fillRect/>
          </a:stretch>
        </p:blipFill>
        <p:spPr>
          <a:xfrm>
            <a:off x="16140038" y="8963275"/>
            <a:ext cx="11926374" cy="476250"/>
          </a:xfrm>
          <a:prstGeom prst="rect">
            <a:avLst/>
          </a:prstGeom>
          <a:noFill/>
          <a:ln>
            <a:noFill/>
          </a:ln>
        </p:spPr>
      </p:pic>
      <p:pic>
        <p:nvPicPr>
          <p:cNvPr id="128" name="Google Shape;128;p11"/>
          <p:cNvPicPr preferRelativeResize="0"/>
          <p:nvPr/>
        </p:nvPicPr>
        <p:blipFill>
          <a:blip r:embed="rId20">
            <a:alphaModFix/>
          </a:blip>
          <a:stretch>
            <a:fillRect/>
          </a:stretch>
        </p:blipFill>
        <p:spPr>
          <a:xfrm>
            <a:off x="27757550" y="26160025"/>
            <a:ext cx="3696852" cy="1663701"/>
          </a:xfrm>
          <a:prstGeom prst="rect">
            <a:avLst/>
          </a:prstGeom>
          <a:noFill/>
          <a:ln>
            <a:noFill/>
          </a:ln>
        </p:spPr>
      </p:pic>
      <p:pic>
        <p:nvPicPr>
          <p:cNvPr id="129" name="Google Shape;129;p11"/>
          <p:cNvPicPr preferRelativeResize="0"/>
          <p:nvPr/>
        </p:nvPicPr>
        <p:blipFill rotWithShape="1">
          <a:blip r:embed="rId21">
            <a:alphaModFix/>
          </a:blip>
          <a:srcRect b="0" l="-2170" r="2170" t="0"/>
          <a:stretch/>
        </p:blipFill>
        <p:spPr>
          <a:xfrm>
            <a:off x="27579675" y="28117275"/>
            <a:ext cx="4052601" cy="1183800"/>
          </a:xfrm>
          <a:prstGeom prst="rect">
            <a:avLst/>
          </a:prstGeom>
          <a:noFill/>
          <a:ln>
            <a:noFill/>
          </a:ln>
        </p:spPr>
      </p:pic>
      <p:pic>
        <p:nvPicPr>
          <p:cNvPr id="130" name="Google Shape;130;p11"/>
          <p:cNvPicPr preferRelativeResize="0"/>
          <p:nvPr/>
        </p:nvPicPr>
        <p:blipFill>
          <a:blip r:embed="rId22">
            <a:alphaModFix/>
          </a:blip>
          <a:stretch>
            <a:fillRect/>
          </a:stretch>
        </p:blipFill>
        <p:spPr>
          <a:xfrm>
            <a:off x="24719076" y="26040249"/>
            <a:ext cx="2229999" cy="1903251"/>
          </a:xfrm>
          <a:prstGeom prst="rect">
            <a:avLst/>
          </a:prstGeom>
          <a:noFill/>
          <a:ln>
            <a:noFill/>
          </a:ln>
        </p:spPr>
      </p:pic>
      <p:pic>
        <p:nvPicPr>
          <p:cNvPr id="131" name="Google Shape;131;p11"/>
          <p:cNvPicPr preferRelativeResize="0"/>
          <p:nvPr/>
        </p:nvPicPr>
        <p:blipFill>
          <a:blip r:embed="rId23">
            <a:alphaModFix/>
          </a:blip>
          <a:stretch>
            <a:fillRect/>
          </a:stretch>
        </p:blipFill>
        <p:spPr>
          <a:xfrm>
            <a:off x="24566838" y="28229613"/>
            <a:ext cx="2356599" cy="1078925"/>
          </a:xfrm>
          <a:prstGeom prst="rect">
            <a:avLst/>
          </a:prstGeom>
          <a:noFill/>
          <a:ln>
            <a:noFill/>
          </a:ln>
        </p:spPr>
      </p:pic>
      <p:sp>
        <p:nvSpPr>
          <p:cNvPr id="132" name="Google Shape;132;p11"/>
          <p:cNvSpPr/>
          <p:nvPr/>
        </p:nvSpPr>
        <p:spPr>
          <a:xfrm>
            <a:off x="14935171" y="7331088"/>
            <a:ext cx="16697100" cy="206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550"/>
              <a:buFont typeface="Arial"/>
              <a:buNone/>
            </a:pPr>
            <a:r>
              <a:rPr b="1" lang="en-US" sz="2200">
                <a:solidFill>
                  <a:schemeClr val="dk1"/>
                </a:solidFill>
              </a:rPr>
              <a:t>Every Node in a Graph Model Can Access a Dynamic Gene Page</a:t>
            </a:r>
            <a:endParaRPr/>
          </a:p>
          <a:p>
            <a:pPr indent="-236537" lvl="0" marL="236537" marR="0" rtl="0" algn="l">
              <a:lnSpc>
                <a:spcPct val="100000"/>
              </a:lnSpc>
              <a:spcBef>
                <a:spcPts val="0"/>
              </a:spcBef>
              <a:spcAft>
                <a:spcPts val="0"/>
              </a:spcAft>
              <a:buClr>
                <a:schemeClr val="dk1"/>
              </a:buClr>
              <a:buSzPts val="2200"/>
              <a:buFont typeface="Arial"/>
              <a:buChar char="•"/>
            </a:pPr>
            <a:r>
              <a:rPr lang="en-US" sz="2200">
                <a:solidFill>
                  <a:schemeClr val="dk1"/>
                </a:solidFill>
              </a:rPr>
              <a:t>Upon right-clicking any given node in a loaded graph, GRNsight generates a blank “gene page” in a new page tab.</a:t>
            </a:r>
            <a:endParaRPr sz="2200">
              <a:solidFill>
                <a:schemeClr val="dk1"/>
              </a:solidFill>
            </a:endParaRPr>
          </a:p>
          <a:p>
            <a:pPr indent="-236537" lvl="0" marL="236537" marR="0" rtl="0" algn="l">
              <a:lnSpc>
                <a:spcPct val="100000"/>
              </a:lnSpc>
              <a:spcBef>
                <a:spcPts val="0"/>
              </a:spcBef>
              <a:spcAft>
                <a:spcPts val="0"/>
              </a:spcAft>
              <a:buClr>
                <a:schemeClr val="dk1"/>
              </a:buClr>
              <a:buSzPts val="2200"/>
              <a:buFont typeface="Arial"/>
              <a:buChar char="•"/>
            </a:pPr>
            <a:r>
              <a:rPr lang="en-US" sz="2200">
                <a:solidFill>
                  <a:schemeClr val="dk1"/>
                </a:solidFill>
              </a:rPr>
              <a:t>The gene page makes live Asynchronous Javascript and XML requests to four biological databases</a:t>
            </a:r>
            <a:r>
              <a:rPr lang="en-US"/>
              <a:t> </a:t>
            </a:r>
            <a:r>
              <a:rPr lang="en-US" sz="2200">
                <a:solidFill>
                  <a:schemeClr val="dk1"/>
                </a:solidFill>
              </a:rPr>
              <a:t>containing the species name and taxon ID from a graph’s “GRNstate” data structure and the gene name given by the node.</a:t>
            </a:r>
            <a:endParaRPr b="0" i="0" sz="2200" u="none" cap="none" strike="noStrike">
              <a:solidFill>
                <a:schemeClr val="dk1"/>
              </a:solidFill>
              <a:latin typeface="Arial"/>
              <a:ea typeface="Arial"/>
              <a:cs typeface="Arial"/>
              <a:sym typeface="Arial"/>
            </a:endParaRPr>
          </a:p>
        </p:txBody>
      </p:sp>
      <p:sp>
        <p:nvSpPr>
          <p:cNvPr id="133" name="Google Shape;133;p11"/>
          <p:cNvSpPr txBox="1"/>
          <p:nvPr/>
        </p:nvSpPr>
        <p:spPr>
          <a:xfrm>
            <a:off x="11518725" y="9634408"/>
            <a:ext cx="8920800" cy="19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chemeClr val="dk1"/>
                </a:solidFill>
              </a:rPr>
              <a:t>Application Processing Interfaces (APIs) Allow the Gene Page to Gather Data</a:t>
            </a:r>
            <a:endParaRPr b="1" sz="2200">
              <a:solidFill>
                <a:schemeClr val="dk1"/>
              </a:solidFill>
            </a:endParaRPr>
          </a:p>
          <a:p>
            <a:pPr indent="-236537" lvl="0" marL="236537" rtl="0" algn="l">
              <a:spcBef>
                <a:spcPts val="0"/>
              </a:spcBef>
              <a:spcAft>
                <a:spcPts val="0"/>
              </a:spcAft>
              <a:buClr>
                <a:schemeClr val="dk1"/>
              </a:buClr>
              <a:buSzPts val="2200"/>
              <a:buChar char="•"/>
            </a:pPr>
            <a:r>
              <a:rPr lang="en-US" sz="2200">
                <a:solidFill>
                  <a:schemeClr val="dk1"/>
                </a:solidFill>
              </a:rPr>
              <a:t>AJAX requests allow gene page to communicate with the NCBI, UniProt, JASPAR, and Saccharomyces Genome databases and request data.</a:t>
            </a:r>
            <a:endParaRPr sz="2200">
              <a:solidFill>
                <a:schemeClr val="dk1"/>
              </a:solidFill>
            </a:endParaRPr>
          </a:p>
          <a:p>
            <a:pPr indent="-236537" lvl="0" marL="236537" rtl="0" algn="l">
              <a:spcBef>
                <a:spcPts val="0"/>
              </a:spcBef>
              <a:spcAft>
                <a:spcPts val="0"/>
              </a:spcAft>
              <a:buClr>
                <a:schemeClr val="dk1"/>
              </a:buClr>
              <a:buSzPts val="2200"/>
              <a:buChar char="•"/>
            </a:pPr>
            <a:r>
              <a:rPr lang="en-US" sz="2200">
                <a:solidFill>
                  <a:schemeClr val="dk1"/>
                </a:solidFill>
              </a:rPr>
              <a:t>Data is returned in either eXtensible Markdown Language (XML) or JavaScript Object Notation (JSON) format.</a:t>
            </a:r>
            <a:endParaRPr sz="2200">
              <a:solidFill>
                <a:schemeClr val="dk1"/>
              </a:solidFill>
            </a:endParaRPr>
          </a:p>
          <a:p>
            <a:pPr indent="-236537" lvl="0" marL="236537" rtl="0" algn="l">
              <a:spcBef>
                <a:spcPts val="0"/>
              </a:spcBef>
              <a:spcAft>
                <a:spcPts val="0"/>
              </a:spcAft>
              <a:buClr>
                <a:schemeClr val="dk1"/>
              </a:buClr>
              <a:buSzPts val="2200"/>
              <a:buChar char="•"/>
            </a:pPr>
            <a:r>
              <a:rPr lang="en-US" sz="2200">
                <a:solidFill>
                  <a:schemeClr val="dk1"/>
                </a:solidFill>
              </a:rPr>
              <a:t>Data is returned as pure text, links to an image, or arrays of data which are visualized by the page into lines of text, images, and data stored in tables.</a:t>
            </a:r>
            <a:endParaRPr sz="2200">
              <a:solidFill>
                <a:schemeClr val="dk1"/>
              </a:solidFill>
            </a:endParaRPr>
          </a:p>
          <a:p>
            <a:pPr indent="-236537" lvl="0" marL="236537" rtl="0" algn="l">
              <a:spcBef>
                <a:spcPts val="0"/>
              </a:spcBef>
              <a:spcAft>
                <a:spcPts val="0"/>
              </a:spcAft>
              <a:buClr>
                <a:schemeClr val="dk1"/>
              </a:buClr>
              <a:buSzPts val="2200"/>
              <a:buChar char="•"/>
            </a:pPr>
            <a:r>
              <a:rPr lang="en-US" sz="2200">
                <a:solidFill>
                  <a:schemeClr val="dk1"/>
                </a:solidFill>
              </a:rPr>
              <a:t>If no data is returned from any database, an error message is given to the user.</a:t>
            </a:r>
            <a:endParaRPr sz="2200">
              <a:solidFill>
                <a:schemeClr val="dk1"/>
              </a:solidFill>
            </a:endParaRPr>
          </a:p>
        </p:txBody>
      </p:sp>
      <p:pic>
        <p:nvPicPr>
          <p:cNvPr id="134" name="Google Shape;134;p11"/>
          <p:cNvPicPr preferRelativeResize="0"/>
          <p:nvPr/>
        </p:nvPicPr>
        <p:blipFill rotWithShape="1">
          <a:blip r:embed="rId24">
            <a:alphaModFix/>
          </a:blip>
          <a:srcRect b="46268" l="0" r="0" t="0"/>
          <a:stretch/>
        </p:blipFill>
        <p:spPr>
          <a:xfrm>
            <a:off x="20766000" y="9583775"/>
            <a:ext cx="11130898" cy="1965325"/>
          </a:xfrm>
          <a:prstGeom prst="rect">
            <a:avLst/>
          </a:prstGeom>
          <a:noFill/>
          <a:ln>
            <a:noFill/>
          </a:ln>
        </p:spPr>
      </p:pic>
      <p:pic>
        <p:nvPicPr>
          <p:cNvPr id="135" name="Google Shape;135;p11"/>
          <p:cNvPicPr preferRelativeResize="0"/>
          <p:nvPr/>
        </p:nvPicPr>
        <p:blipFill>
          <a:blip r:embed="rId25">
            <a:alphaModFix/>
          </a:blip>
          <a:stretch>
            <a:fillRect/>
          </a:stretch>
        </p:blipFill>
        <p:spPr>
          <a:xfrm>
            <a:off x="21373625" y="12243148"/>
            <a:ext cx="8920904" cy="3225450"/>
          </a:xfrm>
          <a:prstGeom prst="rect">
            <a:avLst/>
          </a:prstGeom>
          <a:noFill/>
          <a:ln>
            <a:noFill/>
          </a:ln>
        </p:spPr>
      </p:pic>
      <p:pic>
        <p:nvPicPr>
          <p:cNvPr id="136" name="Google Shape;136;p11"/>
          <p:cNvPicPr preferRelativeResize="0"/>
          <p:nvPr/>
        </p:nvPicPr>
        <p:blipFill>
          <a:blip r:embed="rId26">
            <a:alphaModFix/>
          </a:blip>
          <a:stretch>
            <a:fillRect/>
          </a:stretch>
        </p:blipFill>
        <p:spPr>
          <a:xfrm>
            <a:off x="12607075" y="31508100"/>
            <a:ext cx="9416400" cy="523225"/>
          </a:xfrm>
          <a:prstGeom prst="rect">
            <a:avLst/>
          </a:prstGeom>
          <a:noFill/>
          <a:ln>
            <a:noFill/>
          </a:ln>
        </p:spPr>
      </p:pic>
      <p:pic>
        <p:nvPicPr>
          <p:cNvPr id="137" name="Google Shape;137;p11"/>
          <p:cNvPicPr preferRelativeResize="0"/>
          <p:nvPr/>
        </p:nvPicPr>
        <p:blipFill>
          <a:blip r:embed="rId27">
            <a:alphaModFix/>
          </a:blip>
          <a:stretch>
            <a:fillRect/>
          </a:stretch>
        </p:blipFill>
        <p:spPr>
          <a:xfrm>
            <a:off x="12473725" y="30944500"/>
            <a:ext cx="9906000" cy="523225"/>
          </a:xfrm>
          <a:prstGeom prst="rect">
            <a:avLst/>
          </a:prstGeom>
          <a:noFill/>
          <a:ln>
            <a:noFill/>
          </a:ln>
        </p:spPr>
      </p:pic>
      <p:pic>
        <p:nvPicPr>
          <p:cNvPr id="138" name="Google Shape;138;p11"/>
          <p:cNvPicPr preferRelativeResize="0"/>
          <p:nvPr/>
        </p:nvPicPr>
        <p:blipFill>
          <a:blip r:embed="rId28">
            <a:alphaModFix/>
          </a:blip>
          <a:stretch>
            <a:fillRect/>
          </a:stretch>
        </p:blipFill>
        <p:spPr>
          <a:xfrm>
            <a:off x="24719078" y="29689900"/>
            <a:ext cx="6647601" cy="2083525"/>
          </a:xfrm>
          <a:prstGeom prst="rect">
            <a:avLst/>
          </a:prstGeom>
          <a:noFill/>
          <a:ln>
            <a:noFill/>
          </a:ln>
        </p:spPr>
      </p:pic>
      <p:sp>
        <p:nvSpPr>
          <p:cNvPr id="139" name="Google Shape;139;p11"/>
          <p:cNvSpPr/>
          <p:nvPr/>
        </p:nvSpPr>
        <p:spPr>
          <a:xfrm>
            <a:off x="33120625" y="12229900"/>
            <a:ext cx="9924300" cy="57510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40" name="Google Shape;140;p11"/>
          <p:cNvSpPr txBox="1"/>
          <p:nvPr/>
        </p:nvSpPr>
        <p:spPr>
          <a:xfrm>
            <a:off x="33240950" y="12562975"/>
            <a:ext cx="5007300" cy="49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txBox="1"/>
          <p:nvPr/>
        </p:nvSpPr>
        <p:spPr>
          <a:xfrm>
            <a:off x="33155063" y="13117313"/>
            <a:ext cx="4833600" cy="50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200">
                <a:solidFill>
                  <a:schemeClr val="dk1"/>
                </a:solidFill>
              </a:rPr>
              <a:t>Feature Addition</a:t>
            </a:r>
            <a:endParaRPr>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Added an element to the user interface that gives the user the option to export GRNsight data to an Excel workbook.</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sz="2200">
              <a:solidFill>
                <a:schemeClr val="dk1"/>
              </a:solidFill>
            </a:endParaRPr>
          </a:p>
          <a:p>
            <a:pPr indent="0" lvl="0" marL="0" rtl="0" algn="l">
              <a:spcBef>
                <a:spcPts val="0"/>
              </a:spcBef>
              <a:spcAft>
                <a:spcPts val="0"/>
              </a:spcAft>
              <a:buClr>
                <a:schemeClr val="dk1"/>
              </a:buClr>
              <a:buSzPts val="1100"/>
              <a:buFont typeface="Arial"/>
              <a:buNone/>
            </a:pPr>
            <a:r>
              <a:rPr b="1" lang="en-US" sz="2200">
                <a:solidFill>
                  <a:schemeClr val="dk1"/>
                </a:solidFill>
              </a:rPr>
              <a:t>Initial Errors and Troubleshooting</a:t>
            </a:r>
            <a:endParaRPr b="1"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Initially, exported Excel files failed to open after download. </a:t>
            </a:r>
            <a:endParaRPr sz="2200">
              <a:solidFill>
                <a:schemeClr val="dk1"/>
              </a:solidFill>
            </a:endParaRPr>
          </a:p>
          <a:p>
            <a:pPr indent="-368300" lvl="0" marL="457200" rtl="0" algn="l">
              <a:spcBef>
                <a:spcPts val="0"/>
              </a:spcBef>
              <a:spcAft>
                <a:spcPts val="0"/>
              </a:spcAft>
              <a:buClr>
                <a:schemeClr val="dk1"/>
              </a:buClr>
              <a:buSzPts val="2200"/>
              <a:buChar char="•"/>
            </a:pPr>
            <a:r>
              <a:rPr lang="en-US" sz="2200">
                <a:solidFill>
                  <a:schemeClr val="dk1"/>
                </a:solidFill>
              </a:rPr>
              <a:t>Once this was resolved, data that was input using GRNmap format exported correctly, but other formats failed.This problem has since been resolved.</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pic>
        <p:nvPicPr>
          <p:cNvPr id="142" name="Google Shape;142;p11"/>
          <p:cNvPicPr preferRelativeResize="0"/>
          <p:nvPr/>
        </p:nvPicPr>
        <p:blipFill>
          <a:blip r:embed="rId29">
            <a:alphaModFix/>
          </a:blip>
          <a:stretch>
            <a:fillRect/>
          </a:stretch>
        </p:blipFill>
        <p:spPr>
          <a:xfrm>
            <a:off x="37947338" y="12992005"/>
            <a:ext cx="4833625" cy="4523085"/>
          </a:xfrm>
          <a:prstGeom prst="rect">
            <a:avLst/>
          </a:prstGeom>
          <a:noFill/>
          <a:ln>
            <a:noFill/>
          </a:ln>
        </p:spPr>
      </p:pic>
      <p:sp>
        <p:nvSpPr>
          <p:cNvPr id="143" name="Google Shape;143;p11"/>
          <p:cNvSpPr/>
          <p:nvPr/>
        </p:nvSpPr>
        <p:spPr>
          <a:xfrm>
            <a:off x="33120625" y="11956898"/>
            <a:ext cx="9924300" cy="935100"/>
          </a:xfrm>
          <a:prstGeom prst="rect">
            <a:avLst/>
          </a:prstGeom>
          <a:solidFill>
            <a:srgbClr val="B6D7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lang="en-US" sz="3600">
                <a:solidFill>
                  <a:srgbClr val="017C00"/>
                </a:solidFill>
              </a:rPr>
              <a:t>New Export to Excel Feature</a:t>
            </a:r>
            <a:endParaRPr b="0" i="0" sz="3600" u="none" cap="none" strike="noStrike">
              <a:solidFill>
                <a:srgbClr val="017C00"/>
              </a:solidFill>
              <a:latin typeface="Arial"/>
              <a:ea typeface="Arial"/>
              <a:cs typeface="Arial"/>
              <a:sym typeface="Arial"/>
            </a:endParaRPr>
          </a:p>
        </p:txBody>
      </p:sp>
      <p:cxnSp>
        <p:nvCxnSpPr>
          <p:cNvPr id="144" name="Google Shape;144;p11"/>
          <p:cNvCxnSpPr/>
          <p:nvPr/>
        </p:nvCxnSpPr>
        <p:spPr>
          <a:xfrm flipH="1">
            <a:off x="27127200" y="11582400"/>
            <a:ext cx="647700" cy="838200"/>
          </a:xfrm>
          <a:prstGeom prst="straightConnector1">
            <a:avLst/>
          </a:prstGeom>
          <a:noFill/>
          <a:ln cap="flat" cmpd="sng" w="28575">
            <a:solidFill>
              <a:schemeClr val="dk2"/>
            </a:solidFill>
            <a:prstDash val="solid"/>
            <a:round/>
            <a:headEnd len="med" w="med" type="none"/>
            <a:tailEnd len="med" w="med" type="triangle"/>
          </a:ln>
        </p:spPr>
      </p:cxnSp>
      <p:cxnSp>
        <p:nvCxnSpPr>
          <p:cNvPr id="145" name="Google Shape;145;p11"/>
          <p:cNvCxnSpPr/>
          <p:nvPr/>
        </p:nvCxnSpPr>
        <p:spPr>
          <a:xfrm flipH="1">
            <a:off x="28936950" y="11239500"/>
            <a:ext cx="800100" cy="2895600"/>
          </a:xfrm>
          <a:prstGeom prst="straightConnector1">
            <a:avLst/>
          </a:prstGeom>
          <a:noFill/>
          <a:ln cap="flat" cmpd="sng" w="38100">
            <a:solidFill>
              <a:schemeClr val="dk2"/>
            </a:solidFill>
            <a:prstDash val="solid"/>
            <a:round/>
            <a:headEnd len="med" w="med" type="none"/>
            <a:tailEnd len="med" w="med" type="triangle"/>
          </a:ln>
        </p:spPr>
      </p:cxnSp>
      <p:pic>
        <p:nvPicPr>
          <p:cNvPr id="146" name="Google Shape;146;p11"/>
          <p:cNvPicPr preferRelativeResize="0"/>
          <p:nvPr/>
        </p:nvPicPr>
        <p:blipFill rotWithShape="1">
          <a:blip r:embed="rId30">
            <a:alphaModFix/>
          </a:blip>
          <a:srcRect b="46359" l="1400" r="0" t="3002"/>
          <a:stretch/>
        </p:blipFill>
        <p:spPr>
          <a:xfrm>
            <a:off x="12884875" y="13902163"/>
            <a:ext cx="6193900" cy="1796651"/>
          </a:xfrm>
          <a:prstGeom prst="rect">
            <a:avLst/>
          </a:prstGeom>
          <a:noFill/>
          <a:ln>
            <a:noFill/>
          </a:ln>
        </p:spPr>
      </p:pic>
      <p:pic>
        <p:nvPicPr>
          <p:cNvPr id="147" name="Google Shape;147;p11"/>
          <p:cNvPicPr preferRelativeResize="0"/>
          <p:nvPr/>
        </p:nvPicPr>
        <p:blipFill>
          <a:blip r:embed="rId31">
            <a:alphaModFix/>
          </a:blip>
          <a:stretch>
            <a:fillRect/>
          </a:stretch>
        </p:blipFill>
        <p:spPr>
          <a:xfrm>
            <a:off x="11661001" y="15934150"/>
            <a:ext cx="14884300" cy="8107249"/>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