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43891200" cy="32918400"/>
  <p:notesSz cx="7010400" cy="9296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napToGrid="0" snapToObjects="1">
      <p:cViewPr>
        <p:scale>
          <a:sx n="40" d="100"/>
          <a:sy n="40" d="100"/>
        </p:scale>
        <p:origin x="2592" y="1454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1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49213" marR="0" indent="-330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98427" marR="0" indent="-66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347640" marR="0" indent="-99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796853" marR="0" indent="-28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246068" marR="0" indent="-35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695280" marR="0" indent="-69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7144496" marR="0" indent="-102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593707" marR="0" indent="-57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93162" rIns="93162" bIns="93162" anchor="b" anchorCtr="0">
            <a:noAutofit/>
          </a:bodyPr>
          <a:lstStyle/>
          <a:p>
            <a:pPr>
              <a:buClr>
                <a:srgbClr val="000000"/>
              </a:buClr>
            </a:pPr>
            <a:endParaRPr lang="en-US"/>
          </a:p>
          <a:p>
            <a:pPr lvl="1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2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3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4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5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6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7">
              <a:buClr>
                <a:srgbClr val="000000"/>
              </a:buClr>
              <a:buFont typeface="Arial"/>
              <a:buNone/>
            </a:pPr>
            <a:endParaRPr lang="en-US"/>
          </a:p>
          <a:p>
            <a:pPr lvl="8">
              <a:buClr>
                <a:srgbClr val="000000"/>
              </a:buClr>
              <a:buFont typeface="Arial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t" anchorCtr="0">
            <a:noAutofit/>
          </a:bodyPr>
          <a:lstStyle/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4708" indent="-174708"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20"/>
          </a:xfrm>
          <a:prstGeom prst="rect">
            <a:avLst/>
          </a:prstGeom>
          <a:noFill/>
          <a:ln>
            <a:noFill/>
          </a:ln>
        </p:spPr>
        <p:txBody>
          <a:bodyPr lIns="93162" tIns="46568" rIns="93162" bIns="46568" anchor="b" anchorCtr="0">
            <a:noAutofit/>
          </a:bodyPr>
          <a:lstStyle/>
          <a:p>
            <a:pPr algn="r">
              <a:buClr>
                <a:srgbClr val="000000"/>
              </a:buClr>
              <a:buSzPct val="25000"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413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kdahlquist.github.io/GRNmap/" TargetMode="External"/><Relationship Id="rId11" Type="http://schemas.openxmlformats.org/officeDocument/2006/relationships/image" Target="../media/image8.jpg"/><Relationship Id="rId24" Type="http://schemas.openxmlformats.org/officeDocument/2006/relationships/image" Target="../media/image21.png"/><Relationship Id="rId5" Type="http://schemas.openxmlformats.org/officeDocument/2006/relationships/image" Target="../media/image3.jp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tiff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39456677" y="21950150"/>
            <a:ext cx="3593594" cy="3899187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Shape 109"/>
          <p:cNvSpPr/>
          <p:nvPr/>
        </p:nvSpPr>
        <p:spPr>
          <a:xfrm>
            <a:off x="11777969" y="20513329"/>
            <a:ext cx="9910661" cy="117859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>
                <a:solidFill>
                  <a:schemeClr val="dk1"/>
                </a:solidFill>
              </a:rPr>
              <a:t>Mocha and Chai JavaScript testing framework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The unit testing framework consists of 216 passing tests covering over </a:t>
            </a:r>
          </a:p>
          <a:p>
            <a:pPr lvl="0">
              <a:buClr>
                <a:srgbClr val="000000"/>
              </a:buClr>
              <a:buSzPct val="100000"/>
            </a:pPr>
            <a:r>
              <a:rPr lang="en-US" sz="2200" dirty="0"/>
              <a:t>   500 test files.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The addition of SIF and </a:t>
            </a:r>
            <a:r>
              <a:rPr lang="en-US" sz="2200" dirty="0" err="1"/>
              <a:t>GraphML</a:t>
            </a:r>
            <a:r>
              <a:rPr lang="en-US" sz="2200" dirty="0"/>
              <a:t> file format options besides the existing Excel imports, required re-organization of the testing framework.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Testing is now split into two different test groups, with </a:t>
            </a:r>
            <a:r>
              <a:rPr lang="en-US" sz="2200" i="1" dirty="0"/>
              <a:t>semantic</a:t>
            </a:r>
            <a:r>
              <a:rPr lang="en-US" sz="2200" dirty="0"/>
              <a:t> tests being file-format independent, and individualized </a:t>
            </a:r>
            <a:r>
              <a:rPr lang="en-US" sz="2200" i="1" dirty="0"/>
              <a:t>syntactic</a:t>
            </a:r>
            <a:r>
              <a:rPr lang="en-US" sz="2200" dirty="0"/>
              <a:t> tests being based on the different file formats.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Errors found in the semantic checker test are generally considered fatal, whereas most of the syntactic checker tests return warnings and still display the graph.</a:t>
            </a:r>
          </a:p>
        </p:txBody>
      </p:sp>
      <p:sp>
        <p:nvSpPr>
          <p:cNvPr id="84" name="Shape 84"/>
          <p:cNvSpPr/>
          <p:nvPr/>
        </p:nvSpPr>
        <p:spPr>
          <a:xfrm>
            <a:off x="730112" y="706082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lvl="0" algn="ctr">
              <a:buClr>
                <a:srgbClr val="014D00"/>
              </a:buClr>
              <a:buSzPct val="25000"/>
            </a:pPr>
            <a:r>
              <a:rPr lang="en-US" sz="6600" dirty="0"/>
              <a:t>Improved Visual Performance and Enhanced Test Files for Different File Formats for </a:t>
            </a:r>
          </a:p>
          <a:p>
            <a:pPr lvl="0" algn="ctr">
              <a:buClr>
                <a:srgbClr val="014D00"/>
              </a:buClr>
              <a:buSzPct val="25000"/>
            </a:pPr>
            <a:r>
              <a:rPr lang="en-US" sz="6600" dirty="0" err="1"/>
              <a:t>GRNsight</a:t>
            </a:r>
            <a:r>
              <a:rPr lang="en-US" sz="6600" dirty="0"/>
              <a:t>: a Web Application for Visualizing Models of Gene Regulatory Networks</a:t>
            </a:r>
            <a:endParaRPr lang="en-US" sz="9600" dirty="0">
              <a:solidFill>
                <a:srgbClr val="014D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Yeon-Soo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Shin**, Edward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Bachoura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Eileen Choe**,</a:t>
            </a:r>
            <a:r>
              <a:rPr lang="en-US" sz="4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4000" dirty="0">
                <a:solidFill>
                  <a:schemeClr val="dk1"/>
                </a:solidFill>
              </a:rPr>
              <a:t>John 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David N.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Dionisio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**, Kam D. </a:t>
            </a:r>
            <a:r>
              <a:rPr lang="en-US" sz="40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Dahlquist</a:t>
            </a:r>
            <a:r>
              <a:rPr lang="en-US" sz="40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lvl="0" algn="ctr">
              <a:lnSpc>
                <a:spcPct val="80000"/>
              </a:lnSpc>
              <a:buClr>
                <a:schemeClr val="dk1"/>
              </a:buClr>
              <a:buSzPct val="25000"/>
            </a:pP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Biology, </a:t>
            </a:r>
            <a:r>
              <a:rPr lang="en-US" sz="3200" dirty="0">
                <a:solidFill>
                  <a:schemeClr val="dk1"/>
                </a:solidFill>
              </a:rPr>
              <a:t>**Department of Electrical Engineering and Computer Science,</a:t>
            </a:r>
            <a:r>
              <a:rPr lang="en-US" sz="3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Loyola </a:t>
            </a:r>
            <a:r>
              <a:rPr lang="en-US" sz="3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 dirty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2061" y="1314415"/>
            <a:ext cx="4366973" cy="219416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90"/>
          <p:cNvSpPr/>
          <p:nvPr/>
        </p:nvSpPr>
        <p:spPr>
          <a:xfrm>
            <a:off x="726713" y="7312237"/>
            <a:ext cx="10291175" cy="70017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biology describes how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flow of information in a cell during gene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expression goes from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DNA to RNA to protein.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gene regulatory network (GRN) consists of genes, transcription factors, and the regulatory connections between them, which govern the level of expression of mRNA and proteins from those genes.</a:t>
            </a: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in a GRN graph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represents the gene, mRNA, and protein expressed from 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gene;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e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ach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 represents a regulatory relationship.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58" name="Shape 91"/>
          <p:cNvSpPr/>
          <p:nvPr/>
        </p:nvSpPr>
        <p:spPr>
          <a:xfrm>
            <a:off x="1751903" y="11919766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61" name="Shape 117"/>
          <p:cNvPicPr preferRelativeResize="0"/>
          <p:nvPr/>
        </p:nvPicPr>
        <p:blipFill rotWithShape="1">
          <a:blip r:embed="rId4">
            <a:alphaModFix/>
          </a:blip>
          <a:srcRect r="10182"/>
          <a:stretch/>
        </p:blipFill>
        <p:spPr>
          <a:xfrm>
            <a:off x="1680221" y="9845694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18"/>
          <p:cNvPicPr preferRelativeResize="0"/>
          <p:nvPr/>
        </p:nvPicPr>
        <p:blipFill rotWithShape="1">
          <a:blip r:embed="rId5">
            <a:alphaModFix/>
          </a:blip>
          <a:srcRect l="27345" t="34020" b="29849"/>
          <a:stretch/>
        </p:blipFill>
        <p:spPr>
          <a:xfrm>
            <a:off x="4757709" y="9997166"/>
            <a:ext cx="5101933" cy="190324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100"/>
          <p:cNvSpPr/>
          <p:nvPr/>
        </p:nvSpPr>
        <p:spPr>
          <a:xfrm>
            <a:off x="21929633" y="29394396"/>
            <a:ext cx="10493315" cy="1052710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Conclusion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Helvetica Neue"/>
              <a:ea typeface="Helvetica Neue"/>
              <a:cs typeface="Helvetica Neue"/>
              <a:sym typeface="Helvetica Neue"/>
              <a:rtl val="0"/>
            </a:endParaRPr>
          </a:p>
        </p:txBody>
      </p:sp>
      <p:sp>
        <p:nvSpPr>
          <p:cNvPr id="70" name="Shape 101"/>
          <p:cNvSpPr/>
          <p:nvPr/>
        </p:nvSpPr>
        <p:spPr>
          <a:xfrm>
            <a:off x="33125972" y="26205821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71" name="Shape 102"/>
          <p:cNvSpPr/>
          <p:nvPr/>
        </p:nvSpPr>
        <p:spPr>
          <a:xfrm>
            <a:off x="33128971" y="28838965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72" name="Shape 103"/>
          <p:cNvSpPr/>
          <p:nvPr/>
        </p:nvSpPr>
        <p:spPr>
          <a:xfrm>
            <a:off x="21929634" y="30462741"/>
            <a:ext cx="10493314" cy="18365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Long node self referring edges are no longer hidden behind the node.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Distance between source and target node is appropriately adjusted to be equivalent.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Arrowhead and repressed edges are centered and the tips no longer hide behind the node.</a:t>
            </a:r>
          </a:p>
          <a:p>
            <a:pPr marL="236538" marR="0" lvl="0" indent="-2365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Full </a:t>
            </a:r>
            <a:r>
              <a:rPr lang="en-US" sz="2000" dirty="0" err="1">
                <a:solidFill>
                  <a:schemeClr val="dk1"/>
                </a:solidFill>
              </a:rPr>
              <a:t>GraphML</a:t>
            </a:r>
            <a:r>
              <a:rPr lang="en-US" sz="2000" dirty="0">
                <a:solidFill>
                  <a:schemeClr val="dk1"/>
                </a:solidFill>
              </a:rPr>
              <a:t> and SIF support with thorough error and warning </a:t>
            </a:r>
            <a:r>
              <a:rPr lang="en-US" sz="2000" dirty="0" smtClean="0">
                <a:solidFill>
                  <a:schemeClr val="dk1"/>
                </a:solidFill>
              </a:rPr>
              <a:t>details.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75" name="Shape 111"/>
          <p:cNvSpPr/>
          <p:nvPr/>
        </p:nvSpPr>
        <p:spPr>
          <a:xfrm>
            <a:off x="33125985" y="27140925"/>
            <a:ext cx="9921300" cy="14903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3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(K.D.D., B.G.F.),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 Kadner-Pitts Research Grant (K.D.D.),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Loyola Marymount University Rains Research Assistant Program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(N.A.A.),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 the Loyola Marymount University Summer Undergraduate Research Program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(A.V.).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6" name="Shape 112"/>
          <p:cNvSpPr/>
          <p:nvPr/>
        </p:nvSpPr>
        <p:spPr>
          <a:xfrm>
            <a:off x="33139470" y="29774162"/>
            <a:ext cx="9907801" cy="25203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Cytoscape</a:t>
            </a:r>
            <a:r>
              <a:rPr lang="en-US" sz="1150" dirty="0"/>
              <a:t>: http://cytoscape.org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Dahlquist</a:t>
            </a:r>
            <a:r>
              <a:rPr lang="en-US" sz="1150" dirty="0"/>
              <a:t>, K.D., </a:t>
            </a:r>
            <a:r>
              <a:rPr lang="en-US" sz="1150" dirty="0" err="1"/>
              <a:t>Dionisio</a:t>
            </a:r>
            <a:r>
              <a:rPr lang="en-US" sz="1150" dirty="0"/>
              <a:t>, J.D.N., Fitzpatrick, B.G., Anguiano, N.A., </a:t>
            </a:r>
            <a:r>
              <a:rPr lang="en-US" sz="1150" dirty="0" err="1"/>
              <a:t>Varshneya</a:t>
            </a:r>
            <a:r>
              <a:rPr lang="en-US" sz="1150" dirty="0"/>
              <a:t>, A., Southwick, B.J., </a:t>
            </a:r>
            <a:r>
              <a:rPr lang="en-US" sz="1150" dirty="0" err="1"/>
              <a:t>Samdarshi</a:t>
            </a:r>
            <a:r>
              <a:rPr lang="en-US" sz="1150" dirty="0"/>
              <a:t>, M. (2016) </a:t>
            </a:r>
            <a:r>
              <a:rPr lang="en-US" sz="1150" dirty="0" err="1"/>
              <a:t>GRNsight</a:t>
            </a:r>
            <a:r>
              <a:rPr lang="en-US" sz="1150" dirty="0"/>
              <a:t>: a web application and service for visualizing models of small- to medium-scale gene regulatory networks. </a:t>
            </a:r>
            <a:r>
              <a:rPr lang="en-US" sz="1150" i="1" dirty="0" err="1"/>
              <a:t>PeerJ</a:t>
            </a:r>
            <a:r>
              <a:rPr lang="en-US" sz="1150" i="1" dirty="0"/>
              <a:t> Computer Science</a:t>
            </a:r>
            <a:r>
              <a:rPr lang="en-US" sz="1150" dirty="0"/>
              <a:t> 2:e85. DOI: 10.7717/peerj-cs.85).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Dahlquist</a:t>
            </a:r>
            <a:r>
              <a:rPr lang="en-US" sz="1150" dirty="0"/>
              <a:t>, K.D., Fitzpatrick, B.G., Camacho, E.T., </a:t>
            </a:r>
            <a:r>
              <a:rPr lang="en-US" sz="1150" dirty="0" err="1"/>
              <a:t>Entzminger</a:t>
            </a:r>
            <a:r>
              <a:rPr lang="en-US" sz="1150" dirty="0"/>
              <a:t>, S.D., and </a:t>
            </a:r>
            <a:r>
              <a:rPr lang="en-US" sz="1150" dirty="0" err="1"/>
              <a:t>Wanner</a:t>
            </a:r>
            <a:r>
              <a:rPr lang="en-US" sz="1150" dirty="0"/>
              <a:t>, N.C. (2015) Parameter Estimation for Gene Regulatory Networks from Microarray Data: Cold Shock Response in Saccharomyces cerevisiae. </a:t>
            </a:r>
            <a:r>
              <a:rPr lang="en-US" sz="1150" i="1" dirty="0"/>
              <a:t>Bulletin of Mathematical Biology</a:t>
            </a:r>
            <a:r>
              <a:rPr lang="en-US" sz="1150" dirty="0"/>
              <a:t>, </a:t>
            </a:r>
            <a:r>
              <a:rPr lang="en-US" sz="1150" i="1" dirty="0"/>
              <a:t>77</a:t>
            </a:r>
            <a:r>
              <a:rPr lang="en-US" sz="1150" dirty="0"/>
              <a:t>(8), 1457-1492, DOI: 10.1007/s11538-015-0092-6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D3.js: http://d3js.org/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Freeman, S., (2002). </a:t>
            </a:r>
            <a:r>
              <a:rPr lang="en-US" sz="1150" i="1" dirty="0"/>
              <a:t>Biological science</a:t>
            </a:r>
            <a:r>
              <a:rPr lang="en-US" sz="1150" dirty="0"/>
              <a:t>, 1</a:t>
            </a:r>
            <a:r>
              <a:rPr lang="en-US" sz="1150" baseline="30000" dirty="0"/>
              <a:t>st</a:t>
            </a:r>
            <a:r>
              <a:rPr lang="en-US" sz="1150" dirty="0"/>
              <a:t> edition. Upper Saddle River, NJ:: Prentice Hall.</a:t>
            </a:r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Gephi</a:t>
            </a:r>
            <a:r>
              <a:rPr lang="en-US" sz="1150" dirty="0"/>
              <a:t>: https://gephi.org</a:t>
            </a:r>
          </a:p>
          <a:p>
            <a:pPr marL="236538" lvl="0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 err="1"/>
              <a:t>GRNmap</a:t>
            </a:r>
            <a:r>
              <a:rPr lang="en-US" sz="1150" dirty="0"/>
              <a:t>: </a:t>
            </a:r>
            <a:r>
              <a:rPr lang="en-US" sz="1150" dirty="0">
                <a:hlinkClick r:id="rId6"/>
              </a:rPr>
              <a:t>http://kdahlquist.github.io/GRNmap/</a:t>
            </a:r>
            <a:endParaRPr lang="en-US" sz="1150" dirty="0"/>
          </a:p>
          <a:p>
            <a:pPr marL="236538" indent="-236538"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1150" dirty="0"/>
              <a:t>Teixeira, M. C., Monteiro, P. T., </a:t>
            </a:r>
            <a:r>
              <a:rPr lang="en-US" sz="1150" dirty="0" err="1"/>
              <a:t>Guerreiro</a:t>
            </a:r>
            <a:r>
              <a:rPr lang="en-US" sz="1150" dirty="0"/>
              <a:t>, J. F., </a:t>
            </a:r>
            <a:r>
              <a:rPr lang="en-US" sz="1150" dirty="0" err="1"/>
              <a:t>Gonçalves</a:t>
            </a:r>
            <a:r>
              <a:rPr lang="en-US" sz="1150" dirty="0"/>
              <a:t>, J. P., Mira, N. P., dos Santos, S. C., ... &amp; Madeira, S. C. (2014). The YEASTRACT database: an upgraded information system for the analysis of gene and genomic transcription regulation in Saccharomyces cerevisiae. </a:t>
            </a:r>
            <a:r>
              <a:rPr lang="en-US" sz="1150" i="1" dirty="0"/>
              <a:t>Nucleic Acids Research</a:t>
            </a:r>
            <a:r>
              <a:rPr lang="en-US" sz="1150" dirty="0"/>
              <a:t>, </a:t>
            </a:r>
            <a:r>
              <a:rPr lang="en-US" sz="1150" i="1" dirty="0"/>
              <a:t>42</a:t>
            </a:r>
            <a:r>
              <a:rPr lang="en-US" sz="1150" dirty="0"/>
              <a:t>(D1), D161-D166, DOI: 10.1093/</a:t>
            </a:r>
            <a:r>
              <a:rPr lang="en-US" sz="1150" dirty="0" err="1"/>
              <a:t>nar</a:t>
            </a:r>
            <a:r>
              <a:rPr lang="en-US" sz="1150" dirty="0"/>
              <a:t>/gkt1015</a:t>
            </a:r>
          </a:p>
        </p:txBody>
      </p:sp>
      <p:sp>
        <p:nvSpPr>
          <p:cNvPr id="137" name="Shape 99"/>
          <p:cNvSpPr/>
          <p:nvPr/>
        </p:nvSpPr>
        <p:spPr>
          <a:xfrm>
            <a:off x="726714" y="6144071"/>
            <a:ext cx="10291174" cy="1194134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</a:t>
            </a:r>
            <a:r>
              <a:rPr lang="en-US" sz="3600" b="0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3600" b="0" i="0" u="none" strike="noStrike" cap="none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Networks (GRNs) Can </a:t>
            </a:r>
            <a:r>
              <a:rPr lang="en-US" sz="3600" b="0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 </a:t>
            </a:r>
            <a:r>
              <a:rPr lang="en-US" sz="3600" b="0" i="0" u="none" strike="noStrike" cap="none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Illustrated by </a:t>
            </a:r>
            <a:r>
              <a:rPr lang="en-US" sz="3600" b="0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Directed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87"/>
          <p:cNvSpPr/>
          <p:nvPr/>
        </p:nvSpPr>
        <p:spPr>
          <a:xfrm>
            <a:off x="11758921" y="7053015"/>
            <a:ext cx="20664029" cy="118081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1" name="Shape 87"/>
          <p:cNvSpPr/>
          <p:nvPr/>
        </p:nvSpPr>
        <p:spPr>
          <a:xfrm>
            <a:off x="21929634" y="20546030"/>
            <a:ext cx="10493316" cy="86385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4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2" name="Shape 96"/>
          <p:cNvSpPr/>
          <p:nvPr/>
        </p:nvSpPr>
        <p:spPr>
          <a:xfrm>
            <a:off x="21929634" y="19356252"/>
            <a:ext cx="10493315" cy="118891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000" b="0" i="0" u="none" strike="noStrike" cap="none" baseline="0" dirty="0" smtClean="0">
                <a:solidFill>
                  <a:srgbClr val="017C00"/>
                </a:solidFill>
                <a:sym typeface="Arial"/>
                <a:rtl val="0"/>
              </a:rPr>
              <a:t>D3 + tech </a:t>
            </a:r>
            <a:endParaRPr lang="en-US" sz="3000" b="0" i="0" u="none" strike="noStrike" cap="none" baseline="0" dirty="0">
              <a:solidFill>
                <a:srgbClr val="017C00"/>
              </a:solidFill>
              <a:sym typeface="Arial"/>
              <a:rtl val="0"/>
            </a:endParaRPr>
          </a:p>
        </p:txBody>
      </p:sp>
      <p:sp>
        <p:nvSpPr>
          <p:cNvPr id="143" name="Shape 120"/>
          <p:cNvSpPr/>
          <p:nvPr/>
        </p:nvSpPr>
        <p:spPr>
          <a:xfrm>
            <a:off x="11758921" y="6130716"/>
            <a:ext cx="20664028" cy="935227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 err="1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Automatically Lays </a:t>
            </a:r>
            <a:r>
              <a:rPr lang="en-US" sz="3600" dirty="0">
                <a:solidFill>
                  <a:srgbClr val="017C00"/>
                </a:solidFill>
              </a:rPr>
              <a:t>O</a:t>
            </a: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ut </a:t>
            </a:r>
            <a:r>
              <a:rPr lang="en-US" sz="3600" b="0" i="0" u="none" strike="noStrike" cap="none" baseline="0" dirty="0" err="1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and </a:t>
            </a: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Weighted Network Graphs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t="24190" r="6556" b="40704"/>
          <a:stretch/>
        </p:blipFill>
        <p:spPr>
          <a:xfrm>
            <a:off x="11926783" y="7992689"/>
            <a:ext cx="4257659" cy="999731"/>
          </a:xfrm>
          <a:prstGeom prst="rect">
            <a:avLst/>
          </a:prstGeom>
        </p:spPr>
      </p:pic>
      <p:pic>
        <p:nvPicPr>
          <p:cNvPr id="147" name="Shape 11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230786" y="8121879"/>
            <a:ext cx="3532692" cy="170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9"/>
          <a:srcRect l="18715"/>
          <a:stretch/>
        </p:blipFill>
        <p:spPr>
          <a:xfrm>
            <a:off x="18694275" y="7427495"/>
            <a:ext cx="9043491" cy="622599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6193270" y="8121879"/>
            <a:ext cx="64158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2674725" y="7526978"/>
            <a:ext cx="26937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Excel Spreadsheet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27705396" y="7428149"/>
            <a:ext cx="4583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 </a:t>
            </a:r>
            <a:r>
              <a:rPr lang="en-US" sz="2200" b="1" err="1"/>
              <a:t>Unweighted</a:t>
            </a:r>
            <a:r>
              <a:rPr lang="en-US" sz="2200" b="1"/>
              <a:t> graph </a:t>
            </a:r>
            <a:r>
              <a:rPr lang="en-US" sz="2200" b="1" dirty="0"/>
              <a:t>drawn manually with Adobe Illustrator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0576969" y="13588907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Produced in ~10 milliseconds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8272413" y="9718525"/>
            <a:ext cx="34494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Produced in several hours 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9"/>
          <a:srcRect t="8034" r="81013" b="29176"/>
          <a:stretch/>
        </p:blipFill>
        <p:spPr>
          <a:xfrm>
            <a:off x="16552550" y="9160513"/>
            <a:ext cx="2112437" cy="3909259"/>
          </a:xfrm>
          <a:prstGeom prst="rect">
            <a:avLst/>
          </a:prstGeom>
        </p:spPr>
      </p:pic>
      <p:sp>
        <p:nvSpPr>
          <p:cNvPr id="155" name="Rectangle 154"/>
          <p:cNvSpPr/>
          <p:nvPr/>
        </p:nvSpPr>
        <p:spPr>
          <a:xfrm>
            <a:off x="16592227" y="9247690"/>
            <a:ext cx="2037992" cy="36778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/>
          <p:cNvSpPr txBox="1"/>
          <p:nvPr/>
        </p:nvSpPr>
        <p:spPr>
          <a:xfrm>
            <a:off x="16612033" y="9428189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885818" y="13323559"/>
            <a:ext cx="46881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/>
              <a:t>2. Force Graph Parameter Sliders </a:t>
            </a:r>
            <a:endParaRPr lang="en-US" sz="2200" b="1" dirty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Link distance determines the minimum distance between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Nodes have a charge, which repels or attracts other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The charge distance determines at what range a node’s charge will affect other nodes.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/>
              <a:t>Gravity determines the strength of the force holding the nodes to the center of the graph.</a:t>
            </a:r>
            <a:endParaRPr lang="en-US" sz="2000" dirty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Reset functionality sets all parameters to </a:t>
            </a:r>
            <a:r>
              <a:rPr lang="en-US" sz="2000">
                <a:solidFill>
                  <a:schemeClr val="dk1"/>
                </a:solidFill>
              </a:rPr>
              <a:t>default settings.</a:t>
            </a:r>
            <a:endParaRPr lang="en-US" sz="2000" dirty="0">
              <a:solidFill>
                <a:schemeClr val="dk1"/>
              </a:solidFill>
            </a:endParaRP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Locking the parameters prevents any </a:t>
            </a:r>
            <a:r>
              <a:rPr lang="en-US" sz="2000">
                <a:solidFill>
                  <a:schemeClr val="dk1"/>
                </a:solidFill>
              </a:rPr>
              <a:t>further changes.</a:t>
            </a: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850792" y="9151583"/>
            <a:ext cx="47612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1. Menu Bar</a:t>
            </a:r>
            <a:r>
              <a:rPr lang="en-US" sz="2000" b="1" dirty="0"/>
              <a:t> </a:t>
            </a:r>
          </a:p>
          <a:p>
            <a:pPr marL="457200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/>
              <a:t>Four demo files can be found in the “Demo” menu for users who do not have their own data.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/>
              <a:t>Print functionality is accessed from the “File” menu option.</a:t>
            </a:r>
          </a:p>
          <a:p>
            <a:pPr marL="45720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“File &gt; Reload” reloads the current graph with the active settings.</a:t>
            </a:r>
          </a:p>
          <a:p>
            <a:pPr marL="457200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In the “Edit &gt; Preferences” menu, the user can select for weighted graphs to be displayed as </a:t>
            </a:r>
            <a:r>
              <a:rPr lang="en-US" sz="2000" dirty="0" err="1">
                <a:solidFill>
                  <a:schemeClr val="dk1"/>
                </a:solidFill>
              </a:rPr>
              <a:t>unweighted</a:t>
            </a:r>
            <a:r>
              <a:rPr lang="en-US" sz="2000" dirty="0">
                <a:solidFill>
                  <a:schemeClr val="dk1"/>
                </a:solidFill>
              </a:rPr>
              <a:t> graphs.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0"/>
          <a:srcRect l="351" t="3057"/>
          <a:stretch/>
        </p:blipFill>
        <p:spPr>
          <a:xfrm>
            <a:off x="16834852" y="7975403"/>
            <a:ext cx="1379442" cy="120655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18764937" y="7992689"/>
            <a:ext cx="7074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3. Weighted graph laid out automatically</a:t>
            </a:r>
          </a:p>
        </p:txBody>
      </p:sp>
      <p:pic>
        <p:nvPicPr>
          <p:cNvPr id="158" name="Shape 123"/>
          <p:cNvPicPr preferRelativeResize="0"/>
          <p:nvPr/>
        </p:nvPicPr>
        <p:blipFill rotWithShape="1">
          <a:blip r:embed="rId11">
            <a:alphaModFix/>
          </a:blip>
          <a:srcRect l="51219" t="35156" b="33193"/>
          <a:stretch/>
        </p:blipFill>
        <p:spPr>
          <a:xfrm>
            <a:off x="19209565" y="16110161"/>
            <a:ext cx="3223666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Shape 123"/>
          <p:cNvPicPr preferRelativeResize="0"/>
          <p:nvPr/>
        </p:nvPicPr>
        <p:blipFill rotWithShape="1">
          <a:blip r:embed="rId11">
            <a:alphaModFix/>
          </a:blip>
          <a:srcRect t="68506" r="36449"/>
          <a:stretch/>
        </p:blipFill>
        <p:spPr>
          <a:xfrm>
            <a:off x="22027533" y="16079072"/>
            <a:ext cx="4136889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Shape 123"/>
          <p:cNvPicPr preferRelativeResize="0"/>
          <p:nvPr/>
        </p:nvPicPr>
        <p:blipFill rotWithShape="1">
          <a:blip r:embed="rId11">
            <a:alphaModFix/>
          </a:blip>
          <a:srcRect l="66784" t="68506"/>
          <a:stretch/>
        </p:blipFill>
        <p:spPr>
          <a:xfrm>
            <a:off x="26098930" y="16079072"/>
            <a:ext cx="2162231" cy="1415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Shape 123"/>
          <p:cNvPicPr preferRelativeResize="0"/>
          <p:nvPr/>
        </p:nvPicPr>
        <p:blipFill rotWithShape="1">
          <a:blip r:embed="rId11">
            <a:alphaModFix/>
          </a:blip>
          <a:srcRect t="35156" r="56613" b="33193"/>
          <a:stretch/>
        </p:blipFill>
        <p:spPr>
          <a:xfrm>
            <a:off x="16395412" y="16037676"/>
            <a:ext cx="2867225" cy="1384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2"/>
          <a:srcRect r="11035"/>
          <a:stretch/>
        </p:blipFill>
        <p:spPr>
          <a:xfrm>
            <a:off x="16558066" y="7446013"/>
            <a:ext cx="3276566" cy="4699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6482114" y="7379422"/>
            <a:ext cx="3428078" cy="5796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27673025" y="10309149"/>
            <a:ext cx="46482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/>
              <a:t>Unweighted</a:t>
            </a:r>
            <a:r>
              <a:rPr lang="en-US" sz="2200" b="1" dirty="0"/>
              <a:t> graph laid out automatically by </a:t>
            </a:r>
            <a:r>
              <a:rPr lang="en-US" sz="2200" b="1" dirty="0" err="1"/>
              <a:t>GRNsight</a:t>
            </a:r>
            <a:r>
              <a:rPr lang="en-US" sz="2200" b="1" dirty="0"/>
              <a:t> and adjusted by hand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231603" y="11403361"/>
            <a:ext cx="3531058" cy="1772242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27803102" y="13144548"/>
            <a:ext cx="4388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Produced in ~5 minutes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8252914" y="13683137"/>
            <a:ext cx="37932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Weighted graph laid out automatically by </a:t>
            </a:r>
            <a:r>
              <a:rPr lang="en-US" sz="2200" b="1" dirty="0" err="1"/>
              <a:t>GRNsight</a:t>
            </a:r>
            <a:r>
              <a:rPr lang="en-US" sz="2200" b="1" dirty="0"/>
              <a:t> and adjusted by hand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28293604" y="16680558"/>
            <a:ext cx="34070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Produced in ~5 minutes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8694275" y="7915913"/>
            <a:ext cx="8978750" cy="56729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9196" y="1110946"/>
            <a:ext cx="4383412" cy="2594714"/>
          </a:xfrm>
          <a:prstGeom prst="rect">
            <a:avLst/>
          </a:prstGeom>
        </p:spPr>
      </p:pic>
      <p:sp>
        <p:nvSpPr>
          <p:cNvPr id="162" name="Shape 125"/>
          <p:cNvSpPr/>
          <p:nvPr/>
        </p:nvSpPr>
        <p:spPr>
          <a:xfrm>
            <a:off x="16439476" y="13875436"/>
            <a:ext cx="11939695" cy="21607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dirty="0">
                <a:solidFill>
                  <a:schemeClr val="dk1"/>
                </a:solidFill>
              </a:rPr>
              <a:t>3. Nodes,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sym typeface="Arial"/>
                <a:rtl val="0"/>
              </a:rPr>
              <a:t>Edges,</a:t>
            </a:r>
            <a:r>
              <a:rPr lang="en-US" sz="2200" b="1" i="0" u="none" strike="noStrike" cap="none" dirty="0">
                <a:solidFill>
                  <a:schemeClr val="dk1"/>
                </a:solidFill>
                <a:sym typeface="Arial"/>
                <a:rtl val="0"/>
              </a:rPr>
              <a:t> 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sym typeface="Arial"/>
                <a:rtl val="0"/>
              </a:rPr>
              <a:t>and Arrows </a:t>
            </a:r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The absolute values of each weight parameter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  <a:rtl val="0"/>
              </a:rPr>
              <a:t> are normalized to a value between 0 and 1.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The</a:t>
            </a:r>
            <a:r>
              <a:rPr lang="en-US" sz="2000" b="0" i="0" u="none" strike="noStrike" cap="none" dirty="0">
                <a:solidFill>
                  <a:srgbClr val="000000"/>
                </a:solidFill>
                <a:sym typeface="Arial"/>
                <a:rtl val="0"/>
              </a:rPr>
              <a:t> </a:t>
            </a:r>
            <a:r>
              <a:rPr lang="en-US" sz="2000" b="0" i="0" u="none" strike="noStrike" cap="none" baseline="0" dirty="0">
                <a:solidFill>
                  <a:srgbClr val="000000"/>
                </a:solidFill>
                <a:sym typeface="Arial"/>
                <a:rtl val="0"/>
              </a:rPr>
              <a:t>thicknesses of the lines are adjusted to vary continuously from the minimum thickness (for normalized weights near zero) to the maximum thickness (normalized weights of 1). </a:t>
            </a:r>
            <a:endParaRPr lang="en-US" sz="20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Edges with negative weights (repression) are colored cyan with blunt end markers; edges with positive weights (activation) are colored magenta with pointed arrowheads; edges with normalized weight values between -0.05 and 0.05 are colored grey to signify a weak influence on the target gene.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501075" y="7452183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5"/>
          <a:srcRect l="19671" t="8977" r="944" b="10451"/>
          <a:stretch/>
        </p:blipFill>
        <p:spPr>
          <a:xfrm>
            <a:off x="28230786" y="14760006"/>
            <a:ext cx="3532692" cy="2010441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>
            <a:off x="27673025" y="13627007"/>
            <a:ext cx="770314" cy="1164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102631" y="7549851"/>
            <a:ext cx="490619" cy="280573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19990478" y="7379423"/>
            <a:ext cx="7682547" cy="578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26753084" y="7399580"/>
            <a:ext cx="384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612033" y="17380798"/>
            <a:ext cx="116815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4. Status Bar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/>
              <a:t>The name of the uploaded file is displayed.</a:t>
            </a:r>
          </a:p>
          <a:p>
            <a:pPr marL="222250" indent="-222250">
              <a:buFont typeface="Arial"/>
              <a:buChar char="•"/>
            </a:pPr>
            <a:r>
              <a:rPr lang="en-US" sz="2000" dirty="0"/>
              <a:t>The number of nodes and edges of the graph are displayed in the far right hand side.</a:t>
            </a:r>
          </a:p>
        </p:txBody>
      </p:sp>
      <p:sp>
        <p:nvSpPr>
          <p:cNvPr id="74" name="Shape 106"/>
          <p:cNvSpPr/>
          <p:nvPr/>
        </p:nvSpPr>
        <p:spPr>
          <a:xfrm>
            <a:off x="33125972" y="21951744"/>
            <a:ext cx="7060124" cy="38991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free and open to all users and there is no login requirement. 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Web site content is available under the Creative Commons Attribution Non-Commercial Share Alike license.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code is available under the open source BSD license.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Usage is being tracked through Google Analytics.</a:t>
            </a:r>
          </a:p>
          <a:p>
            <a:pPr marL="236538" indent="-231775"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tx1"/>
                </a:solidFill>
              </a:rPr>
              <a:t>GRNsight</a:t>
            </a:r>
            <a:r>
              <a:rPr lang="en-US" sz="2200" dirty="0">
                <a:solidFill>
                  <a:schemeClr val="tx1"/>
                </a:solidFill>
              </a:rPr>
              <a:t> has been tested with and confirmed to be working in Chrome version 43 or higher and Firefox version 38 or higher on Windows 7 and Mac OS X.</a:t>
            </a:r>
          </a:p>
          <a:p>
            <a:pPr marL="236538" marR="0" lvl="0" indent="-2317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66845" y="10207400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DNA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92844" y="10531638"/>
            <a:ext cx="573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RNA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866845" y="11319838"/>
            <a:ext cx="803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Protein</a:t>
            </a:r>
          </a:p>
        </p:txBody>
      </p:sp>
      <p:sp>
        <p:nvSpPr>
          <p:cNvPr id="95" name="Shape 108"/>
          <p:cNvSpPr/>
          <p:nvPr/>
        </p:nvSpPr>
        <p:spPr>
          <a:xfrm>
            <a:off x="33125972" y="6159261"/>
            <a:ext cx="9903302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Improved Visual</a:t>
            </a:r>
            <a:r>
              <a:rPr lang="en-US" sz="3600" b="0" i="0" u="none" strike="noStrike" cap="none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Performance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6" name="Shape 109"/>
          <p:cNvSpPr/>
          <p:nvPr/>
        </p:nvSpPr>
        <p:spPr>
          <a:xfrm>
            <a:off x="33125970" y="7023418"/>
            <a:ext cx="9903303" cy="13690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SzPct val="25000"/>
            </a:pPr>
            <a:endParaRPr lang="en-US" sz="2200" b="1" dirty="0">
              <a:solidFill>
                <a:schemeClr val="dk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125968" y="7031885"/>
            <a:ext cx="96007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Beta displays enhanced visual performance</a:t>
            </a: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rgbClr val="000000"/>
              </a:buClr>
              <a:buSzPct val="25000"/>
            </a:pPr>
            <a:endParaRPr lang="en-US" sz="2200" b="1" dirty="0">
              <a:solidFill>
                <a:schemeClr val="dk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125965" y="7641195"/>
            <a:ext cx="606763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100000"/>
            </a:pPr>
            <a:r>
              <a:rPr lang="en-US" sz="2200" b="1" dirty="0"/>
              <a:t>Node adjustments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Long node labels with unpleasing self-regulatory arrows are now adjusted to start from the end of the node regardless of the length of the node and the thickness of the edge.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197182" y="14177566"/>
            <a:ext cx="95295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Arrowhead Adjustments</a:t>
            </a:r>
            <a:endParaRPr lang="en-US" sz="2200" dirty="0"/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The arrowheads are centered on the </a:t>
            </a:r>
            <a:r>
              <a:rPr lang="en-US" sz="2200" dirty="0" smtClean="0"/>
              <a:t>edge.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The tips of the arrowheads are not comparably shown instead of being hidden underneath the node. 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Each </a:t>
            </a:r>
            <a:r>
              <a:rPr lang="en-US" sz="2200" dirty="0">
                <a:solidFill>
                  <a:schemeClr val="dk1"/>
                </a:solidFill>
              </a:rPr>
              <a:t>visual adjustments were carefully tested with according test files</a:t>
            </a:r>
            <a:r>
              <a:rPr lang="en-US" sz="2200" dirty="0" smtClean="0">
                <a:solidFill>
                  <a:schemeClr val="dk1"/>
                </a:solidFill>
              </a:rPr>
              <a:t>.</a:t>
            </a: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124" name="Shape 108"/>
          <p:cNvSpPr/>
          <p:nvPr/>
        </p:nvSpPr>
        <p:spPr>
          <a:xfrm>
            <a:off x="11775480" y="19355284"/>
            <a:ext cx="9918560" cy="115813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Unit Testing Framework Was Optimized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1770071" y="27052656"/>
            <a:ext cx="9918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25000"/>
            </a:pPr>
            <a:r>
              <a:rPr lang="en-US" sz="2200" b="1" dirty="0"/>
              <a:t>Error catching was greatly improved 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Robustness was greatly extended.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Instead of crashing when given an improperly formatted or incorrect file, </a:t>
            </a:r>
            <a:r>
              <a:rPr lang="en-US" sz="2200" dirty="0" err="1"/>
              <a:t>GRNsight</a:t>
            </a:r>
            <a:r>
              <a:rPr lang="en-US" sz="2200" dirty="0"/>
              <a:t> returns an error in a modal window.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779473" y="28640554"/>
            <a:ext cx="4727562" cy="2462056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11878467" y="28581039"/>
            <a:ext cx="50544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200" b="1" dirty="0"/>
              <a:t>Warnings are returned in cases of non-fatal improper spreadsheets</a:t>
            </a:r>
            <a:endParaRPr lang="en-US" sz="22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2186654" y="25390727"/>
            <a:ext cx="1620693" cy="5930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Import SIF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17372659" y="25393987"/>
            <a:ext cx="1620693" cy="593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Semantic Checker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4381614" y="25396794"/>
            <a:ext cx="1620693" cy="59305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SIF Syntax Checker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14380685" y="24605612"/>
            <a:ext cx="1620693" cy="593056"/>
          </a:xfrm>
          <a:prstGeom prst="roundRect">
            <a:avLst/>
          </a:prstGeom>
          <a:solidFill>
            <a:srgbClr val="FAC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Excel Syntax Checker</a:t>
            </a:r>
          </a:p>
        </p:txBody>
      </p:sp>
      <p:sp>
        <p:nvSpPr>
          <p:cNvPr id="133" name="Rounded Rectangle 132"/>
          <p:cNvSpPr/>
          <p:nvPr/>
        </p:nvSpPr>
        <p:spPr>
          <a:xfrm>
            <a:off x="14380685" y="26174562"/>
            <a:ext cx="1620693" cy="593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GraphML</a:t>
            </a:r>
            <a:r>
              <a:rPr lang="en-US" sz="1500" dirty="0">
                <a:solidFill>
                  <a:schemeClr val="tx1"/>
                </a:solidFill>
              </a:rPr>
              <a:t> Syntax Checker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19587674" y="25388558"/>
            <a:ext cx="1620693" cy="593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GRNsight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13807347" y="25687255"/>
            <a:ext cx="573338" cy="6067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/>
          <p:nvPr/>
        </p:nvCxnSpPr>
        <p:spPr>
          <a:xfrm flipV="1">
            <a:off x="16001378" y="25687853"/>
            <a:ext cx="1371281" cy="783237"/>
          </a:xfrm>
          <a:prstGeom prst="bentConnector3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/>
          <p:nvPr/>
        </p:nvCxnSpPr>
        <p:spPr>
          <a:xfrm>
            <a:off x="16001378" y="24902140"/>
            <a:ext cx="1371281" cy="785713"/>
          </a:xfrm>
          <a:prstGeom prst="bentConnector3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16002307" y="25687853"/>
            <a:ext cx="1370352" cy="5469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11758921" y="29341426"/>
            <a:ext cx="486447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488" indent="-217488">
              <a:buFont typeface="Arial"/>
              <a:buChar char="•"/>
            </a:pPr>
            <a:r>
              <a:rPr lang="en-US" sz="2200" dirty="0"/>
              <a:t>In cases where non-fatal errors exist in the format or data of an uploaded spreadsheet, the graph is displayed, and a warning box appears.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1804198" y="31039226"/>
            <a:ext cx="9904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7488" indent="-217488">
              <a:buFont typeface="Arial"/>
              <a:buChar char="•"/>
            </a:pPr>
            <a:r>
              <a:rPr lang="en-US" sz="2200" dirty="0"/>
              <a:t>Warnings clearly state which row(s) or cell(s) may have incorrect data.</a:t>
            </a:r>
          </a:p>
          <a:p>
            <a:pPr marL="217488" lvl="0" indent="-217488">
              <a:buFont typeface="Arial"/>
              <a:buChar char="•"/>
            </a:pPr>
            <a:r>
              <a:rPr lang="en-US" sz="2200" dirty="0"/>
              <a:t>The warning box can be closed and reopened at any time via a hyperlink underneath Force Graph Parameter sliders. 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 flipV="1">
            <a:off x="18993352" y="25685086"/>
            <a:ext cx="594322" cy="8236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/>
          <p:cNvSpPr/>
          <p:nvPr/>
        </p:nvSpPr>
        <p:spPr>
          <a:xfrm>
            <a:off x="12186654" y="24597147"/>
            <a:ext cx="1620693" cy="593056"/>
          </a:xfrm>
          <a:prstGeom prst="roundRect">
            <a:avLst/>
          </a:prstGeom>
          <a:solidFill>
            <a:srgbClr val="FAC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Import Excel</a:t>
            </a:r>
          </a:p>
        </p:txBody>
      </p:sp>
      <p:cxnSp>
        <p:nvCxnSpPr>
          <p:cNvPr id="156" name="Straight Arrow Connector 155"/>
          <p:cNvCxnSpPr/>
          <p:nvPr/>
        </p:nvCxnSpPr>
        <p:spPr>
          <a:xfrm>
            <a:off x="13807347" y="24893675"/>
            <a:ext cx="573338" cy="6067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ounded Rectangle 159"/>
          <p:cNvSpPr/>
          <p:nvPr/>
        </p:nvSpPr>
        <p:spPr>
          <a:xfrm>
            <a:off x="12186654" y="26174562"/>
            <a:ext cx="1620693" cy="5930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Import </a:t>
            </a:r>
            <a:r>
              <a:rPr lang="en-US" sz="1800" dirty="0" err="1">
                <a:solidFill>
                  <a:schemeClr val="tx1"/>
                </a:solidFill>
              </a:rPr>
              <a:t>GraphML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13807347" y="26471090"/>
            <a:ext cx="573338" cy="6067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Shape 108"/>
          <p:cNvSpPr/>
          <p:nvPr/>
        </p:nvSpPr>
        <p:spPr>
          <a:xfrm>
            <a:off x="726713" y="20506297"/>
            <a:ext cx="10290407" cy="1194088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Clr>
                <a:srgbClr val="017C00"/>
              </a:buClr>
              <a:buSzPct val="25000"/>
            </a:pPr>
            <a:r>
              <a:rPr lang="en-US" sz="3600" dirty="0" err="1">
                <a:solidFill>
                  <a:srgbClr val="017C00"/>
                </a:solidFill>
              </a:rPr>
              <a:t>GRNsight</a:t>
            </a:r>
            <a:r>
              <a:rPr lang="en-US" sz="3600" dirty="0">
                <a:solidFill>
                  <a:srgbClr val="017C00"/>
                </a:solidFill>
              </a:rPr>
              <a:t> Accepts Microsoft Excel, SIF, and </a:t>
            </a:r>
            <a:r>
              <a:rPr lang="en-US" sz="3600" dirty="0" err="1">
                <a:solidFill>
                  <a:srgbClr val="017C00"/>
                </a:solidFill>
              </a:rPr>
              <a:t>GraphML</a:t>
            </a:r>
            <a:r>
              <a:rPr lang="en-US" sz="3600" dirty="0">
                <a:solidFill>
                  <a:srgbClr val="017C00"/>
                </a:solidFill>
              </a:rPr>
              <a:t> Files in the Proper Format</a:t>
            </a:r>
          </a:p>
        </p:txBody>
      </p:sp>
      <p:sp>
        <p:nvSpPr>
          <p:cNvPr id="187" name="Shape 109"/>
          <p:cNvSpPr/>
          <p:nvPr/>
        </p:nvSpPr>
        <p:spPr>
          <a:xfrm>
            <a:off x="726713" y="21700385"/>
            <a:ext cx="10290407" cy="10610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Excel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Excel workbooks need a “network” sheet (for unweighted graphs) or a “</a:t>
            </a:r>
            <a:r>
              <a:rPr lang="en-US" sz="2200" dirty="0" err="1">
                <a:solidFill>
                  <a:schemeClr val="dk1"/>
                </a:solidFill>
              </a:rPr>
              <a:t>network_optimized_weights</a:t>
            </a:r>
            <a:r>
              <a:rPr lang="en-US" sz="2200" dirty="0">
                <a:solidFill>
                  <a:schemeClr val="dk1"/>
                </a:solidFill>
              </a:rPr>
              <a:t>” sheet (for weighted graphs). The adjacency matrix can be symmetrical or asymmetrical. 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err="1">
                <a:solidFill>
                  <a:schemeClr val="dk1"/>
                </a:solidFill>
              </a:rPr>
              <a:t>GRNmap</a:t>
            </a:r>
            <a:r>
              <a:rPr lang="en-US" sz="2200" dirty="0">
                <a:solidFill>
                  <a:schemeClr val="dk1"/>
                </a:solidFill>
              </a:rPr>
              <a:t> input and output workbooks are accepted without adjustment.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>
                <a:solidFill>
                  <a:schemeClr val="dk1"/>
                </a:solidFill>
              </a:rPr>
              <a:t>Adjacency matrices generated from other databases, such as YEASTRACT (</a:t>
            </a:r>
            <a:r>
              <a:rPr lang="en-US" sz="2200" dirty="0"/>
              <a:t>Teixeira</a:t>
            </a:r>
            <a:r>
              <a:rPr lang="en-US" sz="2400" dirty="0"/>
              <a:t> </a:t>
            </a:r>
            <a:r>
              <a:rPr lang="en-US" sz="2200" dirty="0">
                <a:solidFill>
                  <a:schemeClr val="dk1"/>
                </a:solidFill>
              </a:rPr>
              <a:t>et al., 2014), can be used with some modification.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100000"/>
            </a:pPr>
            <a:r>
              <a:rPr lang="en-US" sz="2200" b="1" dirty="0" err="1">
                <a:solidFill>
                  <a:schemeClr val="dk1"/>
                </a:solidFill>
              </a:rPr>
              <a:t>GRNsight</a:t>
            </a:r>
            <a:r>
              <a:rPr lang="en-US" sz="2200" b="1" dirty="0">
                <a:solidFill>
                  <a:schemeClr val="dk1"/>
                </a:solidFill>
              </a:rPr>
              <a:t> now accepts SIF and </a:t>
            </a:r>
            <a:r>
              <a:rPr lang="en-US" sz="2200" b="1" dirty="0" err="1">
                <a:solidFill>
                  <a:schemeClr val="dk1"/>
                </a:solidFill>
              </a:rPr>
              <a:t>GraphML</a:t>
            </a:r>
            <a:r>
              <a:rPr lang="en-US" sz="2200" b="1" dirty="0">
                <a:solidFill>
                  <a:schemeClr val="dk1"/>
                </a:solidFill>
              </a:rPr>
              <a:t> files without any modification</a:t>
            </a:r>
          </a:p>
          <a:p>
            <a:pPr lvl="0">
              <a:buClr>
                <a:schemeClr val="dk1"/>
              </a:buClr>
              <a:buSzPct val="100000"/>
            </a:pP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100000"/>
            </a:pP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100000"/>
            </a:pP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100000"/>
            </a:pP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100000"/>
            </a:pPr>
            <a:endParaRPr lang="en-US" sz="2200" b="1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100000"/>
            </a:pPr>
            <a:endParaRPr lang="en-US" sz="2200" b="1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100000"/>
            </a:pPr>
            <a:endParaRPr lang="en-US" sz="2200" b="1" dirty="0">
              <a:solidFill>
                <a:schemeClr val="dk1"/>
              </a:solidFill>
            </a:endParaRPr>
          </a:p>
          <a:p>
            <a:pPr marL="342900" lvl="0" indent="-3429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2200" b="1" dirty="0">
              <a:solidFill>
                <a:schemeClr val="dk1"/>
              </a:solidFill>
            </a:endParaRPr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 rotWithShape="1">
          <a:blip r:embed="rId18"/>
          <a:srcRect l="-2" t="36170" r="16547" b="19645"/>
          <a:stretch/>
        </p:blipFill>
        <p:spPr>
          <a:xfrm>
            <a:off x="2303991" y="24151218"/>
            <a:ext cx="6395288" cy="124985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40322755" y="25114816"/>
            <a:ext cx="2293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11,311 total sessions and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3,894 files uploaded as of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6 November 2017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72214" y="26013539"/>
            <a:ext cx="3254130" cy="2566265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827159" y="25973302"/>
            <a:ext cx="614857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>
                <a:solidFill>
                  <a:schemeClr val="dk1"/>
                </a:solidFill>
              </a:rPr>
              <a:t>SIF</a:t>
            </a: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200" dirty="0"/>
              <a:t>A SIF file is a tab-delimited text file with the file extension .</a:t>
            </a:r>
            <a:r>
              <a:rPr lang="en-US" sz="2200" dirty="0" err="1"/>
              <a:t>sif</a:t>
            </a:r>
            <a:r>
              <a:rPr lang="en-US" sz="2200" dirty="0"/>
              <a:t> originally created for use with </a:t>
            </a:r>
            <a:r>
              <a:rPr lang="en-US" sz="2200" dirty="0" err="1"/>
              <a:t>Cytoscape</a:t>
            </a:r>
            <a:r>
              <a:rPr lang="en-US" sz="2200" dirty="0"/>
              <a:t>.</a:t>
            </a: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r>
              <a:rPr lang="en-US" sz="2200" dirty="0"/>
              <a:t>Lines in the SIF file specify a source node, a relationship type (or edge type), and one or more target nodes separated by tab characters.</a:t>
            </a:r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2200" dirty="0"/>
          </a:p>
          <a:p>
            <a:pPr marL="342900" indent="-342900">
              <a:buClr>
                <a:schemeClr val="dk1"/>
              </a:buClr>
              <a:buSzPct val="100000"/>
              <a:buFont typeface="Arial" charset="0"/>
              <a:buChar char="•"/>
            </a:pPr>
            <a:endParaRPr lang="en-US" sz="2200" dirty="0">
              <a:solidFill>
                <a:schemeClr val="dk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50582" y="28765381"/>
            <a:ext cx="592935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ct val="100000"/>
            </a:pPr>
            <a:r>
              <a:rPr lang="en-US" sz="2200" b="1" dirty="0" err="1">
                <a:solidFill>
                  <a:schemeClr val="dk1"/>
                </a:solidFill>
              </a:rPr>
              <a:t>GraphML</a:t>
            </a:r>
            <a:endParaRPr lang="en-US" sz="2200" b="1" dirty="0">
              <a:solidFill>
                <a:schemeClr val="dk1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A </a:t>
            </a:r>
            <a:r>
              <a:rPr lang="en-US" sz="2200" dirty="0" err="1"/>
              <a:t>GraphML</a:t>
            </a:r>
            <a:r>
              <a:rPr lang="en-US" sz="2200" dirty="0"/>
              <a:t> file is an E</a:t>
            </a:r>
            <a:r>
              <a:rPr lang="en-US" sz="2200" b="1" dirty="0"/>
              <a:t>x</a:t>
            </a:r>
            <a:r>
              <a:rPr lang="en-US" sz="2200" dirty="0"/>
              <a:t>tensible </a:t>
            </a:r>
            <a:r>
              <a:rPr lang="en-US" sz="2200" b="1" dirty="0"/>
              <a:t>M</a:t>
            </a:r>
            <a:r>
              <a:rPr lang="en-US" sz="2200" dirty="0"/>
              <a:t>arkup </a:t>
            </a:r>
            <a:r>
              <a:rPr lang="en-US" sz="2200" b="1" dirty="0"/>
              <a:t>L</a:t>
            </a:r>
            <a:r>
              <a:rPr lang="en-US" sz="2200" dirty="0"/>
              <a:t>anguage (XML) file with the extension .</a:t>
            </a:r>
            <a:r>
              <a:rPr lang="en-US" sz="2200" dirty="0" err="1"/>
              <a:t>graphml</a:t>
            </a:r>
            <a:r>
              <a:rPr lang="en-US" sz="2200" dirty="0"/>
              <a:t>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err="1"/>
              <a:t>GRNsight</a:t>
            </a:r>
            <a:r>
              <a:rPr lang="en-US" sz="2200" dirty="0"/>
              <a:t> parses </a:t>
            </a:r>
            <a:r>
              <a:rPr lang="en-US" sz="2200" dirty="0" err="1"/>
              <a:t>GraphML</a:t>
            </a:r>
            <a:r>
              <a:rPr lang="en-US" sz="2200" dirty="0"/>
              <a:t> to extract nodes and edges.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 err="1"/>
              <a:t>GraphML</a:t>
            </a:r>
            <a:r>
              <a:rPr lang="en-US" sz="2200" dirty="0"/>
              <a:t> has the ability to specify additional graph features that </a:t>
            </a:r>
            <a:r>
              <a:rPr lang="en-US" sz="2200" dirty="0" err="1"/>
              <a:t>GRNsight</a:t>
            </a:r>
            <a:r>
              <a:rPr lang="en-US" sz="2200" dirty="0"/>
              <a:t> cannot display, but may be useful additional data.</a:t>
            </a:r>
          </a:p>
          <a:p>
            <a:pPr marL="342900" indent="-342900">
              <a:buFont typeface="Arial" charset="0"/>
              <a:buChar char="•"/>
            </a:pPr>
            <a:endParaRPr lang="en-US" sz="22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414" y="29394396"/>
            <a:ext cx="3641730" cy="2136690"/>
          </a:xfrm>
          <a:prstGeom prst="rect">
            <a:avLst/>
          </a:prstGeom>
        </p:spPr>
      </p:pic>
      <p:sp>
        <p:nvSpPr>
          <p:cNvPr id="166" name="Shape 90"/>
          <p:cNvSpPr/>
          <p:nvPr/>
        </p:nvSpPr>
        <p:spPr>
          <a:xfrm>
            <a:off x="751777" y="15726602"/>
            <a:ext cx="10265343" cy="44312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/>
              <a:t>Although other open source software, such as </a:t>
            </a:r>
            <a:r>
              <a:rPr lang="en-US" sz="2400" dirty="0" err="1"/>
              <a:t>Cytoscape</a:t>
            </a:r>
            <a:r>
              <a:rPr lang="en-US" sz="2400" dirty="0"/>
              <a:t> or </a:t>
            </a:r>
            <a:r>
              <a:rPr lang="en-US" sz="2400" dirty="0" err="1"/>
              <a:t>Gephi</a:t>
            </a:r>
            <a:r>
              <a:rPr lang="en-US" sz="2400" dirty="0"/>
              <a:t>, exists to lay out large networks, they were too cumbersome for our needs.</a:t>
            </a:r>
          </a:p>
          <a:p>
            <a:pPr marL="236538" indent="-236538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 err="1"/>
              <a:t>GRNsight</a:t>
            </a:r>
            <a:r>
              <a:rPr lang="en-US" sz="2400" dirty="0"/>
              <a:t> is targeted at both experienced biology investigators and novice undergraduate users and has the following requirements:</a:t>
            </a:r>
          </a:p>
          <a:p>
            <a:pPr marL="866775" indent="-457200">
              <a:buAutoNum type="arabicPeriod"/>
            </a:pPr>
            <a:r>
              <a:rPr lang="en-US" sz="2400" dirty="0"/>
              <a:t>Exist as a web application. </a:t>
            </a:r>
          </a:p>
          <a:p>
            <a:pPr marL="866775" indent="-457200">
              <a:buAutoNum type="arabicPeriod"/>
            </a:pPr>
            <a:r>
              <a:rPr lang="en-US" sz="2400" dirty="0"/>
              <a:t>Be simple and intuitive to use.</a:t>
            </a:r>
          </a:p>
          <a:p>
            <a:pPr marL="866775" indent="-457200"/>
            <a:r>
              <a:rPr lang="en-US" sz="2400" dirty="0"/>
              <a:t>3.  Accept Excel (.</a:t>
            </a:r>
            <a:r>
              <a:rPr lang="en-US" sz="2400" dirty="0" err="1"/>
              <a:t>xlsx</a:t>
            </a:r>
            <a:r>
              <a:rPr lang="en-US" sz="2400" dirty="0"/>
              <a:t>) files directly from our sister project, </a:t>
            </a:r>
            <a:r>
              <a:rPr lang="en-US" sz="2400" dirty="0" err="1"/>
              <a:t>GRNmap</a:t>
            </a:r>
            <a:r>
              <a:rPr lang="en-US" sz="2400" dirty="0"/>
              <a:t>, as well as, SIF (.</a:t>
            </a:r>
            <a:r>
              <a:rPr lang="en-US" sz="2400" dirty="0" err="1"/>
              <a:t>sif</a:t>
            </a:r>
            <a:r>
              <a:rPr lang="en-US" sz="2400" dirty="0"/>
              <a:t>), or </a:t>
            </a:r>
            <a:r>
              <a:rPr lang="en-US" sz="2400" dirty="0" err="1"/>
              <a:t>GraphML</a:t>
            </a:r>
            <a:r>
              <a:rPr lang="en-US" sz="2400" dirty="0"/>
              <a:t> (.</a:t>
            </a:r>
            <a:r>
              <a:rPr lang="en-US" sz="2400" dirty="0" err="1"/>
              <a:t>graphml</a:t>
            </a:r>
            <a:r>
              <a:rPr lang="en-US" sz="2400" dirty="0"/>
              <a:t>) input files.</a:t>
            </a:r>
          </a:p>
          <a:p>
            <a:pPr marL="866775" indent="-457200">
              <a:buAutoNum type="arabicPeriod" startAt="4"/>
            </a:pPr>
            <a:r>
              <a:rPr lang="en-US" sz="2400" dirty="0"/>
              <a:t>Read a weighted or unweighted adjacency matrix.</a:t>
            </a:r>
          </a:p>
          <a:p>
            <a:pPr marL="866775" indent="-457200">
              <a:buAutoNum type="arabicPeriod" startAt="4"/>
            </a:pPr>
            <a:r>
              <a:rPr lang="en-US" sz="2400" dirty="0"/>
              <a:t>Automatically lay out and display unweighted and weighted, directed network graphs.</a:t>
            </a:r>
          </a:p>
          <a:p>
            <a:pPr marL="236538" lvl="0" indent="-236538">
              <a:buClr>
                <a:schemeClr val="dk1"/>
              </a:buClr>
              <a:buSzPct val="100000"/>
              <a:buFont typeface="Arial"/>
              <a:buChar char="•"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70" name="Shape 99"/>
          <p:cNvSpPr/>
          <p:nvPr/>
        </p:nvSpPr>
        <p:spPr>
          <a:xfrm>
            <a:off x="726713" y="14737341"/>
            <a:ext cx="10290407" cy="989261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dirty="0" err="1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3600" dirty="0">
                <a:solidFill>
                  <a:srgbClr val="017C00"/>
                </a:solidFill>
              </a:rPr>
              <a:t> Fulfills a Specific Software Niche for Visualizing Small- to Medium-scale GRNs</a:t>
            </a:r>
            <a:endParaRPr lang="en-US" sz="3600" b="0" i="0" u="none" strike="noStrike" cap="none" baseline="0" dirty="0">
              <a:solidFill>
                <a:srgbClr val="017C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73" name="Shape 105"/>
          <p:cNvSpPr/>
          <p:nvPr/>
        </p:nvSpPr>
        <p:spPr>
          <a:xfrm>
            <a:off x="33125972" y="21025440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 dirty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3181814" y="10055239"/>
            <a:ext cx="95136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ct val="100000"/>
            </a:pPr>
            <a:r>
              <a:rPr lang="en-US" sz="2200" b="1" dirty="0"/>
              <a:t>Blunt Marker Adjustments</a:t>
            </a: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The </a:t>
            </a:r>
            <a:r>
              <a:rPr lang="en-US" sz="2200" dirty="0" smtClean="0"/>
              <a:t>blunt markers </a:t>
            </a:r>
            <a:r>
              <a:rPr lang="en-US" sz="2200" dirty="0"/>
              <a:t>are centered. </a:t>
            </a:r>
            <a:endParaRPr lang="en-US" sz="2200" dirty="0" smtClean="0"/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edges now display equivalent spacing for </a:t>
            </a:r>
            <a:r>
              <a:rPr lang="en-US" sz="2200" dirty="0" smtClean="0"/>
              <a:t>both cases: when </a:t>
            </a:r>
            <a:r>
              <a:rPr lang="en-US" sz="2200" dirty="0"/>
              <a:t>the target node is to the right from the source node and when it is to the </a:t>
            </a:r>
            <a:r>
              <a:rPr lang="en-US" sz="2200" dirty="0" smtClean="0"/>
              <a:t>left of the source node.</a:t>
            </a:r>
          </a:p>
          <a:p>
            <a:pPr marL="236538" indent="-236538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The blunt markers are centered.</a:t>
            </a:r>
            <a:endParaRPr lang="en-US" sz="2200" dirty="0">
              <a:solidFill>
                <a:schemeClr val="dk1"/>
              </a:solidFill>
            </a:endParaRPr>
          </a:p>
          <a:p>
            <a:pPr marL="236538" lvl="0" indent="-236538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>
              <a:solidFill>
                <a:schemeClr val="dk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9395832" y="7899119"/>
            <a:ext cx="3299583" cy="1865734"/>
            <a:chOff x="39248752" y="7486255"/>
            <a:chExt cx="3299583" cy="1865734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32586" y="7549851"/>
              <a:ext cx="2847975" cy="866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932" b="3895"/>
            <a:stretch/>
          </p:blipFill>
          <p:spPr bwMode="auto">
            <a:xfrm>
              <a:off x="39248752" y="8340426"/>
              <a:ext cx="3299583" cy="10115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9248752" y="7486255"/>
              <a:ext cx="3299583" cy="1835254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8190" y="12308850"/>
            <a:ext cx="9307225" cy="142533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4" t="10543" r="5449" b="8263"/>
          <a:stretch/>
        </p:blipFill>
        <p:spPr bwMode="auto">
          <a:xfrm>
            <a:off x="33388190" y="16253232"/>
            <a:ext cx="9307226" cy="408581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12839090-9348-4086-ADAC-CA2423A1364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9874166" y="21997470"/>
            <a:ext cx="3137941" cy="31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00899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1566</Words>
  <Application>Microsoft Office PowerPoint</Application>
  <PresentationFormat>Custom</PresentationFormat>
  <Paragraphs>169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Dahlquist, Kam D.</dc:creator>
  <cp:lastModifiedBy>Jen</cp:lastModifiedBy>
  <cp:revision>194</cp:revision>
  <cp:lastPrinted>2017-01-27T17:32:38Z</cp:lastPrinted>
  <dcterms:modified xsi:type="dcterms:W3CDTF">2017-11-15T22:52:19Z</dcterms:modified>
</cp:coreProperties>
</file>