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43891200" cy="32918400"/>
  <p:notesSz cx="7010400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AFFA0F-1E04-4A8A-9273-D587D5D4E392}">
  <a:tblStyle styleId="{B6AFFA0F-1E04-4A8A-9273-D587D5D4E39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9DAB2FBC-741B-4774-8CB7-E9F43E21F9E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napToObjects="1">
      <p:cViewPr>
        <p:scale>
          <a:sx n="69" d="100"/>
          <a:sy n="69" d="100"/>
        </p:scale>
        <p:origin x="-4432" y="-615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1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>
            <a:noAutofit/>
          </a:bodyPr>
          <a:lstStyle/>
          <a:p>
            <a:pPr>
              <a:buClr>
                <a:srgbClr val="000000"/>
              </a:buClr>
            </a:pPr>
            <a:endParaRPr lang="en-US"/>
          </a:p>
          <a:p>
            <a:pPr lvl="1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2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3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4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5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6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7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8">
              <a:buClr>
                <a:srgbClr val="000000"/>
              </a:buClr>
              <a:buFont typeface="Arial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42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t" anchorCtr="0">
            <a:noAutofit/>
          </a:bodyPr>
          <a:lstStyle/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 for edges screenshot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413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839" y="10226042"/>
            <a:ext cx="37307518" cy="705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678" y="18653759"/>
            <a:ext cx="30723838" cy="84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2403546" marR="0" indent="-3245" algn="ctr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4807092" marR="0" indent="-6491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7210638" marR="0" indent="-9738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9614184" marR="0" indent="-283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2017731" marR="0" indent="-353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14421276" marR="0" indent="-6776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16824824" marR="0" indent="-10024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19228368" marR="0" indent="-567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22311359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194558" y="7368542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558" y="10439400"/>
            <a:ext cx="19392903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22296123" y="7368542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22296123" y="10439400"/>
            <a:ext cx="19400519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194564" y="1310640"/>
            <a:ext cx="14439903" cy="5577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7160240" y="1310641"/>
            <a:ext cx="24536398" cy="28094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2194564" y="688848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602982" y="23042881"/>
            <a:ext cx="26334720" cy="2720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8602982" y="2941317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602982" y="25763223"/>
            <a:ext cx="26334720" cy="3863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6"/>
            <a:ext cx="21724621" cy="39502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598420" y="914403"/>
            <a:ext cx="28087320" cy="28895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marR="0" indent="-558058" algn="l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905762" marR="0" indent="-400561" algn="l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008865" marR="0" indent="-23036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412411" marR="0" indent="-373311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0815958" marR="0" indent="-363857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3219505" marR="0" indent="-367104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15623049" marR="0" indent="-370349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18026596" marR="0" indent="-37359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20430142" marR="0" indent="-364142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tif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kdahlquist.github.io/GRNmap/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3.jpg"/><Relationship Id="rId15" Type="http://schemas.openxmlformats.org/officeDocument/2006/relationships/image" Target="../media/image12.png"/><Relationship Id="rId10" Type="http://schemas.openxmlformats.org/officeDocument/2006/relationships/image" Target="../media/image7.jpg"/><Relationship Id="rId19" Type="http://schemas.openxmlformats.org/officeDocument/2006/relationships/image" Target="../media/image16.png"/><Relationship Id="rId4" Type="http://schemas.openxmlformats.org/officeDocument/2006/relationships/image" Target="../media/image2.jp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7C00"/>
            </a:gs>
            <a:gs pos="1000">
              <a:srgbClr val="017C00"/>
            </a:gs>
            <a:gs pos="99000">
              <a:srgbClr val="003700"/>
            </a:gs>
            <a:gs pos="100000">
              <a:srgbClr val="003700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9470958" y="21950933"/>
            <a:ext cx="3576307" cy="389918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hape 84"/>
          <p:cNvSpPr/>
          <p:nvPr/>
        </p:nvSpPr>
        <p:spPr>
          <a:xfrm>
            <a:off x="730112" y="706082"/>
            <a:ext cx="42736498" cy="49680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80700" tIns="240350" rIns="480700" bIns="240350" anchor="ctr" anchorCtr="0">
            <a:noAutofit/>
          </a:bodyPr>
          <a:lstStyle/>
          <a:p>
            <a:pPr lvl="0" algn="ctr">
              <a:buClr>
                <a:srgbClr val="014D00"/>
              </a:buClr>
              <a:buSzPct val="25000"/>
            </a:pPr>
            <a:r>
              <a:rPr lang="en-US" sz="8000" dirty="0"/>
              <a:t>Data Comparison Features and Development Tool Improvements for </a:t>
            </a:r>
          </a:p>
          <a:p>
            <a:pPr lvl="0" algn="ctr">
              <a:buClr>
                <a:srgbClr val="014D00"/>
              </a:buClr>
              <a:buSzPct val="25000"/>
            </a:pPr>
            <a:r>
              <a:rPr lang="en-US" sz="8000" dirty="0" err="1"/>
              <a:t>GRNsight</a:t>
            </a:r>
            <a:r>
              <a:rPr lang="en-US" sz="8000" dirty="0"/>
              <a:t>: a web app for visualizing gene regulatory networks</a:t>
            </a: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endParaRPr lang="en-US" sz="4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Mihir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Samdarshi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*, Eileen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Choe</a:t>
            </a:r>
            <a:r>
              <a:rPr lang="en-US" sz="4000" dirty="0">
                <a:solidFill>
                  <a:schemeClr val="dk1"/>
                </a:solidFill>
              </a:rPr>
              <a:t>**, Edward </a:t>
            </a:r>
            <a:r>
              <a:rPr lang="en-US" sz="4000" dirty="0" err="1">
                <a:solidFill>
                  <a:schemeClr val="dk1"/>
                </a:solidFill>
              </a:rPr>
              <a:t>Bachoura</a:t>
            </a:r>
            <a:r>
              <a:rPr lang="en-US" sz="4000" dirty="0">
                <a:solidFill>
                  <a:schemeClr val="dk1"/>
                </a:solidFill>
              </a:rPr>
              <a:t>**, </a:t>
            </a:r>
            <a:r>
              <a:rPr lang="en-US" sz="4000" dirty="0" err="1">
                <a:solidFill>
                  <a:schemeClr val="dk1"/>
                </a:solidFill>
              </a:rPr>
              <a:t>Yeon</a:t>
            </a:r>
            <a:r>
              <a:rPr lang="en-US" sz="4000" dirty="0">
                <a:solidFill>
                  <a:schemeClr val="dk1"/>
                </a:solidFill>
              </a:rPr>
              <a:t>-Soo Shin**, John 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David N.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Dionisio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**, Kam D.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Dahlquist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*Department of Biology, </a:t>
            </a:r>
            <a:r>
              <a:rPr lang="en-US" sz="3200" dirty="0">
                <a:solidFill>
                  <a:schemeClr val="dk1"/>
                </a:solidFill>
              </a:rPr>
              <a:t>**Department of Electrical Engineering and Computer Science,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Loyola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Marymount University, 1 LMU Drive, Los Angeles, CA 90045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38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http://dondi.github.io/GRNsight/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82061" y="1314415"/>
            <a:ext cx="4366973" cy="219416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90"/>
          <p:cNvSpPr/>
          <p:nvPr/>
        </p:nvSpPr>
        <p:spPr>
          <a:xfrm>
            <a:off x="726713" y="7312237"/>
            <a:ext cx="10291175" cy="70017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central dogma of molecular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biology describes how 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flow of information in a cell during gene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expression goes from 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DNA to RNA to protein.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control gene expression by binding to regulatory DNA sequences.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Activators increase gene expression.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Repressors decrease gene expression.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are themselves proteins encoded by genes.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</a:t>
            </a:r>
            <a:r>
              <a:rPr lang="en-US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 (2002)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gene regulatory network (GRN) consists of genes, transcription factors, and the regulatory connections between them, which govern the level of expression of mRNA and proteins from those genes.</a:t>
            </a: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node in a GRN graph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represents the gene, mRNA, and protein expressed from 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gene;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e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ach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 represents a regulatory relationship.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the nodes are transcription factors themselves.</a:t>
            </a:r>
          </a:p>
        </p:txBody>
      </p:sp>
      <p:sp>
        <p:nvSpPr>
          <p:cNvPr id="58" name="Shape 91"/>
          <p:cNvSpPr/>
          <p:nvPr/>
        </p:nvSpPr>
        <p:spPr>
          <a:xfrm>
            <a:off x="1751903" y="11919766"/>
            <a:ext cx="191585" cy="248205"/>
          </a:xfrm>
          <a:prstGeom prst="rect">
            <a:avLst/>
          </a:prstGeom>
          <a:solidFill>
            <a:schemeClr val="lt1"/>
          </a:solidFill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5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61" name="Shape 117"/>
          <p:cNvPicPr preferRelativeResize="0"/>
          <p:nvPr/>
        </p:nvPicPr>
        <p:blipFill rotWithShape="1">
          <a:blip r:embed="rId4">
            <a:alphaModFix/>
          </a:blip>
          <a:srcRect r="10182"/>
          <a:stretch/>
        </p:blipFill>
        <p:spPr>
          <a:xfrm>
            <a:off x="1680221" y="9845694"/>
            <a:ext cx="2490747" cy="208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118"/>
          <p:cNvPicPr preferRelativeResize="0"/>
          <p:nvPr/>
        </p:nvPicPr>
        <p:blipFill rotWithShape="1">
          <a:blip r:embed="rId5">
            <a:alphaModFix/>
          </a:blip>
          <a:srcRect l="27345" t="34020" b="29849"/>
          <a:stretch/>
        </p:blipFill>
        <p:spPr>
          <a:xfrm>
            <a:off x="4757709" y="9997166"/>
            <a:ext cx="5101933" cy="190324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100"/>
          <p:cNvSpPr/>
          <p:nvPr/>
        </p:nvSpPr>
        <p:spPr>
          <a:xfrm>
            <a:off x="33101988" y="17954507"/>
            <a:ext cx="9921300" cy="92867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Future Directions</a:t>
            </a:r>
          </a:p>
        </p:txBody>
      </p:sp>
      <p:sp>
        <p:nvSpPr>
          <p:cNvPr id="70" name="Shape 101"/>
          <p:cNvSpPr/>
          <p:nvPr/>
        </p:nvSpPr>
        <p:spPr>
          <a:xfrm>
            <a:off x="33101988" y="26205821"/>
            <a:ext cx="9924299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Acknowledgments</a:t>
            </a:r>
          </a:p>
        </p:txBody>
      </p:sp>
      <p:sp>
        <p:nvSpPr>
          <p:cNvPr id="71" name="Shape 102"/>
          <p:cNvSpPr/>
          <p:nvPr/>
        </p:nvSpPr>
        <p:spPr>
          <a:xfrm>
            <a:off x="33104987" y="28838965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References</a:t>
            </a:r>
          </a:p>
        </p:txBody>
      </p:sp>
      <p:sp>
        <p:nvSpPr>
          <p:cNvPr id="72" name="Shape 103"/>
          <p:cNvSpPr/>
          <p:nvPr/>
        </p:nvSpPr>
        <p:spPr>
          <a:xfrm>
            <a:off x="33101988" y="18883181"/>
            <a:ext cx="9910112" cy="1852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Further expand and refine the unit testing framework.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Allow users to set edge thickness normalization values so that different graphs can be compared on the same scale.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Calculate and present graph statistics, such as </a:t>
            </a:r>
            <a:r>
              <a:rPr lang="en-US" sz="2200" dirty="0" err="1">
                <a:solidFill>
                  <a:schemeClr val="dk1"/>
                </a:solidFill>
              </a:rPr>
              <a:t>betweenness</a:t>
            </a:r>
            <a:r>
              <a:rPr lang="en-US" sz="2200" dirty="0">
                <a:solidFill>
                  <a:schemeClr val="dk1"/>
                </a:solidFill>
              </a:rPr>
              <a:t> centrality.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 new graph layout options.</a:t>
            </a:r>
          </a:p>
        </p:txBody>
      </p:sp>
      <p:sp>
        <p:nvSpPr>
          <p:cNvPr id="75" name="Shape 111"/>
          <p:cNvSpPr/>
          <p:nvPr/>
        </p:nvSpPr>
        <p:spPr>
          <a:xfrm>
            <a:off x="33102001" y="27140925"/>
            <a:ext cx="9921300" cy="14903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work is partially supported by NSF award 0921038 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(K.D.D., B.G.F.),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 Kadner-Pitts Research Grant (K.D.D.),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Loyola Marymount University Rains Research Assistant Program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(N.A.A.),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and the Loyola Marymount University Summer Undergraduate Research Program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(A.V.).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6" name="Shape 112"/>
          <p:cNvSpPr/>
          <p:nvPr/>
        </p:nvSpPr>
        <p:spPr>
          <a:xfrm>
            <a:off x="33111677" y="29774162"/>
            <a:ext cx="9921300" cy="25203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/>
              <a:t>Cytoscape: http://cytoscape.org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/>
              <a:t>Dahlquist</a:t>
            </a:r>
            <a:r>
              <a:rPr lang="en-US" sz="1150" dirty="0"/>
              <a:t>, K.D., </a:t>
            </a:r>
            <a:r>
              <a:rPr lang="en-US" sz="1150" dirty="0" err="1"/>
              <a:t>Dionisio</a:t>
            </a:r>
            <a:r>
              <a:rPr lang="en-US" sz="1150" dirty="0"/>
              <a:t>, J.D.N., Fitzpatrick, B.G., Anguiano, N.A., </a:t>
            </a:r>
            <a:r>
              <a:rPr lang="en-US" sz="1150" dirty="0" err="1"/>
              <a:t>Varshneya</a:t>
            </a:r>
            <a:r>
              <a:rPr lang="en-US" sz="1150" dirty="0"/>
              <a:t>, A., Southwick, B.J., </a:t>
            </a:r>
            <a:r>
              <a:rPr lang="en-US" sz="1150" dirty="0" err="1"/>
              <a:t>Samdarshi</a:t>
            </a:r>
            <a:r>
              <a:rPr lang="en-US" sz="1150" dirty="0"/>
              <a:t>, M. (2016) </a:t>
            </a:r>
            <a:r>
              <a:rPr lang="en-US" sz="1150" dirty="0" err="1"/>
              <a:t>GRNsight</a:t>
            </a:r>
            <a:r>
              <a:rPr lang="en-US" sz="1150" dirty="0"/>
              <a:t>: a web application and service for visualizing models of small- to medium-scale gene regulatory networks. </a:t>
            </a:r>
            <a:r>
              <a:rPr lang="en-US" sz="1150" i="1" dirty="0" err="1"/>
              <a:t>PeerJ</a:t>
            </a:r>
            <a:r>
              <a:rPr lang="en-US" sz="1150" i="1" dirty="0"/>
              <a:t> Computer Science</a:t>
            </a:r>
            <a:r>
              <a:rPr lang="en-US" sz="1150" dirty="0"/>
              <a:t> 2:e85</a:t>
            </a:r>
            <a:r>
              <a:rPr lang="en-US" sz="1150"/>
              <a:t>. DOI: </a:t>
            </a:r>
            <a:r>
              <a:rPr lang="en-US" sz="1150" dirty="0"/>
              <a:t>10.7717/peerj-cs.85).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Dahlquist</a:t>
            </a:r>
            <a:r>
              <a:rPr lang="en-US" sz="1150" dirty="0"/>
              <a:t>, K.D., Fitzpatrick, B.G., Camacho, E.T., </a:t>
            </a:r>
            <a:r>
              <a:rPr lang="en-US" sz="1150" dirty="0" err="1"/>
              <a:t>Entzminger</a:t>
            </a:r>
            <a:r>
              <a:rPr lang="en-US" sz="1150" dirty="0"/>
              <a:t>, S.D., and </a:t>
            </a:r>
            <a:r>
              <a:rPr lang="en-US" sz="1150" dirty="0" err="1"/>
              <a:t>Wanner</a:t>
            </a:r>
            <a:r>
              <a:rPr lang="en-US" sz="1150" dirty="0"/>
              <a:t>, N.C. (2015) Parameter Estimation for Gene Regulatory Networks from Microarray Data: Cold Shock Response in Saccharomyces cerevisiae. </a:t>
            </a:r>
            <a:r>
              <a:rPr lang="en-US" sz="1150" i="1" dirty="0"/>
              <a:t>Bulletin of Mathematical Biology</a:t>
            </a:r>
            <a:r>
              <a:rPr lang="en-US" sz="1150" dirty="0"/>
              <a:t>, </a:t>
            </a:r>
            <a:r>
              <a:rPr lang="en-US" sz="1150" i="1" dirty="0"/>
              <a:t>77</a:t>
            </a:r>
            <a:r>
              <a:rPr lang="en-US" sz="1150" dirty="0"/>
              <a:t>(8), 1457-1492, DOI: 10.1007/s11538-015-0092-6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/>
              <a:t>D3.js: http://d3js.org/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/>
              <a:t>Freeman, S., (2002). </a:t>
            </a:r>
            <a:r>
              <a:rPr lang="en-US" sz="1150" i="1"/>
              <a:t>Biological science</a:t>
            </a:r>
            <a:r>
              <a:rPr lang="en-US" sz="1150"/>
              <a:t>, 1</a:t>
            </a:r>
            <a:r>
              <a:rPr lang="en-US" sz="1150" baseline="30000"/>
              <a:t>st</a:t>
            </a:r>
            <a:r>
              <a:rPr lang="en-US" sz="1150"/>
              <a:t> edition. Upper Saddle River, NJ:: Prentice Hall.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/>
              <a:t>Gephi: https://gephi.org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/>
              <a:t>GRNmap</a:t>
            </a:r>
            <a:r>
              <a:rPr lang="en-US" sz="1150" dirty="0"/>
              <a:t>: </a:t>
            </a:r>
            <a:r>
              <a:rPr lang="en-US" sz="1150" dirty="0">
                <a:hlinkClick r:id="rId6"/>
              </a:rPr>
              <a:t>http://kdahlquist.github.io/GRNmap/</a:t>
            </a:r>
            <a:endParaRPr lang="en-US" sz="1150" dirty="0"/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/>
              <a:t>Teixeira, M. C., Monteiro, P. T., </a:t>
            </a:r>
            <a:r>
              <a:rPr lang="en-US" sz="1150" dirty="0" err="1"/>
              <a:t>Guerreiro</a:t>
            </a:r>
            <a:r>
              <a:rPr lang="en-US" sz="1150" dirty="0"/>
              <a:t>, J. F., </a:t>
            </a:r>
            <a:r>
              <a:rPr lang="en-US" sz="1150" dirty="0" err="1"/>
              <a:t>Gonçalves</a:t>
            </a:r>
            <a:r>
              <a:rPr lang="en-US" sz="1150" dirty="0"/>
              <a:t>, J. P., Mira, N. P., dos Santos, S. C., ... &amp; Madeira, S. C. (2014). The YEASTRACT database: an upgraded information system for the analysis of gene and genomic transcription regulation in Saccharomyces cerevisiae. </a:t>
            </a:r>
            <a:r>
              <a:rPr lang="en-US" sz="1150" i="1" dirty="0"/>
              <a:t>Nucleic Acids Research</a:t>
            </a:r>
            <a:r>
              <a:rPr lang="en-US" sz="1150" dirty="0"/>
              <a:t>, </a:t>
            </a:r>
            <a:r>
              <a:rPr lang="en-US" sz="1150" i="1" dirty="0"/>
              <a:t>42</a:t>
            </a:r>
            <a:r>
              <a:rPr lang="en-US" sz="1150" dirty="0"/>
              <a:t>(D1), D161-D166, DOI: 10.1093/</a:t>
            </a:r>
            <a:r>
              <a:rPr lang="en-US" sz="1150" dirty="0" err="1"/>
              <a:t>nar</a:t>
            </a:r>
            <a:r>
              <a:rPr lang="en-US" sz="1150" dirty="0"/>
              <a:t>/gkt1015</a:t>
            </a:r>
          </a:p>
        </p:txBody>
      </p:sp>
      <p:sp>
        <p:nvSpPr>
          <p:cNvPr id="137" name="Shape 99"/>
          <p:cNvSpPr/>
          <p:nvPr/>
        </p:nvSpPr>
        <p:spPr>
          <a:xfrm>
            <a:off x="726714" y="6144071"/>
            <a:ext cx="10291174" cy="119413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</a:t>
            </a:r>
            <a:r>
              <a:rPr lang="en-US" sz="3600" b="0" i="0" u="none" strike="noStrike" cap="none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3600" b="0" i="0" u="none" strike="noStrike" cap="none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Networks (GRNs) Can </a:t>
            </a:r>
            <a:r>
              <a:rPr lang="en-US" sz="3600" b="0" i="0" u="none" strike="noStrike" cap="none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Be </a:t>
            </a:r>
            <a:r>
              <a:rPr lang="en-US" sz="3600" b="0" i="0" u="none" strike="noStrike" cap="none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Illustrated by </a:t>
            </a:r>
            <a:r>
              <a:rPr lang="en-US" sz="3600" b="0" i="0" u="none" strike="noStrike" cap="none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Directed Graphs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0" name="Shape 87"/>
          <p:cNvSpPr/>
          <p:nvPr/>
        </p:nvSpPr>
        <p:spPr>
          <a:xfrm>
            <a:off x="11756304" y="7023419"/>
            <a:ext cx="20664029" cy="11888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1" name="Shape 87"/>
          <p:cNvSpPr/>
          <p:nvPr/>
        </p:nvSpPr>
        <p:spPr>
          <a:xfrm>
            <a:off x="11772129" y="20541038"/>
            <a:ext cx="10493316" cy="117850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4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2" name="Shape 96"/>
          <p:cNvSpPr/>
          <p:nvPr/>
        </p:nvSpPr>
        <p:spPr>
          <a:xfrm>
            <a:off x="11772129" y="19352127"/>
            <a:ext cx="10493315" cy="1188911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000" b="0" i="0" u="none" strike="noStrike" cap="none" baseline="0" dirty="0" err="1">
                <a:solidFill>
                  <a:srgbClr val="017C00"/>
                </a:solidFill>
                <a:sym typeface="Arial"/>
                <a:rtl val="0"/>
              </a:rPr>
              <a:t>GRNsight</a:t>
            </a:r>
            <a:r>
              <a:rPr lang="en-US" sz="3000" b="0" i="0" u="none" strike="noStrike" cap="none" baseline="0" dirty="0">
                <a:solidFill>
                  <a:srgbClr val="017C00"/>
                </a:solidFill>
                <a:sym typeface="Arial"/>
                <a:rtl val="0"/>
              </a:rPr>
              <a:t> Has</a:t>
            </a:r>
            <a:r>
              <a:rPr lang="en-US" sz="3000" b="0" i="0" u="none" strike="noStrike" cap="none" dirty="0">
                <a:solidFill>
                  <a:srgbClr val="017C00"/>
                </a:solidFill>
                <a:sym typeface="Arial"/>
                <a:rtl val="0"/>
              </a:rPr>
              <a:t> </a:t>
            </a:r>
            <a:r>
              <a:rPr lang="en-US" sz="3000" dirty="0">
                <a:solidFill>
                  <a:srgbClr val="017C00"/>
                </a:solidFill>
              </a:rPr>
              <a:t>S</a:t>
            </a:r>
            <a:r>
              <a:rPr lang="en-US" sz="3000" b="0" i="0" u="none" strike="noStrike" cap="none" dirty="0">
                <a:solidFill>
                  <a:srgbClr val="017C00"/>
                </a:solidFill>
                <a:sym typeface="Arial"/>
                <a:rtl val="0"/>
              </a:rPr>
              <a:t>ophisticated </a:t>
            </a:r>
            <a:r>
              <a:rPr lang="en-US" sz="3000" dirty="0">
                <a:solidFill>
                  <a:srgbClr val="017C00"/>
                </a:solidFill>
              </a:rPr>
              <a:t>A</a:t>
            </a:r>
            <a:r>
              <a:rPr lang="en-US" sz="3000" b="0" i="0" u="none" strike="noStrike" cap="none" dirty="0">
                <a:solidFill>
                  <a:srgbClr val="017C00"/>
                </a:solidFill>
                <a:sym typeface="Arial"/>
                <a:rtl val="0"/>
              </a:rPr>
              <a:t>rchitecture and Follows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17C00"/>
                </a:solidFill>
                <a:sym typeface="Arial"/>
                <a:rtl val="0"/>
              </a:rPr>
              <a:t>Open Source </a:t>
            </a:r>
            <a:r>
              <a:rPr lang="en-US" sz="3000" dirty="0">
                <a:solidFill>
                  <a:srgbClr val="017C00"/>
                </a:solidFill>
              </a:rPr>
              <a:t>D</a:t>
            </a:r>
            <a:r>
              <a:rPr lang="en-US" sz="3000" b="0" i="0" u="none" strike="noStrike" cap="none" dirty="0">
                <a:solidFill>
                  <a:srgbClr val="017C00"/>
                </a:solidFill>
                <a:sym typeface="Arial"/>
                <a:rtl val="0"/>
              </a:rPr>
              <a:t>evelopment Practices</a:t>
            </a:r>
            <a:endParaRPr lang="en-US" sz="3000" b="0" i="0" u="none" strike="noStrike" cap="none" baseline="0" dirty="0">
              <a:solidFill>
                <a:srgbClr val="017C00"/>
              </a:solidFill>
              <a:sym typeface="Arial"/>
              <a:rtl val="0"/>
            </a:endParaRPr>
          </a:p>
        </p:txBody>
      </p:sp>
      <p:sp>
        <p:nvSpPr>
          <p:cNvPr id="143" name="Shape 120"/>
          <p:cNvSpPr/>
          <p:nvPr/>
        </p:nvSpPr>
        <p:spPr>
          <a:xfrm>
            <a:off x="11758921" y="6130716"/>
            <a:ext cx="20664028" cy="935227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0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Automatically Lays </a:t>
            </a:r>
            <a:r>
              <a:rPr lang="en-US" sz="3600" dirty="0">
                <a:solidFill>
                  <a:srgbClr val="017C00"/>
                </a:solidFill>
              </a:rPr>
              <a:t>O</a:t>
            </a:r>
            <a:r>
              <a:rPr lang="en-US" sz="3600" b="0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ut </a:t>
            </a:r>
            <a:r>
              <a:rPr lang="en-US" sz="3600" b="0" i="0" u="none" strike="noStrike" cap="none" baseline="0" dirty="0" err="1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Unweighted</a:t>
            </a:r>
            <a:r>
              <a:rPr lang="en-US" sz="3600" b="0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and </a:t>
            </a: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Weighted Network Graphs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85818" y="20858142"/>
            <a:ext cx="1007194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2200" b="1" dirty="0" err="1">
                <a:solidFill>
                  <a:schemeClr val="dk1"/>
                </a:solidFill>
              </a:rPr>
              <a:t>GRNsight</a:t>
            </a:r>
            <a:r>
              <a:rPr lang="en-US" sz="2200" b="1" dirty="0">
                <a:solidFill>
                  <a:schemeClr val="dk1"/>
                </a:solidFill>
              </a:rPr>
              <a:t> has a service-oriented architecture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has two pieces: a server and a web client.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server uses the </a:t>
            </a:r>
            <a:r>
              <a:rPr lang="en-US" sz="2200" dirty="0" err="1">
                <a:solidFill>
                  <a:schemeClr val="dk1"/>
                </a:solidFill>
              </a:rPr>
              <a:t>node.js</a:t>
            </a:r>
            <a:r>
              <a:rPr lang="en-US" sz="2200" dirty="0">
                <a:solidFill>
                  <a:schemeClr val="dk1"/>
                </a:solidFill>
              </a:rPr>
              <a:t> framework to receive and parse the Excel spreadsheet, SIF, or </a:t>
            </a:r>
            <a:r>
              <a:rPr lang="en-US" sz="2200" dirty="0" err="1">
                <a:solidFill>
                  <a:schemeClr val="dk1"/>
                </a:solidFill>
              </a:rPr>
              <a:t>GraphML</a:t>
            </a:r>
            <a:r>
              <a:rPr lang="en-US" sz="2200" dirty="0">
                <a:solidFill>
                  <a:schemeClr val="dk1"/>
                </a:solidFill>
              </a:rPr>
              <a:t> file uploaded by the user.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web client receives the data from the server and generates the graph visualization.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/>
          <a:srcRect t="24190" r="6556" b="40704"/>
          <a:stretch/>
        </p:blipFill>
        <p:spPr>
          <a:xfrm>
            <a:off x="11926783" y="7992689"/>
            <a:ext cx="4257659" cy="999731"/>
          </a:xfrm>
          <a:prstGeom prst="rect">
            <a:avLst/>
          </a:prstGeom>
        </p:spPr>
      </p:pic>
      <p:pic>
        <p:nvPicPr>
          <p:cNvPr id="147" name="Shape 1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230786" y="8121879"/>
            <a:ext cx="3532692" cy="1704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16193270" y="8121879"/>
            <a:ext cx="6415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674725" y="7526978"/>
            <a:ext cx="26937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Excel Spreadsheet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27705396" y="7428149"/>
            <a:ext cx="4583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 </a:t>
            </a:r>
            <a:r>
              <a:rPr lang="en-US" sz="2200" b="1" err="1"/>
              <a:t>Unweighted</a:t>
            </a:r>
            <a:r>
              <a:rPr lang="en-US" sz="2200" b="1"/>
              <a:t> graph </a:t>
            </a:r>
            <a:r>
              <a:rPr lang="en-US" sz="2200" b="1" dirty="0"/>
              <a:t>drawn manually with Adobe Illustrator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20576969" y="13588907"/>
            <a:ext cx="4388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Produced in ~10 milliseconds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8272413" y="9718525"/>
            <a:ext cx="3449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Produced in several hours 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6612033" y="9428189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85818" y="13323559"/>
            <a:ext cx="468811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/>
              <a:t>2. Force Graph Parameter Sliders </a:t>
            </a:r>
            <a:endParaRPr lang="en-US" sz="2200" b="1" dirty="0">
              <a:solidFill>
                <a:schemeClr val="dk1"/>
              </a:solidFill>
            </a:endParaRP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Link distance determines the minimum distance between nodes.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Nodes have a charge, which repels or attracts other nodes.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Reset functionality sets all parameters to default settings.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Locking the parameters prevents any further changes.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850792" y="9151583"/>
            <a:ext cx="47612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/>
              <a:t>1. Menu Bar</a:t>
            </a:r>
            <a:r>
              <a:rPr lang="en-US" sz="2000" b="1" dirty="0"/>
              <a:t> </a:t>
            </a:r>
          </a:p>
          <a:p>
            <a:pPr marL="457200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/>
              <a:t>Four demo files can be found in the “Demo” menu for users who do not have their own data.</a:t>
            </a:r>
          </a:p>
          <a:p>
            <a:pPr marL="45720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/>
              <a:t>Print functionality is accessed from the “File” menu option.</a:t>
            </a:r>
          </a:p>
          <a:p>
            <a:pPr marL="45720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“File &gt; Reload” reloads the current graph with the active settings.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In the “Edit &gt; Preferences” menu, the user can select for weighted graphs to be displayed as </a:t>
            </a:r>
            <a:r>
              <a:rPr lang="en-US" sz="2000" dirty="0" err="1">
                <a:solidFill>
                  <a:schemeClr val="dk1"/>
                </a:solidFill>
              </a:rPr>
              <a:t>unweighted</a:t>
            </a:r>
            <a:r>
              <a:rPr lang="en-US" sz="2000" dirty="0">
                <a:solidFill>
                  <a:schemeClr val="dk1"/>
                </a:solidFill>
              </a:rPr>
              <a:t> graphs.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/>
          <a:srcRect l="1586" t="3057" r="2142" b="3069"/>
          <a:stretch/>
        </p:blipFill>
        <p:spPr>
          <a:xfrm>
            <a:off x="16867223" y="7916548"/>
            <a:ext cx="1332684" cy="1168356"/>
          </a:xfrm>
          <a:prstGeom prst="rect">
            <a:avLst/>
          </a:prstGeom>
        </p:spPr>
      </p:pic>
      <p:pic>
        <p:nvPicPr>
          <p:cNvPr id="158" name="Shape 123"/>
          <p:cNvPicPr preferRelativeResize="0"/>
          <p:nvPr/>
        </p:nvPicPr>
        <p:blipFill rotWithShape="1">
          <a:blip r:embed="rId10">
            <a:alphaModFix/>
          </a:blip>
          <a:srcRect l="51219" t="35156" b="33193"/>
          <a:stretch/>
        </p:blipFill>
        <p:spPr>
          <a:xfrm>
            <a:off x="19209565" y="16110161"/>
            <a:ext cx="3223666" cy="138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23"/>
          <p:cNvPicPr preferRelativeResize="0"/>
          <p:nvPr/>
        </p:nvPicPr>
        <p:blipFill rotWithShape="1">
          <a:blip r:embed="rId10">
            <a:alphaModFix/>
          </a:blip>
          <a:srcRect t="68506" r="36449"/>
          <a:stretch/>
        </p:blipFill>
        <p:spPr>
          <a:xfrm>
            <a:off x="22027533" y="16079072"/>
            <a:ext cx="4136889" cy="141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23"/>
          <p:cNvPicPr preferRelativeResize="0"/>
          <p:nvPr/>
        </p:nvPicPr>
        <p:blipFill rotWithShape="1">
          <a:blip r:embed="rId10">
            <a:alphaModFix/>
          </a:blip>
          <a:srcRect l="66784" t="68506"/>
          <a:stretch/>
        </p:blipFill>
        <p:spPr>
          <a:xfrm>
            <a:off x="26098930" y="16079072"/>
            <a:ext cx="2162231" cy="141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23"/>
          <p:cNvPicPr preferRelativeResize="0"/>
          <p:nvPr/>
        </p:nvPicPr>
        <p:blipFill rotWithShape="1">
          <a:blip r:embed="rId10">
            <a:alphaModFix/>
          </a:blip>
          <a:srcRect t="35156" r="56613" b="33193"/>
          <a:stretch/>
        </p:blipFill>
        <p:spPr>
          <a:xfrm>
            <a:off x="16395412" y="16037676"/>
            <a:ext cx="2867225" cy="138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1"/>
          <a:srcRect r="11035"/>
          <a:stretch/>
        </p:blipFill>
        <p:spPr>
          <a:xfrm>
            <a:off x="16579831" y="7446013"/>
            <a:ext cx="3276566" cy="4699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6482114" y="7379422"/>
            <a:ext cx="3428078" cy="579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7673025" y="10309149"/>
            <a:ext cx="46482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/>
              <a:t>Unweighted</a:t>
            </a:r>
            <a:r>
              <a:rPr lang="en-US" sz="2200" b="1" dirty="0"/>
              <a:t> graph laid out automatically by </a:t>
            </a:r>
            <a:r>
              <a:rPr lang="en-US" sz="2200" b="1" dirty="0" err="1"/>
              <a:t>GRNsight</a:t>
            </a:r>
            <a:r>
              <a:rPr lang="en-US" sz="2200" b="1" dirty="0"/>
              <a:t> and adjusted by hand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231603" y="11403361"/>
            <a:ext cx="3531058" cy="1772242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7803102" y="13144548"/>
            <a:ext cx="4388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Produced in ~5 minutes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28252914" y="13683137"/>
            <a:ext cx="37932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Weighted graph laid out automatically by </a:t>
            </a:r>
            <a:r>
              <a:rPr lang="en-US" sz="2200" b="1" dirty="0" err="1"/>
              <a:t>GRNsight</a:t>
            </a:r>
            <a:r>
              <a:rPr lang="en-US" sz="2200" b="1" dirty="0"/>
              <a:t> and adjusted by hand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28293604" y="16680558"/>
            <a:ext cx="3407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Produced in ~5 minutes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8694275" y="7915913"/>
            <a:ext cx="8978750" cy="5672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926783" y="27775931"/>
            <a:ext cx="10223945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2200" b="1" dirty="0" err="1">
                <a:solidFill>
                  <a:schemeClr val="dk1"/>
                </a:solidFill>
              </a:rPr>
              <a:t>GRNsight</a:t>
            </a:r>
            <a:r>
              <a:rPr lang="en-US" sz="2200" b="1" dirty="0">
                <a:solidFill>
                  <a:schemeClr val="dk1"/>
                </a:solidFill>
              </a:rPr>
              <a:t> implementation takes advantage of other open source tools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uses the Data-Driven Documents (D3) JavaScript library to generate a graph derived from input network data.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D3 dynamically manipulates HTML and Scalable Vector Graphics (SVG) to form the elements of the graph.</a:t>
            </a:r>
          </a:p>
          <a:p>
            <a:pPr marL="236538" lvl="2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implements D3’s force layout algorithm which applies a physics-based simulation to the graph.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D3 also allows for the fine tuning of Cascading Style Sheets (CSS), the code that styles web pages.</a:t>
            </a:r>
          </a:p>
          <a:p>
            <a:pPr marL="236538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/>
              <a:t>GRNsight</a:t>
            </a:r>
            <a:r>
              <a:rPr lang="en-US" sz="2200" dirty="0"/>
              <a:t> follows an open development model using an open source github.com code repository and issue tracking.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9196" y="1110946"/>
            <a:ext cx="4383412" cy="2594714"/>
          </a:xfrm>
          <a:prstGeom prst="rect">
            <a:avLst/>
          </a:prstGeom>
        </p:spPr>
      </p:pic>
      <p:sp>
        <p:nvSpPr>
          <p:cNvPr id="162" name="Shape 125"/>
          <p:cNvSpPr/>
          <p:nvPr/>
        </p:nvSpPr>
        <p:spPr>
          <a:xfrm>
            <a:off x="16439476" y="13875436"/>
            <a:ext cx="11939695" cy="21607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dirty="0">
                <a:solidFill>
                  <a:schemeClr val="dk1"/>
                </a:solidFill>
              </a:rPr>
              <a:t>3. Nodes, 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sym typeface="Arial"/>
                <a:rtl val="0"/>
              </a:rPr>
              <a:t>Edges,</a:t>
            </a:r>
            <a:r>
              <a:rPr lang="en-US" sz="2200" b="1" i="0" u="none" strike="noStrike" cap="none" dirty="0">
                <a:solidFill>
                  <a:schemeClr val="dk1"/>
                </a:solidFill>
                <a:sym typeface="Arial"/>
                <a:rtl val="0"/>
              </a:rPr>
              <a:t> 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sym typeface="Arial"/>
                <a:rtl val="0"/>
              </a:rPr>
              <a:t>and Arrows 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The absolute values of each weight parameter</a:t>
            </a: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  <a:rtl val="0"/>
              </a:rPr>
              <a:t> are normalized to a value between 0 and 1. 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The</a:t>
            </a: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  <a:rtl val="0"/>
              </a:rPr>
              <a:t> 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thicknesses of the lines are adjusted to vary continuously from the minimum thickness (for normalized weights near zero) to the maximum thickness (normalized weights of 1). </a:t>
            </a:r>
            <a:endParaRPr lang="en-US" sz="2000"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Edges with negative weights (repression) are colored cyan with blunt end markers; edges with positive weights (activation) are colored magenta with pointed arrowheads; edges with normalized weight values between -0.05 and 0.05 are colored grey to signify a weak influence on the target gene.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501075" y="745218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4"/>
          <a:srcRect l="19671" t="8977" r="944" b="10451"/>
          <a:stretch/>
        </p:blipFill>
        <p:spPr>
          <a:xfrm>
            <a:off x="28230786" y="14760006"/>
            <a:ext cx="3532692" cy="2010441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>
            <a:off x="27673025" y="13627007"/>
            <a:ext cx="770314" cy="116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9990478" y="7379423"/>
            <a:ext cx="7682547" cy="57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612033" y="17380798"/>
            <a:ext cx="11681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4. Status Bar</a:t>
            </a:r>
          </a:p>
          <a:p>
            <a:pPr marL="222250" indent="-222250">
              <a:buFont typeface="Arial"/>
              <a:buChar char="•"/>
            </a:pPr>
            <a:r>
              <a:rPr lang="en-US" sz="2000" dirty="0"/>
              <a:t>The name of the uploaded file is displayed.</a:t>
            </a:r>
          </a:p>
          <a:p>
            <a:pPr marL="222250" indent="-222250">
              <a:buFont typeface="Arial"/>
              <a:buChar char="•"/>
            </a:pPr>
            <a:r>
              <a:rPr lang="en-US" sz="2000" dirty="0"/>
              <a:t>The number of nodes and edges of the graph are displayed in the far right hand side.</a:t>
            </a:r>
          </a:p>
        </p:txBody>
      </p:sp>
      <p:sp>
        <p:nvSpPr>
          <p:cNvPr id="74" name="Shape 106"/>
          <p:cNvSpPr/>
          <p:nvPr/>
        </p:nvSpPr>
        <p:spPr>
          <a:xfrm>
            <a:off x="33125965" y="21951744"/>
            <a:ext cx="7060124" cy="38991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free and open to all users and there is no login requirement. </a:t>
            </a: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Web site content is available under the Creative Commons Attribution Non-Commercial Share Alike license.</a:t>
            </a: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code is available under the open source BSD license.</a:t>
            </a: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Usage is being tracked through Google Analytics.</a:t>
            </a:r>
          </a:p>
          <a:p>
            <a:pPr marL="236538" indent="-231775"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tx1"/>
                </a:solidFill>
              </a:rPr>
              <a:t>GRNsight</a:t>
            </a:r>
            <a:r>
              <a:rPr lang="en-US" sz="2200" dirty="0">
                <a:solidFill>
                  <a:schemeClr val="tx1"/>
                </a:solidFill>
              </a:rPr>
              <a:t> has been tested with and confirmed to be working in Chrome version 64 or higher and Firefox version 58 or higher on Windows 7 and Mac OS X.</a:t>
            </a: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66845" y="10207400"/>
            <a:ext cx="57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DNA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92844" y="10531638"/>
            <a:ext cx="57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RNA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866845" y="11319838"/>
            <a:ext cx="803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Protein</a:t>
            </a:r>
          </a:p>
        </p:txBody>
      </p:sp>
      <p:sp>
        <p:nvSpPr>
          <p:cNvPr id="95" name="Shape 108"/>
          <p:cNvSpPr/>
          <p:nvPr/>
        </p:nvSpPr>
        <p:spPr>
          <a:xfrm>
            <a:off x="33125972" y="6159261"/>
            <a:ext cx="9903302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Improved Developer Tools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6" name="Shape 109"/>
          <p:cNvSpPr/>
          <p:nvPr/>
        </p:nvSpPr>
        <p:spPr>
          <a:xfrm>
            <a:off x="33125970" y="7023418"/>
            <a:ext cx="9903303" cy="105787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endParaRPr lang="en-US" sz="2200" b="1" dirty="0">
              <a:solidFill>
                <a:schemeClr val="dk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835" y="23513037"/>
            <a:ext cx="10347134" cy="3767513"/>
          </a:xfrm>
          <a:prstGeom prst="rect">
            <a:avLst/>
          </a:prstGeom>
        </p:spPr>
      </p:pic>
      <p:sp>
        <p:nvSpPr>
          <p:cNvPr id="124" name="Shape 108"/>
          <p:cNvSpPr/>
          <p:nvPr/>
        </p:nvSpPr>
        <p:spPr>
          <a:xfrm>
            <a:off x="22532098" y="19355284"/>
            <a:ext cx="9918560" cy="118575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New Data Comparison Features and Testing Improvements</a:t>
            </a:r>
          </a:p>
        </p:txBody>
      </p:sp>
      <p:sp>
        <p:nvSpPr>
          <p:cNvPr id="165" name="Shape 108"/>
          <p:cNvSpPr/>
          <p:nvPr/>
        </p:nvSpPr>
        <p:spPr>
          <a:xfrm>
            <a:off x="726713" y="20506297"/>
            <a:ext cx="10290407" cy="1194088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17C00"/>
              </a:buClr>
              <a:buSzPct val="25000"/>
            </a:pPr>
            <a:r>
              <a:rPr lang="en-US" sz="3600" dirty="0" err="1">
                <a:solidFill>
                  <a:srgbClr val="017C00"/>
                </a:solidFill>
              </a:rPr>
              <a:t>GRNsight</a:t>
            </a:r>
            <a:r>
              <a:rPr lang="en-US" sz="3600" dirty="0">
                <a:solidFill>
                  <a:srgbClr val="017C00"/>
                </a:solidFill>
              </a:rPr>
              <a:t> Accepts Microsoft Excel, SIF, and </a:t>
            </a:r>
            <a:r>
              <a:rPr lang="en-US" sz="3600" dirty="0" err="1">
                <a:solidFill>
                  <a:srgbClr val="017C00"/>
                </a:solidFill>
              </a:rPr>
              <a:t>GraphML</a:t>
            </a:r>
            <a:r>
              <a:rPr lang="en-US" sz="3600" dirty="0">
                <a:solidFill>
                  <a:srgbClr val="017C00"/>
                </a:solidFill>
              </a:rPr>
              <a:t> Files in the Proper Format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0322748" y="25114816"/>
            <a:ext cx="22936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6236 total visitors and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2019 files uploaded as of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11 March 2018</a:t>
            </a:r>
          </a:p>
        </p:txBody>
      </p:sp>
      <p:sp>
        <p:nvSpPr>
          <p:cNvPr id="166" name="Shape 90"/>
          <p:cNvSpPr/>
          <p:nvPr/>
        </p:nvSpPr>
        <p:spPr>
          <a:xfrm>
            <a:off x="751777" y="15726602"/>
            <a:ext cx="10265343" cy="4431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Although other open source software, such as Cytoscape or Gephi, exists to lay out large networks, they were too cumbersome for our needs.</a:t>
            </a:r>
          </a:p>
          <a:p>
            <a:pPr marL="236538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GRNsight is targeted at both experienced biology investigators and novice undergraduate users and has the following requirements:</a:t>
            </a:r>
            <a:endParaRPr lang="en-US" sz="2400" dirty="0"/>
          </a:p>
          <a:p>
            <a:pPr marL="866775" indent="-457200">
              <a:buAutoNum type="arabicPeriod"/>
            </a:pPr>
            <a:r>
              <a:rPr lang="en-US" sz="2400" dirty="0"/>
              <a:t>Exist as a web application. </a:t>
            </a:r>
          </a:p>
          <a:p>
            <a:pPr marL="866775" indent="-457200">
              <a:buAutoNum type="arabicPeriod"/>
            </a:pPr>
            <a:r>
              <a:rPr lang="en-US" sz="2400" dirty="0"/>
              <a:t>Be simple and intuitive to use.</a:t>
            </a:r>
          </a:p>
          <a:p>
            <a:pPr marL="866775" indent="-457200"/>
            <a:r>
              <a:rPr lang="en-US" sz="2400" dirty="0"/>
              <a:t>3.  Accept Excel (.</a:t>
            </a:r>
            <a:r>
              <a:rPr lang="en-US" sz="2400" err="1"/>
              <a:t>xlsx</a:t>
            </a:r>
            <a:r>
              <a:rPr lang="en-US" sz="2400"/>
              <a:t>) files directly from our sister project, GRNmap, as well as, </a:t>
            </a:r>
            <a:r>
              <a:rPr lang="en-US" sz="2400" dirty="0"/>
              <a:t>SIF (.</a:t>
            </a:r>
            <a:r>
              <a:rPr lang="en-US" sz="2400" dirty="0" err="1"/>
              <a:t>sif</a:t>
            </a:r>
            <a:r>
              <a:rPr lang="en-US" sz="2400" dirty="0"/>
              <a:t>), or </a:t>
            </a:r>
            <a:r>
              <a:rPr lang="en-US" sz="2400" dirty="0" err="1"/>
              <a:t>GraphML</a:t>
            </a:r>
            <a:r>
              <a:rPr lang="en-US" sz="2400" dirty="0"/>
              <a:t> (.</a:t>
            </a:r>
            <a:r>
              <a:rPr lang="en-US" sz="2400" dirty="0" err="1"/>
              <a:t>graphml</a:t>
            </a:r>
            <a:r>
              <a:rPr lang="en-US" sz="2400" dirty="0"/>
              <a:t>) </a:t>
            </a:r>
            <a:r>
              <a:rPr lang="en-US" sz="2400"/>
              <a:t>input files.</a:t>
            </a:r>
            <a:endParaRPr lang="en-US" sz="2400" dirty="0"/>
          </a:p>
          <a:p>
            <a:pPr marL="866775" indent="-457200">
              <a:buAutoNum type="arabicPeriod" startAt="4"/>
            </a:pPr>
            <a:r>
              <a:rPr lang="en-US" sz="2400" dirty="0"/>
              <a:t>Read a weighted or unweighted adjacency matrix.</a:t>
            </a:r>
          </a:p>
          <a:p>
            <a:pPr marL="866775" indent="-457200">
              <a:buAutoNum type="arabicPeriod" startAt="4"/>
            </a:pPr>
            <a:r>
              <a:rPr lang="en-US" sz="2400" dirty="0"/>
              <a:t>Automatically lay out and display unweighted and weighted, directed network graphs.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70" name="Shape 99"/>
          <p:cNvSpPr/>
          <p:nvPr/>
        </p:nvSpPr>
        <p:spPr>
          <a:xfrm>
            <a:off x="726713" y="14737341"/>
            <a:ext cx="10290407" cy="989261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>
                <a:solidFill>
                  <a:srgbClr val="017C00"/>
                </a:solidFill>
              </a:rPr>
              <a:t> Fulfills a Specific Software Niche for Visualizing Small- to Medium-scale GRNs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3" name="Shape 105"/>
          <p:cNvSpPr/>
          <p:nvPr/>
        </p:nvSpPr>
        <p:spPr>
          <a:xfrm>
            <a:off x="33125965" y="21025440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Availability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364559-C88A-6C4A-8194-266D0702055C}"/>
              </a:ext>
            </a:extLst>
          </p:cNvPr>
          <p:cNvSpPr/>
          <p:nvPr/>
        </p:nvSpPr>
        <p:spPr>
          <a:xfrm>
            <a:off x="22529111" y="20541039"/>
            <a:ext cx="9921547" cy="11753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74896-8701-114E-8EE1-FE8C3627BF09}"/>
              </a:ext>
            </a:extLst>
          </p:cNvPr>
          <p:cNvSpPr txBox="1"/>
          <p:nvPr/>
        </p:nvSpPr>
        <p:spPr>
          <a:xfrm>
            <a:off x="22674834" y="20863427"/>
            <a:ext cx="796834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Improvements to Zoom Functionality</a:t>
            </a:r>
            <a:endParaRPr lang="en-US" sz="2200" dirty="0"/>
          </a:p>
          <a:p>
            <a:pPr marL="234950" lvl="1" indent="-234950">
              <a:buFont typeface="Arial" panose="020B0604020202020204" pitchFamily="34" charset="0"/>
              <a:buChar char="•"/>
            </a:pPr>
            <a:r>
              <a:rPr lang="en-US" sz="2200" dirty="0"/>
              <a:t>Zoom was first added in </a:t>
            </a:r>
            <a:r>
              <a:rPr lang="en-US" sz="2200" dirty="0" err="1"/>
              <a:t>GRNsight</a:t>
            </a:r>
            <a:r>
              <a:rPr lang="en-US" sz="2200" dirty="0"/>
              <a:t> version 2.0, and has been improved since</a:t>
            </a:r>
          </a:p>
          <a:p>
            <a:pPr marL="234950" lvl="1" indent="-234950">
              <a:buFont typeface="Arial" panose="020B0604020202020204" pitchFamily="34" charset="0"/>
              <a:buChar char="•"/>
            </a:pPr>
            <a:r>
              <a:rPr lang="en-US" sz="2200" dirty="0"/>
              <a:t>Zoom now originates from the center of the graph </a:t>
            </a:r>
          </a:p>
          <a:p>
            <a:pPr marL="234950" lvl="1" indent="-234950">
              <a:buFont typeface="Arial" panose="020B0604020202020204" pitchFamily="34" charset="0"/>
              <a:buChar char="•"/>
            </a:pPr>
            <a:r>
              <a:rPr lang="en-US" sz="2200" dirty="0"/>
              <a:t>Zoom factor is now annotated on zoom slider</a:t>
            </a:r>
          </a:p>
          <a:p>
            <a:pPr marL="234950" lvl="1" indent="-234950">
              <a:buFont typeface="Arial" panose="020B0604020202020204" pitchFamily="34" charset="0"/>
              <a:buChar char="•"/>
            </a:pPr>
            <a:r>
              <a:rPr lang="en-US" sz="2200" dirty="0"/>
              <a:t>A vertical bar on the zoom slider indicates where the 100% zoom level is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61AD69-F1F0-E642-9C5A-35E40A2CAD7F}"/>
              </a:ext>
            </a:extLst>
          </p:cNvPr>
          <p:cNvSpPr/>
          <p:nvPr/>
        </p:nvSpPr>
        <p:spPr>
          <a:xfrm>
            <a:off x="741291" y="21680819"/>
            <a:ext cx="10275830" cy="10645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F81D69-FF3D-534F-87EE-531F2697DE41}"/>
              </a:ext>
            </a:extLst>
          </p:cNvPr>
          <p:cNvSpPr txBox="1"/>
          <p:nvPr/>
        </p:nvSpPr>
        <p:spPr>
          <a:xfrm>
            <a:off x="22674834" y="23459980"/>
            <a:ext cx="722035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b="1" dirty="0"/>
              <a:t>Customization of Normalization Factor</a:t>
            </a:r>
          </a:p>
          <a:p>
            <a:pPr marL="230188" lvl="1" indent="-230188">
              <a:buFont typeface="Arial" panose="020B0604020202020204" pitchFamily="34" charset="0"/>
              <a:buChar char="•"/>
            </a:pPr>
            <a:r>
              <a:rPr lang="en-US" sz="2200" dirty="0"/>
              <a:t>Normalization controls how the thicknesses of the edges are determined based on the weight values</a:t>
            </a:r>
          </a:p>
          <a:p>
            <a:pPr marL="230188" lvl="1" indent="-230188">
              <a:buFont typeface="Arial" panose="020B0604020202020204" pitchFamily="34" charset="0"/>
              <a:buChar char="•"/>
            </a:pPr>
            <a:r>
              <a:rPr lang="en-US" sz="2200" dirty="0"/>
              <a:t>Users can now input their own normalization values to help separate edges based on their weight </a:t>
            </a:r>
          </a:p>
          <a:p>
            <a:pPr marL="230188" lvl="1" indent="-230188">
              <a:buFont typeface="Arial" panose="020B0604020202020204" pitchFamily="34" charset="0"/>
              <a:buChar char="•"/>
            </a:pPr>
            <a:r>
              <a:rPr lang="en-US" sz="2200" dirty="0"/>
              <a:t>The user can also set the threshold upon which a weighted edge is colored gray using a slider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88589A-3483-A045-B05E-BFF9B81471CD}"/>
              </a:ext>
            </a:extLst>
          </p:cNvPr>
          <p:cNvSpPr txBox="1"/>
          <p:nvPr/>
        </p:nvSpPr>
        <p:spPr>
          <a:xfrm>
            <a:off x="22668144" y="26056534"/>
            <a:ext cx="975975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>
                <a:solidFill>
                  <a:schemeClr val="dk1"/>
                </a:solidFill>
              </a:rPr>
              <a:t>Mocha and Chai JavaScript testing framework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The unit testing framework consists of 216 passing tests covering over </a:t>
            </a:r>
          </a:p>
          <a:p>
            <a:pPr lvl="0">
              <a:buClr>
                <a:srgbClr val="000000"/>
              </a:buClr>
              <a:buSzPct val="100000"/>
            </a:pPr>
            <a:r>
              <a:rPr lang="en-US" sz="2200" dirty="0"/>
              <a:t>   500 test files.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The addition of SIF and </a:t>
            </a:r>
            <a:r>
              <a:rPr lang="en-US" sz="2200" dirty="0" err="1"/>
              <a:t>GraphML</a:t>
            </a:r>
            <a:r>
              <a:rPr lang="en-US" sz="2200" dirty="0"/>
              <a:t> file format options besides the existing Excel imports, required re-organization of the testing framework.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Testing is now split into two different test groups, with </a:t>
            </a:r>
            <a:r>
              <a:rPr lang="en-US" sz="2200" i="1" dirty="0"/>
              <a:t>semantic</a:t>
            </a:r>
            <a:r>
              <a:rPr lang="en-US" sz="2200" dirty="0"/>
              <a:t> tests being file-format independent, and individualized </a:t>
            </a:r>
            <a:r>
              <a:rPr lang="en-US" sz="2200" i="1" dirty="0"/>
              <a:t>syntactic</a:t>
            </a:r>
            <a:r>
              <a:rPr lang="en-US" sz="2200" dirty="0"/>
              <a:t> tests being based on the different file formats.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Errors found in the semantic checker test are generally considered fatal, whereas most of the syntactic checker tests return warnings and still display the graph.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Syntactic tests for malformed </a:t>
            </a:r>
            <a:r>
              <a:rPr lang="en-US" sz="2200" dirty="0" err="1"/>
              <a:t>GraphML</a:t>
            </a:r>
            <a:r>
              <a:rPr lang="en-US" sz="2200" dirty="0"/>
              <a:t> XML (.</a:t>
            </a:r>
            <a:r>
              <a:rPr lang="en-US" sz="2200" dirty="0" err="1"/>
              <a:t>graphml</a:t>
            </a:r>
            <a:r>
              <a:rPr lang="en-US" sz="2200" dirty="0"/>
              <a:t>) and Simple Interaction Format (.</a:t>
            </a:r>
            <a:r>
              <a:rPr lang="en-US" sz="2200" dirty="0" err="1"/>
              <a:t>sif</a:t>
            </a:r>
            <a:r>
              <a:rPr lang="en-US" sz="2200" dirty="0"/>
              <a:t>) files were completed and incorporated into one file. These tests return errors to the user if an incorrectly formatted file is imported into </a:t>
            </a:r>
            <a:r>
              <a:rPr lang="en-US" sz="2200" dirty="0" err="1"/>
              <a:t>GRNsight</a:t>
            </a:r>
            <a:endParaRPr lang="en-US" sz="2200" dirty="0"/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Tests for incorrectly named Excel worksheets were added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err="1"/>
              <a:t>GRNsight</a:t>
            </a:r>
            <a:r>
              <a:rPr lang="en-US" sz="2200" dirty="0"/>
              <a:t> now returns an error if a blank Excel, SIF , or </a:t>
            </a:r>
            <a:r>
              <a:rPr lang="en-US" sz="2200" dirty="0" err="1"/>
              <a:t>GraphML</a:t>
            </a:r>
            <a:r>
              <a:rPr lang="en-US" sz="2200" dirty="0"/>
              <a:t> file is uploaded</a:t>
            </a:r>
          </a:p>
        </p:txBody>
      </p:sp>
      <p:pic>
        <p:nvPicPr>
          <p:cNvPr id="191" name="Picture 190"/>
          <p:cNvPicPr>
            <a:picLocks noChangeAspect="1"/>
          </p:cNvPicPr>
          <p:nvPr/>
        </p:nvPicPr>
        <p:blipFill rotWithShape="1">
          <a:blip r:embed="rId16"/>
          <a:srcRect l="-2" t="36170" r="16547" b="19645"/>
          <a:stretch/>
        </p:blipFill>
        <p:spPr>
          <a:xfrm>
            <a:off x="2268413" y="24220903"/>
            <a:ext cx="6395288" cy="12498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72214" y="26196419"/>
            <a:ext cx="3254130" cy="2566265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827159" y="25973302"/>
            <a:ext cx="614857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SIF</a:t>
            </a:r>
          </a:p>
          <a:p>
            <a:pPr marL="249238" indent="-249238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US" sz="2200" dirty="0"/>
              <a:t>A SIF file is a tab-delimited text file with the file extension .</a:t>
            </a:r>
            <a:r>
              <a:rPr lang="en-US" sz="2200" dirty="0" err="1"/>
              <a:t>sif</a:t>
            </a:r>
            <a:r>
              <a:rPr lang="en-US" sz="2200" dirty="0"/>
              <a:t> originally created for use with </a:t>
            </a:r>
            <a:r>
              <a:rPr lang="en-US" sz="2200" dirty="0" err="1"/>
              <a:t>Cytoscape</a:t>
            </a:r>
            <a:r>
              <a:rPr lang="en-US" sz="2200" dirty="0"/>
              <a:t>.</a:t>
            </a:r>
          </a:p>
          <a:p>
            <a:pPr marL="249238" indent="-249238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US" sz="2200" dirty="0"/>
              <a:t>Lines in the SIF file specify a source node, a relationship type (or edge type), and one or more target nodes separated by tab characters.</a:t>
            </a:r>
          </a:p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endParaRPr lang="en-US" sz="2200" dirty="0"/>
          </a:p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50582" y="28765381"/>
            <a:ext cx="59293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9238" lvl="0" indent="-249238">
              <a:buClr>
                <a:schemeClr val="dk1"/>
              </a:buClr>
              <a:buSzPct val="100000"/>
            </a:pPr>
            <a:r>
              <a:rPr lang="en-US" sz="2200" b="1" dirty="0" err="1">
                <a:solidFill>
                  <a:schemeClr val="dk1"/>
                </a:solidFill>
              </a:rPr>
              <a:t>GraphML</a:t>
            </a:r>
            <a:endParaRPr lang="en-US" sz="2200" b="1" dirty="0">
              <a:solidFill>
                <a:schemeClr val="dk1"/>
              </a:solidFill>
            </a:endParaRPr>
          </a:p>
          <a:p>
            <a:pPr marL="249238" indent="-249238">
              <a:buFont typeface="Arial" charset="0"/>
              <a:buChar char="•"/>
            </a:pPr>
            <a:r>
              <a:rPr lang="en-US" sz="2200" dirty="0"/>
              <a:t>A </a:t>
            </a:r>
            <a:r>
              <a:rPr lang="en-US" sz="2200" dirty="0" err="1"/>
              <a:t>GraphML</a:t>
            </a:r>
            <a:r>
              <a:rPr lang="en-US" sz="2200" dirty="0"/>
              <a:t> file is an E</a:t>
            </a:r>
            <a:r>
              <a:rPr lang="en-US" sz="2200" b="1" dirty="0"/>
              <a:t>x</a:t>
            </a:r>
            <a:r>
              <a:rPr lang="en-US" sz="2200" dirty="0"/>
              <a:t>tensible </a:t>
            </a:r>
            <a:r>
              <a:rPr lang="en-US" sz="2200" b="1" dirty="0"/>
              <a:t>M</a:t>
            </a:r>
            <a:r>
              <a:rPr lang="en-US" sz="2200" dirty="0"/>
              <a:t>arkup </a:t>
            </a:r>
            <a:r>
              <a:rPr lang="en-US" sz="2200" b="1" dirty="0"/>
              <a:t>L</a:t>
            </a:r>
            <a:r>
              <a:rPr lang="en-US" sz="2200" dirty="0"/>
              <a:t>anguage (XML) file with the extension .</a:t>
            </a:r>
            <a:r>
              <a:rPr lang="en-US" sz="2200" dirty="0" err="1"/>
              <a:t>graphml</a:t>
            </a:r>
            <a:r>
              <a:rPr lang="en-US" sz="2200" dirty="0"/>
              <a:t>.</a:t>
            </a:r>
          </a:p>
          <a:p>
            <a:pPr marL="249238" indent="-249238">
              <a:buFont typeface="Arial" charset="0"/>
              <a:buChar char="•"/>
            </a:pPr>
            <a:r>
              <a:rPr lang="en-US" sz="2200" dirty="0" err="1"/>
              <a:t>GRNsight</a:t>
            </a:r>
            <a:r>
              <a:rPr lang="en-US" sz="2200" dirty="0"/>
              <a:t> parses </a:t>
            </a:r>
            <a:r>
              <a:rPr lang="en-US" sz="2200" dirty="0" err="1"/>
              <a:t>GraphML</a:t>
            </a:r>
            <a:r>
              <a:rPr lang="en-US" sz="2200" dirty="0"/>
              <a:t> to extract nodes and edges.</a:t>
            </a:r>
          </a:p>
          <a:p>
            <a:pPr marL="249238" indent="-249238">
              <a:buFont typeface="Arial" charset="0"/>
              <a:buChar char="•"/>
            </a:pPr>
            <a:r>
              <a:rPr lang="en-US" sz="2200" dirty="0" err="1"/>
              <a:t>GraphML</a:t>
            </a:r>
            <a:r>
              <a:rPr lang="en-US" sz="2200" dirty="0"/>
              <a:t> has the ability to specify additional graph features that </a:t>
            </a:r>
            <a:r>
              <a:rPr lang="en-US" sz="2200" dirty="0" err="1"/>
              <a:t>GRNsight</a:t>
            </a:r>
            <a:r>
              <a:rPr lang="en-US" sz="2200" dirty="0"/>
              <a:t> cannot display, but may be useful additional data.</a:t>
            </a:r>
          </a:p>
          <a:p>
            <a:pPr marL="249238" indent="-249238">
              <a:buFont typeface="Arial" charset="0"/>
              <a:buChar char="•"/>
            </a:pPr>
            <a:endParaRPr lang="en-US" sz="22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14" y="29440116"/>
            <a:ext cx="3641730" cy="213669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CE4769-8062-AD46-B72B-AB30E5BCC51E}"/>
              </a:ext>
            </a:extLst>
          </p:cNvPr>
          <p:cNvSpPr txBox="1"/>
          <p:nvPr/>
        </p:nvSpPr>
        <p:spPr>
          <a:xfrm>
            <a:off x="827159" y="21816732"/>
            <a:ext cx="100152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Excel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Excel workbooks need a “network” sheet (for unweighted graphs) or a “</a:t>
            </a:r>
            <a:r>
              <a:rPr lang="en-US" sz="2200" dirty="0" err="1">
                <a:solidFill>
                  <a:schemeClr val="dk1"/>
                </a:solidFill>
              </a:rPr>
              <a:t>network_optimized_weights</a:t>
            </a:r>
            <a:r>
              <a:rPr lang="en-US" sz="2200" dirty="0">
                <a:solidFill>
                  <a:schemeClr val="dk1"/>
                </a:solidFill>
              </a:rPr>
              <a:t>” sheet (for weighted graphs). The adjacency matrix can be symmetrical or asymmetrical. 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GRNmap</a:t>
            </a:r>
            <a:r>
              <a:rPr lang="en-US" sz="2200" dirty="0">
                <a:solidFill>
                  <a:schemeClr val="dk1"/>
                </a:solidFill>
              </a:rPr>
              <a:t> input and output workbooks are accepted without adjustment.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Adjacency matrices generated from other databases, such as YEASTRACT (</a:t>
            </a:r>
            <a:r>
              <a:rPr lang="en-US" sz="2200" dirty="0"/>
              <a:t>Teixeira </a:t>
            </a:r>
            <a:r>
              <a:rPr lang="en-US" sz="2200" dirty="0">
                <a:solidFill>
                  <a:schemeClr val="dk1"/>
                </a:solidFill>
              </a:rPr>
              <a:t>et al., 2014), can be used with some modification.</a:t>
            </a:r>
          </a:p>
          <a:p>
            <a:endParaRPr lang="en-US" sz="2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F99CF0-EFBE-9E44-ACF8-0204372B98A6}"/>
              </a:ext>
            </a:extLst>
          </p:cNvPr>
          <p:cNvSpPr txBox="1"/>
          <p:nvPr/>
        </p:nvSpPr>
        <p:spPr>
          <a:xfrm>
            <a:off x="811145" y="25580277"/>
            <a:ext cx="976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dk1"/>
                </a:solidFill>
              </a:rPr>
              <a:t>GRNsight</a:t>
            </a:r>
            <a:r>
              <a:rPr lang="en-US" sz="2200" b="1" dirty="0">
                <a:solidFill>
                  <a:schemeClr val="dk1"/>
                </a:solidFill>
              </a:rPr>
              <a:t> now accepts SIF and </a:t>
            </a:r>
            <a:r>
              <a:rPr lang="en-US" sz="2200" b="1" dirty="0" err="1">
                <a:solidFill>
                  <a:schemeClr val="dk1"/>
                </a:solidFill>
              </a:rPr>
              <a:t>GraphML</a:t>
            </a:r>
            <a:r>
              <a:rPr lang="en-US" sz="2200" b="1" dirty="0">
                <a:solidFill>
                  <a:schemeClr val="dk1"/>
                </a:solidFill>
              </a:rPr>
              <a:t> files without any modification</a:t>
            </a:r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C12145-3970-BC4A-B55B-E7BFB40B8915}"/>
              </a:ext>
            </a:extLst>
          </p:cNvPr>
          <p:cNvSpPr txBox="1"/>
          <p:nvPr/>
        </p:nvSpPr>
        <p:spPr>
          <a:xfrm>
            <a:off x="33120606" y="13556548"/>
            <a:ext cx="92776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Additional Developer Tools</a:t>
            </a:r>
          </a:p>
          <a:p>
            <a:pPr marL="244475" indent="-244475">
              <a:buFont typeface="Arial" panose="020B0604020202020204" pitchFamily="34" charset="0"/>
              <a:buChar char="•"/>
            </a:pPr>
            <a:r>
              <a:rPr lang="en-US" sz="2200" dirty="0"/>
              <a:t>An automatic client-side test generator was created that generates a document that can be followed by a user to manually systematically test specific combinations of user interface functions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48F2A5-9FF1-DC44-B665-8185D1CF64A2}"/>
              </a:ext>
            </a:extLst>
          </p:cNvPr>
          <p:cNvSpPr txBox="1"/>
          <p:nvPr/>
        </p:nvSpPr>
        <p:spPr>
          <a:xfrm>
            <a:off x="33123354" y="7103441"/>
            <a:ext cx="86644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D3 visualization library was updated to version 4</a:t>
            </a:r>
          </a:p>
          <a:p>
            <a:pPr marL="244475" lvl="1" indent="-244475">
              <a:buFont typeface="Arial" panose="020B0604020202020204" pitchFamily="34" charset="0"/>
              <a:buChar char="•"/>
            </a:pPr>
            <a:r>
              <a:rPr lang="en-US" sz="2200" dirty="0"/>
              <a:t>D3 is the central visualization code library that </a:t>
            </a:r>
            <a:r>
              <a:rPr lang="en-US" sz="2200" dirty="0" err="1"/>
              <a:t>GRNsight</a:t>
            </a:r>
            <a:r>
              <a:rPr lang="en-US" sz="2200" dirty="0"/>
              <a:t> uses to lay out nodes and edges in the appropriate manner</a:t>
            </a:r>
          </a:p>
          <a:p>
            <a:pPr marL="244475" lvl="1" indent="-244475">
              <a:buFont typeface="Arial" panose="020B0604020202020204" pitchFamily="34" charset="0"/>
              <a:buChar char="•"/>
            </a:pPr>
            <a:r>
              <a:rPr lang="en-US" sz="2200" dirty="0" err="1"/>
              <a:t>GRNsight</a:t>
            </a:r>
            <a:r>
              <a:rPr lang="en-US" sz="2200" dirty="0"/>
              <a:t> previously used d3 version 3.</a:t>
            </a:r>
          </a:p>
          <a:p>
            <a:pPr marL="244475" lvl="1" indent="-244475">
              <a:buFont typeface="Arial" panose="020B0604020202020204" pitchFamily="34" charset="0"/>
              <a:buChar char="•"/>
            </a:pPr>
            <a:r>
              <a:rPr lang="en-US" sz="2200" dirty="0"/>
              <a:t>Transitioning to version 4 allowed for a more concise and logical code base, allowing developers to read code easier and code to compile faster.</a:t>
            </a:r>
          </a:p>
          <a:p>
            <a:pPr marL="244475" lvl="1" indent="-244475">
              <a:buFont typeface="Arial" panose="020B0604020202020204" pitchFamily="34" charset="0"/>
              <a:buChar char="•"/>
            </a:pPr>
            <a:r>
              <a:rPr lang="en-US" sz="2200" dirty="0"/>
              <a:t>The “Gravity” and and “Charge Distance” features previously present in </a:t>
            </a:r>
            <a:r>
              <a:rPr lang="en-US" sz="2200" dirty="0" err="1"/>
              <a:t>GRNsight</a:t>
            </a:r>
            <a:r>
              <a:rPr lang="en-US" sz="2200" dirty="0"/>
              <a:t> were consolidated into “Link Distance” and ”Charge”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F04720-C2D2-2447-9DC1-D48B396E08AE}"/>
              </a:ext>
            </a:extLst>
          </p:cNvPr>
          <p:cNvSpPr txBox="1"/>
          <p:nvPr/>
        </p:nvSpPr>
        <p:spPr>
          <a:xfrm>
            <a:off x="33158749" y="11029484"/>
            <a:ext cx="84222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ESLint</a:t>
            </a:r>
            <a:r>
              <a:rPr lang="en-US" sz="2200" b="1" dirty="0"/>
              <a:t> added to code base</a:t>
            </a:r>
          </a:p>
          <a:p>
            <a:pPr marL="244475" indent="-244475">
              <a:buFont typeface="Arial" panose="020B0604020202020204" pitchFamily="34" charset="0"/>
              <a:buChar char="•"/>
            </a:pPr>
            <a:r>
              <a:rPr lang="en-US" sz="2200" dirty="0" err="1"/>
              <a:t>ESLint</a:t>
            </a:r>
            <a:r>
              <a:rPr lang="en-US" sz="2200" dirty="0"/>
              <a:t> is a “linter,” a tool to identify and correct </a:t>
            </a:r>
            <a:r>
              <a:rPr lang="en-US" sz="2200" dirty="0" err="1"/>
              <a:t>Javascript</a:t>
            </a:r>
            <a:r>
              <a:rPr lang="en-US" sz="2200" dirty="0"/>
              <a:t> mistakes and coding style errors that developers may make while contributing to </a:t>
            </a:r>
            <a:r>
              <a:rPr lang="en-US" sz="2200" dirty="0" err="1"/>
              <a:t>GRNsight</a:t>
            </a:r>
            <a:r>
              <a:rPr lang="en-US" sz="2200" dirty="0"/>
              <a:t>.</a:t>
            </a:r>
          </a:p>
          <a:p>
            <a:pPr marL="244475" indent="-244475">
              <a:buFont typeface="Arial" panose="020B0604020202020204" pitchFamily="34" charset="0"/>
              <a:buChar char="•"/>
            </a:pPr>
            <a:r>
              <a:rPr lang="en-US" sz="2200" dirty="0"/>
              <a:t>The addition of </a:t>
            </a:r>
            <a:r>
              <a:rPr lang="en-US" sz="2200" dirty="0" err="1"/>
              <a:t>ESLint</a:t>
            </a:r>
            <a:r>
              <a:rPr lang="en-US" sz="2200" dirty="0"/>
              <a:t> ensures that all </a:t>
            </a:r>
            <a:r>
              <a:rPr lang="en-US" sz="2200" dirty="0" err="1"/>
              <a:t>GRNsight</a:t>
            </a:r>
            <a:r>
              <a:rPr lang="en-US" sz="2200" dirty="0"/>
              <a:t> code is consistent with style guidelines and can correct “fatal” coding mistakes prematurely.</a:t>
            </a:r>
          </a:p>
          <a:p>
            <a:endParaRPr lang="en-US" sz="22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2AD225B-24DE-DB48-A23F-6D6C0C23D5C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615194" y="9302082"/>
            <a:ext cx="2048900" cy="3569051"/>
          </a:xfrm>
          <a:prstGeom prst="rect">
            <a:avLst/>
          </a:prstGeom>
        </p:spPr>
      </p:pic>
      <p:sp>
        <p:nvSpPr>
          <p:cNvPr id="155" name="Rectangle 154"/>
          <p:cNvSpPr/>
          <p:nvPr/>
        </p:nvSpPr>
        <p:spPr>
          <a:xfrm>
            <a:off x="16592227" y="9247690"/>
            <a:ext cx="2037992" cy="3677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ECE17FC-2823-994B-B3A1-D120F2492AD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8722917" y="8277118"/>
            <a:ext cx="8899155" cy="5203331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8764937" y="7992689"/>
            <a:ext cx="7074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3. Weighted graph laid out automatically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D38A3FE-EF9A-B44B-937B-38D9FD8AC28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007909" y="7451940"/>
            <a:ext cx="7665845" cy="427608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26678440" y="7399580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C61DA7F-FB4D-2849-A514-78F91E9561E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0103180" y="22083340"/>
            <a:ext cx="28448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0089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4297</TotalTime>
  <Words>1786</Words>
  <Application>Microsoft Macintosh PowerPoint</Application>
  <PresentationFormat>Custom</PresentationFormat>
  <Paragraphs>164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Office Theme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Dahlquist, Kam D.</dc:creator>
  <cp:lastModifiedBy>Mihir Samdarshi</cp:lastModifiedBy>
  <cp:revision>175</cp:revision>
  <cp:lastPrinted>2017-01-27T17:32:38Z</cp:lastPrinted>
  <dcterms:modified xsi:type="dcterms:W3CDTF">2018-03-12T02:43:10Z</dcterms:modified>
</cp:coreProperties>
</file>