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225904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390556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484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4268060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6614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1347819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584437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330227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161583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0383DD9-B4EE-49BC-861B-9671C74C214B}"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95245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0383DD9-B4EE-49BC-861B-9671C74C214B}"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392392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0383DD9-B4EE-49BC-861B-9671C74C214B}"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9328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0383DD9-B4EE-49BC-861B-9671C74C214B}"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389100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83DD9-B4EE-49BC-861B-9671C74C214B}"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219708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0383DD9-B4EE-49BC-861B-9671C74C214B}"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352019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0383DD9-B4EE-49BC-861B-9671C74C214B}"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DFDD6-7737-40E2-BF30-321C443285DE}" type="slidenum">
              <a:rPr lang="en-US" smtClean="0"/>
              <a:t>‹#›</a:t>
            </a:fld>
            <a:endParaRPr lang="en-US"/>
          </a:p>
        </p:txBody>
      </p:sp>
    </p:spTree>
    <p:extLst>
      <p:ext uri="{BB962C8B-B14F-4D97-AF65-F5344CB8AC3E}">
        <p14:creationId xmlns:p14="http://schemas.microsoft.com/office/powerpoint/2010/main" val="1510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383DD9-B4EE-49BC-861B-9671C74C214B}" type="datetimeFigureOut">
              <a:rPr lang="en-US" smtClean="0"/>
              <a:t>1/12/2021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FDFDD6-7737-40E2-BF30-321C443285DE}" type="slidenum">
              <a:rPr lang="en-US" smtClean="0"/>
              <a:t>‹#›</a:t>
            </a:fld>
            <a:endParaRPr lang="en-US"/>
          </a:p>
        </p:txBody>
      </p:sp>
    </p:spTree>
    <p:extLst>
      <p:ext uri="{BB962C8B-B14F-4D97-AF65-F5344CB8AC3E}">
        <p14:creationId xmlns:p14="http://schemas.microsoft.com/office/powerpoint/2010/main" val="397248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0081DA-5241-4F16-BCA6-F3B9536572FB}"/>
              </a:ext>
            </a:extLst>
          </p:cNvPr>
          <p:cNvSpPr>
            <a:spLocks noGrp="1"/>
          </p:cNvSpPr>
          <p:nvPr>
            <p:ph type="ctrTitle"/>
          </p:nvPr>
        </p:nvSpPr>
        <p:spPr>
          <a:xfrm>
            <a:off x="1507067" y="1401357"/>
            <a:ext cx="7766936" cy="1646302"/>
          </a:xfrm>
        </p:spPr>
        <p:txBody>
          <a:bodyPr/>
          <a:lstStyle/>
          <a:p>
            <a:r>
              <a:rPr lang="en-US" dirty="0"/>
              <a:t>A GUIDE FOR TURKISH PEOPLE IN NEW YORK</a:t>
            </a:r>
          </a:p>
        </p:txBody>
      </p:sp>
      <p:sp>
        <p:nvSpPr>
          <p:cNvPr id="3" name="Alt Başlık 2">
            <a:extLst>
              <a:ext uri="{FF2B5EF4-FFF2-40B4-BE49-F238E27FC236}">
                <a16:creationId xmlns:a16="http://schemas.microsoft.com/office/drawing/2014/main" id="{241D3F50-6852-432E-A10E-E2E5296666F2}"/>
              </a:ext>
            </a:extLst>
          </p:cNvPr>
          <p:cNvSpPr>
            <a:spLocks noGrp="1"/>
          </p:cNvSpPr>
          <p:nvPr>
            <p:ph type="subTitle" idx="1"/>
          </p:nvPr>
        </p:nvSpPr>
        <p:spPr>
          <a:xfrm>
            <a:off x="1507067" y="3331742"/>
            <a:ext cx="7766936" cy="1096899"/>
          </a:xfrm>
        </p:spPr>
        <p:txBody>
          <a:bodyPr>
            <a:normAutofit/>
          </a:bodyPr>
          <a:lstStyle/>
          <a:p>
            <a:pPr algn="ctr"/>
            <a:r>
              <a:rPr lang="en-US" sz="2000" dirty="0"/>
              <a:t>By </a:t>
            </a:r>
            <a:r>
              <a:rPr lang="en-US" sz="2000" dirty="0" err="1"/>
              <a:t>Afsar</a:t>
            </a:r>
            <a:r>
              <a:rPr lang="en-US" sz="2000" dirty="0"/>
              <a:t> Onat </a:t>
            </a:r>
            <a:r>
              <a:rPr lang="en-US" sz="2000" dirty="0" err="1"/>
              <a:t>Aydinhan</a:t>
            </a:r>
            <a:endParaRPr lang="en-US" sz="2000" dirty="0"/>
          </a:p>
        </p:txBody>
      </p:sp>
    </p:spTree>
    <p:extLst>
      <p:ext uri="{BB962C8B-B14F-4D97-AF65-F5344CB8AC3E}">
        <p14:creationId xmlns:p14="http://schemas.microsoft.com/office/powerpoint/2010/main" val="393204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8BB755-79BF-43BD-908E-FA9DF8DAB257}"/>
              </a:ext>
            </a:extLst>
          </p:cNvPr>
          <p:cNvSpPr>
            <a:spLocks noGrp="1"/>
          </p:cNvSpPr>
          <p:nvPr>
            <p:ph type="title"/>
          </p:nvPr>
        </p:nvSpPr>
        <p:spPr/>
        <p:txBody>
          <a:bodyPr/>
          <a:lstStyle/>
          <a:p>
            <a:r>
              <a:rPr lang="en-US" dirty="0"/>
              <a:t>The Goal of the Project</a:t>
            </a:r>
          </a:p>
        </p:txBody>
      </p:sp>
      <p:sp>
        <p:nvSpPr>
          <p:cNvPr id="3" name="İçerik Yer Tutucusu 2">
            <a:extLst>
              <a:ext uri="{FF2B5EF4-FFF2-40B4-BE49-F238E27FC236}">
                <a16:creationId xmlns:a16="http://schemas.microsoft.com/office/drawing/2014/main" id="{1CEF8361-A08D-44AF-98E8-C275BD2DAD3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New York is a very popular destination for tourists and Turkish people are no exception.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aim of this project is to analyze the city of New York and determine locations that might be of interest for Turkish tourists, so they can make an informed decision about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stakeholders would be interested in this project, because it might be too hard or time-consuming to do such an analysis by themselves and the results of this analysis can actually improve their vacation in New York.  where to actually stay and/or go in New York. </a:t>
            </a:r>
            <a:endParaRPr lang="en-US" dirty="0"/>
          </a:p>
        </p:txBody>
      </p:sp>
    </p:spTree>
    <p:extLst>
      <p:ext uri="{BB962C8B-B14F-4D97-AF65-F5344CB8AC3E}">
        <p14:creationId xmlns:p14="http://schemas.microsoft.com/office/powerpoint/2010/main" val="297931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ADA224-B023-43EA-B383-EC71DED3EF45}"/>
              </a:ext>
            </a:extLst>
          </p:cNvPr>
          <p:cNvSpPr>
            <a:spLocks noGrp="1"/>
          </p:cNvSpPr>
          <p:nvPr>
            <p:ph type="title"/>
          </p:nvPr>
        </p:nvSpPr>
        <p:spPr/>
        <p:txBody>
          <a:bodyPr/>
          <a:lstStyle/>
          <a:p>
            <a:r>
              <a:rPr lang="en-US" dirty="0"/>
              <a:t>Data</a:t>
            </a:r>
          </a:p>
        </p:txBody>
      </p:sp>
      <p:sp>
        <p:nvSpPr>
          <p:cNvPr id="3" name="İçerik Yer Tutucusu 2">
            <a:extLst>
              <a:ext uri="{FF2B5EF4-FFF2-40B4-BE49-F238E27FC236}">
                <a16:creationId xmlns:a16="http://schemas.microsoft.com/office/drawing/2014/main" id="{FEECBF52-5FA9-4261-A9EB-4ACE430DD794}"/>
              </a:ext>
            </a:extLst>
          </p:cNvPr>
          <p:cNvSpPr>
            <a:spLocks noGrp="1"/>
          </p:cNvSpPr>
          <p:nvPr>
            <p:ph idx="1"/>
          </p:nvPr>
        </p:nvSpPr>
        <p:spPr>
          <a:xfrm>
            <a:off x="677334" y="2258244"/>
            <a:ext cx="8596668" cy="3880773"/>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will scrape our data about New York from the following link: ‘https://cocl.us/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new_york_dataset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also need information about venues in the neighborhoods in order to be able to determine which places may attract Turkish people. We will use the Foursquare API to gather information about the venues.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5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A8CA8-64C7-4592-B73A-C5E3DC7762D5}"/>
              </a:ext>
            </a:extLst>
          </p:cNvPr>
          <p:cNvSpPr>
            <a:spLocks noGrp="1"/>
          </p:cNvSpPr>
          <p:nvPr>
            <p:ph type="title"/>
          </p:nvPr>
        </p:nvSpPr>
        <p:spPr/>
        <p:txBody>
          <a:bodyPr/>
          <a:lstStyle/>
          <a:p>
            <a:r>
              <a:rPr lang="en-US" dirty="0"/>
              <a:t>The map of New York</a:t>
            </a:r>
          </a:p>
        </p:txBody>
      </p:sp>
      <p:sp>
        <p:nvSpPr>
          <p:cNvPr id="3" name="İçerik Yer Tutucusu 2">
            <a:extLst>
              <a:ext uri="{FF2B5EF4-FFF2-40B4-BE49-F238E27FC236}">
                <a16:creationId xmlns:a16="http://schemas.microsoft.com/office/drawing/2014/main" id="{7AA32F65-CCE2-4D0A-BA23-9E40CF3684D3}"/>
              </a:ext>
            </a:extLst>
          </p:cNvPr>
          <p:cNvSpPr>
            <a:spLocks noGrp="1"/>
          </p:cNvSpPr>
          <p:nvPr>
            <p:ph idx="1"/>
          </p:nvPr>
        </p:nvSpPr>
        <p:spPr>
          <a:xfrm>
            <a:off x="677334" y="1619413"/>
            <a:ext cx="8596668" cy="3880773"/>
          </a:xfrm>
        </p:spPr>
        <p:txBody>
          <a:bodyPr/>
          <a:lstStyle/>
          <a:p>
            <a:r>
              <a:rPr lang="en-US" dirty="0"/>
              <a:t>The neighborhood data we get from the API</a:t>
            </a:r>
          </a:p>
        </p:txBody>
      </p:sp>
      <p:pic>
        <p:nvPicPr>
          <p:cNvPr id="5" name="Resim 4">
            <a:extLst>
              <a:ext uri="{FF2B5EF4-FFF2-40B4-BE49-F238E27FC236}">
                <a16:creationId xmlns:a16="http://schemas.microsoft.com/office/drawing/2014/main" id="{F00F5445-C4E1-405F-81C0-2B355A7B7CED}"/>
              </a:ext>
            </a:extLst>
          </p:cNvPr>
          <p:cNvPicPr/>
          <p:nvPr/>
        </p:nvPicPr>
        <p:blipFill rotWithShape="1">
          <a:blip r:embed="rId2">
            <a:extLst>
              <a:ext uri="{28A0092B-C50C-407E-A947-70E740481C1C}">
                <a14:useLocalDpi xmlns:a14="http://schemas.microsoft.com/office/drawing/2010/main" val="0"/>
              </a:ext>
            </a:extLst>
          </a:blip>
          <a:srcRect l="26096" t="31946" r="21475" b="12023"/>
          <a:stretch/>
        </p:blipFill>
        <p:spPr bwMode="auto">
          <a:xfrm>
            <a:off x="2331077" y="2334020"/>
            <a:ext cx="5702580" cy="35162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457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3698BC-A043-40CC-85D5-18FB8563EAA3}"/>
              </a:ext>
            </a:extLst>
          </p:cNvPr>
          <p:cNvSpPr>
            <a:spLocks noGrp="1"/>
          </p:cNvSpPr>
          <p:nvPr>
            <p:ph type="title"/>
          </p:nvPr>
        </p:nvSpPr>
        <p:spPr>
          <a:xfrm>
            <a:off x="677335" y="334990"/>
            <a:ext cx="8596668" cy="1320800"/>
          </a:xfrm>
        </p:spPr>
        <p:txBody>
          <a:bodyPr/>
          <a:lstStyle/>
          <a:p>
            <a:r>
              <a:rPr lang="en-US" dirty="0"/>
              <a:t>A General Approach</a:t>
            </a:r>
          </a:p>
        </p:txBody>
      </p:sp>
      <p:sp>
        <p:nvSpPr>
          <p:cNvPr id="3" name="İçerik Yer Tutucusu 2">
            <a:extLst>
              <a:ext uri="{FF2B5EF4-FFF2-40B4-BE49-F238E27FC236}">
                <a16:creationId xmlns:a16="http://schemas.microsoft.com/office/drawing/2014/main" id="{DF4641F2-17DC-4481-82D3-899135030BDA}"/>
              </a:ext>
            </a:extLst>
          </p:cNvPr>
          <p:cNvSpPr>
            <a:spLocks noGrp="1"/>
          </p:cNvSpPr>
          <p:nvPr>
            <p:ph idx="1"/>
          </p:nvPr>
        </p:nvSpPr>
        <p:spPr>
          <a:xfrm>
            <a:off x="0" y="1554932"/>
            <a:ext cx="5706590" cy="4375351"/>
          </a:xfrm>
        </p:spPr>
        <p:txBody>
          <a:bodyPr>
            <a:normAutofit lnSpcReduction="10000"/>
          </a:bodyPr>
          <a:lstStyle/>
          <a:p>
            <a:r>
              <a:rPr lang="en-US" dirty="0">
                <a:latin typeface="Calibri" panose="020F0502020204030204" pitchFamily="34" charset="0"/>
                <a:ea typeface="Calibri" panose="020F0502020204030204" pitchFamily="34" charset="0"/>
                <a:cs typeface="Times New Roman" panose="02020603050405020304" pitchFamily="18" charset="0"/>
              </a:rPr>
              <a:t>K-means clustering on all neighborhoods based on their venues.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point of this analysis is to help Turkish people to determine other places that they may enjoy given they liked a place that they already visited. This portion of the report is to be used after the tourists start enjoying the New York and develop their own tastes regarding New York. </a:t>
            </a:r>
          </a:p>
          <a:p>
            <a:pPr marL="0" indent="0">
              <a:buNone/>
            </a:pPr>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clearly see that the Manhattan area constitutes a cluster combined with other coastal regions of other parts of New York. This is an expected result since Manhattan is a relatively homogenous region filled with all sorts of entertainment possibilities. Staten Island, Brooklyn and Queens regions seem to be similar to each other in general, mostly orange dots with red dots here and there.</a:t>
            </a:r>
            <a:endParaRPr lang="en-US" dirty="0"/>
          </a:p>
        </p:txBody>
      </p:sp>
      <p:pic>
        <p:nvPicPr>
          <p:cNvPr id="4" name="Resim 3">
            <a:extLst>
              <a:ext uri="{FF2B5EF4-FFF2-40B4-BE49-F238E27FC236}">
                <a16:creationId xmlns:a16="http://schemas.microsoft.com/office/drawing/2014/main" id="{0D7737C3-89A9-4CC8-9ADD-22DA5121BBF3}"/>
              </a:ext>
            </a:extLst>
          </p:cNvPr>
          <p:cNvPicPr/>
          <p:nvPr/>
        </p:nvPicPr>
        <p:blipFill rotWithShape="1">
          <a:blip r:embed="rId2" cstate="print">
            <a:extLst>
              <a:ext uri="{28A0092B-C50C-407E-A947-70E740481C1C}">
                <a14:useLocalDpi xmlns:a14="http://schemas.microsoft.com/office/drawing/2010/main" val="0"/>
              </a:ext>
            </a:extLst>
          </a:blip>
          <a:srcRect l="26076" t="25846" r="22073" b="19639"/>
          <a:stretch/>
        </p:blipFill>
        <p:spPr bwMode="auto">
          <a:xfrm>
            <a:off x="6010323" y="1984494"/>
            <a:ext cx="5885755" cy="30313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677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7FB3DE-0C44-4632-91A2-14AFCEA6D47C}"/>
              </a:ext>
            </a:extLst>
          </p:cNvPr>
          <p:cNvSpPr>
            <a:spLocks noGrp="1"/>
          </p:cNvSpPr>
          <p:nvPr>
            <p:ph type="title"/>
          </p:nvPr>
        </p:nvSpPr>
        <p:spPr/>
        <p:txBody>
          <a:bodyPr/>
          <a:lstStyle/>
          <a:p>
            <a:r>
              <a:rPr lang="en-US" dirty="0"/>
              <a:t>A Second Approach for Turkish People</a:t>
            </a:r>
          </a:p>
        </p:txBody>
      </p:sp>
      <p:sp>
        <p:nvSpPr>
          <p:cNvPr id="3" name="İçerik Yer Tutucusu 2">
            <a:extLst>
              <a:ext uri="{FF2B5EF4-FFF2-40B4-BE49-F238E27FC236}">
                <a16:creationId xmlns:a16="http://schemas.microsoft.com/office/drawing/2014/main" id="{0DA494C8-E5BC-493C-8A8E-82D646D1AA37}"/>
              </a:ext>
            </a:extLst>
          </p:cNvPr>
          <p:cNvSpPr>
            <a:spLocks noGrp="1"/>
          </p:cNvSpPr>
          <p:nvPr>
            <p:ph idx="1"/>
          </p:nvPr>
        </p:nvSpPr>
        <p:spPr>
          <a:xfrm>
            <a:off x="677334" y="2106620"/>
            <a:ext cx="3930088" cy="3406413"/>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see that Manhattan and Staten Island is mostly white (not of interest) while the Brooklyn-Queens border is filled with multiple yellow and orange dots surrounded by occasional red dots. The coastal regions and Manhattan in general do not seem to be quite for the Turkish tourists.</a:t>
            </a:r>
            <a:endParaRPr lang="en-US" dirty="0"/>
          </a:p>
        </p:txBody>
      </p:sp>
      <p:pic>
        <p:nvPicPr>
          <p:cNvPr id="4" name="Resim 3">
            <a:extLst>
              <a:ext uri="{FF2B5EF4-FFF2-40B4-BE49-F238E27FC236}">
                <a16:creationId xmlns:a16="http://schemas.microsoft.com/office/drawing/2014/main" id="{BC9332E3-BE5E-4448-90C8-BF3D54081BC1}"/>
              </a:ext>
            </a:extLst>
          </p:cNvPr>
          <p:cNvPicPr/>
          <p:nvPr/>
        </p:nvPicPr>
        <p:blipFill rotWithShape="1">
          <a:blip r:embed="rId2">
            <a:extLst>
              <a:ext uri="{28A0092B-C50C-407E-A947-70E740481C1C}">
                <a14:useLocalDpi xmlns:a14="http://schemas.microsoft.com/office/drawing/2010/main" val="0"/>
              </a:ext>
            </a:extLst>
          </a:blip>
          <a:srcRect l="39510" t="50125" r="38461" b="12899"/>
          <a:stretch/>
        </p:blipFill>
        <p:spPr bwMode="auto">
          <a:xfrm>
            <a:off x="4975668" y="1476305"/>
            <a:ext cx="4944181" cy="47720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037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C2BB-14B3-4AFE-A7C6-730737FEC888}"/>
              </a:ext>
            </a:extLst>
          </p:cNvPr>
          <p:cNvSpPr>
            <a:spLocks noGrp="1"/>
          </p:cNvSpPr>
          <p:nvPr>
            <p:ph type="title"/>
          </p:nvPr>
        </p:nvSpPr>
        <p:spPr/>
        <p:txBody>
          <a:bodyPr/>
          <a:lstStyle/>
          <a:p>
            <a:r>
              <a:rPr lang="en-US" dirty="0"/>
              <a:t>Conclusion</a:t>
            </a:r>
          </a:p>
        </p:txBody>
      </p:sp>
      <p:sp>
        <p:nvSpPr>
          <p:cNvPr id="3" name="İçerik Yer Tutucusu 2">
            <a:extLst>
              <a:ext uri="{FF2B5EF4-FFF2-40B4-BE49-F238E27FC236}">
                <a16:creationId xmlns:a16="http://schemas.microsoft.com/office/drawing/2014/main" id="{C5BF5D96-6931-48AF-A222-4A0FAC652C3E}"/>
              </a:ext>
            </a:extLst>
          </p:cNvPr>
          <p:cNvSpPr>
            <a:spLocks noGrp="1"/>
          </p:cNvSpPr>
          <p:nvPr>
            <p:ph idx="1"/>
          </p:nvPr>
        </p:nvSpPr>
        <p:spPr>
          <a:xfrm>
            <a:off x="588558" y="2367627"/>
            <a:ext cx="8596668" cy="3880773"/>
          </a:xfrm>
        </p:spPr>
        <p:txBody>
          <a:bodyPr/>
          <a:lstStyle/>
          <a:p>
            <a:r>
              <a:rPr lang="en-US" dirty="0"/>
              <a:t>The result of the first analysis can be used to determine other places that the stakeholder likes/dislikes based on their experiences in New York city.</a:t>
            </a:r>
          </a:p>
          <a:p>
            <a:endParaRPr lang="en-US" dirty="0"/>
          </a:p>
          <a:p>
            <a:r>
              <a:rPr lang="en-US" dirty="0"/>
              <a:t>The results of the second analysis reveals that the border of Brooklyn and Queens seem to be the most suitable spot for Turkish people.</a:t>
            </a:r>
          </a:p>
        </p:txBody>
      </p:sp>
    </p:spTree>
    <p:extLst>
      <p:ext uri="{BB962C8B-B14F-4D97-AF65-F5344CB8AC3E}">
        <p14:creationId xmlns:p14="http://schemas.microsoft.com/office/powerpoint/2010/main" val="29394308"/>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442</Words>
  <Application>Microsoft Office PowerPoint</Application>
  <PresentationFormat>Geniş ekran</PresentationFormat>
  <Paragraphs>23</Paragraphs>
  <Slides>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Arial</vt:lpstr>
      <vt:lpstr>Calibri</vt:lpstr>
      <vt:lpstr>Trebuchet MS</vt:lpstr>
      <vt:lpstr>Wingdings 3</vt:lpstr>
      <vt:lpstr>Yüzeyler</vt:lpstr>
      <vt:lpstr>A GUIDE FOR TURKISH PEOPLE IN NEW YORK</vt:lpstr>
      <vt:lpstr>The Goal of the Project</vt:lpstr>
      <vt:lpstr>Data</vt:lpstr>
      <vt:lpstr>The map of New York</vt:lpstr>
      <vt:lpstr>A General Approach</vt:lpstr>
      <vt:lpstr>A Second Approach for Turkish People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GUIDE FOR TURKISH PEOPLE IN NEW YORK</dc:title>
  <dc:creator>Onat Aydınhan</dc:creator>
  <cp:lastModifiedBy>Onat Aydınhan</cp:lastModifiedBy>
  <cp:revision>7</cp:revision>
  <dcterms:created xsi:type="dcterms:W3CDTF">2021-01-12T14:04:58Z</dcterms:created>
  <dcterms:modified xsi:type="dcterms:W3CDTF">2021-01-12T14:15:24Z</dcterms:modified>
</cp:coreProperties>
</file>